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402" r:id="rId2"/>
    <p:sldId id="479" r:id="rId3"/>
    <p:sldId id="403" r:id="rId4"/>
    <p:sldId id="481" r:id="rId5"/>
    <p:sldId id="482" r:id="rId6"/>
    <p:sldId id="487" r:id="rId7"/>
    <p:sldId id="483" r:id="rId8"/>
    <p:sldId id="484" r:id="rId9"/>
    <p:sldId id="485" r:id="rId10"/>
    <p:sldId id="486" r:id="rId11"/>
    <p:sldId id="408" r:id="rId12"/>
    <p:sldId id="411" r:id="rId13"/>
    <p:sldId id="478" r:id="rId14"/>
    <p:sldId id="413" r:id="rId15"/>
    <p:sldId id="428" r:id="rId16"/>
    <p:sldId id="418" r:id="rId17"/>
    <p:sldId id="429" r:id="rId18"/>
    <p:sldId id="416" r:id="rId19"/>
    <p:sldId id="417" r:id="rId20"/>
    <p:sldId id="432" r:id="rId21"/>
  </p:sldIdLst>
  <p:sldSz cx="9144000" cy="6858000" type="screen4x3"/>
  <p:notesSz cx="6797675" cy="9874250"/>
  <p:defaultTextStyle>
    <a:defPPr>
      <a:defRPr lang="sk-S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FF00"/>
    <a:srgbClr val="009900"/>
    <a:srgbClr val="FF0000"/>
    <a:srgbClr val="008000"/>
    <a:srgbClr val="3399FF"/>
    <a:srgbClr val="0000FF"/>
    <a:srgbClr val="FF00FF"/>
    <a:srgbClr val="00CC99"/>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8039" autoAdjust="0"/>
  </p:normalViewPr>
  <p:slideViewPr>
    <p:cSldViewPr snapToGrid="0">
      <p:cViewPr varScale="1">
        <p:scale>
          <a:sx n="107" d="100"/>
          <a:sy n="107" d="100"/>
        </p:scale>
        <p:origin x="-101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46400" cy="494187"/>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sz="quarter" idx="1"/>
          </p:nvPr>
        </p:nvSpPr>
        <p:spPr>
          <a:xfrm>
            <a:off x="3849688" y="0"/>
            <a:ext cx="2946400" cy="494187"/>
          </a:xfrm>
          <a:prstGeom prst="rect">
            <a:avLst/>
          </a:prstGeom>
        </p:spPr>
        <p:txBody>
          <a:bodyPr vert="horz" lIns="91440" tIns="45720" rIns="91440" bIns="45720" rtlCol="0"/>
          <a:lstStyle>
            <a:lvl1pPr algn="r">
              <a:defRPr sz="1200"/>
            </a:lvl1pPr>
          </a:lstStyle>
          <a:p>
            <a:fld id="{966CA8A4-BFD5-44DD-A1BB-7BF3D5AF6BA3}" type="datetimeFigureOut">
              <a:rPr lang="sk-SK" smtClean="0"/>
              <a:pPr/>
              <a:t>13. 6. 2019</a:t>
            </a:fld>
            <a:endParaRPr lang="sk-SK"/>
          </a:p>
        </p:txBody>
      </p:sp>
      <p:sp>
        <p:nvSpPr>
          <p:cNvPr id="4" name="Zástupný symbol päty 3"/>
          <p:cNvSpPr>
            <a:spLocks noGrp="1"/>
          </p:cNvSpPr>
          <p:nvPr>
            <p:ph type="ftr" sz="quarter" idx="2"/>
          </p:nvPr>
        </p:nvSpPr>
        <p:spPr>
          <a:xfrm>
            <a:off x="0" y="9378485"/>
            <a:ext cx="2946400" cy="494187"/>
          </a:xfrm>
          <a:prstGeom prst="rect">
            <a:avLst/>
          </a:prstGeom>
        </p:spPr>
        <p:txBody>
          <a:bodyPr vert="horz" lIns="91440" tIns="45720" rIns="91440" bIns="45720" rtlCol="0" anchor="b"/>
          <a:lstStyle>
            <a:lvl1pPr algn="l">
              <a:defRPr sz="1200"/>
            </a:lvl1pPr>
          </a:lstStyle>
          <a:p>
            <a:endParaRPr lang="sk-SK"/>
          </a:p>
        </p:txBody>
      </p:sp>
      <p:sp>
        <p:nvSpPr>
          <p:cNvPr id="5" name="Zástupný symbol čísla snímky 4"/>
          <p:cNvSpPr>
            <a:spLocks noGrp="1"/>
          </p:cNvSpPr>
          <p:nvPr>
            <p:ph type="sldNum" sz="quarter" idx="3"/>
          </p:nvPr>
        </p:nvSpPr>
        <p:spPr>
          <a:xfrm>
            <a:off x="3849688" y="9378485"/>
            <a:ext cx="2946400" cy="494187"/>
          </a:xfrm>
          <a:prstGeom prst="rect">
            <a:avLst/>
          </a:prstGeom>
        </p:spPr>
        <p:txBody>
          <a:bodyPr vert="horz" lIns="91440" tIns="45720" rIns="91440" bIns="45720" rtlCol="0" anchor="b"/>
          <a:lstStyle>
            <a:lvl1pPr algn="r">
              <a:defRPr sz="1200"/>
            </a:lvl1pPr>
          </a:lstStyle>
          <a:p>
            <a:fld id="{90E35303-6A49-40CE-9B05-D74CE4DB04D2}" type="slidenum">
              <a:rPr lang="sk-SK" smtClean="0"/>
              <a:pPr/>
              <a:t>‹#›</a:t>
            </a:fld>
            <a:endParaRPr lang="sk-SK"/>
          </a:p>
        </p:txBody>
      </p:sp>
    </p:spTree>
    <p:extLst>
      <p:ext uri="{BB962C8B-B14F-4D97-AF65-F5344CB8AC3E}">
        <p14:creationId xmlns:p14="http://schemas.microsoft.com/office/powerpoint/2010/main" val="27279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1" y="1"/>
            <a:ext cx="2945659" cy="49371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k-SK"/>
          </a:p>
        </p:txBody>
      </p:sp>
      <p:sp>
        <p:nvSpPr>
          <p:cNvPr id="3" name="Zástupný symbol dátumu 2"/>
          <p:cNvSpPr>
            <a:spLocks noGrp="1"/>
          </p:cNvSpPr>
          <p:nvPr>
            <p:ph type="dt" idx="1"/>
          </p:nvPr>
        </p:nvSpPr>
        <p:spPr>
          <a:xfrm>
            <a:off x="3850444" y="1"/>
            <a:ext cx="2945659" cy="49371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E72C6B6-20E2-4891-B010-A3A904A85103}" type="datetimeFigureOut">
              <a:rPr lang="sk-SK"/>
              <a:pPr>
                <a:defRPr/>
              </a:pPr>
              <a:t>13. 6. 2019</a:t>
            </a:fld>
            <a:endParaRPr lang="sk-SK"/>
          </a:p>
        </p:txBody>
      </p:sp>
      <p:sp>
        <p:nvSpPr>
          <p:cNvPr id="4" name="Zástupný symbol obrazu snímky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sk-SK" noProof="0" smtClean="0"/>
          </a:p>
        </p:txBody>
      </p:sp>
      <p:sp>
        <p:nvSpPr>
          <p:cNvPr id="5" name="Zástupný symbol poznámok 4"/>
          <p:cNvSpPr>
            <a:spLocks noGrp="1"/>
          </p:cNvSpPr>
          <p:nvPr>
            <p:ph type="body" sz="quarter" idx="3"/>
          </p:nvPr>
        </p:nvSpPr>
        <p:spPr>
          <a:xfrm>
            <a:off x="679768" y="4690269"/>
            <a:ext cx="5438140" cy="4443412"/>
          </a:xfrm>
          <a:prstGeom prst="rect">
            <a:avLst/>
          </a:prstGeom>
        </p:spPr>
        <p:txBody>
          <a:bodyPr vert="horz" lIns="91440" tIns="45720" rIns="91440" bIns="45720" rtlCol="0">
            <a:normAutofit/>
          </a:bodyPr>
          <a:lstStyle/>
          <a:p>
            <a:pPr lvl="0"/>
            <a:r>
              <a:rPr lang="sk-SK" noProof="0" smtClean="0"/>
              <a:t>Kliknite sem a upravte štýly predlohy textu.</a:t>
            </a:r>
          </a:p>
          <a:p>
            <a:pPr lvl="1"/>
            <a:r>
              <a:rPr lang="sk-SK" noProof="0" smtClean="0"/>
              <a:t>Druhá úroveň</a:t>
            </a:r>
          </a:p>
          <a:p>
            <a:pPr lvl="2"/>
            <a:r>
              <a:rPr lang="sk-SK" noProof="0" smtClean="0"/>
              <a:t>Tretia úroveň</a:t>
            </a:r>
          </a:p>
          <a:p>
            <a:pPr lvl="3"/>
            <a:r>
              <a:rPr lang="sk-SK" noProof="0" smtClean="0"/>
              <a:t>Štvrtá úroveň</a:t>
            </a:r>
          </a:p>
          <a:p>
            <a:pPr lvl="4"/>
            <a:r>
              <a:rPr lang="sk-SK" noProof="0" smtClean="0"/>
              <a:t>Piata úroveň</a:t>
            </a:r>
          </a:p>
        </p:txBody>
      </p:sp>
      <p:sp>
        <p:nvSpPr>
          <p:cNvPr id="6" name="Zástupný symbol päty 5"/>
          <p:cNvSpPr>
            <a:spLocks noGrp="1"/>
          </p:cNvSpPr>
          <p:nvPr>
            <p:ph type="ftr" sz="quarter" idx="4"/>
          </p:nvPr>
        </p:nvSpPr>
        <p:spPr>
          <a:xfrm>
            <a:off x="1" y="9378825"/>
            <a:ext cx="2945659" cy="4937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k-SK"/>
          </a:p>
        </p:txBody>
      </p:sp>
      <p:sp>
        <p:nvSpPr>
          <p:cNvPr id="7" name="Zástupný symbol čísla snímky 6"/>
          <p:cNvSpPr>
            <a:spLocks noGrp="1"/>
          </p:cNvSpPr>
          <p:nvPr>
            <p:ph type="sldNum" sz="quarter" idx="5"/>
          </p:nvPr>
        </p:nvSpPr>
        <p:spPr>
          <a:xfrm>
            <a:off x="3850444" y="9378825"/>
            <a:ext cx="2945659" cy="49371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6A2653F-689B-4F6B-85C4-BB25FD0958C8}" type="slidenum">
              <a:rPr lang="sk-SK"/>
              <a:pPr>
                <a:defRPr/>
              </a:pPr>
              <a:t>‹#›</a:t>
            </a:fld>
            <a:endParaRPr lang="sk-SK"/>
          </a:p>
        </p:txBody>
      </p:sp>
    </p:spTree>
    <p:extLst>
      <p:ext uri="{BB962C8B-B14F-4D97-AF65-F5344CB8AC3E}">
        <p14:creationId xmlns:p14="http://schemas.microsoft.com/office/powerpoint/2010/main" val="813266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670CDF30-A809-4C88-8D30-AFF18A831987}" type="slidenum">
              <a:rPr lang="sk-SK" smtClean="0"/>
              <a:pPr/>
              <a:t>17</a:t>
            </a:fld>
            <a:endParaRPr lang="sk-SK"/>
          </a:p>
        </p:txBody>
      </p:sp>
    </p:spTree>
    <p:extLst>
      <p:ext uri="{BB962C8B-B14F-4D97-AF65-F5344CB8AC3E}">
        <p14:creationId xmlns:p14="http://schemas.microsoft.com/office/powerpoint/2010/main" val="3871557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lvl1pPr>
              <a:defRPr/>
            </a:lvl1pPr>
          </a:lstStyle>
          <a:p>
            <a:pPr>
              <a:defRPr/>
            </a:pPr>
            <a:fld id="{5CFD1FF5-5850-4B02-9744-81B1CAA4702B}" type="datetime1">
              <a:rPr lang="sk-SK" smtClean="0"/>
              <a:pPr>
                <a:defRPr/>
              </a:pPr>
              <a:t>13. 6. 2019</a:t>
            </a:fld>
            <a:endParaRPr lang="sk-SK"/>
          </a:p>
        </p:txBody>
      </p:sp>
      <p:sp>
        <p:nvSpPr>
          <p:cNvPr id="5" name="Zástupný symbol päty 4"/>
          <p:cNvSpPr>
            <a:spLocks noGrp="1"/>
          </p:cNvSpPr>
          <p:nvPr>
            <p:ph type="ftr" sz="quarter" idx="11"/>
          </p:nvPr>
        </p:nvSpPr>
        <p:spPr/>
        <p:txBody>
          <a:bodyPr/>
          <a:lstStyle>
            <a:lvl1pPr>
              <a:defRPr/>
            </a:lvl1pPr>
          </a:lstStyle>
          <a:p>
            <a:pPr>
              <a:defRPr/>
            </a:pPr>
            <a:endParaRPr lang="sk-SK"/>
          </a:p>
        </p:txBody>
      </p:sp>
      <p:sp>
        <p:nvSpPr>
          <p:cNvPr id="6" name="Zástupný symbol čísla snímky 5"/>
          <p:cNvSpPr>
            <a:spLocks noGrp="1"/>
          </p:cNvSpPr>
          <p:nvPr>
            <p:ph type="sldNum" sz="quarter" idx="12"/>
          </p:nvPr>
        </p:nvSpPr>
        <p:spPr/>
        <p:txBody>
          <a:bodyPr/>
          <a:lstStyle>
            <a:lvl1pPr>
              <a:defRPr/>
            </a:lvl1pPr>
          </a:lstStyle>
          <a:p>
            <a:pPr>
              <a:defRPr/>
            </a:pPr>
            <a:fld id="{05A97129-BDA6-4D19-9E50-9B50C89A9077}"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pPr>
              <a:defRPr/>
            </a:pPr>
            <a:fld id="{A64BC2EB-99CE-4001-A549-6E0BB59A178E}" type="datetime1">
              <a:rPr lang="sk-SK" smtClean="0"/>
              <a:pPr>
                <a:defRPr/>
              </a:pPr>
              <a:t>13. 6. 2019</a:t>
            </a:fld>
            <a:endParaRPr lang="sk-SK"/>
          </a:p>
        </p:txBody>
      </p:sp>
      <p:sp>
        <p:nvSpPr>
          <p:cNvPr id="5" name="Zástupný symbol päty 4"/>
          <p:cNvSpPr>
            <a:spLocks noGrp="1"/>
          </p:cNvSpPr>
          <p:nvPr>
            <p:ph type="ftr" sz="quarter" idx="11"/>
          </p:nvPr>
        </p:nvSpPr>
        <p:spPr/>
        <p:txBody>
          <a:bodyPr/>
          <a:lstStyle>
            <a:lvl1pPr>
              <a:defRPr/>
            </a:lvl1pPr>
          </a:lstStyle>
          <a:p>
            <a:pPr>
              <a:defRPr/>
            </a:pPr>
            <a:endParaRPr lang="sk-SK"/>
          </a:p>
        </p:txBody>
      </p:sp>
      <p:sp>
        <p:nvSpPr>
          <p:cNvPr id="6" name="Zástupný symbol čísla snímky 5"/>
          <p:cNvSpPr>
            <a:spLocks noGrp="1"/>
          </p:cNvSpPr>
          <p:nvPr>
            <p:ph type="sldNum" sz="quarter" idx="12"/>
          </p:nvPr>
        </p:nvSpPr>
        <p:spPr/>
        <p:txBody>
          <a:bodyPr/>
          <a:lstStyle>
            <a:lvl1pPr>
              <a:defRPr/>
            </a:lvl1pPr>
          </a:lstStyle>
          <a:p>
            <a:pPr>
              <a:defRPr/>
            </a:pPr>
            <a:fld id="{599F57A2-D88A-4292-901E-CE83F8E10E47}"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pPr>
              <a:defRPr/>
            </a:pPr>
            <a:fld id="{4FA52E1A-7A68-4BB7-BBF3-EBACA66E35C8}" type="datetime1">
              <a:rPr lang="sk-SK" smtClean="0"/>
              <a:pPr>
                <a:defRPr/>
              </a:pPr>
              <a:t>13. 6. 2019</a:t>
            </a:fld>
            <a:endParaRPr lang="sk-SK"/>
          </a:p>
        </p:txBody>
      </p:sp>
      <p:sp>
        <p:nvSpPr>
          <p:cNvPr id="5" name="Zástupný symbol päty 4"/>
          <p:cNvSpPr>
            <a:spLocks noGrp="1"/>
          </p:cNvSpPr>
          <p:nvPr>
            <p:ph type="ftr" sz="quarter" idx="11"/>
          </p:nvPr>
        </p:nvSpPr>
        <p:spPr/>
        <p:txBody>
          <a:bodyPr/>
          <a:lstStyle>
            <a:lvl1pPr>
              <a:defRPr/>
            </a:lvl1pPr>
          </a:lstStyle>
          <a:p>
            <a:pPr>
              <a:defRPr/>
            </a:pPr>
            <a:endParaRPr lang="sk-SK"/>
          </a:p>
        </p:txBody>
      </p:sp>
      <p:sp>
        <p:nvSpPr>
          <p:cNvPr id="6" name="Zástupný symbol čísla snímky 5"/>
          <p:cNvSpPr>
            <a:spLocks noGrp="1"/>
          </p:cNvSpPr>
          <p:nvPr>
            <p:ph type="sldNum" sz="quarter" idx="12"/>
          </p:nvPr>
        </p:nvSpPr>
        <p:spPr/>
        <p:txBody>
          <a:bodyPr/>
          <a:lstStyle>
            <a:lvl1pPr>
              <a:defRPr/>
            </a:lvl1pPr>
          </a:lstStyle>
          <a:p>
            <a:pPr>
              <a:defRPr/>
            </a:pPr>
            <a:fld id="{9F9EAD60-E2F3-4844-A43D-B78C4E423B3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pPr>
              <a:defRPr/>
            </a:pPr>
            <a:fld id="{777A2F25-00B9-4414-A255-4B64BA6DEDBC}" type="datetime1">
              <a:rPr lang="sk-SK" smtClean="0"/>
              <a:pPr>
                <a:defRPr/>
              </a:pPr>
              <a:t>13. 6. 2019</a:t>
            </a:fld>
            <a:endParaRPr lang="sk-SK"/>
          </a:p>
        </p:txBody>
      </p:sp>
      <p:sp>
        <p:nvSpPr>
          <p:cNvPr id="5" name="Zástupný symbol päty 4"/>
          <p:cNvSpPr>
            <a:spLocks noGrp="1"/>
          </p:cNvSpPr>
          <p:nvPr>
            <p:ph type="ftr" sz="quarter" idx="11"/>
          </p:nvPr>
        </p:nvSpPr>
        <p:spPr/>
        <p:txBody>
          <a:bodyPr/>
          <a:lstStyle>
            <a:lvl1pPr>
              <a:defRPr/>
            </a:lvl1pPr>
          </a:lstStyle>
          <a:p>
            <a:pPr>
              <a:defRPr/>
            </a:pPr>
            <a:endParaRPr lang="sk-SK"/>
          </a:p>
        </p:txBody>
      </p:sp>
      <p:sp>
        <p:nvSpPr>
          <p:cNvPr id="6" name="Zástupný symbol čísla snímky 5"/>
          <p:cNvSpPr>
            <a:spLocks noGrp="1"/>
          </p:cNvSpPr>
          <p:nvPr>
            <p:ph type="sldNum" sz="quarter" idx="12"/>
          </p:nvPr>
        </p:nvSpPr>
        <p:spPr/>
        <p:txBody>
          <a:bodyPr/>
          <a:lstStyle>
            <a:lvl1pPr>
              <a:defRPr/>
            </a:lvl1pPr>
          </a:lstStyle>
          <a:p>
            <a:pPr>
              <a:defRPr/>
            </a:pPr>
            <a:fld id="{E4988044-763B-45C9-8FAD-D2F7F186C64F}"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lvl1pPr>
              <a:defRPr/>
            </a:lvl1pPr>
          </a:lstStyle>
          <a:p>
            <a:pPr>
              <a:defRPr/>
            </a:pPr>
            <a:fld id="{48EF7124-B6A2-4C76-B823-876A278B76A3}" type="datetime1">
              <a:rPr lang="sk-SK" smtClean="0"/>
              <a:pPr>
                <a:defRPr/>
              </a:pPr>
              <a:t>13. 6. 2019</a:t>
            </a:fld>
            <a:endParaRPr lang="sk-SK"/>
          </a:p>
        </p:txBody>
      </p:sp>
      <p:sp>
        <p:nvSpPr>
          <p:cNvPr id="5" name="Zástupný symbol päty 4"/>
          <p:cNvSpPr>
            <a:spLocks noGrp="1"/>
          </p:cNvSpPr>
          <p:nvPr>
            <p:ph type="ftr" sz="quarter" idx="11"/>
          </p:nvPr>
        </p:nvSpPr>
        <p:spPr/>
        <p:txBody>
          <a:bodyPr/>
          <a:lstStyle>
            <a:lvl1pPr>
              <a:defRPr/>
            </a:lvl1pPr>
          </a:lstStyle>
          <a:p>
            <a:pPr>
              <a:defRPr/>
            </a:pPr>
            <a:endParaRPr lang="sk-SK"/>
          </a:p>
        </p:txBody>
      </p:sp>
      <p:sp>
        <p:nvSpPr>
          <p:cNvPr id="6" name="Zástupný symbol čísla snímky 5"/>
          <p:cNvSpPr>
            <a:spLocks noGrp="1"/>
          </p:cNvSpPr>
          <p:nvPr>
            <p:ph type="sldNum" sz="quarter" idx="12"/>
          </p:nvPr>
        </p:nvSpPr>
        <p:spPr/>
        <p:txBody>
          <a:bodyPr/>
          <a:lstStyle>
            <a:lvl1pPr>
              <a:defRPr/>
            </a:lvl1pPr>
          </a:lstStyle>
          <a:p>
            <a:pPr>
              <a:defRPr/>
            </a:pPr>
            <a:fld id="{B2D22686-7BB5-41AA-B8A3-D3EDF0450C64}"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3"/>
          <p:cNvSpPr>
            <a:spLocks noGrp="1"/>
          </p:cNvSpPr>
          <p:nvPr>
            <p:ph type="dt" sz="half" idx="10"/>
          </p:nvPr>
        </p:nvSpPr>
        <p:spPr/>
        <p:txBody>
          <a:bodyPr/>
          <a:lstStyle>
            <a:lvl1pPr>
              <a:defRPr/>
            </a:lvl1pPr>
          </a:lstStyle>
          <a:p>
            <a:pPr>
              <a:defRPr/>
            </a:pPr>
            <a:fld id="{6A1403AE-DAC5-48C4-937B-FB1E9F53B2DA}" type="datetime1">
              <a:rPr lang="sk-SK" smtClean="0"/>
              <a:pPr>
                <a:defRPr/>
              </a:pPr>
              <a:t>13. 6. 2019</a:t>
            </a:fld>
            <a:endParaRPr lang="sk-SK"/>
          </a:p>
        </p:txBody>
      </p:sp>
      <p:sp>
        <p:nvSpPr>
          <p:cNvPr id="6" name="Zástupný symbol päty 4"/>
          <p:cNvSpPr>
            <a:spLocks noGrp="1"/>
          </p:cNvSpPr>
          <p:nvPr>
            <p:ph type="ftr" sz="quarter" idx="11"/>
          </p:nvPr>
        </p:nvSpPr>
        <p:spPr/>
        <p:txBody>
          <a:bodyPr/>
          <a:lstStyle>
            <a:lvl1pPr>
              <a:defRPr/>
            </a:lvl1pPr>
          </a:lstStyle>
          <a:p>
            <a:pPr>
              <a:defRPr/>
            </a:pPr>
            <a:endParaRPr lang="sk-SK"/>
          </a:p>
        </p:txBody>
      </p:sp>
      <p:sp>
        <p:nvSpPr>
          <p:cNvPr id="7" name="Zástupný symbol čísla snímky 5"/>
          <p:cNvSpPr>
            <a:spLocks noGrp="1"/>
          </p:cNvSpPr>
          <p:nvPr>
            <p:ph type="sldNum" sz="quarter" idx="12"/>
          </p:nvPr>
        </p:nvSpPr>
        <p:spPr/>
        <p:txBody>
          <a:bodyPr/>
          <a:lstStyle>
            <a:lvl1pPr>
              <a:defRPr/>
            </a:lvl1pPr>
          </a:lstStyle>
          <a:p>
            <a:pPr>
              <a:defRPr/>
            </a:pPr>
            <a:fld id="{7AED2979-3CE6-46D8-83D7-6C6CB229F6C2}"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3"/>
          <p:cNvSpPr>
            <a:spLocks noGrp="1"/>
          </p:cNvSpPr>
          <p:nvPr>
            <p:ph type="dt" sz="half" idx="10"/>
          </p:nvPr>
        </p:nvSpPr>
        <p:spPr/>
        <p:txBody>
          <a:bodyPr/>
          <a:lstStyle>
            <a:lvl1pPr>
              <a:defRPr/>
            </a:lvl1pPr>
          </a:lstStyle>
          <a:p>
            <a:pPr>
              <a:defRPr/>
            </a:pPr>
            <a:fld id="{C0C44FF0-93F0-46B7-8CEE-D7FDA338B347}" type="datetime1">
              <a:rPr lang="sk-SK" smtClean="0"/>
              <a:pPr>
                <a:defRPr/>
              </a:pPr>
              <a:t>13. 6. 2019</a:t>
            </a:fld>
            <a:endParaRPr lang="sk-SK"/>
          </a:p>
        </p:txBody>
      </p:sp>
      <p:sp>
        <p:nvSpPr>
          <p:cNvPr id="8" name="Zástupný symbol päty 4"/>
          <p:cNvSpPr>
            <a:spLocks noGrp="1"/>
          </p:cNvSpPr>
          <p:nvPr>
            <p:ph type="ftr" sz="quarter" idx="11"/>
          </p:nvPr>
        </p:nvSpPr>
        <p:spPr/>
        <p:txBody>
          <a:bodyPr/>
          <a:lstStyle>
            <a:lvl1pPr>
              <a:defRPr/>
            </a:lvl1pPr>
          </a:lstStyle>
          <a:p>
            <a:pPr>
              <a:defRPr/>
            </a:pPr>
            <a:endParaRPr lang="sk-SK"/>
          </a:p>
        </p:txBody>
      </p:sp>
      <p:sp>
        <p:nvSpPr>
          <p:cNvPr id="9" name="Zástupný symbol čísla snímky 5"/>
          <p:cNvSpPr>
            <a:spLocks noGrp="1"/>
          </p:cNvSpPr>
          <p:nvPr>
            <p:ph type="sldNum" sz="quarter" idx="12"/>
          </p:nvPr>
        </p:nvSpPr>
        <p:spPr/>
        <p:txBody>
          <a:bodyPr/>
          <a:lstStyle>
            <a:lvl1pPr>
              <a:defRPr/>
            </a:lvl1pPr>
          </a:lstStyle>
          <a:p>
            <a:pPr>
              <a:defRPr/>
            </a:pPr>
            <a:fld id="{15746D21-ED05-4A00-8959-479F454666EA}"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3"/>
          <p:cNvSpPr>
            <a:spLocks noGrp="1"/>
          </p:cNvSpPr>
          <p:nvPr>
            <p:ph type="dt" sz="half" idx="10"/>
          </p:nvPr>
        </p:nvSpPr>
        <p:spPr/>
        <p:txBody>
          <a:bodyPr/>
          <a:lstStyle>
            <a:lvl1pPr>
              <a:defRPr/>
            </a:lvl1pPr>
          </a:lstStyle>
          <a:p>
            <a:pPr>
              <a:defRPr/>
            </a:pPr>
            <a:fld id="{104AC486-FCA1-4EBD-9950-E71E41E1DB73}" type="datetime1">
              <a:rPr lang="sk-SK" smtClean="0"/>
              <a:pPr>
                <a:defRPr/>
              </a:pPr>
              <a:t>13. 6. 2019</a:t>
            </a:fld>
            <a:endParaRPr lang="sk-SK"/>
          </a:p>
        </p:txBody>
      </p:sp>
      <p:sp>
        <p:nvSpPr>
          <p:cNvPr id="4" name="Zástupný symbol päty 4"/>
          <p:cNvSpPr>
            <a:spLocks noGrp="1"/>
          </p:cNvSpPr>
          <p:nvPr>
            <p:ph type="ftr" sz="quarter" idx="11"/>
          </p:nvPr>
        </p:nvSpPr>
        <p:spPr/>
        <p:txBody>
          <a:bodyPr/>
          <a:lstStyle>
            <a:lvl1pPr>
              <a:defRPr/>
            </a:lvl1pPr>
          </a:lstStyle>
          <a:p>
            <a:pPr>
              <a:defRPr/>
            </a:pPr>
            <a:endParaRPr lang="sk-SK"/>
          </a:p>
        </p:txBody>
      </p:sp>
      <p:sp>
        <p:nvSpPr>
          <p:cNvPr id="5" name="Zástupný symbol čísla snímky 5"/>
          <p:cNvSpPr>
            <a:spLocks noGrp="1"/>
          </p:cNvSpPr>
          <p:nvPr>
            <p:ph type="sldNum" sz="quarter" idx="12"/>
          </p:nvPr>
        </p:nvSpPr>
        <p:spPr/>
        <p:txBody>
          <a:bodyPr/>
          <a:lstStyle>
            <a:lvl1pPr>
              <a:defRPr/>
            </a:lvl1pPr>
          </a:lstStyle>
          <a:p>
            <a:pPr>
              <a:defRPr/>
            </a:pPr>
            <a:fld id="{430EFA32-2946-4E98-B844-F656421D1E2E}"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3"/>
          <p:cNvSpPr>
            <a:spLocks noGrp="1"/>
          </p:cNvSpPr>
          <p:nvPr>
            <p:ph type="dt" sz="half" idx="10"/>
          </p:nvPr>
        </p:nvSpPr>
        <p:spPr/>
        <p:txBody>
          <a:bodyPr/>
          <a:lstStyle>
            <a:lvl1pPr>
              <a:defRPr/>
            </a:lvl1pPr>
          </a:lstStyle>
          <a:p>
            <a:pPr>
              <a:defRPr/>
            </a:pPr>
            <a:fld id="{F7BAC01F-37B5-4EA9-AC24-288869A961A3}" type="datetime1">
              <a:rPr lang="sk-SK" smtClean="0"/>
              <a:pPr>
                <a:defRPr/>
              </a:pPr>
              <a:t>13. 6. 2019</a:t>
            </a:fld>
            <a:endParaRPr lang="sk-SK"/>
          </a:p>
        </p:txBody>
      </p:sp>
      <p:sp>
        <p:nvSpPr>
          <p:cNvPr id="3" name="Zástupný symbol päty 4"/>
          <p:cNvSpPr>
            <a:spLocks noGrp="1"/>
          </p:cNvSpPr>
          <p:nvPr>
            <p:ph type="ftr" sz="quarter" idx="11"/>
          </p:nvPr>
        </p:nvSpPr>
        <p:spPr/>
        <p:txBody>
          <a:bodyPr/>
          <a:lstStyle>
            <a:lvl1pPr>
              <a:defRPr/>
            </a:lvl1pPr>
          </a:lstStyle>
          <a:p>
            <a:pPr>
              <a:defRPr/>
            </a:pPr>
            <a:endParaRPr lang="sk-SK"/>
          </a:p>
        </p:txBody>
      </p:sp>
      <p:sp>
        <p:nvSpPr>
          <p:cNvPr id="4" name="Zástupný symbol čísla snímky 5"/>
          <p:cNvSpPr>
            <a:spLocks noGrp="1"/>
          </p:cNvSpPr>
          <p:nvPr>
            <p:ph type="sldNum" sz="quarter" idx="12"/>
          </p:nvPr>
        </p:nvSpPr>
        <p:spPr>
          <a:xfrm>
            <a:off x="8712000" y="6516000"/>
            <a:ext cx="402674" cy="307777"/>
          </a:xfrm>
        </p:spPr>
        <p:txBody>
          <a:bodyPr wrap="none" anchor="b" anchorCtr="0">
            <a:spAutoFit/>
          </a:bodyPr>
          <a:lstStyle>
            <a:lvl1pPr>
              <a:defRPr sz="1400">
                <a:solidFill>
                  <a:schemeClr val="tx1"/>
                </a:solidFill>
                <a:latin typeface="Arial" pitchFamily="34" charset="0"/>
                <a:cs typeface="Arial" pitchFamily="34" charset="0"/>
              </a:defRPr>
            </a:lvl1pPr>
          </a:lstStyle>
          <a:p>
            <a:pPr>
              <a:defRPr/>
            </a:pPr>
            <a:fld id="{63D5BB9D-2151-4B73-8CB6-29CE2E5BD535}" type="slidenum">
              <a:rPr lang="sk-SK" smtClean="0"/>
              <a:pPr>
                <a:defRPr/>
              </a:pPr>
              <a:t>‹#›</a:t>
            </a:fld>
            <a:endParaRPr lang="sk-S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3"/>
          <p:cNvSpPr>
            <a:spLocks noGrp="1"/>
          </p:cNvSpPr>
          <p:nvPr>
            <p:ph type="dt" sz="half" idx="10"/>
          </p:nvPr>
        </p:nvSpPr>
        <p:spPr/>
        <p:txBody>
          <a:bodyPr/>
          <a:lstStyle>
            <a:lvl1pPr>
              <a:defRPr/>
            </a:lvl1pPr>
          </a:lstStyle>
          <a:p>
            <a:pPr>
              <a:defRPr/>
            </a:pPr>
            <a:fld id="{CB7FAE92-D6FD-4671-982B-834FC705B7C8}" type="datetime1">
              <a:rPr lang="sk-SK" smtClean="0"/>
              <a:pPr>
                <a:defRPr/>
              </a:pPr>
              <a:t>13. 6. 2019</a:t>
            </a:fld>
            <a:endParaRPr lang="sk-SK"/>
          </a:p>
        </p:txBody>
      </p:sp>
      <p:sp>
        <p:nvSpPr>
          <p:cNvPr id="6" name="Zástupný symbol päty 4"/>
          <p:cNvSpPr>
            <a:spLocks noGrp="1"/>
          </p:cNvSpPr>
          <p:nvPr>
            <p:ph type="ftr" sz="quarter" idx="11"/>
          </p:nvPr>
        </p:nvSpPr>
        <p:spPr/>
        <p:txBody>
          <a:bodyPr/>
          <a:lstStyle>
            <a:lvl1pPr>
              <a:defRPr/>
            </a:lvl1pPr>
          </a:lstStyle>
          <a:p>
            <a:pPr>
              <a:defRPr/>
            </a:pPr>
            <a:endParaRPr lang="sk-SK"/>
          </a:p>
        </p:txBody>
      </p:sp>
      <p:sp>
        <p:nvSpPr>
          <p:cNvPr id="7" name="Zástupný symbol čísla snímky 5"/>
          <p:cNvSpPr>
            <a:spLocks noGrp="1"/>
          </p:cNvSpPr>
          <p:nvPr>
            <p:ph type="sldNum" sz="quarter" idx="12"/>
          </p:nvPr>
        </p:nvSpPr>
        <p:spPr/>
        <p:txBody>
          <a:bodyPr/>
          <a:lstStyle>
            <a:lvl1pPr>
              <a:defRPr/>
            </a:lvl1pPr>
          </a:lstStyle>
          <a:p>
            <a:pPr>
              <a:defRPr/>
            </a:pPr>
            <a:fld id="{EFDEED4F-0905-4870-86A1-3B9F2A409FF5}"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smtClean="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3"/>
          <p:cNvSpPr>
            <a:spLocks noGrp="1"/>
          </p:cNvSpPr>
          <p:nvPr>
            <p:ph type="dt" sz="half" idx="10"/>
          </p:nvPr>
        </p:nvSpPr>
        <p:spPr/>
        <p:txBody>
          <a:bodyPr/>
          <a:lstStyle>
            <a:lvl1pPr>
              <a:defRPr/>
            </a:lvl1pPr>
          </a:lstStyle>
          <a:p>
            <a:pPr>
              <a:defRPr/>
            </a:pPr>
            <a:fld id="{D7B0DD88-B848-4572-B665-038A0A202CB6}" type="datetime1">
              <a:rPr lang="sk-SK" smtClean="0"/>
              <a:pPr>
                <a:defRPr/>
              </a:pPr>
              <a:t>13. 6. 2019</a:t>
            </a:fld>
            <a:endParaRPr lang="sk-SK"/>
          </a:p>
        </p:txBody>
      </p:sp>
      <p:sp>
        <p:nvSpPr>
          <p:cNvPr id="6" name="Zástupný symbol päty 4"/>
          <p:cNvSpPr>
            <a:spLocks noGrp="1"/>
          </p:cNvSpPr>
          <p:nvPr>
            <p:ph type="ftr" sz="quarter" idx="11"/>
          </p:nvPr>
        </p:nvSpPr>
        <p:spPr/>
        <p:txBody>
          <a:bodyPr/>
          <a:lstStyle>
            <a:lvl1pPr>
              <a:defRPr/>
            </a:lvl1pPr>
          </a:lstStyle>
          <a:p>
            <a:pPr>
              <a:defRPr/>
            </a:pPr>
            <a:endParaRPr lang="sk-SK"/>
          </a:p>
        </p:txBody>
      </p:sp>
      <p:sp>
        <p:nvSpPr>
          <p:cNvPr id="7" name="Zástupný symbol čísla snímky 5"/>
          <p:cNvSpPr>
            <a:spLocks noGrp="1"/>
          </p:cNvSpPr>
          <p:nvPr>
            <p:ph type="sldNum" sz="quarter" idx="12"/>
          </p:nvPr>
        </p:nvSpPr>
        <p:spPr/>
        <p:txBody>
          <a:bodyPr/>
          <a:lstStyle>
            <a:lvl1pPr>
              <a:defRPr/>
            </a:lvl1pPr>
          </a:lstStyle>
          <a:p>
            <a:pPr>
              <a:defRPr/>
            </a:pPr>
            <a:fld id="{5A3BECA0-84D5-4672-9569-62DE2B13CEBF}"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nadpi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Kliknite sem a upravte štýl predlohy nadpisov.</a:t>
            </a:r>
          </a:p>
        </p:txBody>
      </p:sp>
      <p:sp>
        <p:nvSpPr>
          <p:cNvPr id="1027" name="Zástupný symbol tex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7975F82-B448-4B12-8D12-17AD07838497}" type="datetime1">
              <a:rPr lang="sk-SK" smtClean="0"/>
              <a:pPr>
                <a:defRPr/>
              </a:pPr>
              <a:t>13. 6. 2019</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6F614C5-EB65-4717-95F8-ACD735DEFF8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1714496" y="2674948"/>
            <a:ext cx="4043094" cy="1508105"/>
          </a:xfrm>
          <a:prstGeom prst="rect">
            <a:avLst/>
          </a:prstGeom>
        </p:spPr>
        <p:txBody>
          <a:bodyPr wrap="none">
            <a:spAutoFit/>
          </a:bodyPr>
          <a:lstStyle/>
          <a:p>
            <a:pPr fontAlgn="auto">
              <a:spcBef>
                <a:spcPts val="0"/>
              </a:spcBef>
              <a:spcAft>
                <a:spcPts val="0"/>
              </a:spcAft>
              <a:defRPr/>
            </a:pPr>
            <a:r>
              <a:rPr lang="sk-SK" b="1" dirty="0" smtClean="0">
                <a:latin typeface="Arial" pitchFamily="34" charset="0"/>
                <a:cs typeface="Arial" pitchFamily="34" charset="0"/>
              </a:rPr>
              <a:t>Lineárna perspektíva</a:t>
            </a:r>
          </a:p>
          <a:p>
            <a:pPr fontAlgn="auto">
              <a:spcBef>
                <a:spcPts val="0"/>
              </a:spcBef>
              <a:spcAft>
                <a:spcPts val="0"/>
              </a:spcAft>
              <a:defRPr/>
            </a:pPr>
            <a:r>
              <a:rPr lang="sk-SK" sz="1600" dirty="0" smtClean="0">
                <a:latin typeface="Arial" pitchFamily="34" charset="0"/>
                <a:cs typeface="Arial" pitchFamily="34" charset="0"/>
              </a:rPr>
              <a:t>       P1 Základné pojmy, typy perspektív</a:t>
            </a:r>
          </a:p>
          <a:p>
            <a:pPr fontAlgn="auto">
              <a:spcBef>
                <a:spcPts val="0"/>
              </a:spcBef>
              <a:spcAft>
                <a:spcPts val="0"/>
              </a:spcAft>
              <a:defRPr/>
            </a:pPr>
            <a:r>
              <a:rPr lang="sk-SK" sz="1600" dirty="0" smtClean="0">
                <a:latin typeface="Arial" pitchFamily="34" charset="0"/>
                <a:cs typeface="Arial" pitchFamily="34" charset="0"/>
              </a:rPr>
              <a:t>       P2 Lineárna zvislá perspektíva</a:t>
            </a:r>
          </a:p>
          <a:p>
            <a:pPr fontAlgn="auto">
              <a:spcBef>
                <a:spcPts val="0"/>
              </a:spcBef>
              <a:spcAft>
                <a:spcPts val="0"/>
              </a:spcAft>
              <a:defRPr/>
            </a:pPr>
            <a:r>
              <a:rPr lang="sk-SK" sz="1400" dirty="0" smtClean="0">
                <a:latin typeface="Arial" pitchFamily="34" charset="0"/>
                <a:cs typeface="Arial" pitchFamily="34" charset="0"/>
              </a:rPr>
              <a:t>	P2.1 </a:t>
            </a:r>
            <a:r>
              <a:rPr lang="sk-SK" sz="1400" dirty="0" err="1" smtClean="0">
                <a:latin typeface="Arial" pitchFamily="34" charset="0"/>
                <a:cs typeface="Arial" pitchFamily="34" charset="0"/>
              </a:rPr>
              <a:t>Stopníkovo-úbežníková</a:t>
            </a:r>
            <a:r>
              <a:rPr lang="sk-SK" sz="1400" dirty="0" smtClean="0">
                <a:latin typeface="Arial" pitchFamily="34" charset="0"/>
                <a:cs typeface="Arial" pitchFamily="34" charset="0"/>
              </a:rPr>
              <a:t> metóda</a:t>
            </a:r>
          </a:p>
          <a:p>
            <a:pPr fontAlgn="auto">
              <a:spcBef>
                <a:spcPts val="0"/>
              </a:spcBef>
              <a:spcAft>
                <a:spcPts val="0"/>
              </a:spcAft>
              <a:defRPr/>
            </a:pPr>
            <a:r>
              <a:rPr lang="sk-SK" sz="1400" dirty="0" smtClean="0">
                <a:latin typeface="Arial" pitchFamily="34" charset="0"/>
                <a:cs typeface="Arial" pitchFamily="34" charset="0"/>
              </a:rPr>
              <a:t>	P2.2 </a:t>
            </a:r>
            <a:r>
              <a:rPr lang="sk-SK" sz="1400" dirty="0" err="1" smtClean="0">
                <a:latin typeface="Arial" pitchFamily="34" charset="0"/>
                <a:cs typeface="Arial" pitchFamily="34" charset="0"/>
              </a:rPr>
              <a:t>Priesečná</a:t>
            </a:r>
            <a:r>
              <a:rPr lang="sk-SK" sz="1400" dirty="0" smtClean="0">
                <a:latin typeface="Arial" pitchFamily="34" charset="0"/>
                <a:cs typeface="Arial" pitchFamily="34" charset="0"/>
              </a:rPr>
              <a:t> metóda</a:t>
            </a:r>
          </a:p>
          <a:p>
            <a:pPr fontAlgn="auto">
              <a:spcBef>
                <a:spcPts val="0"/>
              </a:spcBef>
              <a:spcAft>
                <a:spcPts val="0"/>
              </a:spcAft>
              <a:defRPr/>
            </a:pPr>
            <a:r>
              <a:rPr lang="sk-SK" sz="1400" dirty="0" smtClean="0">
                <a:latin typeface="Arial" pitchFamily="34" charset="0"/>
                <a:cs typeface="Arial" pitchFamily="34" charset="0"/>
              </a:rPr>
              <a:t>	P2.3 Štvorcové siete</a:t>
            </a:r>
            <a:endParaRPr lang="sk-SK" sz="1400" dirty="0" smtClean="0"/>
          </a:p>
        </p:txBody>
      </p:sp>
      <p:sp>
        <p:nvSpPr>
          <p:cNvPr id="5" name="Zástupný symbol čísla snímky 4"/>
          <p:cNvSpPr>
            <a:spLocks noGrp="1"/>
          </p:cNvSpPr>
          <p:nvPr>
            <p:ph type="sldNum" sz="quarter" idx="12"/>
          </p:nvPr>
        </p:nvSpPr>
        <p:spPr/>
        <p:txBody>
          <a:bodyPr/>
          <a:lstStyle/>
          <a:p>
            <a:pPr>
              <a:defRPr/>
            </a:pPr>
            <a:fld id="{63D5BB9D-2151-4B73-8CB6-29CE2E5BD535}" type="slidenum">
              <a:rPr lang="sk-SK" smtClean="0"/>
              <a:pPr>
                <a:defRPr/>
              </a:pPr>
              <a:t>1</a:t>
            </a:fld>
            <a:endParaRPr lang="sk-SK"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2671480" y="3244334"/>
            <a:ext cx="3801041" cy="369332"/>
          </a:xfrm>
          <a:prstGeom prst="rect">
            <a:avLst/>
          </a:prstGeom>
          <a:noFill/>
        </p:spPr>
        <p:txBody>
          <a:bodyPr wrap="none" rtlCol="0">
            <a:spAutoFit/>
          </a:bodyPr>
          <a:lstStyle/>
          <a:p>
            <a:pPr algn="ctr"/>
            <a:r>
              <a:rPr lang="sk-SK" dirty="0" smtClean="0"/>
              <a:t>Šikmá a zvislá lineárna perspektíva</a:t>
            </a:r>
            <a:endParaRPr lang="sk-SK" dirty="0"/>
          </a:p>
        </p:txBody>
      </p:sp>
      <p:sp>
        <p:nvSpPr>
          <p:cNvPr id="5" name="Zástupný symbol čísla snímky 4"/>
          <p:cNvSpPr>
            <a:spLocks noGrp="1"/>
          </p:cNvSpPr>
          <p:nvPr>
            <p:ph type="sldNum" sz="quarter" idx="12"/>
          </p:nvPr>
        </p:nvSpPr>
        <p:spPr/>
        <p:txBody>
          <a:bodyPr/>
          <a:lstStyle/>
          <a:p>
            <a:pPr>
              <a:defRPr/>
            </a:pPr>
            <a:fld id="{63D5BB9D-2151-4B73-8CB6-29CE2E5BD535}" type="slidenum">
              <a:rPr lang="sk-SK" smtClean="0"/>
              <a:pPr>
                <a:defRPr/>
              </a:pPr>
              <a:t>10</a:t>
            </a:fld>
            <a:endParaRPr lang="sk-SK"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Ovál 170"/>
          <p:cNvSpPr>
            <a:spLocks noChangeAspect="1"/>
          </p:cNvSpPr>
          <p:nvPr/>
        </p:nvSpPr>
        <p:spPr>
          <a:xfrm>
            <a:off x="1244880" y="4204824"/>
            <a:ext cx="43200" cy="43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 name="BlokTextu 46"/>
          <p:cNvSpPr txBox="1"/>
          <p:nvPr/>
        </p:nvSpPr>
        <p:spPr>
          <a:xfrm>
            <a:off x="360000" y="504000"/>
            <a:ext cx="8269095" cy="2031325"/>
          </a:xfrm>
          <a:prstGeom prst="rect">
            <a:avLst/>
          </a:prstGeom>
          <a:noFill/>
        </p:spPr>
        <p:txBody>
          <a:bodyPr wrap="square" rtlCol="0">
            <a:spAutoFit/>
          </a:bodyPr>
          <a:lstStyle/>
          <a:p>
            <a:r>
              <a:rPr lang="sk-SK" sz="1400" dirty="0" smtClean="0"/>
              <a:t>Objekty stavebnej praxe sú viazané na vodorovnú (horizontálnu)</a:t>
            </a:r>
            <a:r>
              <a:rPr lang="en-US" sz="1400" dirty="0" smtClean="0"/>
              <a:t> </a:t>
            </a:r>
            <a:r>
              <a:rPr lang="en-US" sz="1400" dirty="0" err="1" smtClean="0"/>
              <a:t>rovinu</a:t>
            </a:r>
            <a:r>
              <a:rPr lang="sk-SK" sz="1400" dirty="0" smtClean="0"/>
              <a:t>.</a:t>
            </a:r>
            <a:r>
              <a:rPr lang="sk-SK" sz="1400" dirty="0" smtClean="0">
                <a:sym typeface="Symbol"/>
              </a:rPr>
              <a:t> </a:t>
            </a:r>
            <a:r>
              <a:rPr lang="en-US" sz="1400" dirty="0" smtClean="0">
                <a:sym typeface="Symbol"/>
              </a:rPr>
              <a:t> </a:t>
            </a:r>
            <a:endParaRPr lang="sk-SK" sz="1400" dirty="0" smtClean="0">
              <a:sym typeface="Symbol"/>
            </a:endParaRPr>
          </a:p>
          <a:p>
            <a:r>
              <a:rPr lang="en-US" sz="1400" b="1" dirty="0" smtClean="0">
                <a:sym typeface="Symbol"/>
              </a:rPr>
              <a:t>Z</a:t>
            </a:r>
            <a:r>
              <a:rPr lang="sk-SK" sz="1400" b="1" dirty="0" err="1" smtClean="0">
                <a:sym typeface="Symbol"/>
              </a:rPr>
              <a:t>ákladná</a:t>
            </a:r>
            <a:r>
              <a:rPr lang="sk-SK" sz="1400" b="1" dirty="0" smtClean="0">
                <a:sym typeface="Symbol"/>
              </a:rPr>
              <a:t> rovina  </a:t>
            </a:r>
            <a:r>
              <a:rPr lang="sk-SK" sz="1400" dirty="0" smtClean="0">
                <a:sym typeface="Symbol"/>
              </a:rPr>
              <a:t>je vodorovná rovina, ktorá je vzhľadom na zobrazovaný objekt najvýznamnejšia. Často býva totožná s </a:t>
            </a:r>
            <a:r>
              <a:rPr lang="sk-SK" sz="1400" dirty="0" err="1" smtClean="0">
                <a:sym typeface="Symbol"/>
              </a:rPr>
              <a:t>pôdorysňou</a:t>
            </a:r>
            <a:r>
              <a:rPr lang="sk-SK" sz="1400" dirty="0" smtClean="0">
                <a:sym typeface="Symbol"/>
              </a:rPr>
              <a:t> a jej</a:t>
            </a:r>
            <a:r>
              <a:rPr lang="en-US" sz="1400" dirty="0" smtClean="0">
                <a:sym typeface="Symbol"/>
              </a:rPr>
              <a:t> </a:t>
            </a:r>
            <a:r>
              <a:rPr lang="en-US" sz="1400" dirty="0" err="1" smtClean="0">
                <a:sym typeface="Symbol"/>
              </a:rPr>
              <a:t>stopu</a:t>
            </a:r>
            <a:r>
              <a:rPr lang="en-US" sz="1400" dirty="0" smtClean="0">
                <a:sym typeface="Symbol"/>
              </a:rPr>
              <a:t> </a:t>
            </a:r>
            <a:r>
              <a:rPr lang="sk-SK" sz="1400" b="1" dirty="0" smtClean="0">
                <a:sym typeface="Symbol"/>
              </a:rPr>
              <a:t>p</a:t>
            </a:r>
            <a:r>
              <a:rPr lang="sk-SK" sz="1400" b="1" baseline="30000" dirty="0" smtClean="0">
                <a:sym typeface="Symbol"/>
              </a:rPr>
              <a:t></a:t>
            </a:r>
            <a:r>
              <a:rPr lang="sk-SK" sz="1400" dirty="0" smtClean="0">
                <a:sym typeface="Symbol"/>
              </a:rPr>
              <a:t> </a:t>
            </a:r>
            <a:r>
              <a:rPr lang="en-US" sz="1400" dirty="0" smtClean="0">
                <a:sym typeface="Symbol"/>
              </a:rPr>
              <a:t>= </a:t>
            </a:r>
            <a:r>
              <a:rPr lang="en-US" sz="1400" b="1" dirty="0" smtClean="0">
                <a:sym typeface="Symbol"/>
              </a:rPr>
              <a:t>z </a:t>
            </a:r>
            <a:r>
              <a:rPr lang="sk-SK" sz="1400" dirty="0" smtClean="0">
                <a:sym typeface="Symbol"/>
              </a:rPr>
              <a:t>nazývame </a:t>
            </a:r>
            <a:r>
              <a:rPr lang="sk-SK" sz="1400" b="1" dirty="0" err="1" smtClean="0">
                <a:sym typeface="Symbol"/>
              </a:rPr>
              <a:t>základnica</a:t>
            </a:r>
            <a:r>
              <a:rPr lang="sk-SK" sz="1400" b="1" dirty="0" smtClean="0">
                <a:sym typeface="Symbol"/>
              </a:rPr>
              <a:t>.</a:t>
            </a:r>
            <a:r>
              <a:rPr lang="sk-SK" sz="1400" dirty="0" smtClean="0">
                <a:sym typeface="Symbol"/>
              </a:rPr>
              <a:t> </a:t>
            </a:r>
          </a:p>
          <a:p>
            <a:endParaRPr lang="sk-SK" sz="1400" dirty="0" smtClean="0"/>
          </a:p>
          <a:p>
            <a:r>
              <a:rPr lang="sk-SK" sz="1400" dirty="0" smtClean="0"/>
              <a:t>Podľa polohy priemetne </a:t>
            </a:r>
            <a:r>
              <a:rPr lang="sk-SK" sz="1400" b="1" dirty="0" smtClean="0">
                <a:sym typeface="Symbol"/>
              </a:rPr>
              <a:t></a:t>
            </a:r>
            <a:r>
              <a:rPr lang="sk-SK" sz="1400" b="1" i="1" dirty="0" smtClean="0">
                <a:sym typeface="Symbol"/>
              </a:rPr>
              <a:t> </a:t>
            </a:r>
            <a:r>
              <a:rPr lang="sk-SK" sz="1400" dirty="0" smtClean="0">
                <a:sym typeface="Symbol"/>
              </a:rPr>
              <a:t>a základnej roviny </a:t>
            </a:r>
            <a:r>
              <a:rPr lang="sk-SK" sz="1400" b="1" dirty="0" smtClean="0">
                <a:sym typeface="Symbol"/>
              </a:rPr>
              <a:t> </a:t>
            </a:r>
            <a:r>
              <a:rPr lang="sk-SK" sz="1400" dirty="0" smtClean="0">
                <a:sym typeface="Symbol"/>
              </a:rPr>
              <a:t>budeme lineárnu perspektívu nazývať:</a:t>
            </a:r>
          </a:p>
          <a:p>
            <a:pPr marL="285750" indent="-285750">
              <a:buFont typeface="Arial" panose="020B0604020202020204" pitchFamily="34" charset="0"/>
              <a:buChar char="–"/>
            </a:pPr>
            <a:r>
              <a:rPr lang="sk-SK" sz="1400" b="1" dirty="0" smtClean="0">
                <a:sym typeface="Symbol"/>
              </a:rPr>
              <a:t>šikmá</a:t>
            </a:r>
            <a:r>
              <a:rPr lang="sk-SK" sz="1400" dirty="0" smtClean="0">
                <a:sym typeface="Symbol"/>
              </a:rPr>
              <a:t>, ak priemetňa </a:t>
            </a:r>
            <a:r>
              <a:rPr lang="sk-SK" sz="1400" b="1" dirty="0" smtClean="0">
                <a:sym typeface="Symbol"/>
              </a:rPr>
              <a:t> </a:t>
            </a:r>
            <a:r>
              <a:rPr lang="sk-SK" sz="1400" dirty="0" smtClean="0">
                <a:sym typeface="Symbol"/>
              </a:rPr>
              <a:t>nie je kolmá na základnú rovinu </a:t>
            </a:r>
            <a:r>
              <a:rPr lang="sk-SK" sz="1400" b="1" dirty="0" smtClean="0">
                <a:sym typeface="Symbol"/>
              </a:rPr>
              <a:t> </a:t>
            </a:r>
          </a:p>
          <a:p>
            <a:pPr marL="266700"/>
            <a:r>
              <a:rPr lang="sk-SK" sz="1400" dirty="0" smtClean="0">
                <a:sym typeface="Symbol"/>
              </a:rPr>
              <a:t>(os zornej kužeľovej plochy nie je vodorovná),</a:t>
            </a:r>
          </a:p>
          <a:p>
            <a:pPr marL="285750" indent="-285750">
              <a:buFont typeface="Arial" panose="020B0604020202020204" pitchFamily="34" charset="0"/>
              <a:buChar char="–"/>
            </a:pPr>
            <a:r>
              <a:rPr lang="sk-SK" sz="1400" b="1" dirty="0" smtClean="0">
                <a:sym typeface="Symbol"/>
              </a:rPr>
              <a:t>zvislá</a:t>
            </a:r>
            <a:r>
              <a:rPr lang="sk-SK" sz="1400" dirty="0" smtClean="0">
                <a:sym typeface="Symbol"/>
              </a:rPr>
              <a:t>, ak priemetňa </a:t>
            </a:r>
            <a:r>
              <a:rPr lang="sk-SK" sz="1400" b="1" dirty="0" smtClean="0">
                <a:sym typeface="Symbol"/>
              </a:rPr>
              <a:t> </a:t>
            </a:r>
            <a:r>
              <a:rPr lang="sk-SK" sz="1400" dirty="0" smtClean="0">
                <a:sym typeface="Symbol"/>
              </a:rPr>
              <a:t>je kolmá na základnú rovinu </a:t>
            </a:r>
            <a:r>
              <a:rPr lang="sk-SK" sz="1400" b="1" dirty="0" smtClean="0">
                <a:sym typeface="Symbol"/>
              </a:rPr>
              <a:t></a:t>
            </a:r>
            <a:r>
              <a:rPr lang="sk-SK" sz="1400" dirty="0" smtClean="0">
                <a:sym typeface="Symbol"/>
              </a:rPr>
              <a:t>, </a:t>
            </a:r>
            <a:r>
              <a:rPr lang="sk-SK" sz="1400" b="1" dirty="0" smtClean="0">
                <a:sym typeface="Symbol"/>
              </a:rPr>
              <a:t> </a:t>
            </a:r>
            <a:r>
              <a:rPr lang="sk-SK" sz="1400" dirty="0" smtClean="0">
                <a:sym typeface="Symbol"/>
              </a:rPr>
              <a:t>t. j. priemetňa </a:t>
            </a:r>
            <a:r>
              <a:rPr lang="sk-SK" sz="1400" b="1" dirty="0" smtClean="0">
                <a:sym typeface="Symbol"/>
              </a:rPr>
              <a:t></a:t>
            </a:r>
            <a:r>
              <a:rPr lang="sk-SK" sz="1400" dirty="0" smtClean="0">
                <a:sym typeface="Symbol"/>
              </a:rPr>
              <a:t> je zvislá </a:t>
            </a:r>
          </a:p>
          <a:p>
            <a:pPr marL="266700"/>
            <a:r>
              <a:rPr lang="sk-SK" sz="1400" dirty="0" smtClean="0">
                <a:sym typeface="Symbol"/>
              </a:rPr>
              <a:t>(os zornej kužeľovej plochy je vodorovná). Pozri kapitolu P2.</a:t>
            </a:r>
            <a:endParaRPr lang="sk-SK" sz="1400" dirty="0"/>
          </a:p>
        </p:txBody>
      </p:sp>
      <p:sp>
        <p:nvSpPr>
          <p:cNvPr id="107" name="Voľná forma 106"/>
          <p:cNvSpPr/>
          <p:nvPr/>
        </p:nvSpPr>
        <p:spPr>
          <a:xfrm>
            <a:off x="4277194" y="5048878"/>
            <a:ext cx="2217629" cy="610517"/>
          </a:xfrm>
          <a:custGeom>
            <a:avLst/>
            <a:gdLst>
              <a:gd name="connsiteX0" fmla="*/ 0 w 4146487"/>
              <a:gd name="connsiteY0" fmla="*/ 497940 h 896293"/>
              <a:gd name="connsiteX1" fmla="*/ 2553077 w 4146487"/>
              <a:gd name="connsiteY1" fmla="*/ 896293 h 896293"/>
              <a:gd name="connsiteX2" fmla="*/ 4146487 w 4146487"/>
              <a:gd name="connsiteY2" fmla="*/ 389299 h 896293"/>
              <a:gd name="connsiteX3" fmla="*/ 1620570 w 4146487"/>
              <a:gd name="connsiteY3" fmla="*/ 0 h 896293"/>
              <a:gd name="connsiteX4" fmla="*/ 0 w 4146487"/>
              <a:gd name="connsiteY4" fmla="*/ 497940 h 896293"/>
              <a:gd name="connsiteX0" fmla="*/ 0 w 4146487"/>
              <a:gd name="connsiteY0" fmla="*/ 497940 h 610517"/>
              <a:gd name="connsiteX1" fmla="*/ 552781 w 4146487"/>
              <a:gd name="connsiteY1" fmla="*/ 610517 h 610517"/>
              <a:gd name="connsiteX2" fmla="*/ 4146487 w 4146487"/>
              <a:gd name="connsiteY2" fmla="*/ 389299 h 610517"/>
              <a:gd name="connsiteX3" fmla="*/ 1620570 w 4146487"/>
              <a:gd name="connsiteY3" fmla="*/ 0 h 610517"/>
              <a:gd name="connsiteX4" fmla="*/ 0 w 4146487"/>
              <a:gd name="connsiteY4" fmla="*/ 497940 h 610517"/>
              <a:gd name="connsiteX0" fmla="*/ 0 w 2217629"/>
              <a:gd name="connsiteY0" fmla="*/ 497940 h 610517"/>
              <a:gd name="connsiteX1" fmla="*/ 552781 w 2217629"/>
              <a:gd name="connsiteY1" fmla="*/ 610517 h 610517"/>
              <a:gd name="connsiteX2" fmla="*/ 2217629 w 2217629"/>
              <a:gd name="connsiteY2" fmla="*/ 103523 h 610517"/>
              <a:gd name="connsiteX3" fmla="*/ 1620570 w 2217629"/>
              <a:gd name="connsiteY3" fmla="*/ 0 h 610517"/>
              <a:gd name="connsiteX4" fmla="*/ 0 w 2217629"/>
              <a:gd name="connsiteY4" fmla="*/ 497940 h 610517"/>
              <a:gd name="connsiteX0" fmla="*/ 0 w 2217629"/>
              <a:gd name="connsiteY0" fmla="*/ 497940 h 610517"/>
              <a:gd name="connsiteX1" fmla="*/ 552781 w 2217629"/>
              <a:gd name="connsiteY1" fmla="*/ 610517 h 610517"/>
              <a:gd name="connsiteX2" fmla="*/ 2217629 w 2217629"/>
              <a:gd name="connsiteY2" fmla="*/ 103523 h 610517"/>
              <a:gd name="connsiteX3" fmla="*/ 2154854 w 2217629"/>
              <a:gd name="connsiteY3" fmla="*/ 84581 h 610517"/>
              <a:gd name="connsiteX4" fmla="*/ 1620570 w 2217629"/>
              <a:gd name="connsiteY4" fmla="*/ 0 h 610517"/>
              <a:gd name="connsiteX5" fmla="*/ 0 w 2217629"/>
              <a:gd name="connsiteY5" fmla="*/ 497940 h 61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7629" h="610517">
                <a:moveTo>
                  <a:pt x="0" y="497940"/>
                </a:moveTo>
                <a:lnTo>
                  <a:pt x="552781" y="610517"/>
                </a:lnTo>
                <a:lnTo>
                  <a:pt x="2217629" y="103523"/>
                </a:lnTo>
                <a:lnTo>
                  <a:pt x="2154854" y="84581"/>
                </a:lnTo>
                <a:lnTo>
                  <a:pt x="1620570" y="0"/>
                </a:lnTo>
                <a:lnTo>
                  <a:pt x="0" y="497940"/>
                </a:lnTo>
                <a:close/>
              </a:path>
            </a:pathLst>
          </a:custGeom>
          <a:solidFill>
            <a:srgbClr val="FF0000">
              <a:alpha val="58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cxnSp>
        <p:nvCxnSpPr>
          <p:cNvPr id="94" name="Rovná spojnica 93"/>
          <p:cNvCxnSpPr/>
          <p:nvPr/>
        </p:nvCxnSpPr>
        <p:spPr>
          <a:xfrm>
            <a:off x="5669303" y="4235824"/>
            <a:ext cx="2310555" cy="317985"/>
          </a:xfrm>
          <a:prstGeom prst="line">
            <a:avLst/>
          </a:prstGeom>
          <a:ln w="19050">
            <a:solidFill>
              <a:schemeClr val="tx1"/>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BlokTextu 47"/>
          <p:cNvSpPr txBox="1"/>
          <p:nvPr/>
        </p:nvSpPr>
        <p:spPr>
          <a:xfrm>
            <a:off x="360000" y="180000"/>
            <a:ext cx="3619902" cy="338554"/>
          </a:xfrm>
          <a:prstGeom prst="rect">
            <a:avLst/>
          </a:prstGeom>
          <a:noFill/>
        </p:spPr>
        <p:txBody>
          <a:bodyPr wrap="none" rtlCol="0">
            <a:spAutoFit/>
          </a:bodyPr>
          <a:lstStyle/>
          <a:p>
            <a:r>
              <a:rPr lang="sk-SK" sz="1600" b="1" dirty="0" smtClean="0"/>
              <a:t>Šikmá a zvislá lineárna perspektíva</a:t>
            </a:r>
            <a:endParaRPr lang="sk-SK" sz="1600" b="1" dirty="0"/>
          </a:p>
        </p:txBody>
      </p:sp>
      <p:sp>
        <p:nvSpPr>
          <p:cNvPr id="54" name="Voľná forma 53"/>
          <p:cNvSpPr/>
          <p:nvPr/>
        </p:nvSpPr>
        <p:spPr>
          <a:xfrm>
            <a:off x="4845911" y="2587534"/>
            <a:ext cx="1649749" cy="3322305"/>
          </a:xfrm>
          <a:custGeom>
            <a:avLst/>
            <a:gdLst>
              <a:gd name="connsiteX0" fmla="*/ 0 w 1964602"/>
              <a:gd name="connsiteY0" fmla="*/ 660903 h 3956364"/>
              <a:gd name="connsiteX1" fmla="*/ 1937442 w 1964602"/>
              <a:gd name="connsiteY1" fmla="*/ 0 h 3956364"/>
              <a:gd name="connsiteX2" fmla="*/ 1964602 w 1964602"/>
              <a:gd name="connsiteY2" fmla="*/ 3277354 h 3956364"/>
              <a:gd name="connsiteX3" fmla="*/ 18107 w 1964602"/>
              <a:gd name="connsiteY3" fmla="*/ 3956364 h 3956364"/>
              <a:gd name="connsiteX4" fmla="*/ 0 w 1964602"/>
              <a:gd name="connsiteY4" fmla="*/ 660903 h 3956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602" h="3956364">
                <a:moveTo>
                  <a:pt x="0" y="660903"/>
                </a:moveTo>
                <a:lnTo>
                  <a:pt x="1937442" y="0"/>
                </a:lnTo>
                <a:lnTo>
                  <a:pt x="1964602" y="3277354"/>
                </a:lnTo>
                <a:lnTo>
                  <a:pt x="18107" y="3956364"/>
                </a:lnTo>
                <a:cubicBezTo>
                  <a:pt x="12071" y="2848824"/>
                  <a:pt x="6036" y="1741283"/>
                  <a:pt x="0" y="660903"/>
                </a:cubicBezTo>
                <a:close/>
              </a:path>
            </a:pathLst>
          </a:custGeom>
          <a:solidFill>
            <a:schemeClr val="bg1">
              <a:lumMod val="65000"/>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 name="BlokTextu 57"/>
          <p:cNvSpPr txBox="1"/>
          <p:nvPr/>
        </p:nvSpPr>
        <p:spPr>
          <a:xfrm>
            <a:off x="5109760" y="3256149"/>
            <a:ext cx="343364" cy="307777"/>
          </a:xfrm>
          <a:prstGeom prst="rect">
            <a:avLst/>
          </a:prstGeom>
          <a:noFill/>
        </p:spPr>
        <p:txBody>
          <a:bodyPr wrap="none" rtlCol="0">
            <a:spAutoFit/>
          </a:bodyPr>
          <a:lstStyle/>
          <a:p>
            <a:r>
              <a:rPr lang="sk-SK" sz="1400" b="1" dirty="0" err="1" smtClean="0"/>
              <a:t>k</a:t>
            </a:r>
            <a:r>
              <a:rPr lang="sk-SK" sz="1400" b="1" baseline="30000" dirty="0" err="1" smtClean="0"/>
              <a:t>z</a:t>
            </a:r>
            <a:endParaRPr lang="sk-SK" sz="1400" b="1" dirty="0"/>
          </a:p>
        </p:txBody>
      </p:sp>
      <p:sp>
        <p:nvSpPr>
          <p:cNvPr id="59" name="BlokTextu 58"/>
          <p:cNvSpPr txBox="1"/>
          <p:nvPr/>
        </p:nvSpPr>
        <p:spPr>
          <a:xfrm>
            <a:off x="6048617" y="2710476"/>
            <a:ext cx="284052" cy="307777"/>
          </a:xfrm>
          <a:prstGeom prst="rect">
            <a:avLst/>
          </a:prstGeom>
          <a:noFill/>
        </p:spPr>
        <p:txBody>
          <a:bodyPr wrap="none" rtlCol="0">
            <a:spAutoFit/>
          </a:bodyPr>
          <a:lstStyle/>
          <a:p>
            <a:r>
              <a:rPr lang="sk-SK" sz="1400" b="1" dirty="0" smtClean="0">
                <a:sym typeface="Symbol"/>
              </a:rPr>
              <a:t></a:t>
            </a:r>
            <a:endParaRPr lang="sk-SK" sz="1400" b="1" dirty="0"/>
          </a:p>
        </p:txBody>
      </p:sp>
      <p:cxnSp>
        <p:nvCxnSpPr>
          <p:cNvPr id="60" name="Rovná spojnica 59"/>
          <p:cNvCxnSpPr>
            <a:stCxn id="65" idx="0"/>
          </p:cNvCxnSpPr>
          <p:nvPr/>
        </p:nvCxnSpPr>
        <p:spPr>
          <a:xfrm flipH="1" flipV="1">
            <a:off x="5886450" y="3228975"/>
            <a:ext cx="2102253" cy="13237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Rovná spojnica 61"/>
          <p:cNvCxnSpPr>
            <a:stCxn id="65" idx="0"/>
          </p:cNvCxnSpPr>
          <p:nvPr/>
        </p:nvCxnSpPr>
        <p:spPr>
          <a:xfrm flipH="1">
            <a:off x="5647249" y="4552682"/>
            <a:ext cx="2341455" cy="6863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Rovná spojnica 76"/>
          <p:cNvCxnSpPr/>
          <p:nvPr/>
        </p:nvCxnSpPr>
        <p:spPr>
          <a:xfrm rot="5400000">
            <a:off x="5047941" y="4799403"/>
            <a:ext cx="1197326" cy="2702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BlokTextu 62"/>
          <p:cNvSpPr txBox="1"/>
          <p:nvPr/>
        </p:nvSpPr>
        <p:spPr>
          <a:xfrm>
            <a:off x="7944714" y="4511805"/>
            <a:ext cx="304892" cy="307777"/>
          </a:xfrm>
          <a:prstGeom prst="rect">
            <a:avLst/>
          </a:prstGeom>
          <a:noFill/>
          <a:ln w="19050">
            <a:noFill/>
          </a:ln>
        </p:spPr>
        <p:txBody>
          <a:bodyPr wrap="none" rtlCol="0">
            <a:spAutoFit/>
          </a:bodyPr>
          <a:lstStyle/>
          <a:p>
            <a:r>
              <a:rPr lang="sk-SK" sz="1400" b="1" dirty="0" smtClean="0"/>
              <a:t>S</a:t>
            </a:r>
            <a:endParaRPr lang="sk-SK" sz="1400" b="1" dirty="0"/>
          </a:p>
        </p:txBody>
      </p:sp>
      <p:sp>
        <p:nvSpPr>
          <p:cNvPr id="64" name="Oblúk 63"/>
          <p:cNvSpPr/>
          <p:nvPr/>
        </p:nvSpPr>
        <p:spPr>
          <a:xfrm rot="480000">
            <a:off x="5132506" y="3191133"/>
            <a:ext cx="1016963" cy="2061955"/>
          </a:xfrm>
          <a:prstGeom prst="arc">
            <a:avLst>
              <a:gd name="adj1" fmla="val 16473244"/>
              <a:gd name="adj2" fmla="val 504744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dirty="0">
              <a:solidFill>
                <a:srgbClr val="FF0000"/>
              </a:solidFill>
            </a:endParaRPr>
          </a:p>
        </p:txBody>
      </p:sp>
      <p:sp>
        <p:nvSpPr>
          <p:cNvPr id="90" name="BlokTextu 89"/>
          <p:cNvSpPr txBox="1"/>
          <p:nvPr/>
        </p:nvSpPr>
        <p:spPr>
          <a:xfrm>
            <a:off x="2103122" y="6505599"/>
            <a:ext cx="1757212" cy="307777"/>
          </a:xfrm>
          <a:prstGeom prst="rect">
            <a:avLst/>
          </a:prstGeom>
          <a:noFill/>
        </p:spPr>
        <p:txBody>
          <a:bodyPr wrap="none" rtlCol="0">
            <a:spAutoFit/>
          </a:bodyPr>
          <a:lstStyle/>
          <a:p>
            <a:r>
              <a:rPr lang="sk-SK" sz="1400" b="1" dirty="0" smtClean="0"/>
              <a:t>Šikmá perspektíva</a:t>
            </a:r>
            <a:endParaRPr lang="sk-SK" sz="1400" b="1" dirty="0"/>
          </a:p>
        </p:txBody>
      </p:sp>
      <p:sp>
        <p:nvSpPr>
          <p:cNvPr id="91" name="BlokTextu 90"/>
          <p:cNvSpPr txBox="1"/>
          <p:nvPr/>
        </p:nvSpPr>
        <p:spPr>
          <a:xfrm>
            <a:off x="5143504" y="6505599"/>
            <a:ext cx="1734770" cy="307777"/>
          </a:xfrm>
          <a:prstGeom prst="rect">
            <a:avLst/>
          </a:prstGeom>
          <a:noFill/>
        </p:spPr>
        <p:txBody>
          <a:bodyPr wrap="none" rtlCol="0">
            <a:spAutoFit/>
          </a:bodyPr>
          <a:lstStyle/>
          <a:p>
            <a:r>
              <a:rPr lang="sk-SK" sz="1400" b="1" dirty="0" smtClean="0"/>
              <a:t>Zvislá perspektíva</a:t>
            </a:r>
            <a:endParaRPr lang="sk-SK" sz="1400" b="1" dirty="0"/>
          </a:p>
        </p:txBody>
      </p:sp>
      <p:sp>
        <p:nvSpPr>
          <p:cNvPr id="95" name="BlokTextu 94"/>
          <p:cNvSpPr txBox="1"/>
          <p:nvPr/>
        </p:nvSpPr>
        <p:spPr>
          <a:xfrm>
            <a:off x="4000496" y="5819580"/>
            <a:ext cx="652743" cy="307777"/>
          </a:xfrm>
          <a:prstGeom prst="rect">
            <a:avLst/>
          </a:prstGeom>
          <a:noFill/>
        </p:spPr>
        <p:txBody>
          <a:bodyPr wrap="none" rtlCol="0">
            <a:spAutoFit/>
          </a:bodyPr>
          <a:lstStyle/>
          <a:p>
            <a:r>
              <a:rPr lang="sk-SK" sz="1400" b="1" dirty="0" smtClean="0">
                <a:sym typeface="Symbol"/>
              </a:rPr>
              <a:t>p</a:t>
            </a:r>
            <a:r>
              <a:rPr lang="sk-SK" sz="1400" b="1" baseline="30000" dirty="0" smtClean="0">
                <a:sym typeface="Symbol"/>
              </a:rPr>
              <a:t></a:t>
            </a:r>
            <a:r>
              <a:rPr lang="sk-SK" sz="1400" b="1" dirty="0" smtClean="0">
                <a:sym typeface="Symbol"/>
              </a:rPr>
              <a:t> </a:t>
            </a:r>
            <a:r>
              <a:rPr lang="sk-SK" sz="1400" dirty="0" smtClean="0">
                <a:sym typeface="Symbol"/>
              </a:rPr>
              <a:t>= </a:t>
            </a:r>
            <a:r>
              <a:rPr lang="sk-SK" sz="1400" b="1" dirty="0" smtClean="0">
                <a:sym typeface="Symbol"/>
              </a:rPr>
              <a:t>z</a:t>
            </a:r>
            <a:endParaRPr lang="sk-SK" sz="1400" b="1" dirty="0"/>
          </a:p>
        </p:txBody>
      </p:sp>
      <p:sp>
        <p:nvSpPr>
          <p:cNvPr id="106" name="Voľná forma 105"/>
          <p:cNvSpPr/>
          <p:nvPr/>
        </p:nvSpPr>
        <p:spPr>
          <a:xfrm>
            <a:off x="4879818" y="5149027"/>
            <a:ext cx="4146487" cy="896293"/>
          </a:xfrm>
          <a:custGeom>
            <a:avLst/>
            <a:gdLst>
              <a:gd name="connsiteX0" fmla="*/ 0 w 4146487"/>
              <a:gd name="connsiteY0" fmla="*/ 497940 h 896293"/>
              <a:gd name="connsiteX1" fmla="*/ 2553077 w 4146487"/>
              <a:gd name="connsiteY1" fmla="*/ 896293 h 896293"/>
              <a:gd name="connsiteX2" fmla="*/ 4146487 w 4146487"/>
              <a:gd name="connsiteY2" fmla="*/ 389299 h 896293"/>
              <a:gd name="connsiteX3" fmla="*/ 1620570 w 4146487"/>
              <a:gd name="connsiteY3" fmla="*/ 0 h 896293"/>
              <a:gd name="connsiteX4" fmla="*/ 0 w 4146487"/>
              <a:gd name="connsiteY4" fmla="*/ 497940 h 896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6487" h="896293">
                <a:moveTo>
                  <a:pt x="0" y="497940"/>
                </a:moveTo>
                <a:lnTo>
                  <a:pt x="2553077" y="896293"/>
                </a:lnTo>
                <a:lnTo>
                  <a:pt x="4146487" y="389299"/>
                </a:lnTo>
                <a:lnTo>
                  <a:pt x="1620570" y="0"/>
                </a:lnTo>
                <a:lnTo>
                  <a:pt x="0" y="497940"/>
                </a:lnTo>
                <a:close/>
              </a:path>
            </a:pathLst>
          </a:custGeom>
          <a:solidFill>
            <a:srgbClr val="FF0000">
              <a:alpha val="58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4" name="BlokTextu 83"/>
          <p:cNvSpPr txBox="1"/>
          <p:nvPr/>
        </p:nvSpPr>
        <p:spPr>
          <a:xfrm>
            <a:off x="7310813" y="5737486"/>
            <a:ext cx="284052" cy="307777"/>
          </a:xfrm>
          <a:prstGeom prst="rect">
            <a:avLst/>
          </a:prstGeom>
          <a:noFill/>
        </p:spPr>
        <p:txBody>
          <a:bodyPr wrap="none" rtlCol="0">
            <a:spAutoFit/>
          </a:bodyPr>
          <a:lstStyle/>
          <a:p>
            <a:r>
              <a:rPr lang="sk-SK" sz="1400" b="1" dirty="0" smtClean="0">
                <a:sym typeface="Symbol"/>
              </a:rPr>
              <a:t></a:t>
            </a:r>
            <a:endParaRPr lang="sk-SK" sz="1400" b="1" dirty="0"/>
          </a:p>
        </p:txBody>
      </p:sp>
      <p:cxnSp>
        <p:nvCxnSpPr>
          <p:cNvPr id="86" name="Rovná spojnica 85"/>
          <p:cNvCxnSpPr/>
          <p:nvPr/>
        </p:nvCxnSpPr>
        <p:spPr>
          <a:xfrm>
            <a:off x="5634516" y="5406069"/>
            <a:ext cx="2300846" cy="359507"/>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04" name="BlokTextu 103"/>
          <p:cNvSpPr txBox="1"/>
          <p:nvPr/>
        </p:nvSpPr>
        <p:spPr>
          <a:xfrm>
            <a:off x="5500498" y="5387997"/>
            <a:ext cx="381836" cy="307777"/>
          </a:xfrm>
          <a:prstGeom prst="rect">
            <a:avLst/>
          </a:prstGeom>
          <a:noFill/>
        </p:spPr>
        <p:txBody>
          <a:bodyPr wrap="none" rtlCol="0">
            <a:spAutoFit/>
          </a:bodyPr>
          <a:lstStyle/>
          <a:p>
            <a:r>
              <a:rPr lang="sk-SK" sz="1400" b="1" dirty="0" smtClean="0"/>
              <a:t>H</a:t>
            </a:r>
            <a:r>
              <a:rPr lang="en-US" sz="1400" b="1" baseline="-25000" dirty="0" smtClean="0"/>
              <a:t>1</a:t>
            </a:r>
            <a:endParaRPr lang="sk-SK" sz="1400" b="1" dirty="0"/>
          </a:p>
        </p:txBody>
      </p:sp>
      <p:sp>
        <p:nvSpPr>
          <p:cNvPr id="105" name="BlokTextu 104"/>
          <p:cNvSpPr txBox="1"/>
          <p:nvPr/>
        </p:nvSpPr>
        <p:spPr>
          <a:xfrm>
            <a:off x="7931369" y="5501126"/>
            <a:ext cx="372218" cy="307777"/>
          </a:xfrm>
          <a:prstGeom prst="rect">
            <a:avLst/>
          </a:prstGeom>
          <a:noFill/>
        </p:spPr>
        <p:txBody>
          <a:bodyPr wrap="none" rtlCol="0">
            <a:spAutoFit/>
          </a:bodyPr>
          <a:lstStyle/>
          <a:p>
            <a:r>
              <a:rPr lang="en-US" sz="1400" b="1" dirty="0" smtClean="0"/>
              <a:t>S</a:t>
            </a:r>
            <a:r>
              <a:rPr lang="en-US" sz="1400" b="1" baseline="-25000" dirty="0" smtClean="0"/>
              <a:t>1</a:t>
            </a:r>
            <a:endParaRPr lang="sk-SK" sz="1400" b="1" dirty="0"/>
          </a:p>
        </p:txBody>
      </p:sp>
      <p:cxnSp>
        <p:nvCxnSpPr>
          <p:cNvPr id="82" name="Rovná spojnica 81"/>
          <p:cNvCxnSpPr/>
          <p:nvPr/>
        </p:nvCxnSpPr>
        <p:spPr>
          <a:xfrm rot="16200000" flipV="1">
            <a:off x="7367413" y="5143850"/>
            <a:ext cx="1224905" cy="25779"/>
          </a:xfrm>
          <a:prstGeom prst="line">
            <a:avLst/>
          </a:prstGeom>
          <a:ln w="19050">
            <a:solidFill>
              <a:schemeClr val="tx1"/>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80" name="Rovná spojnica 79"/>
          <p:cNvCxnSpPr/>
          <p:nvPr/>
        </p:nvCxnSpPr>
        <p:spPr>
          <a:xfrm flipV="1">
            <a:off x="4033251" y="5032922"/>
            <a:ext cx="2813868" cy="8872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Ovál 100"/>
          <p:cNvSpPr>
            <a:spLocks noChangeAspect="1"/>
          </p:cNvSpPr>
          <p:nvPr/>
        </p:nvSpPr>
        <p:spPr>
          <a:xfrm>
            <a:off x="5635123" y="4209571"/>
            <a:ext cx="43200" cy="43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6" name="BlokTextu 65"/>
          <p:cNvSpPr txBox="1"/>
          <p:nvPr/>
        </p:nvSpPr>
        <p:spPr>
          <a:xfrm>
            <a:off x="5547247" y="3945577"/>
            <a:ext cx="314510" cy="307777"/>
          </a:xfrm>
          <a:prstGeom prst="rect">
            <a:avLst/>
          </a:prstGeom>
          <a:noFill/>
        </p:spPr>
        <p:txBody>
          <a:bodyPr wrap="none" rtlCol="0">
            <a:spAutoFit/>
          </a:bodyPr>
          <a:lstStyle/>
          <a:p>
            <a:r>
              <a:rPr lang="sk-SK" sz="1400" b="1" dirty="0" smtClean="0"/>
              <a:t>H</a:t>
            </a:r>
            <a:endParaRPr lang="sk-SK" sz="1400" b="1" dirty="0"/>
          </a:p>
        </p:txBody>
      </p:sp>
      <p:sp>
        <p:nvSpPr>
          <p:cNvPr id="65" name="Voľná forma 64"/>
          <p:cNvSpPr/>
          <p:nvPr/>
        </p:nvSpPr>
        <p:spPr>
          <a:xfrm>
            <a:off x="5137755" y="3214636"/>
            <a:ext cx="2850948" cy="2037478"/>
          </a:xfrm>
          <a:custGeom>
            <a:avLst/>
            <a:gdLst>
              <a:gd name="connsiteX0" fmla="*/ 3395049 w 3395049"/>
              <a:gd name="connsiteY0" fmla="*/ 1593410 h 2426329"/>
              <a:gd name="connsiteX1" fmla="*/ 878186 w 3395049"/>
              <a:gd name="connsiteY1" fmla="*/ 9054 h 2426329"/>
              <a:gd name="connsiteX2" fmla="*/ 688063 w 3395049"/>
              <a:gd name="connsiteY2" fmla="*/ 0 h 2426329"/>
              <a:gd name="connsiteX3" fmla="*/ 443619 w 3395049"/>
              <a:gd name="connsiteY3" fmla="*/ 135802 h 2426329"/>
              <a:gd name="connsiteX4" fmla="*/ 262550 w 3395049"/>
              <a:gd name="connsiteY4" fmla="*/ 371192 h 2426329"/>
              <a:gd name="connsiteX5" fmla="*/ 144855 w 3395049"/>
              <a:gd name="connsiteY5" fmla="*/ 642796 h 2426329"/>
              <a:gd name="connsiteX6" fmla="*/ 54320 w 3395049"/>
              <a:gd name="connsiteY6" fmla="*/ 932507 h 2426329"/>
              <a:gd name="connsiteX7" fmla="*/ 0 w 3395049"/>
              <a:gd name="connsiteY7" fmla="*/ 1285592 h 2426329"/>
              <a:gd name="connsiteX8" fmla="*/ 18107 w 3395049"/>
              <a:gd name="connsiteY8" fmla="*/ 1656784 h 2426329"/>
              <a:gd name="connsiteX9" fmla="*/ 72427 w 3395049"/>
              <a:gd name="connsiteY9" fmla="*/ 1982709 h 2426329"/>
              <a:gd name="connsiteX10" fmla="*/ 190122 w 3395049"/>
              <a:gd name="connsiteY10" fmla="*/ 2236206 h 2426329"/>
              <a:gd name="connsiteX11" fmla="*/ 398352 w 3395049"/>
              <a:gd name="connsiteY11" fmla="*/ 2417275 h 2426329"/>
              <a:gd name="connsiteX12" fmla="*/ 543208 w 3395049"/>
              <a:gd name="connsiteY12" fmla="*/ 2426329 h 2426329"/>
              <a:gd name="connsiteX13" fmla="*/ 3395049 w 3395049"/>
              <a:gd name="connsiteY13" fmla="*/ 1593410 h 24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5049" h="2426329">
                <a:moveTo>
                  <a:pt x="3395049" y="1593410"/>
                </a:moveTo>
                <a:lnTo>
                  <a:pt x="878186" y="9054"/>
                </a:lnTo>
                <a:lnTo>
                  <a:pt x="688063" y="0"/>
                </a:lnTo>
                <a:lnTo>
                  <a:pt x="443619" y="135802"/>
                </a:lnTo>
                <a:lnTo>
                  <a:pt x="262550" y="371192"/>
                </a:lnTo>
                <a:lnTo>
                  <a:pt x="144855" y="642796"/>
                </a:lnTo>
                <a:lnTo>
                  <a:pt x="54320" y="932507"/>
                </a:lnTo>
                <a:lnTo>
                  <a:pt x="0" y="1285592"/>
                </a:lnTo>
                <a:lnTo>
                  <a:pt x="18107" y="1656784"/>
                </a:lnTo>
                <a:lnTo>
                  <a:pt x="72427" y="1982709"/>
                </a:lnTo>
                <a:lnTo>
                  <a:pt x="190122" y="2236206"/>
                </a:lnTo>
                <a:lnTo>
                  <a:pt x="398352" y="2417275"/>
                </a:lnTo>
                <a:lnTo>
                  <a:pt x="543208" y="2426329"/>
                </a:lnTo>
                <a:lnTo>
                  <a:pt x="3395049" y="1593410"/>
                </a:lnTo>
                <a:close/>
              </a:path>
            </a:pathLst>
          </a:custGeom>
          <a:solidFill>
            <a:srgbClr val="00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51" name="Voľná forma 150"/>
          <p:cNvSpPr/>
          <p:nvPr/>
        </p:nvSpPr>
        <p:spPr>
          <a:xfrm>
            <a:off x="329199" y="4846732"/>
            <a:ext cx="2247019" cy="1321507"/>
          </a:xfrm>
          <a:custGeom>
            <a:avLst/>
            <a:gdLst>
              <a:gd name="connsiteX0" fmla="*/ 1258432 w 3476531"/>
              <a:gd name="connsiteY0" fmla="*/ 0 h 1439501"/>
              <a:gd name="connsiteX1" fmla="*/ 3476531 w 3476531"/>
              <a:gd name="connsiteY1" fmla="*/ 18107 h 1439501"/>
              <a:gd name="connsiteX2" fmla="*/ 2190939 w 3476531"/>
              <a:gd name="connsiteY2" fmla="*/ 1430448 h 1439501"/>
              <a:gd name="connsiteX3" fmla="*/ 0 w 3476531"/>
              <a:gd name="connsiteY3" fmla="*/ 1439501 h 1439501"/>
              <a:gd name="connsiteX4" fmla="*/ 1258432 w 3476531"/>
              <a:gd name="connsiteY4" fmla="*/ 0 h 1439501"/>
              <a:gd name="connsiteX0" fmla="*/ 1258432 w 3476531"/>
              <a:gd name="connsiteY0" fmla="*/ 0 h 1446422"/>
              <a:gd name="connsiteX1" fmla="*/ 3476531 w 3476531"/>
              <a:gd name="connsiteY1" fmla="*/ 18107 h 1446422"/>
              <a:gd name="connsiteX2" fmla="*/ 1221228 w 3476531"/>
              <a:gd name="connsiteY2" fmla="*/ 1446422 h 1446422"/>
              <a:gd name="connsiteX3" fmla="*/ 0 w 3476531"/>
              <a:gd name="connsiteY3" fmla="*/ 1439501 h 1446422"/>
              <a:gd name="connsiteX4" fmla="*/ 1258432 w 3476531"/>
              <a:gd name="connsiteY4" fmla="*/ 0 h 1446422"/>
              <a:gd name="connsiteX0" fmla="*/ 1258432 w 2263366"/>
              <a:gd name="connsiteY0" fmla="*/ 0 h 1446422"/>
              <a:gd name="connsiteX1" fmla="*/ 2263366 w 2263366"/>
              <a:gd name="connsiteY1" fmla="*/ 1 h 1446422"/>
              <a:gd name="connsiteX2" fmla="*/ 1221228 w 2263366"/>
              <a:gd name="connsiteY2" fmla="*/ 1446422 h 1446422"/>
              <a:gd name="connsiteX3" fmla="*/ 0 w 2263366"/>
              <a:gd name="connsiteY3" fmla="*/ 1439501 h 1446422"/>
              <a:gd name="connsiteX4" fmla="*/ 1258432 w 2263366"/>
              <a:gd name="connsiteY4" fmla="*/ 0 h 1446422"/>
              <a:gd name="connsiteX0" fmla="*/ 1258432 w 2489005"/>
              <a:gd name="connsiteY0" fmla="*/ 0 h 1446422"/>
              <a:gd name="connsiteX1" fmla="*/ 2489005 w 2489005"/>
              <a:gd name="connsiteY1" fmla="*/ 47532 h 1446422"/>
              <a:gd name="connsiteX2" fmla="*/ 1221228 w 2489005"/>
              <a:gd name="connsiteY2" fmla="*/ 1446422 h 1446422"/>
              <a:gd name="connsiteX3" fmla="*/ 0 w 2489005"/>
              <a:gd name="connsiteY3" fmla="*/ 1439501 h 1446422"/>
              <a:gd name="connsiteX4" fmla="*/ 1258432 w 2489005"/>
              <a:gd name="connsiteY4" fmla="*/ 0 h 1446422"/>
              <a:gd name="connsiteX0" fmla="*/ 1258432 w 2489005"/>
              <a:gd name="connsiteY0" fmla="*/ 0 h 1463823"/>
              <a:gd name="connsiteX1" fmla="*/ 2489005 w 2489005"/>
              <a:gd name="connsiteY1" fmla="*/ 47532 h 1463823"/>
              <a:gd name="connsiteX2" fmla="*/ 1221228 w 2489005"/>
              <a:gd name="connsiteY2" fmla="*/ 1446422 h 1463823"/>
              <a:gd name="connsiteX3" fmla="*/ 1259731 w 2489005"/>
              <a:gd name="connsiteY3" fmla="*/ 1463823 h 1463823"/>
              <a:gd name="connsiteX4" fmla="*/ 0 w 2489005"/>
              <a:gd name="connsiteY4" fmla="*/ 1439501 h 1463823"/>
              <a:gd name="connsiteX5" fmla="*/ 1258432 w 2489005"/>
              <a:gd name="connsiteY5" fmla="*/ 0 h 146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9005" h="1463823">
                <a:moveTo>
                  <a:pt x="1258432" y="0"/>
                </a:moveTo>
                <a:lnTo>
                  <a:pt x="2489005" y="47532"/>
                </a:lnTo>
                <a:lnTo>
                  <a:pt x="1221228" y="1446422"/>
                </a:lnTo>
                <a:lnTo>
                  <a:pt x="1259731" y="1463823"/>
                </a:lnTo>
                <a:lnTo>
                  <a:pt x="0" y="1439501"/>
                </a:lnTo>
                <a:lnTo>
                  <a:pt x="1258432" y="0"/>
                </a:lnTo>
                <a:close/>
              </a:path>
            </a:pathLst>
          </a:custGeom>
          <a:solidFill>
            <a:srgbClr val="FF0000">
              <a:alpha val="58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52" name="BlokTextu 151"/>
          <p:cNvSpPr txBox="1"/>
          <p:nvPr/>
        </p:nvSpPr>
        <p:spPr>
          <a:xfrm>
            <a:off x="1106764" y="5422708"/>
            <a:ext cx="381836" cy="307777"/>
          </a:xfrm>
          <a:prstGeom prst="rect">
            <a:avLst/>
          </a:prstGeom>
          <a:noFill/>
        </p:spPr>
        <p:txBody>
          <a:bodyPr wrap="none" rtlCol="0">
            <a:spAutoFit/>
          </a:bodyPr>
          <a:lstStyle/>
          <a:p>
            <a:r>
              <a:rPr lang="sk-SK" sz="1400" b="1" dirty="0" smtClean="0"/>
              <a:t>H</a:t>
            </a:r>
            <a:r>
              <a:rPr lang="en-US" sz="1400" b="1" baseline="-25000" dirty="0" smtClean="0"/>
              <a:t>1</a:t>
            </a:r>
            <a:endParaRPr lang="sk-SK" sz="1400" b="1" dirty="0"/>
          </a:p>
        </p:txBody>
      </p:sp>
      <p:cxnSp>
        <p:nvCxnSpPr>
          <p:cNvPr id="156" name="Rovná spojnica 155"/>
          <p:cNvCxnSpPr>
            <a:stCxn id="164" idx="0"/>
          </p:cNvCxnSpPr>
          <p:nvPr/>
        </p:nvCxnSpPr>
        <p:spPr>
          <a:xfrm rot="19932820" flipH="1" flipV="1">
            <a:off x="1191952" y="3695830"/>
            <a:ext cx="2219894" cy="305508"/>
          </a:xfrm>
          <a:prstGeom prst="line">
            <a:avLst/>
          </a:prstGeom>
          <a:ln w="19050">
            <a:solidFill>
              <a:schemeClr val="tx1"/>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57" name="Voľná forma 156"/>
          <p:cNvSpPr/>
          <p:nvPr/>
        </p:nvSpPr>
        <p:spPr>
          <a:xfrm rot="19932820">
            <a:off x="653188" y="2599965"/>
            <a:ext cx="1614692" cy="3814825"/>
          </a:xfrm>
          <a:custGeom>
            <a:avLst/>
            <a:gdLst>
              <a:gd name="connsiteX0" fmla="*/ 0 w 1964602"/>
              <a:gd name="connsiteY0" fmla="*/ 660903 h 3956364"/>
              <a:gd name="connsiteX1" fmla="*/ 1937442 w 1964602"/>
              <a:gd name="connsiteY1" fmla="*/ 0 h 3956364"/>
              <a:gd name="connsiteX2" fmla="*/ 1964602 w 1964602"/>
              <a:gd name="connsiteY2" fmla="*/ 3277354 h 3956364"/>
              <a:gd name="connsiteX3" fmla="*/ 18107 w 1964602"/>
              <a:gd name="connsiteY3" fmla="*/ 3956364 h 3956364"/>
              <a:gd name="connsiteX4" fmla="*/ 0 w 1964602"/>
              <a:gd name="connsiteY4" fmla="*/ 660903 h 3956364"/>
              <a:gd name="connsiteX0" fmla="*/ 0 w 1964602"/>
              <a:gd name="connsiteY0" fmla="*/ 660903 h 4735533"/>
              <a:gd name="connsiteX1" fmla="*/ 1937442 w 1964602"/>
              <a:gd name="connsiteY1" fmla="*/ 0 h 4735533"/>
              <a:gd name="connsiteX2" fmla="*/ 1964602 w 1964602"/>
              <a:gd name="connsiteY2" fmla="*/ 3277354 h 4735533"/>
              <a:gd name="connsiteX3" fmla="*/ 33855 w 1964602"/>
              <a:gd name="connsiteY3" fmla="*/ 4735533 h 4735533"/>
              <a:gd name="connsiteX4" fmla="*/ 0 w 1964602"/>
              <a:gd name="connsiteY4" fmla="*/ 660903 h 4735533"/>
              <a:gd name="connsiteX0" fmla="*/ 0 w 1994598"/>
              <a:gd name="connsiteY0" fmla="*/ 660903 h 4735533"/>
              <a:gd name="connsiteX1" fmla="*/ 1937442 w 1994598"/>
              <a:gd name="connsiteY1" fmla="*/ 0 h 4735533"/>
              <a:gd name="connsiteX2" fmla="*/ 1994598 w 1994598"/>
              <a:gd name="connsiteY2" fmla="*/ 3786294 h 4735533"/>
              <a:gd name="connsiteX3" fmla="*/ 33855 w 1994598"/>
              <a:gd name="connsiteY3" fmla="*/ 4735533 h 4735533"/>
              <a:gd name="connsiteX4" fmla="*/ 0 w 1994598"/>
              <a:gd name="connsiteY4" fmla="*/ 660903 h 4735533"/>
              <a:gd name="connsiteX0" fmla="*/ 0 w 2004398"/>
              <a:gd name="connsiteY0" fmla="*/ 660903 h 4735533"/>
              <a:gd name="connsiteX1" fmla="*/ 1937442 w 2004398"/>
              <a:gd name="connsiteY1" fmla="*/ 0 h 4735533"/>
              <a:gd name="connsiteX2" fmla="*/ 2004398 w 2004398"/>
              <a:gd name="connsiteY2" fmla="*/ 3995554 h 4735533"/>
              <a:gd name="connsiteX3" fmla="*/ 33855 w 2004398"/>
              <a:gd name="connsiteY3" fmla="*/ 4735533 h 4735533"/>
              <a:gd name="connsiteX4" fmla="*/ 0 w 2004398"/>
              <a:gd name="connsiteY4" fmla="*/ 660903 h 4735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398" h="4735533">
                <a:moveTo>
                  <a:pt x="0" y="660903"/>
                </a:moveTo>
                <a:lnTo>
                  <a:pt x="1937442" y="0"/>
                </a:lnTo>
                <a:lnTo>
                  <a:pt x="2004398" y="3995554"/>
                </a:lnTo>
                <a:lnTo>
                  <a:pt x="33855" y="4735533"/>
                </a:lnTo>
                <a:cubicBezTo>
                  <a:pt x="27819" y="3627993"/>
                  <a:pt x="6036" y="1741283"/>
                  <a:pt x="0" y="660903"/>
                </a:cubicBezTo>
                <a:close/>
              </a:path>
            </a:pathLst>
          </a:custGeom>
          <a:solidFill>
            <a:schemeClr val="bg1">
              <a:lumMod val="65000"/>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58" name="BlokTextu 157"/>
          <p:cNvSpPr txBox="1"/>
          <p:nvPr/>
        </p:nvSpPr>
        <p:spPr>
          <a:xfrm>
            <a:off x="401835" y="3558439"/>
            <a:ext cx="343364" cy="307777"/>
          </a:xfrm>
          <a:prstGeom prst="rect">
            <a:avLst/>
          </a:prstGeom>
          <a:noFill/>
        </p:spPr>
        <p:txBody>
          <a:bodyPr wrap="none" rtlCol="0">
            <a:spAutoFit/>
          </a:bodyPr>
          <a:lstStyle/>
          <a:p>
            <a:r>
              <a:rPr lang="sk-SK" sz="1400" b="1" dirty="0" err="1" smtClean="0"/>
              <a:t>k</a:t>
            </a:r>
            <a:r>
              <a:rPr lang="sk-SK" sz="1400" b="1" baseline="30000" dirty="0" err="1" smtClean="0"/>
              <a:t>z</a:t>
            </a:r>
            <a:endParaRPr lang="sk-SK" sz="1400" b="1" dirty="0"/>
          </a:p>
        </p:txBody>
      </p:sp>
      <p:sp>
        <p:nvSpPr>
          <p:cNvPr id="153" name="BlokTextu 152"/>
          <p:cNvSpPr txBox="1"/>
          <p:nvPr/>
        </p:nvSpPr>
        <p:spPr>
          <a:xfrm>
            <a:off x="1033687" y="3937197"/>
            <a:ext cx="314510" cy="307777"/>
          </a:xfrm>
          <a:prstGeom prst="rect">
            <a:avLst/>
          </a:prstGeom>
          <a:noFill/>
        </p:spPr>
        <p:txBody>
          <a:bodyPr wrap="none" rtlCol="0">
            <a:spAutoFit/>
          </a:bodyPr>
          <a:lstStyle/>
          <a:p>
            <a:r>
              <a:rPr lang="sk-SK" sz="1400" b="1" dirty="0" smtClean="0"/>
              <a:t>H</a:t>
            </a:r>
            <a:endParaRPr lang="sk-SK" sz="1400" b="1" dirty="0"/>
          </a:p>
        </p:txBody>
      </p:sp>
      <p:sp>
        <p:nvSpPr>
          <p:cNvPr id="159" name="BlokTextu 158"/>
          <p:cNvSpPr txBox="1"/>
          <p:nvPr/>
        </p:nvSpPr>
        <p:spPr>
          <a:xfrm>
            <a:off x="1084201" y="2638845"/>
            <a:ext cx="284052" cy="307777"/>
          </a:xfrm>
          <a:prstGeom prst="rect">
            <a:avLst/>
          </a:prstGeom>
          <a:noFill/>
        </p:spPr>
        <p:txBody>
          <a:bodyPr wrap="none" rtlCol="0">
            <a:spAutoFit/>
          </a:bodyPr>
          <a:lstStyle/>
          <a:p>
            <a:r>
              <a:rPr lang="sk-SK" sz="1400" b="1" dirty="0" smtClean="0">
                <a:sym typeface="Symbol"/>
              </a:rPr>
              <a:t></a:t>
            </a:r>
            <a:endParaRPr lang="sk-SK" sz="1400" b="1" dirty="0"/>
          </a:p>
        </p:txBody>
      </p:sp>
      <p:cxnSp>
        <p:nvCxnSpPr>
          <p:cNvPr id="160" name="Rovná spojnica 159"/>
          <p:cNvCxnSpPr>
            <a:stCxn id="164" idx="0"/>
          </p:cNvCxnSpPr>
          <p:nvPr/>
        </p:nvCxnSpPr>
        <p:spPr>
          <a:xfrm rot="19932820" flipH="1" flipV="1">
            <a:off x="1207490" y="2748186"/>
            <a:ext cx="1969957" cy="12493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Rovná spojnica 160"/>
          <p:cNvCxnSpPr>
            <a:stCxn id="164" idx="0"/>
          </p:cNvCxnSpPr>
          <p:nvPr/>
        </p:nvCxnSpPr>
        <p:spPr>
          <a:xfrm flipH="1">
            <a:off x="1673750" y="3466294"/>
            <a:ext cx="1681321" cy="16543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BlokTextu 161"/>
          <p:cNvSpPr txBox="1"/>
          <p:nvPr/>
        </p:nvSpPr>
        <p:spPr>
          <a:xfrm>
            <a:off x="3415489" y="3359259"/>
            <a:ext cx="304892" cy="307777"/>
          </a:xfrm>
          <a:prstGeom prst="rect">
            <a:avLst/>
          </a:prstGeom>
          <a:noFill/>
          <a:ln w="19050">
            <a:noFill/>
          </a:ln>
        </p:spPr>
        <p:txBody>
          <a:bodyPr wrap="none" rtlCol="0">
            <a:spAutoFit/>
          </a:bodyPr>
          <a:lstStyle/>
          <a:p>
            <a:r>
              <a:rPr lang="sk-SK" sz="1400" b="1" dirty="0" smtClean="0"/>
              <a:t>S</a:t>
            </a:r>
            <a:endParaRPr lang="sk-SK" sz="1400" b="1" dirty="0"/>
          </a:p>
        </p:txBody>
      </p:sp>
      <p:sp>
        <p:nvSpPr>
          <p:cNvPr id="163" name="Oblúk 162"/>
          <p:cNvSpPr/>
          <p:nvPr/>
        </p:nvSpPr>
        <p:spPr>
          <a:xfrm rot="20412820">
            <a:off x="775080" y="3238935"/>
            <a:ext cx="975590" cy="1978070"/>
          </a:xfrm>
          <a:prstGeom prst="arc">
            <a:avLst>
              <a:gd name="adj1" fmla="val 16473244"/>
              <a:gd name="adj2" fmla="val 504744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dirty="0">
              <a:solidFill>
                <a:srgbClr val="FF0000"/>
              </a:solidFill>
            </a:endParaRPr>
          </a:p>
        </p:txBody>
      </p:sp>
      <p:sp>
        <p:nvSpPr>
          <p:cNvPr id="164" name="Voľná forma 163"/>
          <p:cNvSpPr/>
          <p:nvPr/>
        </p:nvSpPr>
        <p:spPr>
          <a:xfrm rot="19932820">
            <a:off x="634989" y="2855491"/>
            <a:ext cx="2734966" cy="1954589"/>
          </a:xfrm>
          <a:custGeom>
            <a:avLst/>
            <a:gdLst>
              <a:gd name="connsiteX0" fmla="*/ 3395049 w 3395049"/>
              <a:gd name="connsiteY0" fmla="*/ 1593410 h 2426329"/>
              <a:gd name="connsiteX1" fmla="*/ 878186 w 3395049"/>
              <a:gd name="connsiteY1" fmla="*/ 9054 h 2426329"/>
              <a:gd name="connsiteX2" fmla="*/ 688063 w 3395049"/>
              <a:gd name="connsiteY2" fmla="*/ 0 h 2426329"/>
              <a:gd name="connsiteX3" fmla="*/ 443619 w 3395049"/>
              <a:gd name="connsiteY3" fmla="*/ 135802 h 2426329"/>
              <a:gd name="connsiteX4" fmla="*/ 262550 w 3395049"/>
              <a:gd name="connsiteY4" fmla="*/ 371192 h 2426329"/>
              <a:gd name="connsiteX5" fmla="*/ 144855 w 3395049"/>
              <a:gd name="connsiteY5" fmla="*/ 642796 h 2426329"/>
              <a:gd name="connsiteX6" fmla="*/ 54320 w 3395049"/>
              <a:gd name="connsiteY6" fmla="*/ 932507 h 2426329"/>
              <a:gd name="connsiteX7" fmla="*/ 0 w 3395049"/>
              <a:gd name="connsiteY7" fmla="*/ 1285592 h 2426329"/>
              <a:gd name="connsiteX8" fmla="*/ 18107 w 3395049"/>
              <a:gd name="connsiteY8" fmla="*/ 1656784 h 2426329"/>
              <a:gd name="connsiteX9" fmla="*/ 72427 w 3395049"/>
              <a:gd name="connsiteY9" fmla="*/ 1982709 h 2426329"/>
              <a:gd name="connsiteX10" fmla="*/ 190122 w 3395049"/>
              <a:gd name="connsiteY10" fmla="*/ 2236206 h 2426329"/>
              <a:gd name="connsiteX11" fmla="*/ 398352 w 3395049"/>
              <a:gd name="connsiteY11" fmla="*/ 2417275 h 2426329"/>
              <a:gd name="connsiteX12" fmla="*/ 543208 w 3395049"/>
              <a:gd name="connsiteY12" fmla="*/ 2426329 h 2426329"/>
              <a:gd name="connsiteX13" fmla="*/ 3395049 w 3395049"/>
              <a:gd name="connsiteY13" fmla="*/ 1593410 h 24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5049" h="2426329">
                <a:moveTo>
                  <a:pt x="3395049" y="1593410"/>
                </a:moveTo>
                <a:lnTo>
                  <a:pt x="878186" y="9054"/>
                </a:lnTo>
                <a:lnTo>
                  <a:pt x="688063" y="0"/>
                </a:lnTo>
                <a:lnTo>
                  <a:pt x="443619" y="135802"/>
                </a:lnTo>
                <a:lnTo>
                  <a:pt x="262550" y="371192"/>
                </a:lnTo>
                <a:lnTo>
                  <a:pt x="144855" y="642796"/>
                </a:lnTo>
                <a:lnTo>
                  <a:pt x="54320" y="932507"/>
                </a:lnTo>
                <a:lnTo>
                  <a:pt x="0" y="1285592"/>
                </a:lnTo>
                <a:lnTo>
                  <a:pt x="18107" y="1656784"/>
                </a:lnTo>
                <a:lnTo>
                  <a:pt x="72427" y="1982709"/>
                </a:lnTo>
                <a:lnTo>
                  <a:pt x="190122" y="2236206"/>
                </a:lnTo>
                <a:lnTo>
                  <a:pt x="398352" y="2417275"/>
                </a:lnTo>
                <a:lnTo>
                  <a:pt x="543208" y="2426329"/>
                </a:lnTo>
                <a:lnTo>
                  <a:pt x="3395049" y="1593410"/>
                </a:lnTo>
                <a:close/>
              </a:path>
            </a:pathLst>
          </a:custGeom>
          <a:solidFill>
            <a:srgbClr val="00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66" name="Oblúk 165"/>
          <p:cNvSpPr/>
          <p:nvPr/>
        </p:nvSpPr>
        <p:spPr>
          <a:xfrm rot="20412820">
            <a:off x="776829" y="3241000"/>
            <a:ext cx="975590" cy="1978070"/>
          </a:xfrm>
          <a:prstGeom prst="arc">
            <a:avLst>
              <a:gd name="adj1" fmla="val 5076221"/>
              <a:gd name="adj2" fmla="val 1648092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dirty="0">
              <a:solidFill>
                <a:srgbClr val="FF0000"/>
              </a:solidFill>
            </a:endParaRPr>
          </a:p>
        </p:txBody>
      </p:sp>
      <p:sp>
        <p:nvSpPr>
          <p:cNvPr id="167" name="Voľná forma 166"/>
          <p:cNvSpPr/>
          <p:nvPr/>
        </p:nvSpPr>
        <p:spPr>
          <a:xfrm>
            <a:off x="1457273" y="4889643"/>
            <a:ext cx="3129059" cy="1291377"/>
          </a:xfrm>
          <a:custGeom>
            <a:avLst/>
            <a:gdLst>
              <a:gd name="connsiteX0" fmla="*/ 1258432 w 3476531"/>
              <a:gd name="connsiteY0" fmla="*/ 0 h 1439501"/>
              <a:gd name="connsiteX1" fmla="*/ 3476531 w 3476531"/>
              <a:gd name="connsiteY1" fmla="*/ 18107 h 1439501"/>
              <a:gd name="connsiteX2" fmla="*/ 2190939 w 3476531"/>
              <a:gd name="connsiteY2" fmla="*/ 1430448 h 1439501"/>
              <a:gd name="connsiteX3" fmla="*/ 0 w 3476531"/>
              <a:gd name="connsiteY3" fmla="*/ 1439501 h 1439501"/>
              <a:gd name="connsiteX4" fmla="*/ 1258432 w 3476531"/>
              <a:gd name="connsiteY4" fmla="*/ 0 h 1439501"/>
              <a:gd name="connsiteX0" fmla="*/ 1247934 w 3466033"/>
              <a:gd name="connsiteY0" fmla="*/ 0 h 1430448"/>
              <a:gd name="connsiteX1" fmla="*/ 3466033 w 3466033"/>
              <a:gd name="connsiteY1" fmla="*/ 18107 h 1430448"/>
              <a:gd name="connsiteX2" fmla="*/ 2180441 w 3466033"/>
              <a:gd name="connsiteY2" fmla="*/ 1430448 h 1430448"/>
              <a:gd name="connsiteX3" fmla="*/ 0 w 3466033"/>
              <a:gd name="connsiteY3" fmla="*/ 1407109 h 1430448"/>
              <a:gd name="connsiteX4" fmla="*/ 1247934 w 3466033"/>
              <a:gd name="connsiteY4" fmla="*/ 0 h 1430448"/>
              <a:gd name="connsiteX0" fmla="*/ 1247934 w 3466033"/>
              <a:gd name="connsiteY0" fmla="*/ 0 h 1430448"/>
              <a:gd name="connsiteX1" fmla="*/ 3466033 w 3466033"/>
              <a:gd name="connsiteY1" fmla="*/ 18107 h 1430448"/>
              <a:gd name="connsiteX2" fmla="*/ 2180441 w 3466033"/>
              <a:gd name="connsiteY2" fmla="*/ 1430448 h 1430448"/>
              <a:gd name="connsiteX3" fmla="*/ 0 w 3466033"/>
              <a:gd name="connsiteY3" fmla="*/ 1407109 h 1430448"/>
              <a:gd name="connsiteX4" fmla="*/ 11011 w 3466033"/>
              <a:gd name="connsiteY4" fmla="*/ 1392498 h 1430448"/>
              <a:gd name="connsiteX5" fmla="*/ 1247934 w 3466033"/>
              <a:gd name="connsiteY5" fmla="*/ 0 h 143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6033" h="1430448">
                <a:moveTo>
                  <a:pt x="1247934" y="0"/>
                </a:moveTo>
                <a:lnTo>
                  <a:pt x="3466033" y="18107"/>
                </a:lnTo>
                <a:lnTo>
                  <a:pt x="2180441" y="1430448"/>
                </a:lnTo>
                <a:lnTo>
                  <a:pt x="0" y="1407109"/>
                </a:lnTo>
                <a:lnTo>
                  <a:pt x="11011" y="1392498"/>
                </a:lnTo>
                <a:lnTo>
                  <a:pt x="1247934" y="0"/>
                </a:lnTo>
                <a:close/>
              </a:path>
            </a:pathLst>
          </a:custGeom>
          <a:solidFill>
            <a:srgbClr val="FF0000">
              <a:alpha val="58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cxnSp>
        <p:nvCxnSpPr>
          <p:cNvPr id="168" name="Rovná spojnica 167"/>
          <p:cNvCxnSpPr/>
          <p:nvPr/>
        </p:nvCxnSpPr>
        <p:spPr>
          <a:xfrm rot="5400000" flipH="1" flipV="1">
            <a:off x="901032" y="4733113"/>
            <a:ext cx="2030762" cy="18220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BlokTextu 168"/>
          <p:cNvSpPr txBox="1"/>
          <p:nvPr/>
        </p:nvSpPr>
        <p:spPr>
          <a:xfrm>
            <a:off x="3192977" y="5855940"/>
            <a:ext cx="284052" cy="307777"/>
          </a:xfrm>
          <a:prstGeom prst="rect">
            <a:avLst/>
          </a:prstGeom>
          <a:noFill/>
        </p:spPr>
        <p:txBody>
          <a:bodyPr wrap="none" rtlCol="0">
            <a:spAutoFit/>
          </a:bodyPr>
          <a:lstStyle/>
          <a:p>
            <a:r>
              <a:rPr lang="sk-SK" sz="1400" b="1" dirty="0" smtClean="0">
                <a:sym typeface="Symbol"/>
              </a:rPr>
              <a:t></a:t>
            </a:r>
            <a:endParaRPr lang="sk-SK" sz="1400" b="1" dirty="0"/>
          </a:p>
        </p:txBody>
      </p:sp>
      <p:sp>
        <p:nvSpPr>
          <p:cNvPr id="170" name="BlokTextu 169"/>
          <p:cNvSpPr txBox="1"/>
          <p:nvPr/>
        </p:nvSpPr>
        <p:spPr>
          <a:xfrm>
            <a:off x="1005764" y="6479858"/>
            <a:ext cx="652743" cy="307777"/>
          </a:xfrm>
          <a:prstGeom prst="rect">
            <a:avLst/>
          </a:prstGeom>
          <a:noFill/>
        </p:spPr>
        <p:txBody>
          <a:bodyPr wrap="none" rtlCol="0">
            <a:spAutoFit/>
          </a:bodyPr>
          <a:lstStyle/>
          <a:p>
            <a:r>
              <a:rPr lang="sk-SK" sz="1400" b="1" dirty="0" smtClean="0">
                <a:sym typeface="Symbol"/>
              </a:rPr>
              <a:t>p</a:t>
            </a:r>
            <a:r>
              <a:rPr lang="sk-SK" sz="1400" b="1" baseline="30000" dirty="0" smtClean="0">
                <a:sym typeface="Symbol"/>
              </a:rPr>
              <a:t></a:t>
            </a:r>
            <a:r>
              <a:rPr lang="sk-SK" sz="1400" b="1" dirty="0" smtClean="0">
                <a:sym typeface="Symbol"/>
              </a:rPr>
              <a:t> </a:t>
            </a:r>
            <a:r>
              <a:rPr lang="sk-SK" sz="1400" dirty="0" smtClean="0">
                <a:sym typeface="Symbol"/>
              </a:rPr>
              <a:t>= </a:t>
            </a:r>
            <a:r>
              <a:rPr lang="sk-SK" sz="1400" b="1" dirty="0" smtClean="0">
                <a:sym typeface="Symbol"/>
              </a:rPr>
              <a:t>z</a:t>
            </a:r>
            <a:endParaRPr lang="sk-SK" sz="1400" b="1" dirty="0"/>
          </a:p>
        </p:txBody>
      </p:sp>
      <p:sp>
        <p:nvSpPr>
          <p:cNvPr id="172" name="Ovál 171"/>
          <p:cNvSpPr>
            <a:spLocks noChangeAspect="1"/>
          </p:cNvSpPr>
          <p:nvPr/>
        </p:nvSpPr>
        <p:spPr>
          <a:xfrm>
            <a:off x="3362793" y="3437017"/>
            <a:ext cx="43200" cy="43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chemeClr val="tx1"/>
              </a:solidFill>
            </a:endParaRPr>
          </a:p>
        </p:txBody>
      </p:sp>
      <p:cxnSp>
        <p:nvCxnSpPr>
          <p:cNvPr id="173" name="Rovná spojnica 172"/>
          <p:cNvCxnSpPr/>
          <p:nvPr/>
        </p:nvCxnSpPr>
        <p:spPr>
          <a:xfrm rot="16200000" flipV="1">
            <a:off x="681366" y="4825061"/>
            <a:ext cx="1197326" cy="27029"/>
          </a:xfrm>
          <a:prstGeom prst="line">
            <a:avLst/>
          </a:prstGeom>
          <a:ln w="19050">
            <a:solidFill>
              <a:schemeClr val="tx1"/>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174" name="BlokTextu 173"/>
          <p:cNvSpPr txBox="1"/>
          <p:nvPr/>
        </p:nvSpPr>
        <p:spPr>
          <a:xfrm>
            <a:off x="3374681" y="5418148"/>
            <a:ext cx="372218" cy="307777"/>
          </a:xfrm>
          <a:prstGeom prst="rect">
            <a:avLst/>
          </a:prstGeom>
          <a:noFill/>
        </p:spPr>
        <p:txBody>
          <a:bodyPr wrap="none" rtlCol="0">
            <a:spAutoFit/>
          </a:bodyPr>
          <a:lstStyle/>
          <a:p>
            <a:r>
              <a:rPr lang="en-US" sz="1400" b="1" dirty="0" smtClean="0"/>
              <a:t>S</a:t>
            </a:r>
            <a:r>
              <a:rPr lang="en-US" sz="1400" b="1" baseline="-25000" dirty="0" smtClean="0"/>
              <a:t>1</a:t>
            </a:r>
            <a:endParaRPr lang="sk-SK" sz="1400" b="1" dirty="0"/>
          </a:p>
        </p:txBody>
      </p:sp>
      <p:cxnSp>
        <p:nvCxnSpPr>
          <p:cNvPr id="175" name="Rovná spojnica 174"/>
          <p:cNvCxnSpPr/>
          <p:nvPr/>
        </p:nvCxnSpPr>
        <p:spPr>
          <a:xfrm rot="16200000" flipV="1">
            <a:off x="2415927" y="4441508"/>
            <a:ext cx="1984127" cy="46547"/>
          </a:xfrm>
          <a:prstGeom prst="line">
            <a:avLst/>
          </a:prstGeom>
          <a:ln w="19050">
            <a:solidFill>
              <a:schemeClr val="tx1"/>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176" name="Rovná spojnica 175"/>
          <p:cNvCxnSpPr/>
          <p:nvPr/>
        </p:nvCxnSpPr>
        <p:spPr>
          <a:xfrm>
            <a:off x="1303158" y="5428701"/>
            <a:ext cx="2200530" cy="28144"/>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57" name="Skupina 15"/>
          <p:cNvGrpSpPr>
            <a:grpSpLocks/>
          </p:cNvGrpSpPr>
          <p:nvPr/>
        </p:nvGrpSpPr>
        <p:grpSpPr bwMode="auto">
          <a:xfrm>
            <a:off x="7808640" y="116632"/>
            <a:ext cx="1227856" cy="393700"/>
            <a:chOff x="2699794" y="4497810"/>
            <a:chExt cx="1226922" cy="393091"/>
          </a:xfrm>
        </p:grpSpPr>
        <p:pic>
          <p:nvPicPr>
            <p:cNvPr id="61" name="Picture 5" descr="mandaly"/>
            <p:cNvPicPr>
              <a:picLocks noChangeAspect="1" noChangeArrowheads="1"/>
            </p:cNvPicPr>
            <p:nvPr/>
          </p:nvPicPr>
          <p:blipFill>
            <a:blip r:embed="rId2" cstate="print">
              <a:lum bright="-44000" contrast="62000"/>
            </a:blip>
            <a:srcRect l="11172" t="8176" r="49072" b="17651"/>
            <a:stretch>
              <a:fillRect/>
            </a:stretch>
          </p:blipFill>
          <p:spPr bwMode="auto">
            <a:xfrm>
              <a:off x="2699794" y="4497810"/>
              <a:ext cx="433405" cy="393091"/>
            </a:xfrm>
            <a:prstGeom prst="rect">
              <a:avLst/>
            </a:prstGeom>
            <a:noFill/>
            <a:ln w="9525">
              <a:noFill/>
              <a:miter lim="800000"/>
              <a:headEnd/>
              <a:tailEnd/>
            </a:ln>
          </p:spPr>
        </p:pic>
        <p:sp>
          <p:nvSpPr>
            <p:cNvPr id="67" name="Text Box 6"/>
            <p:cNvSpPr txBox="1">
              <a:spLocks noChangeArrowheads="1"/>
            </p:cNvSpPr>
            <p:nvPr/>
          </p:nvSpPr>
          <p:spPr bwMode="auto">
            <a:xfrm>
              <a:off x="3059831" y="4571245"/>
              <a:ext cx="866885" cy="245840"/>
            </a:xfrm>
            <a:prstGeom prst="rect">
              <a:avLst/>
            </a:prstGeom>
            <a:noFill/>
            <a:ln w="9525">
              <a:noFill/>
              <a:miter lim="800000"/>
              <a:headEnd/>
              <a:tailEnd/>
            </a:ln>
          </p:spPr>
          <p:txBody>
            <a:bodyPr wrap="none">
              <a:spAutoFit/>
            </a:bodyPr>
            <a:lstStyle/>
            <a:p>
              <a:r>
                <a:rPr lang="sk-SK" sz="1000" dirty="0" smtClean="0"/>
                <a:t>Mészárosová</a:t>
              </a:r>
              <a:endParaRPr lang="sk-SK" sz="1000" dirty="0"/>
            </a:p>
          </p:txBody>
        </p:sp>
      </p:grpSp>
      <p:sp>
        <p:nvSpPr>
          <p:cNvPr id="102" name="Ovál 101"/>
          <p:cNvSpPr>
            <a:spLocks noChangeAspect="1"/>
          </p:cNvSpPr>
          <p:nvPr/>
        </p:nvSpPr>
        <p:spPr>
          <a:xfrm>
            <a:off x="7945885" y="4526416"/>
            <a:ext cx="43200" cy="43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 name="Oblúk 67"/>
          <p:cNvSpPr/>
          <p:nvPr/>
        </p:nvSpPr>
        <p:spPr>
          <a:xfrm rot="480000">
            <a:off x="5133116" y="3193887"/>
            <a:ext cx="1016963" cy="2061955"/>
          </a:xfrm>
          <a:prstGeom prst="arc">
            <a:avLst>
              <a:gd name="adj1" fmla="val 4898875"/>
              <a:gd name="adj2" fmla="val 1648092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dirty="0">
              <a:solidFill>
                <a:srgbClr val="FF0000"/>
              </a:solidFill>
            </a:endParaRPr>
          </a:p>
        </p:txBody>
      </p:sp>
      <p:sp>
        <p:nvSpPr>
          <p:cNvPr id="69" name="Zástupný symbol čísla snímky 68"/>
          <p:cNvSpPr>
            <a:spLocks noGrp="1"/>
          </p:cNvSpPr>
          <p:nvPr>
            <p:ph type="sldNum" sz="quarter" idx="12"/>
          </p:nvPr>
        </p:nvSpPr>
        <p:spPr/>
        <p:txBody>
          <a:bodyPr/>
          <a:lstStyle/>
          <a:p>
            <a:pPr>
              <a:defRPr/>
            </a:pPr>
            <a:fld id="{63D5BB9D-2151-4B73-8CB6-29CE2E5BD535}" type="slidenum">
              <a:rPr lang="sk-SK" smtClean="0"/>
              <a:pPr>
                <a:defRPr/>
              </a:pPr>
              <a:t>11</a:t>
            </a:fld>
            <a:endParaRPr lang="sk-SK"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Voľná forma 48"/>
          <p:cNvSpPr/>
          <p:nvPr/>
        </p:nvSpPr>
        <p:spPr>
          <a:xfrm>
            <a:off x="3086429" y="2581926"/>
            <a:ext cx="4899396" cy="1312029"/>
          </a:xfrm>
          <a:custGeom>
            <a:avLst/>
            <a:gdLst>
              <a:gd name="connsiteX0" fmla="*/ 1258432 w 3476531"/>
              <a:gd name="connsiteY0" fmla="*/ 0 h 1439501"/>
              <a:gd name="connsiteX1" fmla="*/ 3476531 w 3476531"/>
              <a:gd name="connsiteY1" fmla="*/ 18107 h 1439501"/>
              <a:gd name="connsiteX2" fmla="*/ 2190939 w 3476531"/>
              <a:gd name="connsiteY2" fmla="*/ 1430448 h 1439501"/>
              <a:gd name="connsiteX3" fmla="*/ 0 w 3476531"/>
              <a:gd name="connsiteY3" fmla="*/ 1439501 h 1439501"/>
              <a:gd name="connsiteX4" fmla="*/ 1258432 w 3476531"/>
              <a:gd name="connsiteY4" fmla="*/ 0 h 1439501"/>
              <a:gd name="connsiteX0" fmla="*/ 1247934 w 3466033"/>
              <a:gd name="connsiteY0" fmla="*/ 0 h 1430448"/>
              <a:gd name="connsiteX1" fmla="*/ 3466033 w 3466033"/>
              <a:gd name="connsiteY1" fmla="*/ 18107 h 1430448"/>
              <a:gd name="connsiteX2" fmla="*/ 2180441 w 3466033"/>
              <a:gd name="connsiteY2" fmla="*/ 1430448 h 1430448"/>
              <a:gd name="connsiteX3" fmla="*/ 0 w 3466033"/>
              <a:gd name="connsiteY3" fmla="*/ 1407109 h 1430448"/>
              <a:gd name="connsiteX4" fmla="*/ 1247934 w 3466033"/>
              <a:gd name="connsiteY4" fmla="*/ 0 h 1430448"/>
              <a:gd name="connsiteX0" fmla="*/ 1247934 w 3466033"/>
              <a:gd name="connsiteY0" fmla="*/ 0 h 1430448"/>
              <a:gd name="connsiteX1" fmla="*/ 3466033 w 3466033"/>
              <a:gd name="connsiteY1" fmla="*/ 18107 h 1430448"/>
              <a:gd name="connsiteX2" fmla="*/ 2180441 w 3466033"/>
              <a:gd name="connsiteY2" fmla="*/ 1430448 h 1430448"/>
              <a:gd name="connsiteX3" fmla="*/ 0 w 3466033"/>
              <a:gd name="connsiteY3" fmla="*/ 1407109 h 1430448"/>
              <a:gd name="connsiteX4" fmla="*/ 11011 w 3466033"/>
              <a:gd name="connsiteY4" fmla="*/ 1392498 h 1430448"/>
              <a:gd name="connsiteX5" fmla="*/ 1247934 w 3466033"/>
              <a:gd name="connsiteY5" fmla="*/ 0 h 1430448"/>
              <a:gd name="connsiteX0" fmla="*/ 0 w 4029059"/>
              <a:gd name="connsiteY0" fmla="*/ 0 h 1453324"/>
              <a:gd name="connsiteX1" fmla="*/ 4029059 w 4029059"/>
              <a:gd name="connsiteY1" fmla="*/ 40983 h 1453324"/>
              <a:gd name="connsiteX2" fmla="*/ 2743467 w 4029059"/>
              <a:gd name="connsiteY2" fmla="*/ 1453324 h 1453324"/>
              <a:gd name="connsiteX3" fmla="*/ 563026 w 4029059"/>
              <a:gd name="connsiteY3" fmla="*/ 1429985 h 1453324"/>
              <a:gd name="connsiteX4" fmla="*/ 574037 w 4029059"/>
              <a:gd name="connsiteY4" fmla="*/ 1415374 h 1453324"/>
              <a:gd name="connsiteX5" fmla="*/ 0 w 4029059"/>
              <a:gd name="connsiteY5" fmla="*/ 0 h 1453324"/>
              <a:gd name="connsiteX0" fmla="*/ 1397961 w 5427020"/>
              <a:gd name="connsiteY0" fmla="*/ 0 h 1453324"/>
              <a:gd name="connsiteX1" fmla="*/ 5427020 w 5427020"/>
              <a:gd name="connsiteY1" fmla="*/ 40983 h 1453324"/>
              <a:gd name="connsiteX2" fmla="*/ 4141428 w 5427020"/>
              <a:gd name="connsiteY2" fmla="*/ 1453324 h 1453324"/>
              <a:gd name="connsiteX3" fmla="*/ 1960987 w 5427020"/>
              <a:gd name="connsiteY3" fmla="*/ 1429985 h 1453324"/>
              <a:gd name="connsiteX4" fmla="*/ 1971998 w 5427020"/>
              <a:gd name="connsiteY4" fmla="*/ 1415374 h 1453324"/>
              <a:gd name="connsiteX5" fmla="*/ 0 w 5427020"/>
              <a:gd name="connsiteY5" fmla="*/ 1386119 h 1453324"/>
              <a:gd name="connsiteX6" fmla="*/ 1397961 w 5427020"/>
              <a:gd name="connsiteY6" fmla="*/ 0 h 145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7020" h="1453324">
                <a:moveTo>
                  <a:pt x="1397961" y="0"/>
                </a:moveTo>
                <a:lnTo>
                  <a:pt x="5427020" y="40983"/>
                </a:lnTo>
                <a:lnTo>
                  <a:pt x="4141428" y="1453324"/>
                </a:lnTo>
                <a:lnTo>
                  <a:pt x="1960987" y="1429985"/>
                </a:lnTo>
                <a:lnTo>
                  <a:pt x="1971998" y="1415374"/>
                </a:lnTo>
                <a:lnTo>
                  <a:pt x="0" y="1386119"/>
                </a:lnTo>
                <a:lnTo>
                  <a:pt x="1397961" y="0"/>
                </a:lnTo>
                <a:close/>
              </a:path>
            </a:pathLst>
          </a:custGeom>
          <a:solidFill>
            <a:srgbClr val="FF0000">
              <a:alpha val="58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 name="Voľná forma 2"/>
          <p:cNvSpPr/>
          <p:nvPr/>
        </p:nvSpPr>
        <p:spPr>
          <a:xfrm>
            <a:off x="329199" y="4450756"/>
            <a:ext cx="2247019" cy="1321507"/>
          </a:xfrm>
          <a:custGeom>
            <a:avLst/>
            <a:gdLst>
              <a:gd name="connsiteX0" fmla="*/ 1258432 w 3476531"/>
              <a:gd name="connsiteY0" fmla="*/ 0 h 1439501"/>
              <a:gd name="connsiteX1" fmla="*/ 3476531 w 3476531"/>
              <a:gd name="connsiteY1" fmla="*/ 18107 h 1439501"/>
              <a:gd name="connsiteX2" fmla="*/ 2190939 w 3476531"/>
              <a:gd name="connsiteY2" fmla="*/ 1430448 h 1439501"/>
              <a:gd name="connsiteX3" fmla="*/ 0 w 3476531"/>
              <a:gd name="connsiteY3" fmla="*/ 1439501 h 1439501"/>
              <a:gd name="connsiteX4" fmla="*/ 1258432 w 3476531"/>
              <a:gd name="connsiteY4" fmla="*/ 0 h 1439501"/>
              <a:gd name="connsiteX0" fmla="*/ 1258432 w 3476531"/>
              <a:gd name="connsiteY0" fmla="*/ 0 h 1446422"/>
              <a:gd name="connsiteX1" fmla="*/ 3476531 w 3476531"/>
              <a:gd name="connsiteY1" fmla="*/ 18107 h 1446422"/>
              <a:gd name="connsiteX2" fmla="*/ 1221228 w 3476531"/>
              <a:gd name="connsiteY2" fmla="*/ 1446422 h 1446422"/>
              <a:gd name="connsiteX3" fmla="*/ 0 w 3476531"/>
              <a:gd name="connsiteY3" fmla="*/ 1439501 h 1446422"/>
              <a:gd name="connsiteX4" fmla="*/ 1258432 w 3476531"/>
              <a:gd name="connsiteY4" fmla="*/ 0 h 1446422"/>
              <a:gd name="connsiteX0" fmla="*/ 1258432 w 2263366"/>
              <a:gd name="connsiteY0" fmla="*/ 0 h 1446422"/>
              <a:gd name="connsiteX1" fmla="*/ 2263366 w 2263366"/>
              <a:gd name="connsiteY1" fmla="*/ 1 h 1446422"/>
              <a:gd name="connsiteX2" fmla="*/ 1221228 w 2263366"/>
              <a:gd name="connsiteY2" fmla="*/ 1446422 h 1446422"/>
              <a:gd name="connsiteX3" fmla="*/ 0 w 2263366"/>
              <a:gd name="connsiteY3" fmla="*/ 1439501 h 1446422"/>
              <a:gd name="connsiteX4" fmla="*/ 1258432 w 2263366"/>
              <a:gd name="connsiteY4" fmla="*/ 0 h 1446422"/>
              <a:gd name="connsiteX0" fmla="*/ 1258432 w 2489005"/>
              <a:gd name="connsiteY0" fmla="*/ 0 h 1446422"/>
              <a:gd name="connsiteX1" fmla="*/ 2489005 w 2489005"/>
              <a:gd name="connsiteY1" fmla="*/ 47532 h 1446422"/>
              <a:gd name="connsiteX2" fmla="*/ 1221228 w 2489005"/>
              <a:gd name="connsiteY2" fmla="*/ 1446422 h 1446422"/>
              <a:gd name="connsiteX3" fmla="*/ 0 w 2489005"/>
              <a:gd name="connsiteY3" fmla="*/ 1439501 h 1446422"/>
              <a:gd name="connsiteX4" fmla="*/ 1258432 w 2489005"/>
              <a:gd name="connsiteY4" fmla="*/ 0 h 1446422"/>
              <a:gd name="connsiteX0" fmla="*/ 1258432 w 2489005"/>
              <a:gd name="connsiteY0" fmla="*/ 0 h 1463823"/>
              <a:gd name="connsiteX1" fmla="*/ 2489005 w 2489005"/>
              <a:gd name="connsiteY1" fmla="*/ 47532 h 1463823"/>
              <a:gd name="connsiteX2" fmla="*/ 1221228 w 2489005"/>
              <a:gd name="connsiteY2" fmla="*/ 1446422 h 1463823"/>
              <a:gd name="connsiteX3" fmla="*/ 1259731 w 2489005"/>
              <a:gd name="connsiteY3" fmla="*/ 1463823 h 1463823"/>
              <a:gd name="connsiteX4" fmla="*/ 0 w 2489005"/>
              <a:gd name="connsiteY4" fmla="*/ 1439501 h 1463823"/>
              <a:gd name="connsiteX5" fmla="*/ 1258432 w 2489005"/>
              <a:gd name="connsiteY5" fmla="*/ 0 h 146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9005" h="1463823">
                <a:moveTo>
                  <a:pt x="1258432" y="0"/>
                </a:moveTo>
                <a:lnTo>
                  <a:pt x="2489005" y="47532"/>
                </a:lnTo>
                <a:lnTo>
                  <a:pt x="1221228" y="1446422"/>
                </a:lnTo>
                <a:lnTo>
                  <a:pt x="1259731" y="1463823"/>
                </a:lnTo>
                <a:lnTo>
                  <a:pt x="0" y="1439501"/>
                </a:lnTo>
                <a:lnTo>
                  <a:pt x="1258432" y="0"/>
                </a:lnTo>
                <a:close/>
              </a:path>
            </a:pathLst>
          </a:custGeom>
          <a:solidFill>
            <a:srgbClr val="FF0000">
              <a:alpha val="58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 name="BlokTextu 3"/>
          <p:cNvSpPr txBox="1"/>
          <p:nvPr/>
        </p:nvSpPr>
        <p:spPr>
          <a:xfrm>
            <a:off x="1106764" y="5026732"/>
            <a:ext cx="381836" cy="307777"/>
          </a:xfrm>
          <a:prstGeom prst="rect">
            <a:avLst/>
          </a:prstGeom>
          <a:noFill/>
        </p:spPr>
        <p:txBody>
          <a:bodyPr wrap="none" rtlCol="0">
            <a:spAutoFit/>
          </a:bodyPr>
          <a:lstStyle/>
          <a:p>
            <a:r>
              <a:rPr lang="sk-SK" sz="1400" b="1" dirty="0" smtClean="0"/>
              <a:t>H</a:t>
            </a:r>
            <a:r>
              <a:rPr lang="en-US" sz="1400" b="1" baseline="-25000" dirty="0" smtClean="0"/>
              <a:t>1</a:t>
            </a:r>
            <a:endParaRPr lang="sk-SK" sz="1400" b="1" dirty="0"/>
          </a:p>
        </p:txBody>
      </p:sp>
      <p:sp>
        <p:nvSpPr>
          <p:cNvPr id="5" name="BlokTextu 4"/>
          <p:cNvSpPr txBox="1"/>
          <p:nvPr/>
        </p:nvSpPr>
        <p:spPr>
          <a:xfrm>
            <a:off x="1033687" y="3541221"/>
            <a:ext cx="314510" cy="307777"/>
          </a:xfrm>
          <a:prstGeom prst="rect">
            <a:avLst/>
          </a:prstGeom>
          <a:noFill/>
        </p:spPr>
        <p:txBody>
          <a:bodyPr wrap="none" rtlCol="0">
            <a:spAutoFit/>
          </a:bodyPr>
          <a:lstStyle/>
          <a:p>
            <a:r>
              <a:rPr lang="sk-SK" sz="1400" b="1" dirty="0" smtClean="0"/>
              <a:t>H</a:t>
            </a:r>
            <a:endParaRPr lang="sk-SK" sz="1400" b="1" dirty="0"/>
          </a:p>
        </p:txBody>
      </p:sp>
      <p:cxnSp>
        <p:nvCxnSpPr>
          <p:cNvPr id="11" name="Rovná spojnica 10"/>
          <p:cNvCxnSpPr>
            <a:stCxn id="19" idx="0"/>
          </p:cNvCxnSpPr>
          <p:nvPr/>
        </p:nvCxnSpPr>
        <p:spPr>
          <a:xfrm rot="19932820" flipH="1" flipV="1">
            <a:off x="1191952" y="3299854"/>
            <a:ext cx="2219894" cy="305508"/>
          </a:xfrm>
          <a:prstGeom prst="line">
            <a:avLst/>
          </a:prstGeom>
          <a:ln w="19050">
            <a:solidFill>
              <a:schemeClr val="tx1"/>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2" name="Voľná forma 11"/>
          <p:cNvSpPr/>
          <p:nvPr/>
        </p:nvSpPr>
        <p:spPr>
          <a:xfrm rot="19932820">
            <a:off x="653188" y="2203989"/>
            <a:ext cx="1614692" cy="3814825"/>
          </a:xfrm>
          <a:custGeom>
            <a:avLst/>
            <a:gdLst>
              <a:gd name="connsiteX0" fmla="*/ 0 w 1964602"/>
              <a:gd name="connsiteY0" fmla="*/ 660903 h 3956364"/>
              <a:gd name="connsiteX1" fmla="*/ 1937442 w 1964602"/>
              <a:gd name="connsiteY1" fmla="*/ 0 h 3956364"/>
              <a:gd name="connsiteX2" fmla="*/ 1964602 w 1964602"/>
              <a:gd name="connsiteY2" fmla="*/ 3277354 h 3956364"/>
              <a:gd name="connsiteX3" fmla="*/ 18107 w 1964602"/>
              <a:gd name="connsiteY3" fmla="*/ 3956364 h 3956364"/>
              <a:gd name="connsiteX4" fmla="*/ 0 w 1964602"/>
              <a:gd name="connsiteY4" fmla="*/ 660903 h 3956364"/>
              <a:gd name="connsiteX0" fmla="*/ 0 w 1964602"/>
              <a:gd name="connsiteY0" fmla="*/ 660903 h 4735533"/>
              <a:gd name="connsiteX1" fmla="*/ 1937442 w 1964602"/>
              <a:gd name="connsiteY1" fmla="*/ 0 h 4735533"/>
              <a:gd name="connsiteX2" fmla="*/ 1964602 w 1964602"/>
              <a:gd name="connsiteY2" fmla="*/ 3277354 h 4735533"/>
              <a:gd name="connsiteX3" fmla="*/ 33855 w 1964602"/>
              <a:gd name="connsiteY3" fmla="*/ 4735533 h 4735533"/>
              <a:gd name="connsiteX4" fmla="*/ 0 w 1964602"/>
              <a:gd name="connsiteY4" fmla="*/ 660903 h 4735533"/>
              <a:gd name="connsiteX0" fmla="*/ 0 w 1994598"/>
              <a:gd name="connsiteY0" fmla="*/ 660903 h 4735533"/>
              <a:gd name="connsiteX1" fmla="*/ 1937442 w 1994598"/>
              <a:gd name="connsiteY1" fmla="*/ 0 h 4735533"/>
              <a:gd name="connsiteX2" fmla="*/ 1994598 w 1994598"/>
              <a:gd name="connsiteY2" fmla="*/ 3786294 h 4735533"/>
              <a:gd name="connsiteX3" fmla="*/ 33855 w 1994598"/>
              <a:gd name="connsiteY3" fmla="*/ 4735533 h 4735533"/>
              <a:gd name="connsiteX4" fmla="*/ 0 w 1994598"/>
              <a:gd name="connsiteY4" fmla="*/ 660903 h 4735533"/>
              <a:gd name="connsiteX0" fmla="*/ 0 w 2004398"/>
              <a:gd name="connsiteY0" fmla="*/ 660903 h 4735533"/>
              <a:gd name="connsiteX1" fmla="*/ 1937442 w 2004398"/>
              <a:gd name="connsiteY1" fmla="*/ 0 h 4735533"/>
              <a:gd name="connsiteX2" fmla="*/ 2004398 w 2004398"/>
              <a:gd name="connsiteY2" fmla="*/ 3995554 h 4735533"/>
              <a:gd name="connsiteX3" fmla="*/ 33855 w 2004398"/>
              <a:gd name="connsiteY3" fmla="*/ 4735533 h 4735533"/>
              <a:gd name="connsiteX4" fmla="*/ 0 w 2004398"/>
              <a:gd name="connsiteY4" fmla="*/ 660903 h 4735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398" h="4735533">
                <a:moveTo>
                  <a:pt x="0" y="660903"/>
                </a:moveTo>
                <a:lnTo>
                  <a:pt x="1937442" y="0"/>
                </a:lnTo>
                <a:lnTo>
                  <a:pt x="2004398" y="3995554"/>
                </a:lnTo>
                <a:lnTo>
                  <a:pt x="33855" y="4735533"/>
                </a:lnTo>
                <a:cubicBezTo>
                  <a:pt x="27819" y="3627993"/>
                  <a:pt x="6036" y="1741283"/>
                  <a:pt x="0" y="660903"/>
                </a:cubicBezTo>
                <a:close/>
              </a:path>
            </a:pathLst>
          </a:custGeom>
          <a:solidFill>
            <a:schemeClr val="bg1">
              <a:lumMod val="65000"/>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3" name="BlokTextu 12"/>
          <p:cNvSpPr txBox="1"/>
          <p:nvPr/>
        </p:nvSpPr>
        <p:spPr>
          <a:xfrm>
            <a:off x="401835" y="3162463"/>
            <a:ext cx="343364" cy="307777"/>
          </a:xfrm>
          <a:prstGeom prst="rect">
            <a:avLst/>
          </a:prstGeom>
          <a:noFill/>
        </p:spPr>
        <p:txBody>
          <a:bodyPr wrap="none" rtlCol="0">
            <a:spAutoFit/>
          </a:bodyPr>
          <a:lstStyle/>
          <a:p>
            <a:r>
              <a:rPr lang="sk-SK" sz="1400" b="1" dirty="0" err="1" smtClean="0"/>
              <a:t>k</a:t>
            </a:r>
            <a:r>
              <a:rPr lang="sk-SK" sz="1400" b="1" baseline="30000" dirty="0" err="1" smtClean="0"/>
              <a:t>z</a:t>
            </a:r>
            <a:endParaRPr lang="sk-SK" sz="1400" b="1" dirty="0"/>
          </a:p>
        </p:txBody>
      </p:sp>
      <p:sp>
        <p:nvSpPr>
          <p:cNvPr id="14" name="BlokTextu 13"/>
          <p:cNvSpPr txBox="1"/>
          <p:nvPr/>
        </p:nvSpPr>
        <p:spPr>
          <a:xfrm>
            <a:off x="1084201" y="2242869"/>
            <a:ext cx="284052" cy="307777"/>
          </a:xfrm>
          <a:prstGeom prst="rect">
            <a:avLst/>
          </a:prstGeom>
          <a:noFill/>
        </p:spPr>
        <p:txBody>
          <a:bodyPr wrap="none" rtlCol="0">
            <a:spAutoFit/>
          </a:bodyPr>
          <a:lstStyle/>
          <a:p>
            <a:r>
              <a:rPr lang="sk-SK" sz="1400" b="1" dirty="0" smtClean="0">
                <a:sym typeface="Symbol"/>
              </a:rPr>
              <a:t></a:t>
            </a:r>
            <a:endParaRPr lang="sk-SK" sz="1400" b="1" dirty="0"/>
          </a:p>
        </p:txBody>
      </p:sp>
      <p:cxnSp>
        <p:nvCxnSpPr>
          <p:cNvPr id="15" name="Rovná spojnica 14"/>
          <p:cNvCxnSpPr>
            <a:stCxn id="19" idx="0"/>
          </p:cNvCxnSpPr>
          <p:nvPr/>
        </p:nvCxnSpPr>
        <p:spPr>
          <a:xfrm rot="19932820" flipH="1" flipV="1">
            <a:off x="1207490" y="2352210"/>
            <a:ext cx="1969957" cy="12493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ovná spojnica 15"/>
          <p:cNvCxnSpPr>
            <a:stCxn id="19" idx="0"/>
          </p:cNvCxnSpPr>
          <p:nvPr/>
        </p:nvCxnSpPr>
        <p:spPr>
          <a:xfrm rot="19932820" flipH="1">
            <a:off x="1391851" y="3555918"/>
            <a:ext cx="2246199" cy="658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BlokTextu 16"/>
          <p:cNvSpPr txBox="1"/>
          <p:nvPr/>
        </p:nvSpPr>
        <p:spPr>
          <a:xfrm>
            <a:off x="3415489" y="2963283"/>
            <a:ext cx="304892" cy="307777"/>
          </a:xfrm>
          <a:prstGeom prst="rect">
            <a:avLst/>
          </a:prstGeom>
          <a:noFill/>
          <a:ln w="19050">
            <a:noFill/>
          </a:ln>
        </p:spPr>
        <p:txBody>
          <a:bodyPr wrap="none" rtlCol="0">
            <a:spAutoFit/>
          </a:bodyPr>
          <a:lstStyle/>
          <a:p>
            <a:r>
              <a:rPr lang="sk-SK" sz="1400" b="1" dirty="0" smtClean="0"/>
              <a:t>S</a:t>
            </a:r>
            <a:endParaRPr lang="sk-SK" sz="1400" b="1" dirty="0"/>
          </a:p>
        </p:txBody>
      </p:sp>
      <p:sp>
        <p:nvSpPr>
          <p:cNvPr id="18" name="Oblúk 17"/>
          <p:cNvSpPr/>
          <p:nvPr/>
        </p:nvSpPr>
        <p:spPr>
          <a:xfrm rot="20412820">
            <a:off x="775080" y="2842959"/>
            <a:ext cx="975590" cy="1978070"/>
          </a:xfrm>
          <a:prstGeom prst="arc">
            <a:avLst>
              <a:gd name="adj1" fmla="val 16473244"/>
              <a:gd name="adj2" fmla="val 504744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dirty="0">
              <a:solidFill>
                <a:srgbClr val="FF0000"/>
              </a:solidFill>
            </a:endParaRPr>
          </a:p>
        </p:txBody>
      </p:sp>
      <p:sp>
        <p:nvSpPr>
          <p:cNvPr id="19" name="Voľná forma 18"/>
          <p:cNvSpPr/>
          <p:nvPr/>
        </p:nvSpPr>
        <p:spPr>
          <a:xfrm rot="19932820">
            <a:off x="634989" y="2459515"/>
            <a:ext cx="2734966" cy="1954589"/>
          </a:xfrm>
          <a:custGeom>
            <a:avLst/>
            <a:gdLst>
              <a:gd name="connsiteX0" fmla="*/ 3395049 w 3395049"/>
              <a:gd name="connsiteY0" fmla="*/ 1593410 h 2426329"/>
              <a:gd name="connsiteX1" fmla="*/ 878186 w 3395049"/>
              <a:gd name="connsiteY1" fmla="*/ 9054 h 2426329"/>
              <a:gd name="connsiteX2" fmla="*/ 688063 w 3395049"/>
              <a:gd name="connsiteY2" fmla="*/ 0 h 2426329"/>
              <a:gd name="connsiteX3" fmla="*/ 443619 w 3395049"/>
              <a:gd name="connsiteY3" fmla="*/ 135802 h 2426329"/>
              <a:gd name="connsiteX4" fmla="*/ 262550 w 3395049"/>
              <a:gd name="connsiteY4" fmla="*/ 371192 h 2426329"/>
              <a:gd name="connsiteX5" fmla="*/ 144855 w 3395049"/>
              <a:gd name="connsiteY5" fmla="*/ 642796 h 2426329"/>
              <a:gd name="connsiteX6" fmla="*/ 54320 w 3395049"/>
              <a:gd name="connsiteY6" fmla="*/ 932507 h 2426329"/>
              <a:gd name="connsiteX7" fmla="*/ 0 w 3395049"/>
              <a:gd name="connsiteY7" fmla="*/ 1285592 h 2426329"/>
              <a:gd name="connsiteX8" fmla="*/ 18107 w 3395049"/>
              <a:gd name="connsiteY8" fmla="*/ 1656784 h 2426329"/>
              <a:gd name="connsiteX9" fmla="*/ 72427 w 3395049"/>
              <a:gd name="connsiteY9" fmla="*/ 1982709 h 2426329"/>
              <a:gd name="connsiteX10" fmla="*/ 190122 w 3395049"/>
              <a:gd name="connsiteY10" fmla="*/ 2236206 h 2426329"/>
              <a:gd name="connsiteX11" fmla="*/ 398352 w 3395049"/>
              <a:gd name="connsiteY11" fmla="*/ 2417275 h 2426329"/>
              <a:gd name="connsiteX12" fmla="*/ 543208 w 3395049"/>
              <a:gd name="connsiteY12" fmla="*/ 2426329 h 2426329"/>
              <a:gd name="connsiteX13" fmla="*/ 3395049 w 3395049"/>
              <a:gd name="connsiteY13" fmla="*/ 1593410 h 24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5049" h="2426329">
                <a:moveTo>
                  <a:pt x="3395049" y="1593410"/>
                </a:moveTo>
                <a:lnTo>
                  <a:pt x="878186" y="9054"/>
                </a:lnTo>
                <a:lnTo>
                  <a:pt x="688063" y="0"/>
                </a:lnTo>
                <a:lnTo>
                  <a:pt x="443619" y="135802"/>
                </a:lnTo>
                <a:lnTo>
                  <a:pt x="262550" y="371192"/>
                </a:lnTo>
                <a:lnTo>
                  <a:pt x="144855" y="642796"/>
                </a:lnTo>
                <a:lnTo>
                  <a:pt x="54320" y="932507"/>
                </a:lnTo>
                <a:lnTo>
                  <a:pt x="0" y="1285592"/>
                </a:lnTo>
                <a:lnTo>
                  <a:pt x="18107" y="1656784"/>
                </a:lnTo>
                <a:lnTo>
                  <a:pt x="72427" y="1982709"/>
                </a:lnTo>
                <a:lnTo>
                  <a:pt x="190122" y="2236206"/>
                </a:lnTo>
                <a:lnTo>
                  <a:pt x="398352" y="2417275"/>
                </a:lnTo>
                <a:lnTo>
                  <a:pt x="543208" y="2426329"/>
                </a:lnTo>
                <a:lnTo>
                  <a:pt x="3395049" y="1593410"/>
                </a:lnTo>
                <a:close/>
              </a:path>
            </a:pathLst>
          </a:custGeom>
          <a:solidFill>
            <a:srgbClr val="00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1" name="Oblúk 20"/>
          <p:cNvSpPr/>
          <p:nvPr/>
        </p:nvSpPr>
        <p:spPr>
          <a:xfrm rot="20412820">
            <a:off x="776829" y="2845024"/>
            <a:ext cx="975590" cy="1978070"/>
          </a:xfrm>
          <a:prstGeom prst="arc">
            <a:avLst>
              <a:gd name="adj1" fmla="val 5076221"/>
              <a:gd name="adj2" fmla="val 1648092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dirty="0">
              <a:solidFill>
                <a:srgbClr val="FF0000"/>
              </a:solidFill>
            </a:endParaRPr>
          </a:p>
        </p:txBody>
      </p:sp>
      <p:sp>
        <p:nvSpPr>
          <p:cNvPr id="22" name="Voľná forma 21"/>
          <p:cNvSpPr/>
          <p:nvPr/>
        </p:nvSpPr>
        <p:spPr>
          <a:xfrm>
            <a:off x="1457273" y="4493667"/>
            <a:ext cx="3129059" cy="1291377"/>
          </a:xfrm>
          <a:custGeom>
            <a:avLst/>
            <a:gdLst>
              <a:gd name="connsiteX0" fmla="*/ 1258432 w 3476531"/>
              <a:gd name="connsiteY0" fmla="*/ 0 h 1439501"/>
              <a:gd name="connsiteX1" fmla="*/ 3476531 w 3476531"/>
              <a:gd name="connsiteY1" fmla="*/ 18107 h 1439501"/>
              <a:gd name="connsiteX2" fmla="*/ 2190939 w 3476531"/>
              <a:gd name="connsiteY2" fmla="*/ 1430448 h 1439501"/>
              <a:gd name="connsiteX3" fmla="*/ 0 w 3476531"/>
              <a:gd name="connsiteY3" fmla="*/ 1439501 h 1439501"/>
              <a:gd name="connsiteX4" fmla="*/ 1258432 w 3476531"/>
              <a:gd name="connsiteY4" fmla="*/ 0 h 1439501"/>
              <a:gd name="connsiteX0" fmla="*/ 1247934 w 3466033"/>
              <a:gd name="connsiteY0" fmla="*/ 0 h 1430448"/>
              <a:gd name="connsiteX1" fmla="*/ 3466033 w 3466033"/>
              <a:gd name="connsiteY1" fmla="*/ 18107 h 1430448"/>
              <a:gd name="connsiteX2" fmla="*/ 2180441 w 3466033"/>
              <a:gd name="connsiteY2" fmla="*/ 1430448 h 1430448"/>
              <a:gd name="connsiteX3" fmla="*/ 0 w 3466033"/>
              <a:gd name="connsiteY3" fmla="*/ 1407109 h 1430448"/>
              <a:gd name="connsiteX4" fmla="*/ 1247934 w 3466033"/>
              <a:gd name="connsiteY4" fmla="*/ 0 h 1430448"/>
              <a:gd name="connsiteX0" fmla="*/ 1247934 w 3466033"/>
              <a:gd name="connsiteY0" fmla="*/ 0 h 1430448"/>
              <a:gd name="connsiteX1" fmla="*/ 3466033 w 3466033"/>
              <a:gd name="connsiteY1" fmla="*/ 18107 h 1430448"/>
              <a:gd name="connsiteX2" fmla="*/ 2180441 w 3466033"/>
              <a:gd name="connsiteY2" fmla="*/ 1430448 h 1430448"/>
              <a:gd name="connsiteX3" fmla="*/ 0 w 3466033"/>
              <a:gd name="connsiteY3" fmla="*/ 1407109 h 1430448"/>
              <a:gd name="connsiteX4" fmla="*/ 11011 w 3466033"/>
              <a:gd name="connsiteY4" fmla="*/ 1392498 h 1430448"/>
              <a:gd name="connsiteX5" fmla="*/ 1247934 w 3466033"/>
              <a:gd name="connsiteY5" fmla="*/ 0 h 143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6033" h="1430448">
                <a:moveTo>
                  <a:pt x="1247934" y="0"/>
                </a:moveTo>
                <a:lnTo>
                  <a:pt x="3466033" y="18107"/>
                </a:lnTo>
                <a:lnTo>
                  <a:pt x="2180441" y="1430448"/>
                </a:lnTo>
                <a:lnTo>
                  <a:pt x="0" y="1407109"/>
                </a:lnTo>
                <a:lnTo>
                  <a:pt x="11011" y="1392498"/>
                </a:lnTo>
                <a:lnTo>
                  <a:pt x="1247934" y="0"/>
                </a:lnTo>
                <a:close/>
              </a:path>
            </a:pathLst>
          </a:custGeom>
          <a:solidFill>
            <a:srgbClr val="FF0000">
              <a:alpha val="58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cxnSp>
        <p:nvCxnSpPr>
          <p:cNvPr id="23" name="Rovná spojnica 22"/>
          <p:cNvCxnSpPr/>
          <p:nvPr/>
        </p:nvCxnSpPr>
        <p:spPr>
          <a:xfrm rot="5400000" flipH="1" flipV="1">
            <a:off x="901032" y="4337137"/>
            <a:ext cx="2030762" cy="18220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BlokTextu 23"/>
          <p:cNvSpPr txBox="1"/>
          <p:nvPr/>
        </p:nvSpPr>
        <p:spPr>
          <a:xfrm>
            <a:off x="3192977" y="5459964"/>
            <a:ext cx="284052" cy="307777"/>
          </a:xfrm>
          <a:prstGeom prst="rect">
            <a:avLst/>
          </a:prstGeom>
          <a:noFill/>
        </p:spPr>
        <p:txBody>
          <a:bodyPr wrap="none" rtlCol="0">
            <a:spAutoFit/>
          </a:bodyPr>
          <a:lstStyle/>
          <a:p>
            <a:r>
              <a:rPr lang="sk-SK" sz="1400" b="1" dirty="0" smtClean="0">
                <a:sym typeface="Symbol"/>
              </a:rPr>
              <a:t></a:t>
            </a:r>
            <a:endParaRPr lang="sk-SK" sz="1400" b="1" dirty="0"/>
          </a:p>
        </p:txBody>
      </p:sp>
      <p:sp>
        <p:nvSpPr>
          <p:cNvPr id="26" name="BlokTextu 25"/>
          <p:cNvSpPr txBox="1"/>
          <p:nvPr/>
        </p:nvSpPr>
        <p:spPr>
          <a:xfrm>
            <a:off x="1000100" y="6143644"/>
            <a:ext cx="652743" cy="307777"/>
          </a:xfrm>
          <a:prstGeom prst="rect">
            <a:avLst/>
          </a:prstGeom>
          <a:noFill/>
        </p:spPr>
        <p:txBody>
          <a:bodyPr wrap="none" rtlCol="0">
            <a:spAutoFit/>
          </a:bodyPr>
          <a:lstStyle/>
          <a:p>
            <a:r>
              <a:rPr lang="sk-SK" sz="1400" b="1" dirty="0" smtClean="0">
                <a:sym typeface="Symbol"/>
              </a:rPr>
              <a:t>p</a:t>
            </a:r>
            <a:r>
              <a:rPr lang="sk-SK" sz="1400" b="1" baseline="30000" dirty="0" smtClean="0">
                <a:sym typeface="Symbol"/>
              </a:rPr>
              <a:t></a:t>
            </a:r>
            <a:r>
              <a:rPr lang="sk-SK" sz="1400" b="1" dirty="0" smtClean="0">
                <a:sym typeface="Symbol"/>
              </a:rPr>
              <a:t> </a:t>
            </a:r>
            <a:r>
              <a:rPr lang="sk-SK" sz="1400" dirty="0" smtClean="0">
                <a:sym typeface="Symbol"/>
              </a:rPr>
              <a:t>= </a:t>
            </a:r>
            <a:r>
              <a:rPr lang="sk-SK" sz="1400" b="1" dirty="0" smtClean="0">
                <a:sym typeface="Symbol"/>
              </a:rPr>
              <a:t>z</a:t>
            </a:r>
            <a:endParaRPr lang="sk-SK" sz="1400" b="1" dirty="0"/>
          </a:p>
        </p:txBody>
      </p:sp>
      <p:sp>
        <p:nvSpPr>
          <p:cNvPr id="27" name="Ovál 26"/>
          <p:cNvSpPr>
            <a:spLocks noChangeAspect="1"/>
          </p:cNvSpPr>
          <p:nvPr/>
        </p:nvSpPr>
        <p:spPr>
          <a:xfrm>
            <a:off x="1244880" y="3808848"/>
            <a:ext cx="43200" cy="43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9" name="Rovná spojnica 28"/>
          <p:cNvCxnSpPr/>
          <p:nvPr/>
        </p:nvCxnSpPr>
        <p:spPr>
          <a:xfrm rot="16200000" flipV="1">
            <a:off x="681366" y="4429085"/>
            <a:ext cx="1197326" cy="27029"/>
          </a:xfrm>
          <a:prstGeom prst="line">
            <a:avLst/>
          </a:prstGeom>
          <a:ln w="19050">
            <a:solidFill>
              <a:schemeClr val="tx1"/>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30" name="BlokTextu 29"/>
          <p:cNvSpPr txBox="1"/>
          <p:nvPr/>
        </p:nvSpPr>
        <p:spPr>
          <a:xfrm>
            <a:off x="3374681" y="5022172"/>
            <a:ext cx="372218" cy="307777"/>
          </a:xfrm>
          <a:prstGeom prst="rect">
            <a:avLst/>
          </a:prstGeom>
          <a:noFill/>
        </p:spPr>
        <p:txBody>
          <a:bodyPr wrap="none" rtlCol="0">
            <a:spAutoFit/>
          </a:bodyPr>
          <a:lstStyle/>
          <a:p>
            <a:r>
              <a:rPr lang="en-US" sz="1400" b="1" dirty="0" smtClean="0"/>
              <a:t>S</a:t>
            </a:r>
            <a:r>
              <a:rPr lang="en-US" sz="1400" b="1" baseline="-25000" dirty="0" smtClean="0"/>
              <a:t>1</a:t>
            </a:r>
            <a:endParaRPr lang="sk-SK" sz="1400" b="1" dirty="0"/>
          </a:p>
        </p:txBody>
      </p:sp>
      <p:cxnSp>
        <p:nvCxnSpPr>
          <p:cNvPr id="31" name="Rovná spojnica 30"/>
          <p:cNvCxnSpPr/>
          <p:nvPr/>
        </p:nvCxnSpPr>
        <p:spPr>
          <a:xfrm rot="16200000" flipV="1">
            <a:off x="2415927" y="4045532"/>
            <a:ext cx="1984127" cy="46547"/>
          </a:xfrm>
          <a:prstGeom prst="line">
            <a:avLst/>
          </a:prstGeom>
          <a:ln w="19050">
            <a:solidFill>
              <a:schemeClr val="tx1"/>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32" name="Rovná spojnica 31"/>
          <p:cNvCxnSpPr/>
          <p:nvPr/>
        </p:nvCxnSpPr>
        <p:spPr>
          <a:xfrm>
            <a:off x="1303158" y="5032725"/>
            <a:ext cx="2200530" cy="28144"/>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4" name="BlokTextu 33"/>
          <p:cNvSpPr txBox="1"/>
          <p:nvPr/>
        </p:nvSpPr>
        <p:spPr>
          <a:xfrm>
            <a:off x="6521720" y="3135643"/>
            <a:ext cx="381836" cy="307777"/>
          </a:xfrm>
          <a:prstGeom prst="rect">
            <a:avLst/>
          </a:prstGeom>
          <a:noFill/>
        </p:spPr>
        <p:txBody>
          <a:bodyPr wrap="none" rtlCol="0">
            <a:spAutoFit/>
          </a:bodyPr>
          <a:lstStyle/>
          <a:p>
            <a:r>
              <a:rPr lang="sk-SK" sz="1400" b="1" dirty="0" smtClean="0"/>
              <a:t>H</a:t>
            </a:r>
            <a:r>
              <a:rPr lang="en-US" sz="1400" b="1" baseline="-25000" dirty="0" smtClean="0"/>
              <a:t>1</a:t>
            </a:r>
            <a:endParaRPr lang="sk-SK" sz="1400" b="1" dirty="0"/>
          </a:p>
        </p:txBody>
      </p:sp>
      <p:cxnSp>
        <p:nvCxnSpPr>
          <p:cNvPr id="38" name="Rovná spojnica 37"/>
          <p:cNvCxnSpPr/>
          <p:nvPr/>
        </p:nvCxnSpPr>
        <p:spPr>
          <a:xfrm rot="19932820" flipH="1" flipV="1">
            <a:off x="4536468" y="2168247"/>
            <a:ext cx="2219894" cy="305508"/>
          </a:xfrm>
          <a:prstGeom prst="line">
            <a:avLst/>
          </a:prstGeom>
          <a:ln w="19050">
            <a:solidFill>
              <a:schemeClr val="tx1"/>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51" name="BlokTextu 50"/>
          <p:cNvSpPr txBox="1"/>
          <p:nvPr/>
        </p:nvSpPr>
        <p:spPr>
          <a:xfrm>
            <a:off x="4071934" y="3500438"/>
            <a:ext cx="284052" cy="307777"/>
          </a:xfrm>
          <a:prstGeom prst="rect">
            <a:avLst/>
          </a:prstGeom>
          <a:noFill/>
        </p:spPr>
        <p:txBody>
          <a:bodyPr wrap="none" rtlCol="0">
            <a:spAutoFit/>
          </a:bodyPr>
          <a:lstStyle/>
          <a:p>
            <a:r>
              <a:rPr lang="sk-SK" sz="1400" b="1" dirty="0" smtClean="0">
                <a:sym typeface="Symbol"/>
              </a:rPr>
              <a:t></a:t>
            </a:r>
            <a:endParaRPr lang="sk-SK" sz="1400" b="1" dirty="0"/>
          </a:p>
        </p:txBody>
      </p:sp>
      <p:sp>
        <p:nvSpPr>
          <p:cNvPr id="52" name="BlokTextu 51"/>
          <p:cNvSpPr txBox="1"/>
          <p:nvPr/>
        </p:nvSpPr>
        <p:spPr>
          <a:xfrm>
            <a:off x="6420720" y="4192793"/>
            <a:ext cx="652743" cy="307777"/>
          </a:xfrm>
          <a:prstGeom prst="rect">
            <a:avLst/>
          </a:prstGeom>
          <a:noFill/>
        </p:spPr>
        <p:txBody>
          <a:bodyPr wrap="none" rtlCol="0">
            <a:spAutoFit/>
          </a:bodyPr>
          <a:lstStyle/>
          <a:p>
            <a:r>
              <a:rPr lang="sk-SK" sz="1400" b="1" dirty="0" smtClean="0">
                <a:sym typeface="Symbol"/>
              </a:rPr>
              <a:t>p</a:t>
            </a:r>
            <a:r>
              <a:rPr lang="sk-SK" sz="1400" b="1" baseline="30000" dirty="0" smtClean="0">
                <a:sym typeface="Symbol"/>
              </a:rPr>
              <a:t></a:t>
            </a:r>
            <a:r>
              <a:rPr lang="sk-SK" sz="1400" b="1" dirty="0" smtClean="0">
                <a:sym typeface="Symbol"/>
              </a:rPr>
              <a:t> </a:t>
            </a:r>
            <a:r>
              <a:rPr lang="sk-SK" sz="1400" dirty="0" smtClean="0">
                <a:sym typeface="Symbol"/>
              </a:rPr>
              <a:t>= </a:t>
            </a:r>
            <a:r>
              <a:rPr lang="sk-SK" sz="1400" b="1" dirty="0" smtClean="0">
                <a:sym typeface="Symbol"/>
              </a:rPr>
              <a:t>z</a:t>
            </a:r>
            <a:endParaRPr lang="sk-SK" sz="1400" b="1" dirty="0"/>
          </a:p>
        </p:txBody>
      </p:sp>
      <p:cxnSp>
        <p:nvCxnSpPr>
          <p:cNvPr id="55" name="Rovná spojnica 54"/>
          <p:cNvCxnSpPr/>
          <p:nvPr/>
        </p:nvCxnSpPr>
        <p:spPr>
          <a:xfrm rot="16200000" flipV="1">
            <a:off x="6096322" y="2537996"/>
            <a:ext cx="1197326" cy="27029"/>
          </a:xfrm>
          <a:prstGeom prst="line">
            <a:avLst/>
          </a:prstGeom>
          <a:ln w="19050">
            <a:solidFill>
              <a:schemeClr val="tx1"/>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56" name="BlokTextu 55"/>
          <p:cNvSpPr txBox="1"/>
          <p:nvPr/>
        </p:nvSpPr>
        <p:spPr>
          <a:xfrm>
            <a:off x="4391926" y="3131083"/>
            <a:ext cx="372218" cy="307777"/>
          </a:xfrm>
          <a:prstGeom prst="rect">
            <a:avLst/>
          </a:prstGeom>
          <a:noFill/>
        </p:spPr>
        <p:txBody>
          <a:bodyPr wrap="none" rtlCol="0">
            <a:spAutoFit/>
          </a:bodyPr>
          <a:lstStyle/>
          <a:p>
            <a:r>
              <a:rPr lang="en-US" sz="1400" b="1" dirty="0" smtClean="0"/>
              <a:t>S</a:t>
            </a:r>
            <a:r>
              <a:rPr lang="en-US" sz="1400" b="1" baseline="-25000" dirty="0" smtClean="0"/>
              <a:t>1</a:t>
            </a:r>
            <a:endParaRPr lang="sk-SK" sz="1400" b="1" dirty="0"/>
          </a:p>
        </p:txBody>
      </p:sp>
      <p:cxnSp>
        <p:nvCxnSpPr>
          <p:cNvPr id="57" name="Rovná spojnica 56"/>
          <p:cNvCxnSpPr/>
          <p:nvPr/>
        </p:nvCxnSpPr>
        <p:spPr>
          <a:xfrm rot="16200000" flipV="1">
            <a:off x="4375285" y="2914656"/>
            <a:ext cx="430625" cy="1282"/>
          </a:xfrm>
          <a:prstGeom prst="line">
            <a:avLst/>
          </a:prstGeom>
          <a:ln w="19050">
            <a:solidFill>
              <a:schemeClr val="tx1"/>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58" name="Rovná spojnica 57"/>
          <p:cNvCxnSpPr/>
          <p:nvPr/>
        </p:nvCxnSpPr>
        <p:spPr>
          <a:xfrm>
            <a:off x="4599616" y="3139031"/>
            <a:ext cx="2114167" cy="9205"/>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0" name="Rovná spojnica 49"/>
          <p:cNvCxnSpPr/>
          <p:nvPr/>
        </p:nvCxnSpPr>
        <p:spPr>
          <a:xfrm rot="5400000" flipH="1" flipV="1">
            <a:off x="6315988" y="2446048"/>
            <a:ext cx="2030762" cy="18220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Voľná forma 64"/>
          <p:cNvSpPr/>
          <p:nvPr/>
        </p:nvSpPr>
        <p:spPr>
          <a:xfrm rot="19932820" flipH="1" flipV="1">
            <a:off x="4558699" y="1355747"/>
            <a:ext cx="2734966" cy="1954589"/>
          </a:xfrm>
          <a:custGeom>
            <a:avLst/>
            <a:gdLst>
              <a:gd name="connsiteX0" fmla="*/ 3395049 w 3395049"/>
              <a:gd name="connsiteY0" fmla="*/ 1593410 h 2426329"/>
              <a:gd name="connsiteX1" fmla="*/ 878186 w 3395049"/>
              <a:gd name="connsiteY1" fmla="*/ 9054 h 2426329"/>
              <a:gd name="connsiteX2" fmla="*/ 688063 w 3395049"/>
              <a:gd name="connsiteY2" fmla="*/ 0 h 2426329"/>
              <a:gd name="connsiteX3" fmla="*/ 443619 w 3395049"/>
              <a:gd name="connsiteY3" fmla="*/ 135802 h 2426329"/>
              <a:gd name="connsiteX4" fmla="*/ 262550 w 3395049"/>
              <a:gd name="connsiteY4" fmla="*/ 371192 h 2426329"/>
              <a:gd name="connsiteX5" fmla="*/ 144855 w 3395049"/>
              <a:gd name="connsiteY5" fmla="*/ 642796 h 2426329"/>
              <a:gd name="connsiteX6" fmla="*/ 54320 w 3395049"/>
              <a:gd name="connsiteY6" fmla="*/ 932507 h 2426329"/>
              <a:gd name="connsiteX7" fmla="*/ 0 w 3395049"/>
              <a:gd name="connsiteY7" fmla="*/ 1285592 h 2426329"/>
              <a:gd name="connsiteX8" fmla="*/ 18107 w 3395049"/>
              <a:gd name="connsiteY8" fmla="*/ 1656784 h 2426329"/>
              <a:gd name="connsiteX9" fmla="*/ 72427 w 3395049"/>
              <a:gd name="connsiteY9" fmla="*/ 1982709 h 2426329"/>
              <a:gd name="connsiteX10" fmla="*/ 190122 w 3395049"/>
              <a:gd name="connsiteY10" fmla="*/ 2236206 h 2426329"/>
              <a:gd name="connsiteX11" fmla="*/ 398352 w 3395049"/>
              <a:gd name="connsiteY11" fmla="*/ 2417275 h 2426329"/>
              <a:gd name="connsiteX12" fmla="*/ 543208 w 3395049"/>
              <a:gd name="connsiteY12" fmla="*/ 2426329 h 2426329"/>
              <a:gd name="connsiteX13" fmla="*/ 3395049 w 3395049"/>
              <a:gd name="connsiteY13" fmla="*/ 1593410 h 24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5049" h="2426329">
                <a:moveTo>
                  <a:pt x="3395049" y="1593410"/>
                </a:moveTo>
                <a:lnTo>
                  <a:pt x="878186" y="9054"/>
                </a:lnTo>
                <a:lnTo>
                  <a:pt x="688063" y="0"/>
                </a:lnTo>
                <a:lnTo>
                  <a:pt x="443619" y="135802"/>
                </a:lnTo>
                <a:lnTo>
                  <a:pt x="262550" y="371192"/>
                </a:lnTo>
                <a:lnTo>
                  <a:pt x="144855" y="642796"/>
                </a:lnTo>
                <a:lnTo>
                  <a:pt x="54320" y="932507"/>
                </a:lnTo>
                <a:lnTo>
                  <a:pt x="0" y="1285592"/>
                </a:lnTo>
                <a:lnTo>
                  <a:pt x="18107" y="1656784"/>
                </a:lnTo>
                <a:lnTo>
                  <a:pt x="72427" y="1982709"/>
                </a:lnTo>
                <a:lnTo>
                  <a:pt x="190122" y="2236206"/>
                </a:lnTo>
                <a:lnTo>
                  <a:pt x="398352" y="2417275"/>
                </a:lnTo>
                <a:lnTo>
                  <a:pt x="543208" y="2426329"/>
                </a:lnTo>
                <a:lnTo>
                  <a:pt x="3395049" y="1593410"/>
                </a:lnTo>
                <a:close/>
              </a:path>
            </a:pathLst>
          </a:custGeom>
          <a:solidFill>
            <a:srgbClr val="00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cxnSp>
        <p:nvCxnSpPr>
          <p:cNvPr id="62" name="Rovná spojnica 61"/>
          <p:cNvCxnSpPr>
            <a:stCxn id="54" idx="2"/>
          </p:cNvCxnSpPr>
          <p:nvPr/>
        </p:nvCxnSpPr>
        <p:spPr>
          <a:xfrm rot="10800000" flipH="1">
            <a:off x="4567905" y="1088364"/>
            <a:ext cx="1649268" cy="16028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Rovná spojnica 63"/>
          <p:cNvCxnSpPr>
            <a:stCxn id="54" idx="2"/>
          </p:cNvCxnSpPr>
          <p:nvPr/>
        </p:nvCxnSpPr>
        <p:spPr>
          <a:xfrm rot="10800000" flipH="1" flipV="1">
            <a:off x="4567904" y="2691169"/>
            <a:ext cx="2368103" cy="2048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Voľná forma 38"/>
          <p:cNvSpPr/>
          <p:nvPr/>
        </p:nvSpPr>
        <p:spPr>
          <a:xfrm rot="19932820">
            <a:off x="6068144" y="312900"/>
            <a:ext cx="1614692" cy="3814825"/>
          </a:xfrm>
          <a:custGeom>
            <a:avLst/>
            <a:gdLst>
              <a:gd name="connsiteX0" fmla="*/ 0 w 1964602"/>
              <a:gd name="connsiteY0" fmla="*/ 660903 h 3956364"/>
              <a:gd name="connsiteX1" fmla="*/ 1937442 w 1964602"/>
              <a:gd name="connsiteY1" fmla="*/ 0 h 3956364"/>
              <a:gd name="connsiteX2" fmla="*/ 1964602 w 1964602"/>
              <a:gd name="connsiteY2" fmla="*/ 3277354 h 3956364"/>
              <a:gd name="connsiteX3" fmla="*/ 18107 w 1964602"/>
              <a:gd name="connsiteY3" fmla="*/ 3956364 h 3956364"/>
              <a:gd name="connsiteX4" fmla="*/ 0 w 1964602"/>
              <a:gd name="connsiteY4" fmla="*/ 660903 h 3956364"/>
              <a:gd name="connsiteX0" fmla="*/ 0 w 1964602"/>
              <a:gd name="connsiteY0" fmla="*/ 660903 h 4735533"/>
              <a:gd name="connsiteX1" fmla="*/ 1937442 w 1964602"/>
              <a:gd name="connsiteY1" fmla="*/ 0 h 4735533"/>
              <a:gd name="connsiteX2" fmla="*/ 1964602 w 1964602"/>
              <a:gd name="connsiteY2" fmla="*/ 3277354 h 4735533"/>
              <a:gd name="connsiteX3" fmla="*/ 33855 w 1964602"/>
              <a:gd name="connsiteY3" fmla="*/ 4735533 h 4735533"/>
              <a:gd name="connsiteX4" fmla="*/ 0 w 1964602"/>
              <a:gd name="connsiteY4" fmla="*/ 660903 h 4735533"/>
              <a:gd name="connsiteX0" fmla="*/ 0 w 1994598"/>
              <a:gd name="connsiteY0" fmla="*/ 660903 h 4735533"/>
              <a:gd name="connsiteX1" fmla="*/ 1937442 w 1994598"/>
              <a:gd name="connsiteY1" fmla="*/ 0 h 4735533"/>
              <a:gd name="connsiteX2" fmla="*/ 1994598 w 1994598"/>
              <a:gd name="connsiteY2" fmla="*/ 3786294 h 4735533"/>
              <a:gd name="connsiteX3" fmla="*/ 33855 w 1994598"/>
              <a:gd name="connsiteY3" fmla="*/ 4735533 h 4735533"/>
              <a:gd name="connsiteX4" fmla="*/ 0 w 1994598"/>
              <a:gd name="connsiteY4" fmla="*/ 660903 h 4735533"/>
              <a:gd name="connsiteX0" fmla="*/ 0 w 2004398"/>
              <a:gd name="connsiteY0" fmla="*/ 660903 h 4735533"/>
              <a:gd name="connsiteX1" fmla="*/ 1937442 w 2004398"/>
              <a:gd name="connsiteY1" fmla="*/ 0 h 4735533"/>
              <a:gd name="connsiteX2" fmla="*/ 2004398 w 2004398"/>
              <a:gd name="connsiteY2" fmla="*/ 3995554 h 4735533"/>
              <a:gd name="connsiteX3" fmla="*/ 33855 w 2004398"/>
              <a:gd name="connsiteY3" fmla="*/ 4735533 h 4735533"/>
              <a:gd name="connsiteX4" fmla="*/ 0 w 2004398"/>
              <a:gd name="connsiteY4" fmla="*/ 660903 h 4735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398" h="4735533">
                <a:moveTo>
                  <a:pt x="0" y="660903"/>
                </a:moveTo>
                <a:lnTo>
                  <a:pt x="1937442" y="0"/>
                </a:lnTo>
                <a:lnTo>
                  <a:pt x="2004398" y="3995554"/>
                </a:lnTo>
                <a:lnTo>
                  <a:pt x="33855" y="4735533"/>
                </a:lnTo>
                <a:cubicBezTo>
                  <a:pt x="27819" y="3627993"/>
                  <a:pt x="6036" y="1741283"/>
                  <a:pt x="0" y="660903"/>
                </a:cubicBezTo>
                <a:close/>
              </a:path>
            </a:pathLst>
          </a:custGeom>
          <a:solidFill>
            <a:schemeClr val="bg1">
              <a:lumMod val="65000"/>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 name="BlokTextu 40"/>
          <p:cNvSpPr txBox="1"/>
          <p:nvPr/>
        </p:nvSpPr>
        <p:spPr>
          <a:xfrm>
            <a:off x="6499157" y="351780"/>
            <a:ext cx="284052" cy="307777"/>
          </a:xfrm>
          <a:prstGeom prst="rect">
            <a:avLst/>
          </a:prstGeom>
          <a:noFill/>
          <a:ln>
            <a:noFill/>
            <a:prstDash val="solid"/>
          </a:ln>
        </p:spPr>
        <p:txBody>
          <a:bodyPr wrap="none" rtlCol="0">
            <a:spAutoFit/>
          </a:bodyPr>
          <a:lstStyle/>
          <a:p>
            <a:r>
              <a:rPr lang="sk-SK" sz="1400" b="1" dirty="0" smtClean="0">
                <a:sym typeface="Symbol"/>
              </a:rPr>
              <a:t></a:t>
            </a:r>
            <a:endParaRPr lang="sk-SK" sz="1400" b="1" dirty="0"/>
          </a:p>
        </p:txBody>
      </p:sp>
      <p:sp>
        <p:nvSpPr>
          <p:cNvPr id="48" name="Oblúk 47"/>
          <p:cNvSpPr/>
          <p:nvPr/>
        </p:nvSpPr>
        <p:spPr>
          <a:xfrm rot="20412820">
            <a:off x="6191785" y="953935"/>
            <a:ext cx="975590" cy="1978070"/>
          </a:xfrm>
          <a:prstGeom prst="arc">
            <a:avLst>
              <a:gd name="adj1" fmla="val 5076221"/>
              <a:gd name="adj2" fmla="val 5067923"/>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dirty="0">
              <a:solidFill>
                <a:srgbClr val="FF0000"/>
              </a:solidFill>
            </a:endParaRPr>
          </a:p>
        </p:txBody>
      </p:sp>
      <p:sp>
        <p:nvSpPr>
          <p:cNvPr id="35" name="BlokTextu 34"/>
          <p:cNvSpPr txBox="1"/>
          <p:nvPr/>
        </p:nvSpPr>
        <p:spPr>
          <a:xfrm>
            <a:off x="6448643" y="1650132"/>
            <a:ext cx="314510" cy="307777"/>
          </a:xfrm>
          <a:prstGeom prst="rect">
            <a:avLst/>
          </a:prstGeom>
          <a:noFill/>
        </p:spPr>
        <p:txBody>
          <a:bodyPr wrap="none" rtlCol="0">
            <a:spAutoFit/>
          </a:bodyPr>
          <a:lstStyle/>
          <a:p>
            <a:r>
              <a:rPr lang="sk-SK" sz="1400" b="1" dirty="0" smtClean="0"/>
              <a:t>H</a:t>
            </a:r>
            <a:endParaRPr lang="sk-SK" sz="1400" b="1" dirty="0"/>
          </a:p>
        </p:txBody>
      </p:sp>
      <p:sp>
        <p:nvSpPr>
          <p:cNvPr id="53" name="Ovál 52"/>
          <p:cNvSpPr>
            <a:spLocks noChangeAspect="1"/>
          </p:cNvSpPr>
          <p:nvPr/>
        </p:nvSpPr>
        <p:spPr>
          <a:xfrm>
            <a:off x="6659836" y="1917759"/>
            <a:ext cx="43200" cy="43200"/>
          </a:xfrm>
          <a:prstGeom prst="ellipse">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 name="BlokTextu 39"/>
          <p:cNvSpPr txBox="1"/>
          <p:nvPr/>
        </p:nvSpPr>
        <p:spPr>
          <a:xfrm>
            <a:off x="6715140" y="930034"/>
            <a:ext cx="343364" cy="307777"/>
          </a:xfrm>
          <a:prstGeom prst="rect">
            <a:avLst/>
          </a:prstGeom>
          <a:noFill/>
        </p:spPr>
        <p:txBody>
          <a:bodyPr wrap="none" rtlCol="0">
            <a:spAutoFit/>
          </a:bodyPr>
          <a:lstStyle/>
          <a:p>
            <a:r>
              <a:rPr lang="sk-SK" sz="1400" b="1" dirty="0" err="1" smtClean="0"/>
              <a:t>k</a:t>
            </a:r>
            <a:r>
              <a:rPr lang="sk-SK" sz="1400" b="1" baseline="30000" dirty="0" err="1" smtClean="0"/>
              <a:t>z</a:t>
            </a:r>
            <a:endParaRPr lang="sk-SK" sz="1400" b="1" dirty="0"/>
          </a:p>
        </p:txBody>
      </p:sp>
      <p:sp>
        <p:nvSpPr>
          <p:cNvPr id="44" name="BlokTextu 43"/>
          <p:cNvSpPr txBox="1"/>
          <p:nvPr/>
        </p:nvSpPr>
        <p:spPr>
          <a:xfrm>
            <a:off x="4293329" y="2628024"/>
            <a:ext cx="304892" cy="307777"/>
          </a:xfrm>
          <a:prstGeom prst="rect">
            <a:avLst/>
          </a:prstGeom>
          <a:noFill/>
          <a:ln w="19050">
            <a:noFill/>
          </a:ln>
        </p:spPr>
        <p:txBody>
          <a:bodyPr wrap="none" rtlCol="0">
            <a:spAutoFit/>
          </a:bodyPr>
          <a:lstStyle/>
          <a:p>
            <a:r>
              <a:rPr lang="sk-SK" sz="1400" b="1" dirty="0" smtClean="0"/>
              <a:t>S</a:t>
            </a:r>
            <a:endParaRPr lang="sk-SK" sz="1400" b="1" dirty="0"/>
          </a:p>
        </p:txBody>
      </p:sp>
      <p:sp>
        <p:nvSpPr>
          <p:cNvPr id="54" name="Ovál 53"/>
          <p:cNvSpPr>
            <a:spLocks noChangeAspect="1"/>
          </p:cNvSpPr>
          <p:nvPr/>
        </p:nvSpPr>
        <p:spPr>
          <a:xfrm>
            <a:off x="4567905" y="2669570"/>
            <a:ext cx="43200" cy="43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chemeClr val="tx1"/>
              </a:solidFill>
            </a:endParaRPr>
          </a:p>
        </p:txBody>
      </p:sp>
      <p:sp>
        <p:nvSpPr>
          <p:cNvPr id="68" name="BlokTextu 67"/>
          <p:cNvSpPr txBox="1"/>
          <p:nvPr/>
        </p:nvSpPr>
        <p:spPr>
          <a:xfrm>
            <a:off x="360000" y="180000"/>
            <a:ext cx="2888932" cy="338554"/>
          </a:xfrm>
          <a:prstGeom prst="rect">
            <a:avLst/>
          </a:prstGeom>
          <a:noFill/>
        </p:spPr>
        <p:txBody>
          <a:bodyPr wrap="none" rtlCol="0">
            <a:spAutoFit/>
          </a:bodyPr>
          <a:lstStyle/>
          <a:p>
            <a:r>
              <a:rPr lang="sk-SK" sz="1600" b="1" dirty="0" smtClean="0"/>
              <a:t>Šikmá lineárna perspektíva</a:t>
            </a:r>
            <a:endParaRPr lang="sk-SK" sz="1600" b="1" dirty="0"/>
          </a:p>
        </p:txBody>
      </p:sp>
      <p:sp>
        <p:nvSpPr>
          <p:cNvPr id="33" name="Voľná forma 32"/>
          <p:cNvSpPr/>
          <p:nvPr/>
        </p:nvSpPr>
        <p:spPr>
          <a:xfrm>
            <a:off x="6845474" y="2613744"/>
            <a:ext cx="2247019" cy="1294589"/>
          </a:xfrm>
          <a:custGeom>
            <a:avLst/>
            <a:gdLst>
              <a:gd name="connsiteX0" fmla="*/ 1258432 w 3476531"/>
              <a:gd name="connsiteY0" fmla="*/ 0 h 1439501"/>
              <a:gd name="connsiteX1" fmla="*/ 3476531 w 3476531"/>
              <a:gd name="connsiteY1" fmla="*/ 18107 h 1439501"/>
              <a:gd name="connsiteX2" fmla="*/ 2190939 w 3476531"/>
              <a:gd name="connsiteY2" fmla="*/ 1430448 h 1439501"/>
              <a:gd name="connsiteX3" fmla="*/ 0 w 3476531"/>
              <a:gd name="connsiteY3" fmla="*/ 1439501 h 1439501"/>
              <a:gd name="connsiteX4" fmla="*/ 1258432 w 3476531"/>
              <a:gd name="connsiteY4" fmla="*/ 0 h 1439501"/>
              <a:gd name="connsiteX0" fmla="*/ 1258432 w 3476531"/>
              <a:gd name="connsiteY0" fmla="*/ 0 h 1446422"/>
              <a:gd name="connsiteX1" fmla="*/ 3476531 w 3476531"/>
              <a:gd name="connsiteY1" fmla="*/ 18107 h 1446422"/>
              <a:gd name="connsiteX2" fmla="*/ 1221228 w 3476531"/>
              <a:gd name="connsiteY2" fmla="*/ 1446422 h 1446422"/>
              <a:gd name="connsiteX3" fmla="*/ 0 w 3476531"/>
              <a:gd name="connsiteY3" fmla="*/ 1439501 h 1446422"/>
              <a:gd name="connsiteX4" fmla="*/ 1258432 w 3476531"/>
              <a:gd name="connsiteY4" fmla="*/ 0 h 1446422"/>
              <a:gd name="connsiteX0" fmla="*/ 1258432 w 2263366"/>
              <a:gd name="connsiteY0" fmla="*/ 0 h 1446422"/>
              <a:gd name="connsiteX1" fmla="*/ 2263366 w 2263366"/>
              <a:gd name="connsiteY1" fmla="*/ 1 h 1446422"/>
              <a:gd name="connsiteX2" fmla="*/ 1221228 w 2263366"/>
              <a:gd name="connsiteY2" fmla="*/ 1446422 h 1446422"/>
              <a:gd name="connsiteX3" fmla="*/ 0 w 2263366"/>
              <a:gd name="connsiteY3" fmla="*/ 1439501 h 1446422"/>
              <a:gd name="connsiteX4" fmla="*/ 1258432 w 2263366"/>
              <a:gd name="connsiteY4" fmla="*/ 0 h 1446422"/>
              <a:gd name="connsiteX0" fmla="*/ 1258432 w 2489005"/>
              <a:gd name="connsiteY0" fmla="*/ 0 h 1446422"/>
              <a:gd name="connsiteX1" fmla="*/ 2489005 w 2489005"/>
              <a:gd name="connsiteY1" fmla="*/ 47532 h 1446422"/>
              <a:gd name="connsiteX2" fmla="*/ 1221228 w 2489005"/>
              <a:gd name="connsiteY2" fmla="*/ 1446422 h 1446422"/>
              <a:gd name="connsiteX3" fmla="*/ 0 w 2489005"/>
              <a:gd name="connsiteY3" fmla="*/ 1439501 h 1446422"/>
              <a:gd name="connsiteX4" fmla="*/ 1258432 w 2489005"/>
              <a:gd name="connsiteY4" fmla="*/ 0 h 1446422"/>
              <a:gd name="connsiteX0" fmla="*/ 1258432 w 2489005"/>
              <a:gd name="connsiteY0" fmla="*/ 0 h 1463823"/>
              <a:gd name="connsiteX1" fmla="*/ 2489005 w 2489005"/>
              <a:gd name="connsiteY1" fmla="*/ 47532 h 1463823"/>
              <a:gd name="connsiteX2" fmla="*/ 1221228 w 2489005"/>
              <a:gd name="connsiteY2" fmla="*/ 1446422 h 1463823"/>
              <a:gd name="connsiteX3" fmla="*/ 1259731 w 2489005"/>
              <a:gd name="connsiteY3" fmla="*/ 1463823 h 1463823"/>
              <a:gd name="connsiteX4" fmla="*/ 0 w 2489005"/>
              <a:gd name="connsiteY4" fmla="*/ 1439501 h 1463823"/>
              <a:gd name="connsiteX5" fmla="*/ 1258432 w 2489005"/>
              <a:gd name="connsiteY5" fmla="*/ 0 h 1463823"/>
              <a:gd name="connsiteX0" fmla="*/ 1271578 w 2489005"/>
              <a:gd name="connsiteY0" fmla="*/ 0 h 1434006"/>
              <a:gd name="connsiteX1" fmla="*/ 2489005 w 2489005"/>
              <a:gd name="connsiteY1" fmla="*/ 17715 h 1434006"/>
              <a:gd name="connsiteX2" fmla="*/ 1221228 w 2489005"/>
              <a:gd name="connsiteY2" fmla="*/ 1416605 h 1434006"/>
              <a:gd name="connsiteX3" fmla="*/ 1259731 w 2489005"/>
              <a:gd name="connsiteY3" fmla="*/ 1434006 h 1434006"/>
              <a:gd name="connsiteX4" fmla="*/ 0 w 2489005"/>
              <a:gd name="connsiteY4" fmla="*/ 1409684 h 1434006"/>
              <a:gd name="connsiteX5" fmla="*/ 1271578 w 2489005"/>
              <a:gd name="connsiteY5" fmla="*/ 0 h 143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9005" h="1434006">
                <a:moveTo>
                  <a:pt x="1271578" y="0"/>
                </a:moveTo>
                <a:lnTo>
                  <a:pt x="2489005" y="17715"/>
                </a:lnTo>
                <a:lnTo>
                  <a:pt x="1221228" y="1416605"/>
                </a:lnTo>
                <a:lnTo>
                  <a:pt x="1259731" y="1434006"/>
                </a:lnTo>
                <a:lnTo>
                  <a:pt x="0" y="1409684"/>
                </a:lnTo>
                <a:lnTo>
                  <a:pt x="1271578" y="0"/>
                </a:lnTo>
                <a:close/>
              </a:path>
            </a:pathLst>
          </a:custGeom>
          <a:solidFill>
            <a:srgbClr val="FF0000">
              <a:alpha val="58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0" name="BlokTextu 69"/>
          <p:cNvSpPr txBox="1"/>
          <p:nvPr/>
        </p:nvSpPr>
        <p:spPr>
          <a:xfrm>
            <a:off x="1428728" y="1928802"/>
            <a:ext cx="1755609" cy="307777"/>
          </a:xfrm>
          <a:prstGeom prst="rect">
            <a:avLst/>
          </a:prstGeom>
          <a:noFill/>
        </p:spPr>
        <p:txBody>
          <a:bodyPr wrap="none" rtlCol="0">
            <a:spAutoFit/>
          </a:bodyPr>
          <a:lstStyle/>
          <a:p>
            <a:r>
              <a:rPr lang="sk-SK" sz="1400" b="1" dirty="0" smtClean="0"/>
              <a:t>Vtáčia perspektíva</a:t>
            </a:r>
            <a:endParaRPr lang="sk-SK" sz="1400" b="1" dirty="0"/>
          </a:p>
        </p:txBody>
      </p:sp>
      <p:sp>
        <p:nvSpPr>
          <p:cNvPr id="71" name="BlokTextu 70"/>
          <p:cNvSpPr txBox="1"/>
          <p:nvPr/>
        </p:nvSpPr>
        <p:spPr>
          <a:xfrm>
            <a:off x="7072330" y="4429132"/>
            <a:ext cx="1694695" cy="307777"/>
          </a:xfrm>
          <a:prstGeom prst="rect">
            <a:avLst/>
          </a:prstGeom>
          <a:noFill/>
        </p:spPr>
        <p:txBody>
          <a:bodyPr wrap="none" rtlCol="0">
            <a:spAutoFit/>
          </a:bodyPr>
          <a:lstStyle/>
          <a:p>
            <a:r>
              <a:rPr lang="sk-SK" sz="1400" b="1" dirty="0" smtClean="0"/>
              <a:t>Žabia perspektíva</a:t>
            </a:r>
            <a:endParaRPr lang="sk-SK" sz="1400" b="1" dirty="0"/>
          </a:p>
        </p:txBody>
      </p:sp>
      <p:sp>
        <p:nvSpPr>
          <p:cNvPr id="72" name="BlokTextu 71"/>
          <p:cNvSpPr txBox="1"/>
          <p:nvPr/>
        </p:nvSpPr>
        <p:spPr>
          <a:xfrm>
            <a:off x="360000" y="714356"/>
            <a:ext cx="4254691" cy="954107"/>
          </a:xfrm>
          <a:prstGeom prst="rect">
            <a:avLst/>
          </a:prstGeom>
          <a:noFill/>
        </p:spPr>
        <p:txBody>
          <a:bodyPr wrap="none" rtlCol="0">
            <a:spAutoFit/>
          </a:bodyPr>
          <a:lstStyle/>
          <a:p>
            <a:r>
              <a:rPr lang="sk-SK" sz="1400" dirty="0" smtClean="0"/>
              <a:t>Roviny </a:t>
            </a:r>
            <a:r>
              <a:rPr lang="sk-SK" sz="1400" b="1" dirty="0" smtClean="0">
                <a:sym typeface="Symbol"/>
              </a:rPr>
              <a:t> </a:t>
            </a:r>
            <a:r>
              <a:rPr lang="sk-SK" sz="1400" dirty="0" smtClean="0">
                <a:sym typeface="Symbol"/>
              </a:rPr>
              <a:t>a</a:t>
            </a:r>
            <a:r>
              <a:rPr lang="sk-SK" sz="1400" b="1" dirty="0" smtClean="0">
                <a:sym typeface="Symbol"/>
              </a:rPr>
              <a:t>  </a:t>
            </a:r>
            <a:r>
              <a:rPr lang="sk-SK" sz="1400" dirty="0" smtClean="0">
                <a:sym typeface="Symbol"/>
              </a:rPr>
              <a:t> nie sú na seba kolmé.</a:t>
            </a:r>
          </a:p>
          <a:p>
            <a:r>
              <a:rPr lang="sk-SK" sz="1400" dirty="0" smtClean="0">
                <a:sym typeface="Symbol"/>
              </a:rPr>
              <a:t>Podľa polohy bodu </a:t>
            </a:r>
            <a:r>
              <a:rPr lang="sk-SK" sz="1400" b="1" dirty="0" smtClean="0">
                <a:sym typeface="Symbol"/>
              </a:rPr>
              <a:t>S</a:t>
            </a:r>
            <a:r>
              <a:rPr lang="sk-SK" sz="1400" dirty="0" smtClean="0">
                <a:sym typeface="Symbol"/>
              </a:rPr>
              <a:t> budeme perspektívu nazývať:</a:t>
            </a:r>
          </a:p>
          <a:p>
            <a:pPr marL="285750" indent="-285750">
              <a:buFont typeface="Arial" panose="020B0604020202020204" pitchFamily="34" charset="0"/>
              <a:buChar char="–"/>
            </a:pPr>
            <a:r>
              <a:rPr lang="sk-SK" sz="1400" b="1" dirty="0" smtClean="0">
                <a:sym typeface="Symbol"/>
              </a:rPr>
              <a:t>vtáčia</a:t>
            </a:r>
            <a:r>
              <a:rPr lang="sk-SK" sz="1400" dirty="0" smtClean="0">
                <a:sym typeface="Symbol"/>
              </a:rPr>
              <a:t>, ak bod </a:t>
            </a:r>
            <a:r>
              <a:rPr lang="sk-SK" sz="1400" b="1" dirty="0" smtClean="0">
                <a:sym typeface="Symbol"/>
              </a:rPr>
              <a:t>S </a:t>
            </a:r>
            <a:r>
              <a:rPr lang="sk-SK" sz="1400" dirty="0" smtClean="0">
                <a:sym typeface="Symbol"/>
              </a:rPr>
              <a:t>leží v tupom uhle r</a:t>
            </a:r>
            <a:r>
              <a:rPr lang="sk-SK" sz="1400" dirty="0" smtClean="0"/>
              <a:t>ovín </a:t>
            </a:r>
            <a:r>
              <a:rPr lang="sk-SK" sz="1400" b="1" dirty="0" smtClean="0">
                <a:sym typeface="Symbol"/>
              </a:rPr>
              <a:t> </a:t>
            </a:r>
            <a:r>
              <a:rPr lang="sk-SK" sz="1400" dirty="0" smtClean="0">
                <a:sym typeface="Symbol"/>
              </a:rPr>
              <a:t>a</a:t>
            </a:r>
            <a:r>
              <a:rPr lang="sk-SK" sz="1400" b="1" dirty="0" smtClean="0">
                <a:sym typeface="Symbol"/>
              </a:rPr>
              <a:t> </a:t>
            </a:r>
            <a:r>
              <a:rPr lang="sk-SK" sz="1400" dirty="0" smtClean="0">
                <a:sym typeface="Symbol"/>
              </a:rPr>
              <a:t>,</a:t>
            </a:r>
          </a:p>
          <a:p>
            <a:pPr marL="285750" indent="-285750">
              <a:buFont typeface="Arial" panose="020B0604020202020204" pitchFamily="34" charset="0"/>
              <a:buChar char="–"/>
            </a:pPr>
            <a:r>
              <a:rPr lang="sk-SK" sz="1400" b="1" dirty="0" smtClean="0">
                <a:sym typeface="Symbol"/>
              </a:rPr>
              <a:t>žabia</a:t>
            </a:r>
            <a:r>
              <a:rPr lang="sk-SK" sz="1400" dirty="0" smtClean="0">
                <a:sym typeface="Symbol"/>
              </a:rPr>
              <a:t>, ak bod </a:t>
            </a:r>
            <a:r>
              <a:rPr lang="sk-SK" sz="1400" b="1" dirty="0" smtClean="0">
                <a:sym typeface="Symbol"/>
              </a:rPr>
              <a:t>S </a:t>
            </a:r>
            <a:r>
              <a:rPr lang="sk-SK" sz="1400" dirty="0" smtClean="0">
                <a:sym typeface="Symbol"/>
              </a:rPr>
              <a:t>leží v ostrom uhle r</a:t>
            </a:r>
            <a:r>
              <a:rPr lang="sk-SK" sz="1400" dirty="0" smtClean="0"/>
              <a:t>ovín </a:t>
            </a:r>
            <a:r>
              <a:rPr lang="sk-SK" sz="1400" b="1" dirty="0" smtClean="0">
                <a:sym typeface="Symbol"/>
              </a:rPr>
              <a:t> </a:t>
            </a:r>
            <a:r>
              <a:rPr lang="sk-SK" sz="1400" dirty="0" smtClean="0">
                <a:sym typeface="Symbol"/>
              </a:rPr>
              <a:t>a</a:t>
            </a:r>
            <a:r>
              <a:rPr lang="sk-SK" sz="1400" b="1" dirty="0" smtClean="0">
                <a:sym typeface="Symbol"/>
              </a:rPr>
              <a:t> </a:t>
            </a:r>
            <a:r>
              <a:rPr lang="sk-SK" sz="1400" dirty="0" smtClean="0">
                <a:sym typeface="Symbol"/>
              </a:rPr>
              <a:t>.</a:t>
            </a:r>
            <a:endParaRPr lang="sk-SK" sz="1400" dirty="0"/>
          </a:p>
        </p:txBody>
      </p:sp>
      <p:sp>
        <p:nvSpPr>
          <p:cNvPr id="73" name="BlokTextu 72"/>
          <p:cNvSpPr txBox="1"/>
          <p:nvPr/>
        </p:nvSpPr>
        <p:spPr>
          <a:xfrm>
            <a:off x="3857619" y="5327067"/>
            <a:ext cx="4968000" cy="830997"/>
          </a:xfrm>
          <a:prstGeom prst="rect">
            <a:avLst/>
          </a:prstGeom>
          <a:noFill/>
        </p:spPr>
        <p:txBody>
          <a:bodyPr wrap="square" rtlCol="0">
            <a:spAutoFit/>
          </a:bodyPr>
          <a:lstStyle/>
          <a:p>
            <a:r>
              <a:rPr lang="sk-SK" sz="1200" dirty="0" smtClean="0">
                <a:solidFill>
                  <a:srgbClr val="0033CC"/>
                </a:solidFill>
              </a:rPr>
              <a:t>Poznámka:</a:t>
            </a:r>
            <a:r>
              <a:rPr lang="sk-SK" sz="1200" dirty="0" smtClean="0"/>
              <a:t> Ak si predstavíme oko pozorovateľa v bode </a:t>
            </a:r>
            <a:r>
              <a:rPr lang="sk-SK" sz="1200" b="1" dirty="0" smtClean="0"/>
              <a:t>S</a:t>
            </a:r>
            <a:r>
              <a:rPr lang="sk-SK" sz="1200" dirty="0" smtClean="0"/>
              <a:t>, tak pri </a:t>
            </a:r>
            <a:r>
              <a:rPr lang="sk-SK" sz="1200" b="1" dirty="0" smtClean="0"/>
              <a:t>vtáčej</a:t>
            </a:r>
            <a:r>
              <a:rPr lang="sk-SK" sz="1200" dirty="0" smtClean="0"/>
              <a:t> perspektíve smeruje pohľad pozorovateľa dole (v smere polpriamky </a:t>
            </a:r>
            <a:r>
              <a:rPr lang="sk-SK" sz="1200" b="1" dirty="0" smtClean="0"/>
              <a:t>SH</a:t>
            </a:r>
            <a:r>
              <a:rPr lang="sk-SK" sz="1200" dirty="0" smtClean="0"/>
              <a:t>) a pri </a:t>
            </a:r>
            <a:r>
              <a:rPr lang="sk-SK" sz="1200" b="1" dirty="0" smtClean="0"/>
              <a:t>žabej</a:t>
            </a:r>
            <a:r>
              <a:rPr lang="sk-SK" sz="1200" dirty="0" smtClean="0"/>
              <a:t> perspektíve smeruje pohľad pozorovateľa hore (v smere polpriamky </a:t>
            </a:r>
            <a:r>
              <a:rPr lang="sk-SK" sz="1200" b="1" dirty="0" smtClean="0"/>
              <a:t>SH</a:t>
            </a:r>
            <a:r>
              <a:rPr lang="sk-SK" sz="1200" dirty="0" smtClean="0"/>
              <a:t>).</a:t>
            </a:r>
            <a:endParaRPr lang="sk-SK" sz="1200" dirty="0">
              <a:solidFill>
                <a:srgbClr val="0033CC"/>
              </a:solidFill>
            </a:endParaRPr>
          </a:p>
        </p:txBody>
      </p:sp>
      <p:sp>
        <p:nvSpPr>
          <p:cNvPr id="28" name="Ovál 27"/>
          <p:cNvSpPr>
            <a:spLocks noChangeAspect="1"/>
          </p:cNvSpPr>
          <p:nvPr/>
        </p:nvSpPr>
        <p:spPr>
          <a:xfrm>
            <a:off x="3362793" y="3041041"/>
            <a:ext cx="43200" cy="43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chemeClr val="tx1"/>
              </a:solidFill>
            </a:endParaRPr>
          </a:p>
        </p:txBody>
      </p:sp>
      <p:sp>
        <p:nvSpPr>
          <p:cNvPr id="74" name="BlokTextu 73"/>
          <p:cNvSpPr txBox="1"/>
          <p:nvPr/>
        </p:nvSpPr>
        <p:spPr>
          <a:xfrm>
            <a:off x="3857620" y="6145936"/>
            <a:ext cx="4354225" cy="646331"/>
          </a:xfrm>
          <a:prstGeom prst="rect">
            <a:avLst/>
          </a:prstGeom>
          <a:noFill/>
        </p:spPr>
        <p:txBody>
          <a:bodyPr wrap="square" rtlCol="0">
            <a:spAutoFit/>
          </a:bodyPr>
          <a:lstStyle/>
          <a:p>
            <a:r>
              <a:rPr lang="sk-SK" sz="1200" dirty="0" smtClean="0">
                <a:solidFill>
                  <a:srgbClr val="0033CC"/>
                </a:solidFill>
              </a:rPr>
              <a:t>Poznámka:</a:t>
            </a:r>
            <a:r>
              <a:rPr lang="sk-SK" sz="1200" dirty="0" smtClean="0"/>
              <a:t> </a:t>
            </a:r>
            <a:r>
              <a:rPr lang="en-US" sz="1200" dirty="0" smtClean="0"/>
              <a:t>P</a:t>
            </a:r>
            <a:r>
              <a:rPr lang="sk-SK" sz="1200" dirty="0" err="1" smtClean="0"/>
              <a:t>ozri</a:t>
            </a:r>
            <a:r>
              <a:rPr lang="sk-SK" sz="1200" dirty="0" smtClean="0"/>
              <a:t> aj [</a:t>
            </a:r>
            <a:r>
              <a:rPr lang="sk-SK" sz="1200" dirty="0" err="1" smtClean="0"/>
              <a:t>Vajsáblová</a:t>
            </a:r>
            <a:r>
              <a:rPr lang="en-US" sz="1200" dirty="0" smtClean="0"/>
              <a:t>:</a:t>
            </a:r>
            <a:r>
              <a:rPr lang="sk-SK" sz="1200" dirty="0"/>
              <a:t> </a:t>
            </a:r>
            <a:r>
              <a:rPr lang="sk-SK" sz="1200" dirty="0" smtClean="0"/>
              <a:t>http://www.svf.stuba.sk/docs//dokumenty/skripta/metody_</a:t>
            </a:r>
          </a:p>
          <a:p>
            <a:r>
              <a:rPr lang="sk-SK" sz="1200" dirty="0" smtClean="0"/>
              <a:t>zobrazovania/</a:t>
            </a:r>
            <a:r>
              <a:rPr lang="sk-SK" sz="1200" dirty="0" err="1" smtClean="0"/>
              <a:t>prednasky</a:t>
            </a:r>
            <a:r>
              <a:rPr lang="sk-SK" sz="1200" dirty="0" smtClean="0"/>
              <a:t>/</a:t>
            </a:r>
            <a:r>
              <a:rPr lang="sk-SK" sz="1200" dirty="0" err="1" smtClean="0"/>
              <a:t>linearna_uvod.pdf</a:t>
            </a:r>
            <a:r>
              <a:rPr lang="sk-SK" sz="1200" u="sng" dirty="0" smtClean="0"/>
              <a:t>]</a:t>
            </a:r>
            <a:endParaRPr lang="sk-SK" sz="1200" u="sng" dirty="0"/>
          </a:p>
        </p:txBody>
      </p:sp>
      <p:grpSp>
        <p:nvGrpSpPr>
          <p:cNvPr id="59" name="Skupina 15"/>
          <p:cNvGrpSpPr>
            <a:grpSpLocks/>
          </p:cNvGrpSpPr>
          <p:nvPr/>
        </p:nvGrpSpPr>
        <p:grpSpPr bwMode="auto">
          <a:xfrm>
            <a:off x="7808640" y="116632"/>
            <a:ext cx="1227856" cy="393700"/>
            <a:chOff x="2699794" y="4497810"/>
            <a:chExt cx="1226922" cy="393091"/>
          </a:xfrm>
        </p:grpSpPr>
        <p:pic>
          <p:nvPicPr>
            <p:cNvPr id="60" name="Picture 5" descr="mandaly"/>
            <p:cNvPicPr>
              <a:picLocks noChangeAspect="1" noChangeArrowheads="1"/>
            </p:cNvPicPr>
            <p:nvPr/>
          </p:nvPicPr>
          <p:blipFill>
            <a:blip r:embed="rId2" cstate="print">
              <a:lum bright="-44000" contrast="62000"/>
            </a:blip>
            <a:srcRect l="11172" t="8176" r="49072" b="17651"/>
            <a:stretch>
              <a:fillRect/>
            </a:stretch>
          </p:blipFill>
          <p:spPr bwMode="auto">
            <a:xfrm>
              <a:off x="2699794" y="4497810"/>
              <a:ext cx="433405" cy="393091"/>
            </a:xfrm>
            <a:prstGeom prst="rect">
              <a:avLst/>
            </a:prstGeom>
            <a:noFill/>
            <a:ln w="9525">
              <a:noFill/>
              <a:miter lim="800000"/>
              <a:headEnd/>
              <a:tailEnd/>
            </a:ln>
          </p:spPr>
        </p:pic>
        <p:sp>
          <p:nvSpPr>
            <p:cNvPr id="61" name="Text Box 6"/>
            <p:cNvSpPr txBox="1">
              <a:spLocks noChangeArrowheads="1"/>
            </p:cNvSpPr>
            <p:nvPr/>
          </p:nvSpPr>
          <p:spPr bwMode="auto">
            <a:xfrm>
              <a:off x="3059831" y="4571245"/>
              <a:ext cx="866885" cy="245840"/>
            </a:xfrm>
            <a:prstGeom prst="rect">
              <a:avLst/>
            </a:prstGeom>
            <a:noFill/>
            <a:ln w="9525">
              <a:noFill/>
              <a:miter lim="800000"/>
              <a:headEnd/>
              <a:tailEnd/>
            </a:ln>
          </p:spPr>
          <p:txBody>
            <a:bodyPr wrap="none">
              <a:spAutoFit/>
            </a:bodyPr>
            <a:lstStyle/>
            <a:p>
              <a:r>
                <a:rPr lang="sk-SK" sz="1000" dirty="0" smtClean="0"/>
                <a:t>Mészárosová</a:t>
              </a:r>
              <a:endParaRPr lang="sk-SK" sz="1000" dirty="0"/>
            </a:p>
          </p:txBody>
        </p:sp>
      </p:grpSp>
      <p:sp>
        <p:nvSpPr>
          <p:cNvPr id="66" name="Zástupný symbol čísla snímky 65"/>
          <p:cNvSpPr>
            <a:spLocks noGrp="1"/>
          </p:cNvSpPr>
          <p:nvPr>
            <p:ph type="sldNum" sz="quarter" idx="12"/>
          </p:nvPr>
        </p:nvSpPr>
        <p:spPr/>
        <p:txBody>
          <a:bodyPr/>
          <a:lstStyle/>
          <a:p>
            <a:pPr>
              <a:defRPr/>
            </a:pPr>
            <a:fld id="{63D5BB9D-2151-4B73-8CB6-29CE2E5BD535}" type="slidenum">
              <a:rPr lang="sk-SK" smtClean="0"/>
              <a:pPr>
                <a:defRPr/>
              </a:pPr>
              <a:t>12</a:t>
            </a:fld>
            <a:endParaRPr lang="sk-SK"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ox(in)">
                                      <p:cBhvr>
                                        <p:cTn id="7" dur="500"/>
                                        <p:tgtEl>
                                          <p:spTgt spid="7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box(in)">
                                      <p:cBhvr>
                                        <p:cTn id="1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94"/>
          <p:cNvSpPr>
            <a:spLocks noChangeAspect="1" noChangeArrowheads="1"/>
          </p:cNvSpPr>
          <p:nvPr/>
        </p:nvSpPr>
        <p:spPr bwMode="auto">
          <a:xfrm flipH="1" flipV="1">
            <a:off x="5306240" y="3168801"/>
            <a:ext cx="43180" cy="43200"/>
          </a:xfrm>
          <a:prstGeom prst="ellipse">
            <a:avLst/>
          </a:prstGeom>
          <a:solidFill>
            <a:schemeClr val="tx1"/>
          </a:solidFill>
          <a:ln w="12700">
            <a:solidFill>
              <a:schemeClr val="tx1"/>
            </a:solidFill>
            <a:round/>
            <a:headEnd/>
            <a:tailEnd/>
          </a:ln>
        </p:spPr>
        <p:txBody>
          <a:bodyPr wrap="none" anchor="ctr"/>
          <a:lstStyle/>
          <a:p>
            <a:endParaRPr lang="sk-SK" sz="1400" b="1">
              <a:latin typeface="Arial" pitchFamily="34" charset="0"/>
              <a:cs typeface="Arial" pitchFamily="34" charset="0"/>
            </a:endParaRPr>
          </a:p>
        </p:txBody>
      </p:sp>
      <p:sp>
        <p:nvSpPr>
          <p:cNvPr id="42" name="Oblúk 41"/>
          <p:cNvSpPr/>
          <p:nvPr/>
        </p:nvSpPr>
        <p:spPr>
          <a:xfrm rot="20412820">
            <a:off x="5175092" y="2941006"/>
            <a:ext cx="533657" cy="392222"/>
          </a:xfrm>
          <a:prstGeom prst="arc">
            <a:avLst>
              <a:gd name="adj1" fmla="val 6127820"/>
              <a:gd name="adj2" fmla="val 1072215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dirty="0">
              <a:solidFill>
                <a:srgbClr val="FF0000"/>
              </a:solidFill>
            </a:endParaRPr>
          </a:p>
        </p:txBody>
      </p:sp>
      <p:sp>
        <p:nvSpPr>
          <p:cNvPr id="43" name="Oval 94"/>
          <p:cNvSpPr>
            <a:spLocks noChangeAspect="1" noChangeArrowheads="1"/>
          </p:cNvSpPr>
          <p:nvPr/>
        </p:nvSpPr>
        <p:spPr bwMode="auto">
          <a:xfrm flipH="1" flipV="1">
            <a:off x="4296583" y="1297110"/>
            <a:ext cx="43180" cy="43200"/>
          </a:xfrm>
          <a:prstGeom prst="ellipse">
            <a:avLst/>
          </a:prstGeom>
          <a:solidFill>
            <a:schemeClr val="tx1"/>
          </a:solidFill>
          <a:ln w="12700">
            <a:solidFill>
              <a:schemeClr val="tx1"/>
            </a:solidFill>
            <a:round/>
            <a:headEnd/>
            <a:tailEnd/>
          </a:ln>
        </p:spPr>
        <p:txBody>
          <a:bodyPr wrap="none" anchor="ctr"/>
          <a:lstStyle/>
          <a:p>
            <a:endParaRPr lang="sk-SK" sz="1400" b="1">
              <a:latin typeface="Arial" pitchFamily="34" charset="0"/>
              <a:cs typeface="Arial" pitchFamily="34" charset="0"/>
            </a:endParaRPr>
          </a:p>
        </p:txBody>
      </p:sp>
      <p:sp>
        <p:nvSpPr>
          <p:cNvPr id="44" name="Oblúk 43"/>
          <p:cNvSpPr/>
          <p:nvPr/>
        </p:nvSpPr>
        <p:spPr>
          <a:xfrm rot="20412820">
            <a:off x="4165435" y="1069315"/>
            <a:ext cx="533657" cy="392222"/>
          </a:xfrm>
          <a:prstGeom prst="arc">
            <a:avLst>
              <a:gd name="adj1" fmla="val 6127820"/>
              <a:gd name="adj2" fmla="val 1072215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dirty="0">
              <a:solidFill>
                <a:srgbClr val="FF0000"/>
              </a:solidFill>
            </a:endParaRPr>
          </a:p>
        </p:txBody>
      </p:sp>
      <p:sp>
        <p:nvSpPr>
          <p:cNvPr id="3" name="Voľná forma 2"/>
          <p:cNvSpPr/>
          <p:nvPr/>
        </p:nvSpPr>
        <p:spPr>
          <a:xfrm>
            <a:off x="3784156" y="2382804"/>
            <a:ext cx="2088177" cy="1228090"/>
          </a:xfrm>
          <a:custGeom>
            <a:avLst/>
            <a:gdLst>
              <a:gd name="connsiteX0" fmla="*/ 1258432 w 3476531"/>
              <a:gd name="connsiteY0" fmla="*/ 0 h 1439501"/>
              <a:gd name="connsiteX1" fmla="*/ 3476531 w 3476531"/>
              <a:gd name="connsiteY1" fmla="*/ 18107 h 1439501"/>
              <a:gd name="connsiteX2" fmla="*/ 2190939 w 3476531"/>
              <a:gd name="connsiteY2" fmla="*/ 1430448 h 1439501"/>
              <a:gd name="connsiteX3" fmla="*/ 0 w 3476531"/>
              <a:gd name="connsiteY3" fmla="*/ 1439501 h 1439501"/>
              <a:gd name="connsiteX4" fmla="*/ 1258432 w 3476531"/>
              <a:gd name="connsiteY4" fmla="*/ 0 h 1439501"/>
              <a:gd name="connsiteX0" fmla="*/ 1258432 w 3476531"/>
              <a:gd name="connsiteY0" fmla="*/ 0 h 1446422"/>
              <a:gd name="connsiteX1" fmla="*/ 3476531 w 3476531"/>
              <a:gd name="connsiteY1" fmla="*/ 18107 h 1446422"/>
              <a:gd name="connsiteX2" fmla="*/ 1221228 w 3476531"/>
              <a:gd name="connsiteY2" fmla="*/ 1446422 h 1446422"/>
              <a:gd name="connsiteX3" fmla="*/ 0 w 3476531"/>
              <a:gd name="connsiteY3" fmla="*/ 1439501 h 1446422"/>
              <a:gd name="connsiteX4" fmla="*/ 1258432 w 3476531"/>
              <a:gd name="connsiteY4" fmla="*/ 0 h 1446422"/>
              <a:gd name="connsiteX0" fmla="*/ 1258432 w 2263366"/>
              <a:gd name="connsiteY0" fmla="*/ 0 h 1446422"/>
              <a:gd name="connsiteX1" fmla="*/ 2263366 w 2263366"/>
              <a:gd name="connsiteY1" fmla="*/ 1 h 1446422"/>
              <a:gd name="connsiteX2" fmla="*/ 1221228 w 2263366"/>
              <a:gd name="connsiteY2" fmla="*/ 1446422 h 1446422"/>
              <a:gd name="connsiteX3" fmla="*/ 0 w 2263366"/>
              <a:gd name="connsiteY3" fmla="*/ 1439501 h 1446422"/>
              <a:gd name="connsiteX4" fmla="*/ 1258432 w 2263366"/>
              <a:gd name="connsiteY4" fmla="*/ 0 h 1446422"/>
              <a:gd name="connsiteX0" fmla="*/ 1258432 w 2489005"/>
              <a:gd name="connsiteY0" fmla="*/ 0 h 1446422"/>
              <a:gd name="connsiteX1" fmla="*/ 2489005 w 2489005"/>
              <a:gd name="connsiteY1" fmla="*/ 47532 h 1446422"/>
              <a:gd name="connsiteX2" fmla="*/ 1221228 w 2489005"/>
              <a:gd name="connsiteY2" fmla="*/ 1446422 h 1446422"/>
              <a:gd name="connsiteX3" fmla="*/ 0 w 2489005"/>
              <a:gd name="connsiteY3" fmla="*/ 1439501 h 1446422"/>
              <a:gd name="connsiteX4" fmla="*/ 1258432 w 2489005"/>
              <a:gd name="connsiteY4" fmla="*/ 0 h 1446422"/>
              <a:gd name="connsiteX0" fmla="*/ 1258432 w 2489005"/>
              <a:gd name="connsiteY0" fmla="*/ 0 h 1463823"/>
              <a:gd name="connsiteX1" fmla="*/ 2489005 w 2489005"/>
              <a:gd name="connsiteY1" fmla="*/ 47532 h 1463823"/>
              <a:gd name="connsiteX2" fmla="*/ 1221228 w 2489005"/>
              <a:gd name="connsiteY2" fmla="*/ 1446422 h 1463823"/>
              <a:gd name="connsiteX3" fmla="*/ 1259731 w 2489005"/>
              <a:gd name="connsiteY3" fmla="*/ 1463823 h 1463823"/>
              <a:gd name="connsiteX4" fmla="*/ 0 w 2489005"/>
              <a:gd name="connsiteY4" fmla="*/ 1439501 h 1463823"/>
              <a:gd name="connsiteX5" fmla="*/ 1258432 w 2489005"/>
              <a:gd name="connsiteY5" fmla="*/ 0 h 146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9005" h="1463823">
                <a:moveTo>
                  <a:pt x="1258432" y="0"/>
                </a:moveTo>
                <a:lnTo>
                  <a:pt x="2489005" y="47532"/>
                </a:lnTo>
                <a:lnTo>
                  <a:pt x="1221228" y="1446422"/>
                </a:lnTo>
                <a:lnTo>
                  <a:pt x="1259731" y="1463823"/>
                </a:lnTo>
                <a:lnTo>
                  <a:pt x="0" y="1439501"/>
                </a:lnTo>
                <a:lnTo>
                  <a:pt x="1258432" y="0"/>
                </a:lnTo>
                <a:close/>
              </a:path>
            </a:pathLst>
          </a:custGeom>
          <a:solidFill>
            <a:srgbClr val="FF0000">
              <a:alpha val="58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 name="BlokTextu 3"/>
          <p:cNvSpPr txBox="1"/>
          <p:nvPr/>
        </p:nvSpPr>
        <p:spPr>
          <a:xfrm>
            <a:off x="4506755" y="2918064"/>
            <a:ext cx="381836" cy="307777"/>
          </a:xfrm>
          <a:prstGeom prst="rect">
            <a:avLst/>
          </a:prstGeom>
          <a:noFill/>
        </p:spPr>
        <p:txBody>
          <a:bodyPr wrap="none" rtlCol="0">
            <a:spAutoFit/>
          </a:bodyPr>
          <a:lstStyle/>
          <a:p>
            <a:r>
              <a:rPr lang="sk-SK" sz="1400" b="1" dirty="0" smtClean="0"/>
              <a:t>H</a:t>
            </a:r>
            <a:r>
              <a:rPr lang="en-US" sz="1400" b="1" baseline="-25000" dirty="0" smtClean="0"/>
              <a:t>1</a:t>
            </a:r>
            <a:endParaRPr lang="sk-SK" sz="1400" b="1" dirty="0"/>
          </a:p>
        </p:txBody>
      </p:sp>
      <p:sp>
        <p:nvSpPr>
          <p:cNvPr id="5" name="BlokTextu 4"/>
          <p:cNvSpPr txBox="1"/>
          <p:nvPr/>
        </p:nvSpPr>
        <p:spPr>
          <a:xfrm>
            <a:off x="4551734" y="1492408"/>
            <a:ext cx="314510" cy="307777"/>
          </a:xfrm>
          <a:prstGeom prst="rect">
            <a:avLst/>
          </a:prstGeom>
          <a:noFill/>
        </p:spPr>
        <p:txBody>
          <a:bodyPr wrap="none" rtlCol="0">
            <a:spAutoFit/>
          </a:bodyPr>
          <a:lstStyle/>
          <a:p>
            <a:r>
              <a:rPr lang="sk-SK" sz="1400" b="1" dirty="0" smtClean="0"/>
              <a:t>H</a:t>
            </a:r>
            <a:endParaRPr lang="sk-SK" sz="1400" b="1" dirty="0"/>
          </a:p>
        </p:txBody>
      </p:sp>
      <p:cxnSp>
        <p:nvCxnSpPr>
          <p:cNvPr id="11" name="Rovná spojnica 10"/>
          <p:cNvCxnSpPr>
            <a:stCxn id="19" idx="0"/>
          </p:cNvCxnSpPr>
          <p:nvPr/>
        </p:nvCxnSpPr>
        <p:spPr>
          <a:xfrm rot="19932820" flipH="1" flipV="1">
            <a:off x="4585921" y="1313259"/>
            <a:ext cx="2062970" cy="283912"/>
          </a:xfrm>
          <a:prstGeom prst="line">
            <a:avLst/>
          </a:prstGeom>
          <a:ln w="19050">
            <a:solidFill>
              <a:schemeClr val="tx1"/>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2" name="Voľná forma 11"/>
          <p:cNvSpPr/>
          <p:nvPr/>
        </p:nvSpPr>
        <p:spPr>
          <a:xfrm rot="19932820">
            <a:off x="4817204" y="100368"/>
            <a:ext cx="1554902" cy="6698879"/>
          </a:xfrm>
          <a:custGeom>
            <a:avLst/>
            <a:gdLst>
              <a:gd name="connsiteX0" fmla="*/ 0 w 1964602"/>
              <a:gd name="connsiteY0" fmla="*/ 660903 h 3956364"/>
              <a:gd name="connsiteX1" fmla="*/ 1937442 w 1964602"/>
              <a:gd name="connsiteY1" fmla="*/ 0 h 3956364"/>
              <a:gd name="connsiteX2" fmla="*/ 1964602 w 1964602"/>
              <a:gd name="connsiteY2" fmla="*/ 3277354 h 3956364"/>
              <a:gd name="connsiteX3" fmla="*/ 18107 w 1964602"/>
              <a:gd name="connsiteY3" fmla="*/ 3956364 h 3956364"/>
              <a:gd name="connsiteX4" fmla="*/ 0 w 1964602"/>
              <a:gd name="connsiteY4" fmla="*/ 660903 h 3956364"/>
              <a:gd name="connsiteX0" fmla="*/ 0 w 1964602"/>
              <a:gd name="connsiteY0" fmla="*/ 660903 h 4735533"/>
              <a:gd name="connsiteX1" fmla="*/ 1937442 w 1964602"/>
              <a:gd name="connsiteY1" fmla="*/ 0 h 4735533"/>
              <a:gd name="connsiteX2" fmla="*/ 1964602 w 1964602"/>
              <a:gd name="connsiteY2" fmla="*/ 3277354 h 4735533"/>
              <a:gd name="connsiteX3" fmla="*/ 33855 w 1964602"/>
              <a:gd name="connsiteY3" fmla="*/ 4735533 h 4735533"/>
              <a:gd name="connsiteX4" fmla="*/ 0 w 1964602"/>
              <a:gd name="connsiteY4" fmla="*/ 660903 h 4735533"/>
              <a:gd name="connsiteX0" fmla="*/ 0 w 1994598"/>
              <a:gd name="connsiteY0" fmla="*/ 660903 h 4735533"/>
              <a:gd name="connsiteX1" fmla="*/ 1937442 w 1994598"/>
              <a:gd name="connsiteY1" fmla="*/ 0 h 4735533"/>
              <a:gd name="connsiteX2" fmla="*/ 1994598 w 1994598"/>
              <a:gd name="connsiteY2" fmla="*/ 3786294 h 4735533"/>
              <a:gd name="connsiteX3" fmla="*/ 33855 w 1994598"/>
              <a:gd name="connsiteY3" fmla="*/ 4735533 h 4735533"/>
              <a:gd name="connsiteX4" fmla="*/ 0 w 1994598"/>
              <a:gd name="connsiteY4" fmla="*/ 660903 h 4735533"/>
              <a:gd name="connsiteX0" fmla="*/ 0 w 2004398"/>
              <a:gd name="connsiteY0" fmla="*/ 660903 h 4735533"/>
              <a:gd name="connsiteX1" fmla="*/ 1937442 w 2004398"/>
              <a:gd name="connsiteY1" fmla="*/ 0 h 4735533"/>
              <a:gd name="connsiteX2" fmla="*/ 2004398 w 2004398"/>
              <a:gd name="connsiteY2" fmla="*/ 3995554 h 4735533"/>
              <a:gd name="connsiteX3" fmla="*/ 33855 w 2004398"/>
              <a:gd name="connsiteY3" fmla="*/ 4735533 h 4735533"/>
              <a:gd name="connsiteX4" fmla="*/ 0 w 2004398"/>
              <a:gd name="connsiteY4" fmla="*/ 660903 h 4735533"/>
              <a:gd name="connsiteX0" fmla="*/ 0 w 2004398"/>
              <a:gd name="connsiteY0" fmla="*/ 660903 h 8948202"/>
              <a:gd name="connsiteX1" fmla="*/ 1937442 w 2004398"/>
              <a:gd name="connsiteY1" fmla="*/ 0 h 8948202"/>
              <a:gd name="connsiteX2" fmla="*/ 2004398 w 2004398"/>
              <a:gd name="connsiteY2" fmla="*/ 3995554 h 8948202"/>
              <a:gd name="connsiteX3" fmla="*/ 117678 w 2004398"/>
              <a:gd name="connsiteY3" fmla="*/ 8948202 h 8948202"/>
              <a:gd name="connsiteX4" fmla="*/ 0 w 2004398"/>
              <a:gd name="connsiteY4" fmla="*/ 660903 h 8948202"/>
              <a:gd name="connsiteX0" fmla="*/ 0 w 2077001"/>
              <a:gd name="connsiteY0" fmla="*/ 660903 h 8948202"/>
              <a:gd name="connsiteX1" fmla="*/ 1937442 w 2077001"/>
              <a:gd name="connsiteY1" fmla="*/ 0 h 8948202"/>
              <a:gd name="connsiteX2" fmla="*/ 2077001 w 2077001"/>
              <a:gd name="connsiteY2" fmla="*/ 8224943 h 8948202"/>
              <a:gd name="connsiteX3" fmla="*/ 117678 w 2077001"/>
              <a:gd name="connsiteY3" fmla="*/ 8948202 h 8948202"/>
              <a:gd name="connsiteX4" fmla="*/ 0 w 2077001"/>
              <a:gd name="connsiteY4" fmla="*/ 660903 h 8948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001" h="8948202">
                <a:moveTo>
                  <a:pt x="0" y="660903"/>
                </a:moveTo>
                <a:lnTo>
                  <a:pt x="1937442" y="0"/>
                </a:lnTo>
                <a:lnTo>
                  <a:pt x="2077001" y="8224943"/>
                </a:lnTo>
                <a:lnTo>
                  <a:pt x="117678" y="8948202"/>
                </a:lnTo>
                <a:cubicBezTo>
                  <a:pt x="111642" y="7840662"/>
                  <a:pt x="6036" y="1741283"/>
                  <a:pt x="0" y="660903"/>
                </a:cubicBezTo>
                <a:close/>
              </a:path>
            </a:pathLst>
          </a:custGeom>
          <a:solidFill>
            <a:schemeClr val="bg1">
              <a:lumMod val="65000"/>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3" name="BlokTextu 12"/>
          <p:cNvSpPr txBox="1"/>
          <p:nvPr/>
        </p:nvSpPr>
        <p:spPr>
          <a:xfrm>
            <a:off x="3829079" y="1016245"/>
            <a:ext cx="343364" cy="307777"/>
          </a:xfrm>
          <a:prstGeom prst="rect">
            <a:avLst/>
          </a:prstGeom>
          <a:noFill/>
        </p:spPr>
        <p:txBody>
          <a:bodyPr wrap="none" rtlCol="0">
            <a:spAutoFit/>
          </a:bodyPr>
          <a:lstStyle/>
          <a:p>
            <a:r>
              <a:rPr lang="sk-SK" sz="1400" b="1" dirty="0" err="1" smtClean="0"/>
              <a:t>k</a:t>
            </a:r>
            <a:r>
              <a:rPr lang="sk-SK" sz="1400" b="1" baseline="30000" dirty="0" err="1" smtClean="0"/>
              <a:t>z</a:t>
            </a:r>
            <a:endParaRPr lang="sk-SK" sz="1400" b="1" dirty="0"/>
          </a:p>
        </p:txBody>
      </p:sp>
      <p:sp>
        <p:nvSpPr>
          <p:cNvPr id="14" name="BlokTextu 13"/>
          <p:cNvSpPr txBox="1"/>
          <p:nvPr/>
        </p:nvSpPr>
        <p:spPr>
          <a:xfrm>
            <a:off x="4485787" y="330992"/>
            <a:ext cx="284052" cy="307777"/>
          </a:xfrm>
          <a:prstGeom prst="rect">
            <a:avLst/>
          </a:prstGeom>
          <a:noFill/>
        </p:spPr>
        <p:txBody>
          <a:bodyPr wrap="none" rtlCol="0">
            <a:spAutoFit/>
          </a:bodyPr>
          <a:lstStyle/>
          <a:p>
            <a:r>
              <a:rPr lang="sk-SK" sz="1400" b="1" dirty="0" smtClean="0">
                <a:sym typeface="Symbol"/>
              </a:rPr>
              <a:t></a:t>
            </a:r>
            <a:endParaRPr lang="sk-SK" sz="1400" b="1" dirty="0"/>
          </a:p>
        </p:txBody>
      </p:sp>
      <p:cxnSp>
        <p:nvCxnSpPr>
          <p:cNvPr id="15" name="Rovná spojnica 14"/>
          <p:cNvCxnSpPr>
            <a:stCxn id="19" idx="0"/>
          </p:cNvCxnSpPr>
          <p:nvPr/>
        </p:nvCxnSpPr>
        <p:spPr>
          <a:xfrm rot="19932820" flipH="1" flipV="1">
            <a:off x="4600360" y="432604"/>
            <a:ext cx="1830701" cy="11609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ovná spojnica 15"/>
          <p:cNvCxnSpPr>
            <a:stCxn id="19" idx="0"/>
          </p:cNvCxnSpPr>
          <p:nvPr/>
        </p:nvCxnSpPr>
        <p:spPr>
          <a:xfrm rot="19932820" flipH="1">
            <a:off x="4771689" y="1551222"/>
            <a:ext cx="2087415" cy="6119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blúk 17"/>
          <p:cNvSpPr/>
          <p:nvPr/>
        </p:nvSpPr>
        <p:spPr>
          <a:xfrm rot="20412820">
            <a:off x="4198518" y="888662"/>
            <a:ext cx="906626" cy="1838240"/>
          </a:xfrm>
          <a:prstGeom prst="arc">
            <a:avLst>
              <a:gd name="adj1" fmla="val 16473244"/>
              <a:gd name="adj2" fmla="val 504744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dirty="0">
              <a:solidFill>
                <a:srgbClr val="FF0000"/>
              </a:solidFill>
            </a:endParaRPr>
          </a:p>
        </p:txBody>
      </p:sp>
      <p:sp>
        <p:nvSpPr>
          <p:cNvPr id="19" name="Voľná forma 18"/>
          <p:cNvSpPr/>
          <p:nvPr/>
        </p:nvSpPr>
        <p:spPr>
          <a:xfrm rot="19932820">
            <a:off x="4068330" y="532324"/>
            <a:ext cx="2541631" cy="1816419"/>
          </a:xfrm>
          <a:custGeom>
            <a:avLst/>
            <a:gdLst>
              <a:gd name="connsiteX0" fmla="*/ 3395049 w 3395049"/>
              <a:gd name="connsiteY0" fmla="*/ 1593410 h 2426329"/>
              <a:gd name="connsiteX1" fmla="*/ 878186 w 3395049"/>
              <a:gd name="connsiteY1" fmla="*/ 9054 h 2426329"/>
              <a:gd name="connsiteX2" fmla="*/ 688063 w 3395049"/>
              <a:gd name="connsiteY2" fmla="*/ 0 h 2426329"/>
              <a:gd name="connsiteX3" fmla="*/ 443619 w 3395049"/>
              <a:gd name="connsiteY3" fmla="*/ 135802 h 2426329"/>
              <a:gd name="connsiteX4" fmla="*/ 262550 w 3395049"/>
              <a:gd name="connsiteY4" fmla="*/ 371192 h 2426329"/>
              <a:gd name="connsiteX5" fmla="*/ 144855 w 3395049"/>
              <a:gd name="connsiteY5" fmla="*/ 642796 h 2426329"/>
              <a:gd name="connsiteX6" fmla="*/ 54320 w 3395049"/>
              <a:gd name="connsiteY6" fmla="*/ 932507 h 2426329"/>
              <a:gd name="connsiteX7" fmla="*/ 0 w 3395049"/>
              <a:gd name="connsiteY7" fmla="*/ 1285592 h 2426329"/>
              <a:gd name="connsiteX8" fmla="*/ 18107 w 3395049"/>
              <a:gd name="connsiteY8" fmla="*/ 1656784 h 2426329"/>
              <a:gd name="connsiteX9" fmla="*/ 72427 w 3395049"/>
              <a:gd name="connsiteY9" fmla="*/ 1982709 h 2426329"/>
              <a:gd name="connsiteX10" fmla="*/ 190122 w 3395049"/>
              <a:gd name="connsiteY10" fmla="*/ 2236206 h 2426329"/>
              <a:gd name="connsiteX11" fmla="*/ 398352 w 3395049"/>
              <a:gd name="connsiteY11" fmla="*/ 2417275 h 2426329"/>
              <a:gd name="connsiteX12" fmla="*/ 543208 w 3395049"/>
              <a:gd name="connsiteY12" fmla="*/ 2426329 h 2426329"/>
              <a:gd name="connsiteX13" fmla="*/ 3395049 w 3395049"/>
              <a:gd name="connsiteY13" fmla="*/ 1593410 h 24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5049" h="2426329">
                <a:moveTo>
                  <a:pt x="3395049" y="1593410"/>
                </a:moveTo>
                <a:lnTo>
                  <a:pt x="878186" y="9054"/>
                </a:lnTo>
                <a:lnTo>
                  <a:pt x="688063" y="0"/>
                </a:lnTo>
                <a:lnTo>
                  <a:pt x="443619" y="135802"/>
                </a:lnTo>
                <a:lnTo>
                  <a:pt x="262550" y="371192"/>
                </a:lnTo>
                <a:lnTo>
                  <a:pt x="144855" y="642796"/>
                </a:lnTo>
                <a:lnTo>
                  <a:pt x="54320" y="932507"/>
                </a:lnTo>
                <a:lnTo>
                  <a:pt x="0" y="1285592"/>
                </a:lnTo>
                <a:lnTo>
                  <a:pt x="18107" y="1656784"/>
                </a:lnTo>
                <a:lnTo>
                  <a:pt x="72427" y="1982709"/>
                </a:lnTo>
                <a:lnTo>
                  <a:pt x="190122" y="2236206"/>
                </a:lnTo>
                <a:lnTo>
                  <a:pt x="398352" y="2417275"/>
                </a:lnTo>
                <a:lnTo>
                  <a:pt x="543208" y="2426329"/>
                </a:lnTo>
                <a:lnTo>
                  <a:pt x="3395049" y="1593410"/>
                </a:lnTo>
                <a:close/>
              </a:path>
            </a:pathLst>
          </a:custGeom>
          <a:solidFill>
            <a:srgbClr val="00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1" name="Oblúk 20"/>
          <p:cNvSpPr/>
          <p:nvPr/>
        </p:nvSpPr>
        <p:spPr>
          <a:xfrm rot="20412820">
            <a:off x="4200143" y="890581"/>
            <a:ext cx="906626" cy="1838240"/>
          </a:xfrm>
          <a:prstGeom prst="arc">
            <a:avLst>
              <a:gd name="adj1" fmla="val 5076221"/>
              <a:gd name="adj2" fmla="val 1648092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dirty="0">
              <a:solidFill>
                <a:srgbClr val="FF0000"/>
              </a:solidFill>
            </a:endParaRPr>
          </a:p>
        </p:txBody>
      </p:sp>
      <p:sp>
        <p:nvSpPr>
          <p:cNvPr id="22" name="Voľná forma 21"/>
          <p:cNvSpPr/>
          <p:nvPr/>
        </p:nvSpPr>
        <p:spPr>
          <a:xfrm>
            <a:off x="4832486" y="2422682"/>
            <a:ext cx="2907866" cy="1200090"/>
          </a:xfrm>
          <a:custGeom>
            <a:avLst/>
            <a:gdLst>
              <a:gd name="connsiteX0" fmla="*/ 1258432 w 3476531"/>
              <a:gd name="connsiteY0" fmla="*/ 0 h 1439501"/>
              <a:gd name="connsiteX1" fmla="*/ 3476531 w 3476531"/>
              <a:gd name="connsiteY1" fmla="*/ 18107 h 1439501"/>
              <a:gd name="connsiteX2" fmla="*/ 2190939 w 3476531"/>
              <a:gd name="connsiteY2" fmla="*/ 1430448 h 1439501"/>
              <a:gd name="connsiteX3" fmla="*/ 0 w 3476531"/>
              <a:gd name="connsiteY3" fmla="*/ 1439501 h 1439501"/>
              <a:gd name="connsiteX4" fmla="*/ 1258432 w 3476531"/>
              <a:gd name="connsiteY4" fmla="*/ 0 h 1439501"/>
              <a:gd name="connsiteX0" fmla="*/ 1247934 w 3466033"/>
              <a:gd name="connsiteY0" fmla="*/ 0 h 1430448"/>
              <a:gd name="connsiteX1" fmla="*/ 3466033 w 3466033"/>
              <a:gd name="connsiteY1" fmla="*/ 18107 h 1430448"/>
              <a:gd name="connsiteX2" fmla="*/ 2180441 w 3466033"/>
              <a:gd name="connsiteY2" fmla="*/ 1430448 h 1430448"/>
              <a:gd name="connsiteX3" fmla="*/ 0 w 3466033"/>
              <a:gd name="connsiteY3" fmla="*/ 1407109 h 1430448"/>
              <a:gd name="connsiteX4" fmla="*/ 1247934 w 3466033"/>
              <a:gd name="connsiteY4" fmla="*/ 0 h 1430448"/>
              <a:gd name="connsiteX0" fmla="*/ 1247934 w 3466033"/>
              <a:gd name="connsiteY0" fmla="*/ 0 h 1430448"/>
              <a:gd name="connsiteX1" fmla="*/ 3466033 w 3466033"/>
              <a:gd name="connsiteY1" fmla="*/ 18107 h 1430448"/>
              <a:gd name="connsiteX2" fmla="*/ 2180441 w 3466033"/>
              <a:gd name="connsiteY2" fmla="*/ 1430448 h 1430448"/>
              <a:gd name="connsiteX3" fmla="*/ 0 w 3466033"/>
              <a:gd name="connsiteY3" fmla="*/ 1407109 h 1430448"/>
              <a:gd name="connsiteX4" fmla="*/ 11011 w 3466033"/>
              <a:gd name="connsiteY4" fmla="*/ 1392498 h 1430448"/>
              <a:gd name="connsiteX5" fmla="*/ 1247934 w 3466033"/>
              <a:gd name="connsiteY5" fmla="*/ 0 h 143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6033" h="1430448">
                <a:moveTo>
                  <a:pt x="1247934" y="0"/>
                </a:moveTo>
                <a:lnTo>
                  <a:pt x="3466033" y="18107"/>
                </a:lnTo>
                <a:lnTo>
                  <a:pt x="2180441" y="1430448"/>
                </a:lnTo>
                <a:lnTo>
                  <a:pt x="0" y="1407109"/>
                </a:lnTo>
                <a:lnTo>
                  <a:pt x="11011" y="1392498"/>
                </a:lnTo>
                <a:lnTo>
                  <a:pt x="1247934" y="0"/>
                </a:lnTo>
                <a:close/>
              </a:path>
            </a:pathLst>
          </a:custGeom>
          <a:solidFill>
            <a:srgbClr val="FF0000">
              <a:alpha val="58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cxnSp>
        <p:nvCxnSpPr>
          <p:cNvPr id="23" name="Rovná spojnica 22"/>
          <p:cNvCxnSpPr/>
          <p:nvPr/>
        </p:nvCxnSpPr>
        <p:spPr>
          <a:xfrm flipV="1">
            <a:off x="4122308" y="2180222"/>
            <a:ext cx="1983469" cy="22107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BlokTextu 23"/>
          <p:cNvSpPr txBox="1"/>
          <p:nvPr/>
        </p:nvSpPr>
        <p:spPr>
          <a:xfrm>
            <a:off x="7113977" y="2470539"/>
            <a:ext cx="284052" cy="307777"/>
          </a:xfrm>
          <a:prstGeom prst="rect">
            <a:avLst/>
          </a:prstGeom>
          <a:noFill/>
        </p:spPr>
        <p:txBody>
          <a:bodyPr wrap="none" rtlCol="0">
            <a:spAutoFit/>
          </a:bodyPr>
          <a:lstStyle/>
          <a:p>
            <a:r>
              <a:rPr lang="sk-SK" sz="1400" b="1" dirty="0" smtClean="0">
                <a:sym typeface="Symbol"/>
              </a:rPr>
              <a:t></a:t>
            </a:r>
            <a:endParaRPr lang="sk-SK" sz="1400" b="1" dirty="0"/>
          </a:p>
        </p:txBody>
      </p:sp>
      <p:sp>
        <p:nvSpPr>
          <p:cNvPr id="26" name="BlokTextu 25"/>
          <p:cNvSpPr txBox="1"/>
          <p:nvPr/>
        </p:nvSpPr>
        <p:spPr>
          <a:xfrm>
            <a:off x="4407631" y="3956022"/>
            <a:ext cx="652743" cy="307777"/>
          </a:xfrm>
          <a:prstGeom prst="rect">
            <a:avLst/>
          </a:prstGeom>
          <a:noFill/>
        </p:spPr>
        <p:txBody>
          <a:bodyPr wrap="none" rtlCol="0">
            <a:spAutoFit/>
          </a:bodyPr>
          <a:lstStyle/>
          <a:p>
            <a:r>
              <a:rPr lang="sk-SK" sz="1400" b="1" dirty="0" smtClean="0">
                <a:sym typeface="Symbol"/>
              </a:rPr>
              <a:t>p</a:t>
            </a:r>
            <a:r>
              <a:rPr lang="sk-SK" sz="1400" b="1" baseline="30000" dirty="0" smtClean="0">
                <a:sym typeface="Symbol"/>
              </a:rPr>
              <a:t></a:t>
            </a:r>
            <a:r>
              <a:rPr lang="sk-SK" sz="1400" b="1" dirty="0" smtClean="0">
                <a:sym typeface="Symbol"/>
              </a:rPr>
              <a:t> </a:t>
            </a:r>
            <a:r>
              <a:rPr lang="sk-SK" sz="1400" dirty="0" smtClean="0">
                <a:sym typeface="Symbol"/>
              </a:rPr>
              <a:t>= </a:t>
            </a:r>
            <a:r>
              <a:rPr lang="sk-SK" sz="1400" b="1" dirty="0" smtClean="0">
                <a:sym typeface="Symbol"/>
              </a:rPr>
              <a:t>z</a:t>
            </a:r>
            <a:endParaRPr lang="sk-SK" sz="1400" b="1" dirty="0"/>
          </a:p>
        </p:txBody>
      </p:sp>
      <p:sp>
        <p:nvSpPr>
          <p:cNvPr id="27" name="Ovál 26"/>
          <p:cNvSpPr>
            <a:spLocks noChangeAspect="1"/>
          </p:cNvSpPr>
          <p:nvPr/>
        </p:nvSpPr>
        <p:spPr>
          <a:xfrm>
            <a:off x="4635107" y="1786272"/>
            <a:ext cx="40146" cy="401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9" name="Rovná spojnica 28"/>
          <p:cNvCxnSpPr/>
          <p:nvPr/>
        </p:nvCxnSpPr>
        <p:spPr>
          <a:xfrm rot="16200000" flipV="1">
            <a:off x="4111428" y="2362665"/>
            <a:ext cx="1112687" cy="25118"/>
          </a:xfrm>
          <a:prstGeom prst="line">
            <a:avLst/>
          </a:prstGeom>
          <a:ln w="19050">
            <a:solidFill>
              <a:schemeClr val="tx1"/>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30" name="BlokTextu 29"/>
          <p:cNvSpPr txBox="1"/>
          <p:nvPr/>
        </p:nvSpPr>
        <p:spPr>
          <a:xfrm>
            <a:off x="6614353" y="2913827"/>
            <a:ext cx="372218" cy="307777"/>
          </a:xfrm>
          <a:prstGeom prst="rect">
            <a:avLst/>
          </a:prstGeom>
          <a:noFill/>
        </p:spPr>
        <p:txBody>
          <a:bodyPr wrap="none" rtlCol="0">
            <a:spAutoFit/>
          </a:bodyPr>
          <a:lstStyle/>
          <a:p>
            <a:r>
              <a:rPr lang="en-US" sz="1400" b="1" dirty="0" smtClean="0"/>
              <a:t>S</a:t>
            </a:r>
            <a:r>
              <a:rPr lang="en-US" sz="1400" b="1" baseline="-25000" dirty="0" smtClean="0"/>
              <a:t>1</a:t>
            </a:r>
            <a:endParaRPr lang="sk-SK" sz="1400" b="1" dirty="0"/>
          </a:p>
        </p:txBody>
      </p:sp>
      <p:cxnSp>
        <p:nvCxnSpPr>
          <p:cNvPr id="32" name="Rovná spojnica 31"/>
          <p:cNvCxnSpPr/>
          <p:nvPr/>
        </p:nvCxnSpPr>
        <p:spPr>
          <a:xfrm flipH="1">
            <a:off x="4679218" y="2913586"/>
            <a:ext cx="1973994" cy="21705"/>
          </a:xfrm>
          <a:prstGeom prst="line">
            <a:avLst/>
          </a:prstGeom>
          <a:ln w="19050">
            <a:solidFill>
              <a:schemeClr val="tx1"/>
            </a:solidFill>
            <a:prstDash val="dashDot"/>
            <a:headEnd type="oval" w="sm" len="sm"/>
          </a:ln>
        </p:spPr>
        <p:style>
          <a:lnRef idx="1">
            <a:schemeClr val="accent1"/>
          </a:lnRef>
          <a:fillRef idx="0">
            <a:schemeClr val="accent1"/>
          </a:fillRef>
          <a:effectRef idx="0">
            <a:schemeClr val="accent1"/>
          </a:effectRef>
          <a:fontRef idx="minor">
            <a:schemeClr val="tx1"/>
          </a:fontRef>
        </p:style>
      </p:cxnSp>
      <p:sp>
        <p:nvSpPr>
          <p:cNvPr id="61" name="Voľná forma 60"/>
          <p:cNvSpPr/>
          <p:nvPr/>
        </p:nvSpPr>
        <p:spPr>
          <a:xfrm>
            <a:off x="3798659" y="591842"/>
            <a:ext cx="3898233" cy="1209943"/>
          </a:xfrm>
          <a:custGeom>
            <a:avLst/>
            <a:gdLst>
              <a:gd name="connsiteX0" fmla="*/ 1258432 w 3476531"/>
              <a:gd name="connsiteY0" fmla="*/ 0 h 1439501"/>
              <a:gd name="connsiteX1" fmla="*/ 3476531 w 3476531"/>
              <a:gd name="connsiteY1" fmla="*/ 18107 h 1439501"/>
              <a:gd name="connsiteX2" fmla="*/ 2190939 w 3476531"/>
              <a:gd name="connsiteY2" fmla="*/ 1430448 h 1439501"/>
              <a:gd name="connsiteX3" fmla="*/ 0 w 3476531"/>
              <a:gd name="connsiteY3" fmla="*/ 1439501 h 1439501"/>
              <a:gd name="connsiteX4" fmla="*/ 1258432 w 3476531"/>
              <a:gd name="connsiteY4" fmla="*/ 0 h 1439501"/>
              <a:gd name="connsiteX0" fmla="*/ 1247934 w 3466033"/>
              <a:gd name="connsiteY0" fmla="*/ 0 h 1430448"/>
              <a:gd name="connsiteX1" fmla="*/ 3466033 w 3466033"/>
              <a:gd name="connsiteY1" fmla="*/ 18107 h 1430448"/>
              <a:gd name="connsiteX2" fmla="*/ 2180441 w 3466033"/>
              <a:gd name="connsiteY2" fmla="*/ 1430448 h 1430448"/>
              <a:gd name="connsiteX3" fmla="*/ 0 w 3466033"/>
              <a:gd name="connsiteY3" fmla="*/ 1407109 h 1430448"/>
              <a:gd name="connsiteX4" fmla="*/ 1247934 w 3466033"/>
              <a:gd name="connsiteY4" fmla="*/ 0 h 1430448"/>
              <a:gd name="connsiteX0" fmla="*/ 1247934 w 3466033"/>
              <a:gd name="connsiteY0" fmla="*/ 0 h 1430448"/>
              <a:gd name="connsiteX1" fmla="*/ 3466033 w 3466033"/>
              <a:gd name="connsiteY1" fmla="*/ 18107 h 1430448"/>
              <a:gd name="connsiteX2" fmla="*/ 2180441 w 3466033"/>
              <a:gd name="connsiteY2" fmla="*/ 1430448 h 1430448"/>
              <a:gd name="connsiteX3" fmla="*/ 0 w 3466033"/>
              <a:gd name="connsiteY3" fmla="*/ 1407109 h 1430448"/>
              <a:gd name="connsiteX4" fmla="*/ 11011 w 3466033"/>
              <a:gd name="connsiteY4" fmla="*/ 1392498 h 1430448"/>
              <a:gd name="connsiteX5" fmla="*/ 1247934 w 3466033"/>
              <a:gd name="connsiteY5" fmla="*/ 0 h 1430448"/>
              <a:gd name="connsiteX0" fmla="*/ 42813 w 3466033"/>
              <a:gd name="connsiteY0" fmla="*/ 0 h 1442193"/>
              <a:gd name="connsiteX1" fmla="*/ 3466033 w 3466033"/>
              <a:gd name="connsiteY1" fmla="*/ 29852 h 1442193"/>
              <a:gd name="connsiteX2" fmla="*/ 2180441 w 3466033"/>
              <a:gd name="connsiteY2" fmla="*/ 1442193 h 1442193"/>
              <a:gd name="connsiteX3" fmla="*/ 0 w 3466033"/>
              <a:gd name="connsiteY3" fmla="*/ 1418854 h 1442193"/>
              <a:gd name="connsiteX4" fmla="*/ 11011 w 3466033"/>
              <a:gd name="connsiteY4" fmla="*/ 1404243 h 1442193"/>
              <a:gd name="connsiteX5" fmla="*/ 42813 w 3466033"/>
              <a:gd name="connsiteY5" fmla="*/ 0 h 1442193"/>
              <a:gd name="connsiteX0" fmla="*/ 1223282 w 4646502"/>
              <a:gd name="connsiteY0" fmla="*/ 0 h 1442193"/>
              <a:gd name="connsiteX1" fmla="*/ 4646502 w 4646502"/>
              <a:gd name="connsiteY1" fmla="*/ 29852 h 1442193"/>
              <a:gd name="connsiteX2" fmla="*/ 3360910 w 4646502"/>
              <a:gd name="connsiteY2" fmla="*/ 1442193 h 1442193"/>
              <a:gd name="connsiteX3" fmla="*/ 1180469 w 4646502"/>
              <a:gd name="connsiteY3" fmla="*/ 1418854 h 1442193"/>
              <a:gd name="connsiteX4" fmla="*/ 0 w 4646502"/>
              <a:gd name="connsiteY4" fmla="*/ 1402204 h 1442193"/>
              <a:gd name="connsiteX5" fmla="*/ 1223282 w 4646502"/>
              <a:gd name="connsiteY5" fmla="*/ 0 h 144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6502" h="1442193">
                <a:moveTo>
                  <a:pt x="1223282" y="0"/>
                </a:moveTo>
                <a:lnTo>
                  <a:pt x="4646502" y="29852"/>
                </a:lnTo>
                <a:lnTo>
                  <a:pt x="3360910" y="1442193"/>
                </a:lnTo>
                <a:lnTo>
                  <a:pt x="1180469" y="1418854"/>
                </a:lnTo>
                <a:lnTo>
                  <a:pt x="0" y="1402204"/>
                </a:lnTo>
                <a:lnTo>
                  <a:pt x="1223282" y="0"/>
                </a:lnTo>
                <a:close/>
              </a:path>
            </a:pathLst>
          </a:custGeom>
          <a:solidFill>
            <a:srgbClr val="FF0000">
              <a:alpha val="58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cxnSp>
        <p:nvCxnSpPr>
          <p:cNvPr id="63" name="Rovná spojnica 62"/>
          <p:cNvCxnSpPr/>
          <p:nvPr/>
        </p:nvCxnSpPr>
        <p:spPr>
          <a:xfrm flipV="1">
            <a:off x="3208014" y="238292"/>
            <a:ext cx="1963429" cy="21883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BlokTextu 65"/>
          <p:cNvSpPr txBox="1"/>
          <p:nvPr/>
        </p:nvSpPr>
        <p:spPr>
          <a:xfrm>
            <a:off x="7102102" y="643046"/>
            <a:ext cx="343364" cy="307777"/>
          </a:xfrm>
          <a:prstGeom prst="rect">
            <a:avLst/>
          </a:prstGeom>
          <a:noFill/>
        </p:spPr>
        <p:txBody>
          <a:bodyPr wrap="none" rtlCol="0">
            <a:spAutoFit/>
          </a:bodyPr>
          <a:lstStyle/>
          <a:p>
            <a:r>
              <a:rPr lang="sk-SK" sz="1400" b="1" dirty="0" smtClean="0">
                <a:sym typeface="Symbol"/>
              </a:rPr>
              <a:t>´</a:t>
            </a:r>
            <a:endParaRPr lang="sk-SK" sz="1400" b="1" dirty="0"/>
          </a:p>
        </p:txBody>
      </p:sp>
      <p:sp>
        <p:nvSpPr>
          <p:cNvPr id="67" name="BlokTextu 66"/>
          <p:cNvSpPr txBox="1"/>
          <p:nvPr/>
        </p:nvSpPr>
        <p:spPr>
          <a:xfrm>
            <a:off x="3280533" y="2234097"/>
            <a:ext cx="739305" cy="307777"/>
          </a:xfrm>
          <a:prstGeom prst="rect">
            <a:avLst/>
          </a:prstGeom>
          <a:noFill/>
        </p:spPr>
        <p:txBody>
          <a:bodyPr wrap="none" rtlCol="0">
            <a:spAutoFit/>
          </a:bodyPr>
          <a:lstStyle/>
          <a:p>
            <a:r>
              <a:rPr lang="sk-SK" sz="1400" b="1" dirty="0" err="1" smtClean="0">
                <a:sym typeface="Symbol"/>
              </a:rPr>
              <a:t>u</a:t>
            </a:r>
            <a:r>
              <a:rPr lang="sk-SK" sz="1400" b="1" baseline="30000" dirty="0" err="1" smtClean="0">
                <a:sym typeface="Symbol"/>
              </a:rPr>
              <a:t></a:t>
            </a:r>
            <a:r>
              <a:rPr lang="sk-SK" sz="1400" b="1" baseline="-25000" dirty="0" err="1" smtClean="0">
                <a:sym typeface="Symbol"/>
              </a:rPr>
              <a:t>s</a:t>
            </a:r>
            <a:r>
              <a:rPr lang="sk-SK" sz="1400" b="1" dirty="0" smtClean="0">
                <a:sym typeface="Symbol"/>
              </a:rPr>
              <a:t> </a:t>
            </a:r>
            <a:r>
              <a:rPr lang="sk-SK" sz="1400" dirty="0" smtClean="0">
                <a:sym typeface="Symbol"/>
              </a:rPr>
              <a:t>= </a:t>
            </a:r>
            <a:r>
              <a:rPr lang="sk-SK" sz="1400" b="1" dirty="0" smtClean="0">
                <a:sym typeface="Symbol"/>
              </a:rPr>
              <a:t>h</a:t>
            </a:r>
            <a:endParaRPr lang="sk-SK" sz="1400" b="1" dirty="0"/>
          </a:p>
        </p:txBody>
      </p:sp>
      <p:sp>
        <p:nvSpPr>
          <p:cNvPr id="17" name="BlokTextu 16"/>
          <p:cNvSpPr txBox="1"/>
          <p:nvPr/>
        </p:nvSpPr>
        <p:spPr>
          <a:xfrm>
            <a:off x="6652276" y="1000480"/>
            <a:ext cx="304892" cy="307777"/>
          </a:xfrm>
          <a:prstGeom prst="rect">
            <a:avLst/>
          </a:prstGeom>
          <a:noFill/>
          <a:ln w="19050">
            <a:noFill/>
          </a:ln>
        </p:spPr>
        <p:txBody>
          <a:bodyPr wrap="none" rtlCol="0">
            <a:spAutoFit/>
          </a:bodyPr>
          <a:lstStyle/>
          <a:p>
            <a:r>
              <a:rPr lang="sk-SK" sz="1400" b="1" dirty="0" smtClean="0"/>
              <a:t>S</a:t>
            </a:r>
            <a:endParaRPr lang="sk-SK" sz="1400" b="1" dirty="0"/>
          </a:p>
        </p:txBody>
      </p:sp>
      <p:sp>
        <p:nvSpPr>
          <p:cNvPr id="28" name="Ovál 27"/>
          <p:cNvSpPr>
            <a:spLocks noChangeAspect="1"/>
          </p:cNvSpPr>
          <p:nvPr/>
        </p:nvSpPr>
        <p:spPr>
          <a:xfrm>
            <a:off x="6603305" y="1072742"/>
            <a:ext cx="40146" cy="4014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chemeClr val="tx1"/>
              </a:solidFill>
            </a:endParaRPr>
          </a:p>
        </p:txBody>
      </p:sp>
      <p:cxnSp>
        <p:nvCxnSpPr>
          <p:cNvPr id="31" name="Rovná spojnica 30"/>
          <p:cNvCxnSpPr/>
          <p:nvPr/>
        </p:nvCxnSpPr>
        <p:spPr>
          <a:xfrm flipH="1" flipV="1">
            <a:off x="6610921" y="1092974"/>
            <a:ext cx="43204" cy="1841697"/>
          </a:xfrm>
          <a:prstGeom prst="line">
            <a:avLst/>
          </a:prstGeom>
          <a:ln w="19050">
            <a:solidFill>
              <a:schemeClr val="tx1"/>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68" name="BlokTextu 67"/>
          <p:cNvSpPr txBox="1"/>
          <p:nvPr/>
        </p:nvSpPr>
        <p:spPr>
          <a:xfrm>
            <a:off x="360000" y="180000"/>
            <a:ext cx="2626040" cy="338554"/>
          </a:xfrm>
          <a:prstGeom prst="rect">
            <a:avLst/>
          </a:prstGeom>
          <a:noFill/>
        </p:spPr>
        <p:txBody>
          <a:bodyPr wrap="none" rtlCol="0">
            <a:spAutoFit/>
          </a:bodyPr>
          <a:lstStyle/>
          <a:p>
            <a:r>
              <a:rPr lang="sk-SK" sz="1600" b="1" dirty="0" smtClean="0"/>
              <a:t>Šikmá </a:t>
            </a:r>
            <a:r>
              <a:rPr lang="en-US" sz="1600" b="1" dirty="0" err="1" smtClean="0"/>
              <a:t>vt</a:t>
            </a:r>
            <a:r>
              <a:rPr lang="sk-SK" sz="1600" b="1" dirty="0" err="1" smtClean="0"/>
              <a:t>áčia</a:t>
            </a:r>
            <a:r>
              <a:rPr lang="sk-SK" sz="1600" b="1" dirty="0" smtClean="0"/>
              <a:t> perspektíva</a:t>
            </a:r>
            <a:endParaRPr lang="sk-SK" sz="1600" b="1" dirty="0"/>
          </a:p>
        </p:txBody>
      </p:sp>
      <p:grpSp>
        <p:nvGrpSpPr>
          <p:cNvPr id="6" name="Skupina 15"/>
          <p:cNvGrpSpPr>
            <a:grpSpLocks/>
          </p:cNvGrpSpPr>
          <p:nvPr/>
        </p:nvGrpSpPr>
        <p:grpSpPr bwMode="auto">
          <a:xfrm>
            <a:off x="7808640" y="116632"/>
            <a:ext cx="1227856" cy="393700"/>
            <a:chOff x="2699794" y="4497810"/>
            <a:chExt cx="1226922" cy="393091"/>
          </a:xfrm>
        </p:grpSpPr>
        <p:pic>
          <p:nvPicPr>
            <p:cNvPr id="36" name="Picture 5" descr="mandaly"/>
            <p:cNvPicPr>
              <a:picLocks noChangeAspect="1" noChangeArrowheads="1"/>
            </p:cNvPicPr>
            <p:nvPr/>
          </p:nvPicPr>
          <p:blipFill>
            <a:blip r:embed="rId2" cstate="print">
              <a:lum bright="-44000" contrast="62000"/>
            </a:blip>
            <a:srcRect l="11172" t="8176" r="49072" b="17651"/>
            <a:stretch>
              <a:fillRect/>
            </a:stretch>
          </p:blipFill>
          <p:spPr bwMode="auto">
            <a:xfrm>
              <a:off x="2699794" y="4497810"/>
              <a:ext cx="433405" cy="393091"/>
            </a:xfrm>
            <a:prstGeom prst="rect">
              <a:avLst/>
            </a:prstGeom>
            <a:noFill/>
            <a:ln w="9525">
              <a:noFill/>
              <a:miter lim="800000"/>
              <a:headEnd/>
              <a:tailEnd/>
            </a:ln>
          </p:spPr>
        </p:pic>
        <p:sp>
          <p:nvSpPr>
            <p:cNvPr id="37" name="Text Box 6"/>
            <p:cNvSpPr txBox="1">
              <a:spLocks noChangeArrowheads="1"/>
            </p:cNvSpPr>
            <p:nvPr/>
          </p:nvSpPr>
          <p:spPr bwMode="auto">
            <a:xfrm>
              <a:off x="3059831" y="4571245"/>
              <a:ext cx="866885" cy="245840"/>
            </a:xfrm>
            <a:prstGeom prst="rect">
              <a:avLst/>
            </a:prstGeom>
            <a:noFill/>
            <a:ln w="9525">
              <a:noFill/>
              <a:miter lim="800000"/>
              <a:headEnd/>
              <a:tailEnd/>
            </a:ln>
          </p:spPr>
          <p:txBody>
            <a:bodyPr wrap="none">
              <a:spAutoFit/>
            </a:bodyPr>
            <a:lstStyle/>
            <a:p>
              <a:r>
                <a:rPr lang="sk-SK" sz="1000" dirty="0" smtClean="0"/>
                <a:t>Mészárosová</a:t>
              </a:r>
              <a:endParaRPr lang="sk-SK" sz="1000" dirty="0"/>
            </a:p>
          </p:txBody>
        </p:sp>
      </p:grpSp>
      <p:cxnSp>
        <p:nvCxnSpPr>
          <p:cNvPr id="41" name="Rovná spojnica 40"/>
          <p:cNvCxnSpPr/>
          <p:nvPr/>
        </p:nvCxnSpPr>
        <p:spPr>
          <a:xfrm>
            <a:off x="3978010" y="565997"/>
            <a:ext cx="2719911" cy="49605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Rovná spojnica 52"/>
          <p:cNvCxnSpPr/>
          <p:nvPr/>
        </p:nvCxnSpPr>
        <p:spPr>
          <a:xfrm flipH="1" flipV="1">
            <a:off x="6662143" y="2956292"/>
            <a:ext cx="60296" cy="2570274"/>
          </a:xfrm>
          <a:prstGeom prst="line">
            <a:avLst/>
          </a:prstGeom>
          <a:ln w="19050">
            <a:solidFill>
              <a:schemeClr val="tx1"/>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60" name="BlokTextu 59"/>
          <p:cNvSpPr txBox="1"/>
          <p:nvPr/>
        </p:nvSpPr>
        <p:spPr>
          <a:xfrm>
            <a:off x="6684692" y="5375228"/>
            <a:ext cx="464898" cy="307777"/>
          </a:xfrm>
          <a:prstGeom prst="rect">
            <a:avLst/>
          </a:prstGeom>
          <a:noFill/>
        </p:spPr>
        <p:txBody>
          <a:bodyPr wrap="none" rtlCol="0">
            <a:spAutoFit/>
          </a:bodyPr>
          <a:lstStyle/>
          <a:p>
            <a:r>
              <a:rPr lang="sk-SK" sz="1400" b="1" dirty="0" err="1" smtClean="0"/>
              <a:t>U</a:t>
            </a:r>
            <a:r>
              <a:rPr lang="sk-SK" sz="1400" b="1" baseline="30000" dirty="0" err="1" smtClean="0"/>
              <a:t>k</a:t>
            </a:r>
            <a:r>
              <a:rPr lang="sk-SK" sz="1400" b="1" baseline="-25000" dirty="0" err="1" smtClean="0"/>
              <a:t>s</a:t>
            </a:r>
            <a:endParaRPr lang="sk-SK" sz="1400" b="1" dirty="0"/>
          </a:p>
        </p:txBody>
      </p:sp>
      <p:sp>
        <p:nvSpPr>
          <p:cNvPr id="39" name="BlokTextu 38"/>
          <p:cNvSpPr txBox="1"/>
          <p:nvPr/>
        </p:nvSpPr>
        <p:spPr>
          <a:xfrm>
            <a:off x="360000" y="5189537"/>
            <a:ext cx="5368777" cy="954107"/>
          </a:xfrm>
          <a:prstGeom prst="rect">
            <a:avLst/>
          </a:prstGeom>
          <a:noFill/>
        </p:spPr>
        <p:txBody>
          <a:bodyPr wrap="none" rtlCol="0">
            <a:spAutoFit/>
          </a:bodyPr>
          <a:lstStyle/>
          <a:p>
            <a:r>
              <a:rPr lang="sk-SK" sz="1400" dirty="0" err="1" smtClean="0"/>
              <a:t>Úbežnicu</a:t>
            </a:r>
            <a:r>
              <a:rPr lang="sk-SK" sz="1400" dirty="0" smtClean="0"/>
              <a:t> </a:t>
            </a:r>
            <a:r>
              <a:rPr lang="sk-SK" sz="1400" b="1" dirty="0" err="1" smtClean="0">
                <a:sym typeface="Symbol"/>
              </a:rPr>
              <a:t>u</a:t>
            </a:r>
            <a:r>
              <a:rPr lang="sk-SK" sz="1400" b="1" baseline="30000" dirty="0" err="1" smtClean="0">
                <a:sym typeface="Symbol"/>
              </a:rPr>
              <a:t></a:t>
            </a:r>
            <a:r>
              <a:rPr lang="sk-SK" sz="1400" b="1" baseline="-25000" dirty="0" err="1" smtClean="0">
                <a:sym typeface="Symbol"/>
              </a:rPr>
              <a:t>s</a:t>
            </a:r>
            <a:r>
              <a:rPr lang="sk-SK" sz="1400" b="1" dirty="0" smtClean="0">
                <a:sym typeface="Symbol"/>
              </a:rPr>
              <a:t> </a:t>
            </a:r>
            <a:r>
              <a:rPr lang="sk-SK" sz="1400" dirty="0" smtClean="0">
                <a:sym typeface="Symbol"/>
              </a:rPr>
              <a:t>= </a:t>
            </a:r>
            <a:r>
              <a:rPr lang="sk-SK" sz="1400" b="1" dirty="0" smtClean="0">
                <a:sym typeface="Symbol"/>
              </a:rPr>
              <a:t>h </a:t>
            </a:r>
            <a:r>
              <a:rPr lang="sk-SK" sz="1400" dirty="0" smtClean="0"/>
              <a:t>vodorovných rovín nazývame </a:t>
            </a:r>
            <a:r>
              <a:rPr lang="sk-SK" sz="1400" b="1" dirty="0" smtClean="0"/>
              <a:t>horizont</a:t>
            </a:r>
            <a:r>
              <a:rPr lang="sk-SK" sz="1400" dirty="0" smtClean="0"/>
              <a:t>. </a:t>
            </a:r>
          </a:p>
          <a:p>
            <a:endParaRPr lang="sk-SK" sz="1400" dirty="0" smtClean="0"/>
          </a:p>
          <a:p>
            <a:r>
              <a:rPr lang="sk-SK" sz="1400" dirty="0" smtClean="0"/>
              <a:t>Pri šikmej vtáčej perspektíve leží horizont nad hlavným bodom.</a:t>
            </a:r>
          </a:p>
          <a:p>
            <a:r>
              <a:rPr lang="sk-SK" sz="1400" dirty="0" err="1" smtClean="0"/>
              <a:t>Úbežník</a:t>
            </a:r>
            <a:r>
              <a:rPr lang="sk-SK" sz="1400" dirty="0" smtClean="0"/>
              <a:t> </a:t>
            </a:r>
            <a:r>
              <a:rPr lang="sk-SK" sz="1400" b="1" dirty="0" err="1" smtClean="0"/>
              <a:t>U</a:t>
            </a:r>
            <a:r>
              <a:rPr lang="sk-SK" sz="1400" b="1" baseline="30000" dirty="0" err="1" smtClean="0"/>
              <a:t>k</a:t>
            </a:r>
            <a:r>
              <a:rPr lang="sk-SK" sz="1400" b="1" baseline="-25000" dirty="0" err="1" smtClean="0"/>
              <a:t>s</a:t>
            </a:r>
            <a:r>
              <a:rPr lang="sk-SK" sz="1400" b="1" baseline="30000" dirty="0" smtClean="0"/>
              <a:t>  </a:t>
            </a:r>
            <a:r>
              <a:rPr lang="sk-SK" sz="1400" dirty="0" smtClean="0"/>
              <a:t>zvislých priamok leží pod horizontom.</a:t>
            </a:r>
            <a:endParaRPr lang="sk-SK" sz="1400" dirty="0"/>
          </a:p>
        </p:txBody>
      </p:sp>
      <p:sp>
        <p:nvSpPr>
          <p:cNvPr id="46" name="Zástupný symbol čísla snímky 45"/>
          <p:cNvSpPr>
            <a:spLocks noGrp="1"/>
          </p:cNvSpPr>
          <p:nvPr>
            <p:ph type="sldNum" sz="quarter" idx="12"/>
          </p:nvPr>
        </p:nvSpPr>
        <p:spPr/>
        <p:txBody>
          <a:bodyPr/>
          <a:lstStyle/>
          <a:p>
            <a:pPr>
              <a:defRPr/>
            </a:pPr>
            <a:fld id="{63D5BB9D-2151-4B73-8CB6-29CE2E5BD535}" type="slidenum">
              <a:rPr lang="sk-SK" smtClean="0"/>
              <a:pPr>
                <a:defRPr/>
              </a:pPr>
              <a:t>13</a:t>
            </a:fld>
            <a:endParaRPr lang="sk-SK"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up)">
                                      <p:cBhvr>
                                        <p:cTn id="17" dur="500"/>
                                        <p:tgtEl>
                                          <p:spTgt spid="5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wipe(up)">
                                      <p:cBhvr>
                                        <p:cTn id="20" dur="500"/>
                                        <p:tgtEl>
                                          <p:spTgt spid="60"/>
                                        </p:tgtEl>
                                      </p:cBhvr>
                                    </p:animEffect>
                                  </p:childTnLst>
                                </p:cTn>
                              </p:par>
                              <p:par>
                                <p:cTn id="21" presetID="22" presetClass="entr" presetSubtype="1"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up)">
                                      <p:cBhvr>
                                        <p:cTn id="23" dur="500"/>
                                        <p:tgtEl>
                                          <p:spTgt spid="4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ox(in)">
                                      <p:cBhvr>
                                        <p:cTn id="26" dur="500"/>
                                        <p:tgtEl>
                                          <p:spTgt spid="38"/>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box(in)">
                                      <p:cBhvr>
                                        <p:cTn id="29" dur="500"/>
                                        <p:tgtEl>
                                          <p:spTgt spid="42"/>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ox(in)">
                                      <p:cBhvr>
                                        <p:cTn id="32" dur="500"/>
                                        <p:tgtEl>
                                          <p:spTgt spid="43"/>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ox(in)">
                                      <p:cBhvr>
                                        <p:cTn id="3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2" grpId="0" animBg="1"/>
      <p:bldP spid="43" grpId="0" animBg="1"/>
      <p:bldP spid="44" grpId="0" animBg="1"/>
      <p:bldP spid="61" grpId="0" animBg="1"/>
      <p:bldP spid="66" grpId="0"/>
      <p:bldP spid="67"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lokTextu 15"/>
          <p:cNvSpPr txBox="1"/>
          <p:nvPr/>
        </p:nvSpPr>
        <p:spPr>
          <a:xfrm>
            <a:off x="360000" y="180000"/>
            <a:ext cx="2465740" cy="338554"/>
          </a:xfrm>
          <a:prstGeom prst="rect">
            <a:avLst/>
          </a:prstGeom>
          <a:noFill/>
        </p:spPr>
        <p:txBody>
          <a:bodyPr wrap="none" rtlCol="0">
            <a:spAutoFit/>
          </a:bodyPr>
          <a:lstStyle/>
          <a:p>
            <a:r>
              <a:rPr lang="sk-SK" sz="1600" dirty="0" smtClean="0"/>
              <a:t>Šikmá vtáčia perspektíva</a:t>
            </a:r>
            <a:endParaRPr lang="sk-SK" sz="1600" dirty="0"/>
          </a:p>
        </p:txBody>
      </p:sp>
      <p:grpSp>
        <p:nvGrpSpPr>
          <p:cNvPr id="22" name="Skupina 21"/>
          <p:cNvGrpSpPr/>
          <p:nvPr/>
        </p:nvGrpSpPr>
        <p:grpSpPr>
          <a:xfrm>
            <a:off x="1214414" y="674631"/>
            <a:ext cx="6984000" cy="5262145"/>
            <a:chOff x="228778" y="146766"/>
            <a:chExt cx="9403727" cy="7085303"/>
          </a:xfrm>
        </p:grpSpPr>
        <p:grpSp>
          <p:nvGrpSpPr>
            <p:cNvPr id="19" name="Skupina 18"/>
            <p:cNvGrpSpPr/>
            <p:nvPr/>
          </p:nvGrpSpPr>
          <p:grpSpPr>
            <a:xfrm>
              <a:off x="228778" y="146766"/>
              <a:ext cx="9403727" cy="3696956"/>
              <a:chOff x="228778" y="146766"/>
              <a:chExt cx="9403727" cy="3696956"/>
            </a:xfrm>
          </p:grpSpPr>
          <p:pic>
            <p:nvPicPr>
              <p:cNvPr id="2" name="Picture 3"/>
              <p:cNvPicPr>
                <a:picLocks noChangeAspect="1" noChangeArrowheads="1"/>
              </p:cNvPicPr>
              <p:nvPr/>
            </p:nvPicPr>
            <p:blipFill>
              <a:blip r:embed="rId2" cstate="print"/>
              <a:srcRect l="13715" t="17902" r="11459" b="12228"/>
              <a:stretch>
                <a:fillRect/>
              </a:stretch>
            </p:blipFill>
            <p:spPr bwMode="auto">
              <a:xfrm>
                <a:off x="1785918" y="776640"/>
                <a:ext cx="5254433" cy="3067082"/>
              </a:xfrm>
              <a:prstGeom prst="rect">
                <a:avLst/>
              </a:prstGeom>
              <a:noFill/>
              <a:ln w="9525">
                <a:noFill/>
                <a:miter lim="800000"/>
                <a:headEnd/>
                <a:tailEnd/>
              </a:ln>
            </p:spPr>
          </p:pic>
          <p:cxnSp>
            <p:nvCxnSpPr>
              <p:cNvPr id="4" name="Rovná spojnica 3"/>
              <p:cNvCxnSpPr/>
              <p:nvPr/>
            </p:nvCxnSpPr>
            <p:spPr>
              <a:xfrm flipV="1">
                <a:off x="3648470" y="571480"/>
                <a:ext cx="5360389" cy="152764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Rovná spojnica 5"/>
              <p:cNvCxnSpPr/>
              <p:nvPr/>
            </p:nvCxnSpPr>
            <p:spPr>
              <a:xfrm flipV="1">
                <a:off x="4511135" y="559928"/>
                <a:ext cx="4521374" cy="220811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Rovná spojnica 14"/>
              <p:cNvCxnSpPr/>
              <p:nvPr/>
            </p:nvCxnSpPr>
            <p:spPr>
              <a:xfrm rot="16200000" flipV="1">
                <a:off x="781078" y="840860"/>
                <a:ext cx="3056502" cy="2485131"/>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8" name="Rovná spojnica 17"/>
              <p:cNvCxnSpPr/>
              <p:nvPr/>
            </p:nvCxnSpPr>
            <p:spPr>
              <a:xfrm rot="16200000" flipV="1">
                <a:off x="611676" y="1016195"/>
                <a:ext cx="3054519" cy="215149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0" name="Rovná spojnica 19"/>
              <p:cNvCxnSpPr/>
              <p:nvPr/>
            </p:nvCxnSpPr>
            <p:spPr>
              <a:xfrm>
                <a:off x="228778" y="571479"/>
                <a:ext cx="9403727"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BlokTextu 25"/>
              <p:cNvSpPr txBox="1"/>
              <p:nvPr/>
            </p:nvSpPr>
            <p:spPr>
              <a:xfrm>
                <a:off x="6830861" y="146766"/>
                <a:ext cx="395417" cy="414411"/>
              </a:xfrm>
              <a:prstGeom prst="rect">
                <a:avLst/>
              </a:prstGeom>
              <a:noFill/>
            </p:spPr>
            <p:txBody>
              <a:bodyPr wrap="none" rtlCol="0">
                <a:spAutoFit/>
              </a:bodyPr>
              <a:lstStyle/>
              <a:p>
                <a:r>
                  <a:rPr lang="sk-SK" sz="1400" b="1" dirty="0" smtClean="0"/>
                  <a:t>h</a:t>
                </a:r>
                <a:endParaRPr lang="sk-SK" sz="1400" b="1" dirty="0"/>
              </a:p>
            </p:txBody>
          </p:sp>
          <p:cxnSp>
            <p:nvCxnSpPr>
              <p:cNvPr id="28" name="Rovná spojnica 27"/>
              <p:cNvCxnSpPr/>
              <p:nvPr/>
            </p:nvCxnSpPr>
            <p:spPr>
              <a:xfrm flipV="1">
                <a:off x="6000760" y="571228"/>
                <a:ext cx="3000396" cy="264320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Rovná spojnica 60"/>
              <p:cNvCxnSpPr/>
              <p:nvPr/>
            </p:nvCxnSpPr>
            <p:spPr>
              <a:xfrm rot="16200000" flipV="1">
                <a:off x="3972210" y="703450"/>
                <a:ext cx="1584356" cy="13172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Rovná spojnica 63"/>
              <p:cNvCxnSpPr/>
              <p:nvPr/>
            </p:nvCxnSpPr>
            <p:spPr>
              <a:xfrm rot="16200000" flipV="1">
                <a:off x="4095077" y="585111"/>
                <a:ext cx="1358434" cy="130992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Rovná spojnica 67"/>
              <p:cNvCxnSpPr/>
              <p:nvPr/>
            </p:nvCxnSpPr>
            <p:spPr>
              <a:xfrm rot="10800000">
                <a:off x="4124980" y="575504"/>
                <a:ext cx="1778944" cy="10675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41" name="Rovná spojnica 40"/>
            <p:cNvCxnSpPr/>
            <p:nvPr/>
          </p:nvCxnSpPr>
          <p:spPr>
            <a:xfrm rot="16200000" flipH="1">
              <a:off x="1249817" y="3854906"/>
              <a:ext cx="5060402" cy="1493435"/>
            </a:xfrm>
            <a:prstGeom prst="line">
              <a:avLst/>
            </a:prstGeom>
            <a:ln>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49" name="Rovná spojnica 48"/>
            <p:cNvCxnSpPr/>
            <p:nvPr/>
          </p:nvCxnSpPr>
          <p:spPr>
            <a:xfrm rot="5400000">
              <a:off x="2147973" y="3596689"/>
              <a:ext cx="5420912" cy="1227376"/>
            </a:xfrm>
            <a:prstGeom prst="line">
              <a:avLst/>
            </a:prstGeom>
            <a:ln>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51" name="Rovná spojnica 50"/>
            <p:cNvCxnSpPr/>
            <p:nvPr/>
          </p:nvCxnSpPr>
          <p:spPr>
            <a:xfrm rot="5400000">
              <a:off x="1598918" y="4272630"/>
              <a:ext cx="5660457" cy="258422"/>
            </a:xfrm>
            <a:prstGeom prst="line">
              <a:avLst/>
            </a:prstGeom>
            <a:ln>
              <a:solidFill>
                <a:srgbClr val="0033CC"/>
              </a:solidFill>
            </a:ln>
          </p:spPr>
          <p:style>
            <a:lnRef idx="1">
              <a:schemeClr val="accent1"/>
            </a:lnRef>
            <a:fillRef idx="0">
              <a:schemeClr val="accent1"/>
            </a:fillRef>
            <a:effectRef idx="0">
              <a:schemeClr val="accent1"/>
            </a:effectRef>
            <a:fontRef idx="minor">
              <a:schemeClr val="tx1"/>
            </a:fontRef>
          </p:style>
        </p:cxnSp>
      </p:grpSp>
      <p:sp>
        <p:nvSpPr>
          <p:cNvPr id="23" name="BlokTextu 22"/>
          <p:cNvSpPr txBox="1"/>
          <p:nvPr/>
        </p:nvSpPr>
        <p:spPr>
          <a:xfrm>
            <a:off x="4786314" y="4214818"/>
            <a:ext cx="4233851" cy="523220"/>
          </a:xfrm>
          <a:prstGeom prst="rect">
            <a:avLst/>
          </a:prstGeom>
          <a:noFill/>
        </p:spPr>
        <p:txBody>
          <a:bodyPr wrap="none" rtlCol="0">
            <a:spAutoFit/>
          </a:bodyPr>
          <a:lstStyle/>
          <a:p>
            <a:r>
              <a:rPr lang="sk-SK" sz="1400" dirty="0" err="1" smtClean="0"/>
              <a:t>Úbežníky</a:t>
            </a:r>
            <a:r>
              <a:rPr lang="sk-SK" sz="1400" dirty="0" smtClean="0"/>
              <a:t> vodorovných priamok ležia na horizonte. </a:t>
            </a:r>
          </a:p>
          <a:p>
            <a:r>
              <a:rPr lang="sk-SK" sz="1400" b="1" dirty="0" err="1" smtClean="0"/>
              <a:t>U</a:t>
            </a:r>
            <a:r>
              <a:rPr lang="sk-SK" sz="1400" b="1" baseline="30000" dirty="0" err="1" smtClean="0"/>
              <a:t>k</a:t>
            </a:r>
            <a:r>
              <a:rPr lang="sk-SK" sz="1400" b="1" baseline="-25000" dirty="0" err="1" smtClean="0"/>
              <a:t>s</a:t>
            </a:r>
            <a:r>
              <a:rPr lang="sk-SK" sz="1400" b="1" baseline="-25000" dirty="0" smtClean="0"/>
              <a:t> </a:t>
            </a:r>
            <a:r>
              <a:rPr lang="sk-SK" sz="1400" baseline="30000" dirty="0" smtClean="0"/>
              <a:t> </a:t>
            </a:r>
            <a:r>
              <a:rPr lang="sk-SK" sz="1400" dirty="0" smtClean="0"/>
              <a:t>je </a:t>
            </a:r>
            <a:r>
              <a:rPr lang="sk-SK" sz="1400" dirty="0" err="1" smtClean="0"/>
              <a:t>úbežník</a:t>
            </a:r>
            <a:r>
              <a:rPr lang="sk-SK" sz="1400" dirty="0" smtClean="0"/>
              <a:t> zvislých priamok.</a:t>
            </a:r>
            <a:endParaRPr lang="sk-SK" sz="1400" dirty="0"/>
          </a:p>
        </p:txBody>
      </p:sp>
      <p:sp>
        <p:nvSpPr>
          <p:cNvPr id="24" name="BlokTextu 23"/>
          <p:cNvSpPr txBox="1"/>
          <p:nvPr/>
        </p:nvSpPr>
        <p:spPr>
          <a:xfrm>
            <a:off x="4285392" y="5316882"/>
            <a:ext cx="449162" cy="307777"/>
          </a:xfrm>
          <a:prstGeom prst="rect">
            <a:avLst/>
          </a:prstGeom>
          <a:noFill/>
        </p:spPr>
        <p:txBody>
          <a:bodyPr wrap="none" rtlCol="0">
            <a:spAutoFit/>
          </a:bodyPr>
          <a:lstStyle/>
          <a:p>
            <a:r>
              <a:rPr lang="sk-SK" sz="1400" b="1" dirty="0" err="1" smtClean="0">
                <a:solidFill>
                  <a:srgbClr val="0033CC"/>
                </a:solidFill>
              </a:rPr>
              <a:t>U</a:t>
            </a:r>
            <a:r>
              <a:rPr lang="sk-SK" sz="1400" b="1" baseline="30000" dirty="0" err="1" smtClean="0">
                <a:solidFill>
                  <a:srgbClr val="0033CC"/>
                </a:solidFill>
              </a:rPr>
              <a:t>k</a:t>
            </a:r>
            <a:r>
              <a:rPr lang="sk-SK" sz="1400" b="1" baseline="-25000" dirty="0" err="1" smtClean="0">
                <a:solidFill>
                  <a:srgbClr val="0033CC"/>
                </a:solidFill>
              </a:rPr>
              <a:t>s</a:t>
            </a:r>
            <a:endParaRPr lang="sk-SK" sz="1400" b="1" dirty="0">
              <a:solidFill>
                <a:srgbClr val="0033CC"/>
              </a:solidFill>
            </a:endParaRPr>
          </a:p>
        </p:txBody>
      </p:sp>
      <p:grpSp>
        <p:nvGrpSpPr>
          <p:cNvPr id="21" name="Skupina 15"/>
          <p:cNvGrpSpPr>
            <a:grpSpLocks/>
          </p:cNvGrpSpPr>
          <p:nvPr/>
        </p:nvGrpSpPr>
        <p:grpSpPr bwMode="auto">
          <a:xfrm>
            <a:off x="7808640" y="116632"/>
            <a:ext cx="1227856" cy="393700"/>
            <a:chOff x="2699794" y="4497810"/>
            <a:chExt cx="1226922" cy="393091"/>
          </a:xfrm>
        </p:grpSpPr>
        <p:pic>
          <p:nvPicPr>
            <p:cNvPr id="25" name="Picture 5" descr="mandaly"/>
            <p:cNvPicPr>
              <a:picLocks noChangeAspect="1" noChangeArrowheads="1"/>
            </p:cNvPicPr>
            <p:nvPr/>
          </p:nvPicPr>
          <p:blipFill>
            <a:blip r:embed="rId3" cstate="print">
              <a:lum bright="-44000" contrast="62000"/>
            </a:blip>
            <a:srcRect l="11172" t="8176" r="49072" b="17651"/>
            <a:stretch>
              <a:fillRect/>
            </a:stretch>
          </p:blipFill>
          <p:spPr bwMode="auto">
            <a:xfrm>
              <a:off x="2699794" y="4497810"/>
              <a:ext cx="433405" cy="393091"/>
            </a:xfrm>
            <a:prstGeom prst="rect">
              <a:avLst/>
            </a:prstGeom>
            <a:noFill/>
            <a:ln w="9525">
              <a:noFill/>
              <a:miter lim="800000"/>
              <a:headEnd/>
              <a:tailEnd/>
            </a:ln>
          </p:spPr>
        </p:pic>
        <p:sp>
          <p:nvSpPr>
            <p:cNvPr id="27" name="Text Box 6"/>
            <p:cNvSpPr txBox="1">
              <a:spLocks noChangeArrowheads="1"/>
            </p:cNvSpPr>
            <p:nvPr/>
          </p:nvSpPr>
          <p:spPr bwMode="auto">
            <a:xfrm>
              <a:off x="3059831" y="4571245"/>
              <a:ext cx="866885" cy="245840"/>
            </a:xfrm>
            <a:prstGeom prst="rect">
              <a:avLst/>
            </a:prstGeom>
            <a:noFill/>
            <a:ln w="9525">
              <a:noFill/>
              <a:miter lim="800000"/>
              <a:headEnd/>
              <a:tailEnd/>
            </a:ln>
          </p:spPr>
          <p:txBody>
            <a:bodyPr wrap="none">
              <a:spAutoFit/>
            </a:bodyPr>
            <a:lstStyle/>
            <a:p>
              <a:r>
                <a:rPr lang="sk-SK" sz="1000" dirty="0" smtClean="0"/>
                <a:t>Mészárosová</a:t>
              </a:r>
              <a:endParaRPr lang="sk-SK" sz="1000" dirty="0"/>
            </a:p>
          </p:txBody>
        </p:sp>
      </p:grpSp>
      <p:sp>
        <p:nvSpPr>
          <p:cNvPr id="30" name="Ovál 29"/>
          <p:cNvSpPr>
            <a:spLocks noChangeAspect="1"/>
          </p:cNvSpPr>
          <p:nvPr/>
        </p:nvSpPr>
        <p:spPr>
          <a:xfrm>
            <a:off x="7717723" y="961807"/>
            <a:ext cx="43200" cy="43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chemeClr val="tx1"/>
              </a:solidFill>
            </a:endParaRPr>
          </a:p>
        </p:txBody>
      </p:sp>
      <p:sp>
        <p:nvSpPr>
          <p:cNvPr id="32" name="Ovál 31"/>
          <p:cNvSpPr>
            <a:spLocks noChangeAspect="1"/>
          </p:cNvSpPr>
          <p:nvPr/>
        </p:nvSpPr>
        <p:spPr>
          <a:xfrm>
            <a:off x="4070857" y="960439"/>
            <a:ext cx="43200" cy="432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chemeClr val="tx1"/>
              </a:solidFill>
            </a:endParaRPr>
          </a:p>
        </p:txBody>
      </p:sp>
      <p:sp>
        <p:nvSpPr>
          <p:cNvPr id="36" name="Ovál 35"/>
          <p:cNvSpPr>
            <a:spLocks noChangeAspect="1"/>
          </p:cNvSpPr>
          <p:nvPr/>
        </p:nvSpPr>
        <p:spPr>
          <a:xfrm>
            <a:off x="1825577" y="964537"/>
            <a:ext cx="43200" cy="43200"/>
          </a:xfrm>
          <a:prstGeom prst="ellipse">
            <a:avLst/>
          </a:prstGeom>
          <a:solidFill>
            <a:srgbClr val="0099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chemeClr val="tx1"/>
              </a:solidFill>
            </a:endParaRPr>
          </a:p>
        </p:txBody>
      </p:sp>
      <p:sp>
        <p:nvSpPr>
          <p:cNvPr id="39" name="Ovál 38"/>
          <p:cNvSpPr>
            <a:spLocks noChangeAspect="1"/>
          </p:cNvSpPr>
          <p:nvPr/>
        </p:nvSpPr>
        <p:spPr>
          <a:xfrm>
            <a:off x="4244443" y="5375481"/>
            <a:ext cx="43200" cy="43200"/>
          </a:xfrm>
          <a:prstGeom prst="ellipse">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chemeClr val="tx1"/>
              </a:solidFill>
            </a:endParaRPr>
          </a:p>
        </p:txBody>
      </p:sp>
      <p:sp>
        <p:nvSpPr>
          <p:cNvPr id="40" name="BlokTextu 39"/>
          <p:cNvSpPr txBox="1"/>
          <p:nvPr/>
        </p:nvSpPr>
        <p:spPr>
          <a:xfrm>
            <a:off x="964627" y="6366711"/>
            <a:ext cx="7179273" cy="276999"/>
          </a:xfrm>
          <a:prstGeom prst="rect">
            <a:avLst/>
          </a:prstGeom>
          <a:noFill/>
        </p:spPr>
        <p:txBody>
          <a:bodyPr wrap="none" rtlCol="0">
            <a:spAutoFit/>
          </a:bodyPr>
          <a:lstStyle/>
          <a:p>
            <a:r>
              <a:rPr lang="sk-SK" sz="1200" dirty="0" smtClean="0"/>
              <a:t>http://www.lubomirkruzel.sk/portfolio/page/2/#http://www.lubomirkruzel.sk/portfolio/sutaz-zilina-rudiny-2/</a:t>
            </a:r>
            <a:endParaRPr lang="sk-SK" sz="1200" dirty="0"/>
          </a:p>
        </p:txBody>
      </p:sp>
      <p:sp>
        <p:nvSpPr>
          <p:cNvPr id="33" name="Zástupný symbol čísla snímky 32"/>
          <p:cNvSpPr>
            <a:spLocks noGrp="1"/>
          </p:cNvSpPr>
          <p:nvPr>
            <p:ph type="sldNum" sz="quarter" idx="12"/>
          </p:nvPr>
        </p:nvSpPr>
        <p:spPr/>
        <p:txBody>
          <a:bodyPr/>
          <a:lstStyle/>
          <a:p>
            <a:pPr>
              <a:defRPr/>
            </a:pPr>
            <a:fld id="{63D5BB9D-2151-4B73-8CB6-29CE2E5BD535}" type="slidenum">
              <a:rPr lang="sk-SK" smtClean="0"/>
              <a:pPr>
                <a:defRPr/>
              </a:pPr>
              <a:t>14</a:t>
            </a:fld>
            <a:endParaRPr lang="sk-SK"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čísla snímky 6"/>
          <p:cNvSpPr>
            <a:spLocks noGrp="1"/>
          </p:cNvSpPr>
          <p:nvPr>
            <p:ph type="sldNum" sz="quarter" idx="12"/>
          </p:nvPr>
        </p:nvSpPr>
        <p:spPr/>
        <p:txBody>
          <a:bodyPr/>
          <a:lstStyle/>
          <a:p>
            <a:pPr>
              <a:defRPr/>
            </a:pPr>
            <a:fld id="{05A97129-BDA6-4D19-9E50-9B50C89A9077}" type="slidenum">
              <a:rPr lang="sk-SK" smtClean="0"/>
              <a:pPr>
                <a:defRPr/>
              </a:pPr>
              <a:t>15</a:t>
            </a:fld>
            <a:endParaRPr lang="sk-SK"/>
          </a:p>
        </p:txBody>
      </p:sp>
      <p:sp>
        <p:nvSpPr>
          <p:cNvPr id="2" name="Nadpis 1"/>
          <p:cNvSpPr>
            <a:spLocks noGrp="1"/>
          </p:cNvSpPr>
          <p:nvPr>
            <p:ph type="ctrTitle" idx="4294967295"/>
          </p:nvPr>
        </p:nvSpPr>
        <p:spPr>
          <a:xfrm>
            <a:off x="360000" y="360000"/>
            <a:ext cx="2465388" cy="339725"/>
          </a:xfrm>
        </p:spPr>
        <p:txBody>
          <a:bodyPr wrap="none">
            <a:spAutoFit/>
          </a:bodyPr>
          <a:lstStyle/>
          <a:p>
            <a:pPr algn="l"/>
            <a:r>
              <a:rPr lang="sk-SK" sz="1600" dirty="0" smtClean="0">
                <a:latin typeface="Arial" pitchFamily="34" charset="0"/>
                <a:cs typeface="Arial" pitchFamily="34" charset="0"/>
              </a:rPr>
              <a:t>Šikmá vtáčia perspektíva</a:t>
            </a:r>
            <a:endParaRPr lang="sk-SK" sz="1600" dirty="0">
              <a:latin typeface="Arial" pitchFamily="34" charset="0"/>
              <a:cs typeface="Arial" pitchFamily="34" charset="0"/>
            </a:endParaRPr>
          </a:p>
        </p:txBody>
      </p:sp>
      <p:sp>
        <p:nvSpPr>
          <p:cNvPr id="3" name="Podnadpis 2"/>
          <p:cNvSpPr>
            <a:spLocks noGrp="1"/>
          </p:cNvSpPr>
          <p:nvPr>
            <p:ph type="subTitle" idx="4294967295"/>
          </p:nvPr>
        </p:nvSpPr>
        <p:spPr>
          <a:xfrm>
            <a:off x="4397375" y="5153025"/>
            <a:ext cx="4746625" cy="276225"/>
          </a:xfrm>
        </p:spPr>
        <p:txBody>
          <a:bodyPr wrap="none">
            <a:spAutoFit/>
          </a:bodyPr>
          <a:lstStyle/>
          <a:p>
            <a:pPr algn="l">
              <a:buNone/>
            </a:pPr>
            <a:r>
              <a:rPr lang="sk-SK" sz="1200" dirty="0" smtClean="0">
                <a:solidFill>
                  <a:schemeClr val="tx1"/>
                </a:solidFill>
                <a:latin typeface="Arial" pitchFamily="34" charset="0"/>
                <a:cs typeface="Arial" pitchFamily="34" charset="0"/>
              </a:rPr>
              <a:t> http://www.compassatelier.com/projekt/slnecnice-viladomy-3-etapa</a:t>
            </a:r>
            <a:endParaRPr lang="sk-SK" sz="1200" dirty="0">
              <a:solidFill>
                <a:schemeClr val="tx1"/>
              </a:solidFill>
              <a:latin typeface="Arial" pitchFamily="34" charset="0"/>
              <a:cs typeface="Arial" pitchFamily="34" charset="0"/>
            </a:endParaRPr>
          </a:p>
        </p:txBody>
      </p:sp>
      <p:pic>
        <p:nvPicPr>
          <p:cNvPr id="1026" name="Picture 2" descr="C:\Users\ntb\Desktop\slnecnice_c3_11.jpg"/>
          <p:cNvPicPr>
            <a:picLocks noChangeAspect="1" noChangeArrowheads="1"/>
          </p:cNvPicPr>
          <p:nvPr/>
        </p:nvPicPr>
        <p:blipFill>
          <a:blip r:embed="rId2" cstate="print"/>
          <a:srcRect/>
          <a:stretch>
            <a:fillRect/>
          </a:stretch>
        </p:blipFill>
        <p:spPr bwMode="auto">
          <a:xfrm>
            <a:off x="668959" y="785794"/>
            <a:ext cx="7975007" cy="4212557"/>
          </a:xfrm>
          <a:prstGeom prst="rect">
            <a:avLst/>
          </a:prstGeom>
          <a:noFill/>
        </p:spPr>
      </p:pic>
      <p:sp>
        <p:nvSpPr>
          <p:cNvPr id="5" name="BlokTextu 4"/>
          <p:cNvSpPr txBox="1"/>
          <p:nvPr/>
        </p:nvSpPr>
        <p:spPr>
          <a:xfrm>
            <a:off x="668959" y="5354632"/>
            <a:ext cx="1818126" cy="738664"/>
          </a:xfrm>
          <a:prstGeom prst="rect">
            <a:avLst/>
          </a:prstGeom>
          <a:noFill/>
        </p:spPr>
        <p:txBody>
          <a:bodyPr wrap="none" rtlCol="0">
            <a:spAutoFit/>
          </a:bodyPr>
          <a:lstStyle/>
          <a:p>
            <a:r>
              <a:rPr lang="sk-SK" sz="1400" dirty="0" err="1" smtClean="0"/>
              <a:t>Compassatelier</a:t>
            </a:r>
            <a:endParaRPr lang="sk-SK" sz="1400" dirty="0" smtClean="0"/>
          </a:p>
          <a:p>
            <a:r>
              <a:rPr lang="en-US" sz="1400" dirty="0" err="1" smtClean="0"/>
              <a:t>Slne</a:t>
            </a:r>
            <a:r>
              <a:rPr lang="sk-SK" sz="1400" dirty="0" err="1" smtClean="0"/>
              <a:t>čnice</a:t>
            </a:r>
            <a:r>
              <a:rPr lang="en-US" sz="1400" dirty="0" smtClean="0"/>
              <a:t>,</a:t>
            </a:r>
            <a:r>
              <a:rPr lang="sk-SK" sz="1400" dirty="0" smtClean="0"/>
              <a:t> 3</a:t>
            </a:r>
            <a:r>
              <a:rPr lang="en-US" sz="1400" dirty="0" smtClean="0"/>
              <a:t>.</a:t>
            </a:r>
            <a:r>
              <a:rPr lang="sk-SK" sz="1400" dirty="0" smtClean="0"/>
              <a:t> etapa</a:t>
            </a:r>
          </a:p>
          <a:p>
            <a:r>
              <a:rPr lang="sk-SK" sz="1400" dirty="0" smtClean="0"/>
              <a:t>Bratislava, Petržalka</a:t>
            </a:r>
            <a:endParaRPr lang="sk-SK"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Výsledok vyh&amp;lcaron;adávania obrázkov pre dopyt new york foto"/>
          <p:cNvPicPr>
            <a:picLocks noChangeAspect="1" noChangeArrowheads="1"/>
          </p:cNvPicPr>
          <p:nvPr/>
        </p:nvPicPr>
        <p:blipFill>
          <a:blip r:embed="rId2" cstate="print"/>
          <a:srcRect/>
          <a:stretch>
            <a:fillRect/>
          </a:stretch>
        </p:blipFill>
        <p:spPr bwMode="auto">
          <a:xfrm>
            <a:off x="1321581" y="991186"/>
            <a:ext cx="6500838" cy="4875629"/>
          </a:xfrm>
          <a:prstGeom prst="rect">
            <a:avLst/>
          </a:prstGeom>
          <a:noFill/>
        </p:spPr>
      </p:pic>
      <p:sp>
        <p:nvSpPr>
          <p:cNvPr id="3" name="Obdĺžnik 2"/>
          <p:cNvSpPr/>
          <p:nvPr/>
        </p:nvSpPr>
        <p:spPr>
          <a:xfrm>
            <a:off x="1250258" y="6072206"/>
            <a:ext cx="6643485" cy="276999"/>
          </a:xfrm>
          <a:prstGeom prst="rect">
            <a:avLst/>
          </a:prstGeom>
        </p:spPr>
        <p:txBody>
          <a:bodyPr wrap="none">
            <a:spAutoFit/>
          </a:bodyPr>
          <a:lstStyle/>
          <a:p>
            <a:r>
              <a:rPr lang="sk-SK" sz="1200" dirty="0" smtClean="0"/>
              <a:t>http://cdn.freshome.com/wp-content/uploads/2012/07/contemporary-penthouse-New-York-2.jpg</a:t>
            </a:r>
            <a:endParaRPr lang="sk-SK" sz="1200" dirty="0"/>
          </a:p>
        </p:txBody>
      </p:sp>
      <p:sp>
        <p:nvSpPr>
          <p:cNvPr id="4" name="BlokTextu 3"/>
          <p:cNvSpPr txBox="1"/>
          <p:nvPr/>
        </p:nvSpPr>
        <p:spPr>
          <a:xfrm>
            <a:off x="360000" y="180000"/>
            <a:ext cx="2465740" cy="338554"/>
          </a:xfrm>
          <a:prstGeom prst="rect">
            <a:avLst/>
          </a:prstGeom>
          <a:noFill/>
        </p:spPr>
        <p:txBody>
          <a:bodyPr wrap="none" rtlCol="0">
            <a:spAutoFit/>
          </a:bodyPr>
          <a:lstStyle/>
          <a:p>
            <a:r>
              <a:rPr lang="sk-SK" sz="1600" dirty="0" smtClean="0"/>
              <a:t>Šikmá vtáčia perspektíva</a:t>
            </a:r>
            <a:endParaRPr lang="sk-SK" sz="1600" dirty="0"/>
          </a:p>
        </p:txBody>
      </p:sp>
      <p:sp>
        <p:nvSpPr>
          <p:cNvPr id="7" name="Zástupný symbol čísla snímky 6"/>
          <p:cNvSpPr>
            <a:spLocks noGrp="1"/>
          </p:cNvSpPr>
          <p:nvPr>
            <p:ph type="sldNum" sz="quarter" idx="12"/>
          </p:nvPr>
        </p:nvSpPr>
        <p:spPr/>
        <p:txBody>
          <a:bodyPr/>
          <a:lstStyle/>
          <a:p>
            <a:pPr>
              <a:defRPr/>
            </a:pPr>
            <a:fld id="{63D5BB9D-2151-4B73-8CB6-29CE2E5BD535}" type="slidenum">
              <a:rPr lang="sk-SK" smtClean="0"/>
              <a:pPr>
                <a:defRPr/>
              </a:pPr>
              <a:t>16</a:t>
            </a:fld>
            <a:endParaRPr lang="sk-SK"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Zástupný symbol obsahu 12"/>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238239" y="928679"/>
            <a:ext cx="6667523" cy="5000642"/>
          </a:xfrm>
        </p:spPr>
      </p:pic>
      <p:sp>
        <p:nvSpPr>
          <p:cNvPr id="39" name="BlokTextu 38"/>
          <p:cNvSpPr txBox="1"/>
          <p:nvPr/>
        </p:nvSpPr>
        <p:spPr>
          <a:xfrm>
            <a:off x="2947166" y="6080959"/>
            <a:ext cx="3125279" cy="276999"/>
          </a:xfrm>
          <a:prstGeom prst="rect">
            <a:avLst/>
          </a:prstGeom>
          <a:noFill/>
          <a:ln w="12700">
            <a:noFill/>
          </a:ln>
        </p:spPr>
        <p:txBody>
          <a:bodyPr wrap="none" rtlCol="0">
            <a:spAutoFit/>
          </a:bodyPr>
          <a:lstStyle/>
          <a:p>
            <a:r>
              <a:rPr lang="sk-SK" sz="1200" dirty="0" smtClean="0"/>
              <a:t>http</a:t>
            </a:r>
            <a:r>
              <a:rPr lang="sk-SK" sz="1200" dirty="0"/>
              <a:t>://www.jakubcigler.archi/areal-culenova</a:t>
            </a:r>
            <a:r>
              <a:rPr lang="sk-SK" sz="1200" dirty="0" smtClean="0"/>
              <a:t> </a:t>
            </a:r>
            <a:endParaRPr lang="sk-SK" sz="1200" dirty="0"/>
          </a:p>
        </p:txBody>
      </p:sp>
      <p:sp>
        <p:nvSpPr>
          <p:cNvPr id="46" name="BlokTextu 45"/>
          <p:cNvSpPr txBox="1"/>
          <p:nvPr/>
        </p:nvSpPr>
        <p:spPr>
          <a:xfrm>
            <a:off x="360000" y="180000"/>
            <a:ext cx="2465740" cy="338554"/>
          </a:xfrm>
          <a:prstGeom prst="rect">
            <a:avLst/>
          </a:prstGeom>
          <a:noFill/>
        </p:spPr>
        <p:txBody>
          <a:bodyPr wrap="none" rtlCol="0">
            <a:spAutoFit/>
          </a:bodyPr>
          <a:lstStyle/>
          <a:p>
            <a:r>
              <a:rPr lang="sk-SK" sz="1600" dirty="0" smtClean="0"/>
              <a:t>Šikmá vtáčia perspektíva</a:t>
            </a:r>
            <a:endParaRPr lang="sk-SK" sz="1600" dirty="0"/>
          </a:p>
        </p:txBody>
      </p:sp>
      <p:sp>
        <p:nvSpPr>
          <p:cNvPr id="7" name="Zástupný symbol čísla snímky 6"/>
          <p:cNvSpPr>
            <a:spLocks noGrp="1"/>
          </p:cNvSpPr>
          <p:nvPr>
            <p:ph type="sldNum" sz="quarter" idx="12"/>
          </p:nvPr>
        </p:nvSpPr>
        <p:spPr/>
        <p:txBody>
          <a:bodyPr/>
          <a:lstStyle/>
          <a:p>
            <a:pPr>
              <a:defRPr/>
            </a:pPr>
            <a:fld id="{63D5BB9D-2151-4B73-8CB6-29CE2E5BD535}" type="slidenum">
              <a:rPr lang="sk-SK" smtClean="0"/>
              <a:pPr>
                <a:defRPr/>
              </a:pPr>
              <a:t>17</a:t>
            </a:fld>
            <a:endParaRPr lang="sk-SK" dirty="0"/>
          </a:p>
        </p:txBody>
      </p:sp>
    </p:spTree>
    <p:extLst>
      <p:ext uri="{BB962C8B-B14F-4D97-AF65-F5344CB8AC3E}">
        <p14:creationId xmlns:p14="http://schemas.microsoft.com/office/powerpoint/2010/main" val="1671249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BlokTextu 67"/>
          <p:cNvSpPr txBox="1"/>
          <p:nvPr/>
        </p:nvSpPr>
        <p:spPr>
          <a:xfrm>
            <a:off x="360000" y="180000"/>
            <a:ext cx="2557110" cy="338554"/>
          </a:xfrm>
          <a:prstGeom prst="rect">
            <a:avLst/>
          </a:prstGeom>
          <a:noFill/>
        </p:spPr>
        <p:txBody>
          <a:bodyPr wrap="none" rtlCol="0">
            <a:spAutoFit/>
          </a:bodyPr>
          <a:lstStyle/>
          <a:p>
            <a:r>
              <a:rPr lang="sk-SK" sz="1600" b="1" dirty="0" smtClean="0"/>
              <a:t>Šikmá žabia perspektíva</a:t>
            </a:r>
            <a:endParaRPr lang="sk-SK" sz="1600" b="1" dirty="0"/>
          </a:p>
        </p:txBody>
      </p:sp>
      <p:sp>
        <p:nvSpPr>
          <p:cNvPr id="69" name="BlokTextu 68"/>
          <p:cNvSpPr txBox="1"/>
          <p:nvPr/>
        </p:nvSpPr>
        <p:spPr>
          <a:xfrm>
            <a:off x="360000" y="6227231"/>
            <a:ext cx="5724128" cy="523220"/>
          </a:xfrm>
          <a:prstGeom prst="rect">
            <a:avLst/>
          </a:prstGeom>
          <a:noFill/>
        </p:spPr>
        <p:txBody>
          <a:bodyPr wrap="square" rtlCol="0">
            <a:spAutoFit/>
          </a:bodyPr>
          <a:lstStyle/>
          <a:p>
            <a:r>
              <a:rPr lang="sk-SK" sz="1400" dirty="0" err="1" smtClean="0"/>
              <a:t>Úbežnica</a:t>
            </a:r>
            <a:r>
              <a:rPr lang="sk-SK" sz="1400" dirty="0" smtClean="0"/>
              <a:t> </a:t>
            </a:r>
            <a:r>
              <a:rPr lang="sk-SK" sz="1400" b="1" dirty="0" err="1" smtClean="0">
                <a:sym typeface="Symbol"/>
              </a:rPr>
              <a:t>u</a:t>
            </a:r>
            <a:r>
              <a:rPr lang="sk-SK" sz="1400" b="1" baseline="30000" dirty="0" err="1" smtClean="0">
                <a:sym typeface="Symbol"/>
              </a:rPr>
              <a:t></a:t>
            </a:r>
            <a:r>
              <a:rPr lang="sk-SK" sz="1400" b="1" baseline="-25000" dirty="0" err="1" smtClean="0">
                <a:sym typeface="Symbol"/>
              </a:rPr>
              <a:t>s</a:t>
            </a:r>
            <a:r>
              <a:rPr lang="sk-SK" sz="1400" b="1" dirty="0" smtClean="0">
                <a:sym typeface="Symbol"/>
              </a:rPr>
              <a:t> </a:t>
            </a:r>
            <a:r>
              <a:rPr lang="sk-SK" sz="1400" dirty="0" smtClean="0">
                <a:sym typeface="Symbol"/>
              </a:rPr>
              <a:t>= </a:t>
            </a:r>
            <a:r>
              <a:rPr lang="sk-SK" sz="1400" b="1" dirty="0" smtClean="0">
                <a:sym typeface="Symbol"/>
              </a:rPr>
              <a:t>h </a:t>
            </a:r>
            <a:r>
              <a:rPr lang="sk-SK" sz="1400" dirty="0" smtClean="0"/>
              <a:t>základnej roviny (horizont) leží pod hlavným bodom.</a:t>
            </a:r>
          </a:p>
          <a:p>
            <a:r>
              <a:rPr lang="sk-SK" sz="1400" dirty="0" err="1" smtClean="0"/>
              <a:t>Úbežník</a:t>
            </a:r>
            <a:r>
              <a:rPr lang="sk-SK" sz="1400" dirty="0" smtClean="0"/>
              <a:t> </a:t>
            </a:r>
            <a:r>
              <a:rPr lang="sk-SK" sz="1400" b="1" dirty="0" err="1" smtClean="0"/>
              <a:t>U</a:t>
            </a:r>
            <a:r>
              <a:rPr lang="sk-SK" sz="1400" b="1" baseline="30000" dirty="0" err="1" smtClean="0"/>
              <a:t>k</a:t>
            </a:r>
            <a:r>
              <a:rPr lang="sk-SK" sz="1400" b="1" baseline="-25000" dirty="0" err="1" smtClean="0"/>
              <a:t>s</a:t>
            </a:r>
            <a:r>
              <a:rPr lang="sk-SK" sz="1400" b="1" baseline="30000" dirty="0" smtClean="0"/>
              <a:t> </a:t>
            </a:r>
            <a:r>
              <a:rPr lang="sk-SK" sz="1400" dirty="0" smtClean="0"/>
              <a:t>zvislých priamok leží nad horizontom.</a:t>
            </a:r>
            <a:endParaRPr lang="sk-SK" sz="1400" dirty="0"/>
          </a:p>
        </p:txBody>
      </p:sp>
      <p:grpSp>
        <p:nvGrpSpPr>
          <p:cNvPr id="36" name="Skupina 15"/>
          <p:cNvGrpSpPr>
            <a:grpSpLocks/>
          </p:cNvGrpSpPr>
          <p:nvPr/>
        </p:nvGrpSpPr>
        <p:grpSpPr bwMode="auto">
          <a:xfrm>
            <a:off x="7742329" y="415074"/>
            <a:ext cx="1108715" cy="355499"/>
            <a:chOff x="2699794" y="4497810"/>
            <a:chExt cx="1226922" cy="393091"/>
          </a:xfrm>
        </p:grpSpPr>
        <p:pic>
          <p:nvPicPr>
            <p:cNvPr id="37" name="Picture 5" descr="mandaly"/>
            <p:cNvPicPr>
              <a:picLocks noChangeAspect="1" noChangeArrowheads="1"/>
            </p:cNvPicPr>
            <p:nvPr/>
          </p:nvPicPr>
          <p:blipFill>
            <a:blip r:embed="rId2" cstate="print">
              <a:lum bright="-44000" contrast="62000"/>
            </a:blip>
            <a:srcRect l="11172" t="8176" r="49072" b="17651"/>
            <a:stretch>
              <a:fillRect/>
            </a:stretch>
          </p:blipFill>
          <p:spPr bwMode="auto">
            <a:xfrm>
              <a:off x="2699794" y="4497810"/>
              <a:ext cx="433405" cy="393091"/>
            </a:xfrm>
            <a:prstGeom prst="rect">
              <a:avLst/>
            </a:prstGeom>
            <a:noFill/>
            <a:ln w="9525">
              <a:noFill/>
              <a:miter lim="800000"/>
              <a:headEnd/>
              <a:tailEnd/>
            </a:ln>
          </p:spPr>
        </p:pic>
        <p:sp>
          <p:nvSpPr>
            <p:cNvPr id="42" name="Text Box 6"/>
            <p:cNvSpPr txBox="1">
              <a:spLocks noChangeArrowheads="1"/>
            </p:cNvSpPr>
            <p:nvPr/>
          </p:nvSpPr>
          <p:spPr bwMode="auto">
            <a:xfrm>
              <a:off x="3059831" y="4571245"/>
              <a:ext cx="866885" cy="245840"/>
            </a:xfrm>
            <a:prstGeom prst="rect">
              <a:avLst/>
            </a:prstGeom>
            <a:noFill/>
            <a:ln w="9525">
              <a:noFill/>
              <a:miter lim="800000"/>
              <a:headEnd/>
              <a:tailEnd/>
            </a:ln>
          </p:spPr>
          <p:txBody>
            <a:bodyPr wrap="none">
              <a:spAutoFit/>
            </a:bodyPr>
            <a:lstStyle/>
            <a:p>
              <a:r>
                <a:rPr lang="sk-SK" sz="1000" dirty="0" smtClean="0"/>
                <a:t>Mészárosová</a:t>
              </a:r>
              <a:endParaRPr lang="sk-SK" sz="1000" dirty="0"/>
            </a:p>
          </p:txBody>
        </p:sp>
      </p:grpSp>
      <p:sp>
        <p:nvSpPr>
          <p:cNvPr id="49" name="Voľná forma 48"/>
          <p:cNvSpPr/>
          <p:nvPr/>
        </p:nvSpPr>
        <p:spPr>
          <a:xfrm>
            <a:off x="3849074" y="4529178"/>
            <a:ext cx="3885885" cy="1040617"/>
          </a:xfrm>
          <a:custGeom>
            <a:avLst/>
            <a:gdLst>
              <a:gd name="connsiteX0" fmla="*/ 1258432 w 3476531"/>
              <a:gd name="connsiteY0" fmla="*/ 0 h 1439501"/>
              <a:gd name="connsiteX1" fmla="*/ 3476531 w 3476531"/>
              <a:gd name="connsiteY1" fmla="*/ 18107 h 1439501"/>
              <a:gd name="connsiteX2" fmla="*/ 2190939 w 3476531"/>
              <a:gd name="connsiteY2" fmla="*/ 1430448 h 1439501"/>
              <a:gd name="connsiteX3" fmla="*/ 0 w 3476531"/>
              <a:gd name="connsiteY3" fmla="*/ 1439501 h 1439501"/>
              <a:gd name="connsiteX4" fmla="*/ 1258432 w 3476531"/>
              <a:gd name="connsiteY4" fmla="*/ 0 h 1439501"/>
              <a:gd name="connsiteX0" fmla="*/ 1247934 w 3466033"/>
              <a:gd name="connsiteY0" fmla="*/ 0 h 1430448"/>
              <a:gd name="connsiteX1" fmla="*/ 3466033 w 3466033"/>
              <a:gd name="connsiteY1" fmla="*/ 18107 h 1430448"/>
              <a:gd name="connsiteX2" fmla="*/ 2180441 w 3466033"/>
              <a:gd name="connsiteY2" fmla="*/ 1430448 h 1430448"/>
              <a:gd name="connsiteX3" fmla="*/ 0 w 3466033"/>
              <a:gd name="connsiteY3" fmla="*/ 1407109 h 1430448"/>
              <a:gd name="connsiteX4" fmla="*/ 1247934 w 3466033"/>
              <a:gd name="connsiteY4" fmla="*/ 0 h 1430448"/>
              <a:gd name="connsiteX0" fmla="*/ 1247934 w 3466033"/>
              <a:gd name="connsiteY0" fmla="*/ 0 h 1430448"/>
              <a:gd name="connsiteX1" fmla="*/ 3466033 w 3466033"/>
              <a:gd name="connsiteY1" fmla="*/ 18107 h 1430448"/>
              <a:gd name="connsiteX2" fmla="*/ 2180441 w 3466033"/>
              <a:gd name="connsiteY2" fmla="*/ 1430448 h 1430448"/>
              <a:gd name="connsiteX3" fmla="*/ 0 w 3466033"/>
              <a:gd name="connsiteY3" fmla="*/ 1407109 h 1430448"/>
              <a:gd name="connsiteX4" fmla="*/ 11011 w 3466033"/>
              <a:gd name="connsiteY4" fmla="*/ 1392498 h 1430448"/>
              <a:gd name="connsiteX5" fmla="*/ 1247934 w 3466033"/>
              <a:gd name="connsiteY5" fmla="*/ 0 h 1430448"/>
              <a:gd name="connsiteX0" fmla="*/ 0 w 4029059"/>
              <a:gd name="connsiteY0" fmla="*/ 0 h 1453324"/>
              <a:gd name="connsiteX1" fmla="*/ 4029059 w 4029059"/>
              <a:gd name="connsiteY1" fmla="*/ 40983 h 1453324"/>
              <a:gd name="connsiteX2" fmla="*/ 2743467 w 4029059"/>
              <a:gd name="connsiteY2" fmla="*/ 1453324 h 1453324"/>
              <a:gd name="connsiteX3" fmla="*/ 563026 w 4029059"/>
              <a:gd name="connsiteY3" fmla="*/ 1429985 h 1453324"/>
              <a:gd name="connsiteX4" fmla="*/ 574037 w 4029059"/>
              <a:gd name="connsiteY4" fmla="*/ 1415374 h 1453324"/>
              <a:gd name="connsiteX5" fmla="*/ 0 w 4029059"/>
              <a:gd name="connsiteY5" fmla="*/ 0 h 1453324"/>
              <a:gd name="connsiteX0" fmla="*/ 1397961 w 5427020"/>
              <a:gd name="connsiteY0" fmla="*/ 0 h 1453324"/>
              <a:gd name="connsiteX1" fmla="*/ 5427020 w 5427020"/>
              <a:gd name="connsiteY1" fmla="*/ 40983 h 1453324"/>
              <a:gd name="connsiteX2" fmla="*/ 4141428 w 5427020"/>
              <a:gd name="connsiteY2" fmla="*/ 1453324 h 1453324"/>
              <a:gd name="connsiteX3" fmla="*/ 1960987 w 5427020"/>
              <a:gd name="connsiteY3" fmla="*/ 1429985 h 1453324"/>
              <a:gd name="connsiteX4" fmla="*/ 1971998 w 5427020"/>
              <a:gd name="connsiteY4" fmla="*/ 1415374 h 1453324"/>
              <a:gd name="connsiteX5" fmla="*/ 0 w 5427020"/>
              <a:gd name="connsiteY5" fmla="*/ 1386119 h 1453324"/>
              <a:gd name="connsiteX6" fmla="*/ 1397961 w 5427020"/>
              <a:gd name="connsiteY6" fmla="*/ 0 h 145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7020" h="1453324">
                <a:moveTo>
                  <a:pt x="1397961" y="0"/>
                </a:moveTo>
                <a:lnTo>
                  <a:pt x="5427020" y="40983"/>
                </a:lnTo>
                <a:lnTo>
                  <a:pt x="4141428" y="1453324"/>
                </a:lnTo>
                <a:lnTo>
                  <a:pt x="1960987" y="1429985"/>
                </a:lnTo>
                <a:lnTo>
                  <a:pt x="1971998" y="1415374"/>
                </a:lnTo>
                <a:lnTo>
                  <a:pt x="0" y="1386119"/>
                </a:lnTo>
                <a:lnTo>
                  <a:pt x="1397961" y="0"/>
                </a:lnTo>
                <a:close/>
              </a:path>
            </a:pathLst>
          </a:custGeom>
          <a:solidFill>
            <a:srgbClr val="FF0000">
              <a:alpha val="58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0" name="Voľná forma 59"/>
          <p:cNvSpPr/>
          <p:nvPr/>
        </p:nvSpPr>
        <p:spPr>
          <a:xfrm>
            <a:off x="3815932" y="4181144"/>
            <a:ext cx="3753255" cy="1041665"/>
          </a:xfrm>
          <a:custGeom>
            <a:avLst/>
            <a:gdLst>
              <a:gd name="connsiteX0" fmla="*/ 1258432 w 3476531"/>
              <a:gd name="connsiteY0" fmla="*/ 0 h 1439501"/>
              <a:gd name="connsiteX1" fmla="*/ 3476531 w 3476531"/>
              <a:gd name="connsiteY1" fmla="*/ 18107 h 1439501"/>
              <a:gd name="connsiteX2" fmla="*/ 2190939 w 3476531"/>
              <a:gd name="connsiteY2" fmla="*/ 1430448 h 1439501"/>
              <a:gd name="connsiteX3" fmla="*/ 0 w 3476531"/>
              <a:gd name="connsiteY3" fmla="*/ 1439501 h 1439501"/>
              <a:gd name="connsiteX4" fmla="*/ 1258432 w 3476531"/>
              <a:gd name="connsiteY4" fmla="*/ 0 h 1439501"/>
              <a:gd name="connsiteX0" fmla="*/ 1247934 w 3466033"/>
              <a:gd name="connsiteY0" fmla="*/ 0 h 1430448"/>
              <a:gd name="connsiteX1" fmla="*/ 3466033 w 3466033"/>
              <a:gd name="connsiteY1" fmla="*/ 18107 h 1430448"/>
              <a:gd name="connsiteX2" fmla="*/ 2180441 w 3466033"/>
              <a:gd name="connsiteY2" fmla="*/ 1430448 h 1430448"/>
              <a:gd name="connsiteX3" fmla="*/ 0 w 3466033"/>
              <a:gd name="connsiteY3" fmla="*/ 1407109 h 1430448"/>
              <a:gd name="connsiteX4" fmla="*/ 1247934 w 3466033"/>
              <a:gd name="connsiteY4" fmla="*/ 0 h 1430448"/>
              <a:gd name="connsiteX0" fmla="*/ 1247934 w 3466033"/>
              <a:gd name="connsiteY0" fmla="*/ 0 h 1430448"/>
              <a:gd name="connsiteX1" fmla="*/ 3466033 w 3466033"/>
              <a:gd name="connsiteY1" fmla="*/ 18107 h 1430448"/>
              <a:gd name="connsiteX2" fmla="*/ 2180441 w 3466033"/>
              <a:gd name="connsiteY2" fmla="*/ 1430448 h 1430448"/>
              <a:gd name="connsiteX3" fmla="*/ 0 w 3466033"/>
              <a:gd name="connsiteY3" fmla="*/ 1407109 h 1430448"/>
              <a:gd name="connsiteX4" fmla="*/ 11011 w 3466033"/>
              <a:gd name="connsiteY4" fmla="*/ 1392498 h 1430448"/>
              <a:gd name="connsiteX5" fmla="*/ 1247934 w 3466033"/>
              <a:gd name="connsiteY5" fmla="*/ 0 h 1430448"/>
              <a:gd name="connsiteX0" fmla="*/ 0 w 4029059"/>
              <a:gd name="connsiteY0" fmla="*/ 0 h 1453324"/>
              <a:gd name="connsiteX1" fmla="*/ 4029059 w 4029059"/>
              <a:gd name="connsiteY1" fmla="*/ 40983 h 1453324"/>
              <a:gd name="connsiteX2" fmla="*/ 2743467 w 4029059"/>
              <a:gd name="connsiteY2" fmla="*/ 1453324 h 1453324"/>
              <a:gd name="connsiteX3" fmla="*/ 563026 w 4029059"/>
              <a:gd name="connsiteY3" fmla="*/ 1429985 h 1453324"/>
              <a:gd name="connsiteX4" fmla="*/ 574037 w 4029059"/>
              <a:gd name="connsiteY4" fmla="*/ 1415374 h 1453324"/>
              <a:gd name="connsiteX5" fmla="*/ 0 w 4029059"/>
              <a:gd name="connsiteY5" fmla="*/ 0 h 1453324"/>
              <a:gd name="connsiteX0" fmla="*/ 1397961 w 5427020"/>
              <a:gd name="connsiteY0" fmla="*/ 0 h 1453324"/>
              <a:gd name="connsiteX1" fmla="*/ 5427020 w 5427020"/>
              <a:gd name="connsiteY1" fmla="*/ 40983 h 1453324"/>
              <a:gd name="connsiteX2" fmla="*/ 4141428 w 5427020"/>
              <a:gd name="connsiteY2" fmla="*/ 1453324 h 1453324"/>
              <a:gd name="connsiteX3" fmla="*/ 1960987 w 5427020"/>
              <a:gd name="connsiteY3" fmla="*/ 1429985 h 1453324"/>
              <a:gd name="connsiteX4" fmla="*/ 1971998 w 5427020"/>
              <a:gd name="connsiteY4" fmla="*/ 1415374 h 1453324"/>
              <a:gd name="connsiteX5" fmla="*/ 0 w 5427020"/>
              <a:gd name="connsiteY5" fmla="*/ 1386119 h 1453324"/>
              <a:gd name="connsiteX6" fmla="*/ 1397961 w 5427020"/>
              <a:gd name="connsiteY6" fmla="*/ 0 h 1453324"/>
              <a:gd name="connsiteX0" fmla="*/ 1397961 w 5427020"/>
              <a:gd name="connsiteY0" fmla="*/ 0 h 1453324"/>
              <a:gd name="connsiteX1" fmla="*/ 5427020 w 5427020"/>
              <a:gd name="connsiteY1" fmla="*/ 40983 h 1453324"/>
              <a:gd name="connsiteX2" fmla="*/ 5212516 w 5427020"/>
              <a:gd name="connsiteY2" fmla="*/ 49407 h 1453324"/>
              <a:gd name="connsiteX3" fmla="*/ 4141428 w 5427020"/>
              <a:gd name="connsiteY3" fmla="*/ 1453324 h 1453324"/>
              <a:gd name="connsiteX4" fmla="*/ 1960987 w 5427020"/>
              <a:gd name="connsiteY4" fmla="*/ 1429985 h 1453324"/>
              <a:gd name="connsiteX5" fmla="*/ 1971998 w 5427020"/>
              <a:gd name="connsiteY5" fmla="*/ 1415374 h 1453324"/>
              <a:gd name="connsiteX6" fmla="*/ 0 w 5427020"/>
              <a:gd name="connsiteY6" fmla="*/ 1386119 h 1453324"/>
              <a:gd name="connsiteX7" fmla="*/ 1397961 w 5427020"/>
              <a:gd name="connsiteY7" fmla="*/ 0 h 1453324"/>
              <a:gd name="connsiteX0" fmla="*/ 1397961 w 5427020"/>
              <a:gd name="connsiteY0" fmla="*/ 0 h 1453324"/>
              <a:gd name="connsiteX1" fmla="*/ 5427020 w 5427020"/>
              <a:gd name="connsiteY1" fmla="*/ 40983 h 1453324"/>
              <a:gd name="connsiteX2" fmla="*/ 5241790 w 5427020"/>
              <a:gd name="connsiteY2" fmla="*/ 28824 h 1453324"/>
              <a:gd name="connsiteX3" fmla="*/ 5212516 w 5427020"/>
              <a:gd name="connsiteY3" fmla="*/ 49407 h 1453324"/>
              <a:gd name="connsiteX4" fmla="*/ 4141428 w 5427020"/>
              <a:gd name="connsiteY4" fmla="*/ 1453324 h 1453324"/>
              <a:gd name="connsiteX5" fmla="*/ 1960987 w 5427020"/>
              <a:gd name="connsiteY5" fmla="*/ 1429985 h 1453324"/>
              <a:gd name="connsiteX6" fmla="*/ 1971998 w 5427020"/>
              <a:gd name="connsiteY6" fmla="*/ 1415374 h 1453324"/>
              <a:gd name="connsiteX7" fmla="*/ 0 w 5427020"/>
              <a:gd name="connsiteY7" fmla="*/ 1386119 h 1453324"/>
              <a:gd name="connsiteX8" fmla="*/ 1397961 w 5427020"/>
              <a:gd name="connsiteY8" fmla="*/ 0 h 1453324"/>
              <a:gd name="connsiteX0" fmla="*/ 1397961 w 5241790"/>
              <a:gd name="connsiteY0" fmla="*/ 0 h 1453324"/>
              <a:gd name="connsiteX1" fmla="*/ 5189591 w 5241790"/>
              <a:gd name="connsiteY1" fmla="*/ 40983 h 1453324"/>
              <a:gd name="connsiteX2" fmla="*/ 5241790 w 5241790"/>
              <a:gd name="connsiteY2" fmla="*/ 28824 h 1453324"/>
              <a:gd name="connsiteX3" fmla="*/ 5212516 w 5241790"/>
              <a:gd name="connsiteY3" fmla="*/ 49407 h 1453324"/>
              <a:gd name="connsiteX4" fmla="*/ 4141428 w 5241790"/>
              <a:gd name="connsiteY4" fmla="*/ 1453324 h 1453324"/>
              <a:gd name="connsiteX5" fmla="*/ 1960987 w 5241790"/>
              <a:gd name="connsiteY5" fmla="*/ 1429985 h 1453324"/>
              <a:gd name="connsiteX6" fmla="*/ 1971998 w 5241790"/>
              <a:gd name="connsiteY6" fmla="*/ 1415374 h 1453324"/>
              <a:gd name="connsiteX7" fmla="*/ 0 w 5241790"/>
              <a:gd name="connsiteY7" fmla="*/ 1386119 h 1453324"/>
              <a:gd name="connsiteX8" fmla="*/ 1397961 w 5241790"/>
              <a:gd name="connsiteY8" fmla="*/ 0 h 1453324"/>
              <a:gd name="connsiteX0" fmla="*/ 1397961 w 5241790"/>
              <a:gd name="connsiteY0" fmla="*/ 0 h 1454787"/>
              <a:gd name="connsiteX1" fmla="*/ 5189591 w 5241790"/>
              <a:gd name="connsiteY1" fmla="*/ 40983 h 1454787"/>
              <a:gd name="connsiteX2" fmla="*/ 5241790 w 5241790"/>
              <a:gd name="connsiteY2" fmla="*/ 28824 h 1454787"/>
              <a:gd name="connsiteX3" fmla="*/ 5212516 w 5241790"/>
              <a:gd name="connsiteY3" fmla="*/ 49407 h 1454787"/>
              <a:gd name="connsiteX4" fmla="*/ 3948295 w 5241790"/>
              <a:gd name="connsiteY4" fmla="*/ 1454787 h 1454787"/>
              <a:gd name="connsiteX5" fmla="*/ 1960987 w 5241790"/>
              <a:gd name="connsiteY5" fmla="*/ 1429985 h 1454787"/>
              <a:gd name="connsiteX6" fmla="*/ 1971998 w 5241790"/>
              <a:gd name="connsiteY6" fmla="*/ 1415374 h 1454787"/>
              <a:gd name="connsiteX7" fmla="*/ 0 w 5241790"/>
              <a:gd name="connsiteY7" fmla="*/ 1386119 h 1454787"/>
              <a:gd name="connsiteX8" fmla="*/ 1397961 w 5241790"/>
              <a:gd name="connsiteY8" fmla="*/ 0 h 145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1790" h="1454787">
                <a:moveTo>
                  <a:pt x="1397961" y="0"/>
                </a:moveTo>
                <a:lnTo>
                  <a:pt x="5189591" y="40983"/>
                </a:lnTo>
                <a:lnTo>
                  <a:pt x="5241790" y="28824"/>
                </a:lnTo>
                <a:lnTo>
                  <a:pt x="5212516" y="49407"/>
                </a:lnTo>
                <a:lnTo>
                  <a:pt x="3948295" y="1454787"/>
                </a:lnTo>
                <a:lnTo>
                  <a:pt x="1960987" y="1429985"/>
                </a:lnTo>
                <a:lnTo>
                  <a:pt x="1971998" y="1415374"/>
                </a:lnTo>
                <a:lnTo>
                  <a:pt x="0" y="1386119"/>
                </a:lnTo>
                <a:lnTo>
                  <a:pt x="1397961" y="0"/>
                </a:lnTo>
                <a:close/>
              </a:path>
            </a:pathLst>
          </a:custGeom>
          <a:solidFill>
            <a:srgbClr val="FF0000">
              <a:alpha val="58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4" name="BlokTextu 33"/>
          <p:cNvSpPr txBox="1"/>
          <p:nvPr/>
        </p:nvSpPr>
        <p:spPr>
          <a:xfrm>
            <a:off x="6573726" y="4968352"/>
            <a:ext cx="381836" cy="307777"/>
          </a:xfrm>
          <a:prstGeom prst="rect">
            <a:avLst/>
          </a:prstGeom>
          <a:noFill/>
        </p:spPr>
        <p:txBody>
          <a:bodyPr wrap="none" rtlCol="0">
            <a:spAutoFit/>
          </a:bodyPr>
          <a:lstStyle/>
          <a:p>
            <a:r>
              <a:rPr lang="sk-SK" sz="1400" b="1" dirty="0" smtClean="0"/>
              <a:t>H</a:t>
            </a:r>
            <a:r>
              <a:rPr lang="en-US" sz="1400" b="1" baseline="-25000" dirty="0" smtClean="0"/>
              <a:t>1</a:t>
            </a:r>
            <a:endParaRPr lang="sk-SK" sz="1400" b="1" dirty="0"/>
          </a:p>
        </p:txBody>
      </p:sp>
      <p:cxnSp>
        <p:nvCxnSpPr>
          <p:cNvPr id="38" name="Rovná spojnica 37"/>
          <p:cNvCxnSpPr/>
          <p:nvPr/>
        </p:nvCxnSpPr>
        <p:spPr>
          <a:xfrm rot="19932820" flipH="1" flipV="1">
            <a:off x="4999152" y="4201075"/>
            <a:ext cx="1760677" cy="242309"/>
          </a:xfrm>
          <a:prstGeom prst="line">
            <a:avLst/>
          </a:prstGeom>
          <a:ln w="19050">
            <a:solidFill>
              <a:schemeClr val="tx1"/>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51" name="BlokTextu 50"/>
          <p:cNvSpPr txBox="1"/>
          <p:nvPr/>
        </p:nvSpPr>
        <p:spPr>
          <a:xfrm>
            <a:off x="4135276" y="5257683"/>
            <a:ext cx="284052" cy="307777"/>
          </a:xfrm>
          <a:prstGeom prst="rect">
            <a:avLst/>
          </a:prstGeom>
          <a:noFill/>
        </p:spPr>
        <p:txBody>
          <a:bodyPr wrap="none" rtlCol="0">
            <a:spAutoFit/>
          </a:bodyPr>
          <a:lstStyle/>
          <a:p>
            <a:r>
              <a:rPr lang="sk-SK" sz="1400" b="1" dirty="0" smtClean="0">
                <a:sym typeface="Symbol"/>
              </a:rPr>
              <a:t></a:t>
            </a:r>
            <a:endParaRPr lang="sk-SK" sz="1400" b="1" dirty="0"/>
          </a:p>
        </p:txBody>
      </p:sp>
      <p:sp>
        <p:nvSpPr>
          <p:cNvPr id="52" name="BlokTextu 51"/>
          <p:cNvSpPr txBox="1"/>
          <p:nvPr/>
        </p:nvSpPr>
        <p:spPr>
          <a:xfrm>
            <a:off x="6443834" y="5955072"/>
            <a:ext cx="652743" cy="307777"/>
          </a:xfrm>
          <a:prstGeom prst="rect">
            <a:avLst/>
          </a:prstGeom>
          <a:noFill/>
        </p:spPr>
        <p:txBody>
          <a:bodyPr wrap="none" rtlCol="0">
            <a:spAutoFit/>
          </a:bodyPr>
          <a:lstStyle/>
          <a:p>
            <a:r>
              <a:rPr lang="sk-SK" sz="1400" b="1" dirty="0" smtClean="0">
                <a:sym typeface="Symbol"/>
              </a:rPr>
              <a:t>p</a:t>
            </a:r>
            <a:r>
              <a:rPr lang="sk-SK" sz="1400" b="1" baseline="30000" dirty="0" smtClean="0">
                <a:sym typeface="Symbol"/>
              </a:rPr>
              <a:t></a:t>
            </a:r>
            <a:r>
              <a:rPr lang="sk-SK" sz="1400" b="1" dirty="0" smtClean="0">
                <a:sym typeface="Symbol"/>
              </a:rPr>
              <a:t> </a:t>
            </a:r>
            <a:r>
              <a:rPr lang="sk-SK" sz="1400" dirty="0" smtClean="0">
                <a:sym typeface="Symbol"/>
              </a:rPr>
              <a:t>= </a:t>
            </a:r>
            <a:r>
              <a:rPr lang="sk-SK" sz="1400" b="1" dirty="0" smtClean="0">
                <a:sym typeface="Symbol"/>
              </a:rPr>
              <a:t>z</a:t>
            </a:r>
            <a:endParaRPr lang="sk-SK" sz="1400" b="1" dirty="0"/>
          </a:p>
        </p:txBody>
      </p:sp>
      <p:cxnSp>
        <p:nvCxnSpPr>
          <p:cNvPr id="55" name="Rovná spojnica 54"/>
          <p:cNvCxnSpPr/>
          <p:nvPr/>
        </p:nvCxnSpPr>
        <p:spPr>
          <a:xfrm rot="16200000" flipV="1">
            <a:off x="6236328" y="4494336"/>
            <a:ext cx="949642" cy="21437"/>
          </a:xfrm>
          <a:prstGeom prst="line">
            <a:avLst/>
          </a:prstGeom>
          <a:ln w="19050">
            <a:solidFill>
              <a:schemeClr val="tx1"/>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56" name="BlokTextu 55"/>
          <p:cNvSpPr txBox="1"/>
          <p:nvPr/>
        </p:nvSpPr>
        <p:spPr>
          <a:xfrm>
            <a:off x="4884510" y="4964735"/>
            <a:ext cx="372218" cy="307777"/>
          </a:xfrm>
          <a:prstGeom prst="rect">
            <a:avLst/>
          </a:prstGeom>
          <a:noFill/>
        </p:spPr>
        <p:txBody>
          <a:bodyPr wrap="none" rtlCol="0">
            <a:spAutoFit/>
          </a:bodyPr>
          <a:lstStyle/>
          <a:p>
            <a:r>
              <a:rPr lang="en-US" sz="1400" b="1" dirty="0" smtClean="0"/>
              <a:t>S</a:t>
            </a:r>
            <a:r>
              <a:rPr lang="en-US" sz="1400" b="1" baseline="-25000" dirty="0" smtClean="0"/>
              <a:t>1</a:t>
            </a:r>
            <a:endParaRPr lang="sk-SK" sz="1400" b="1" dirty="0"/>
          </a:p>
        </p:txBody>
      </p:sp>
      <p:cxnSp>
        <p:nvCxnSpPr>
          <p:cNvPr id="58" name="Rovná spojnica 57"/>
          <p:cNvCxnSpPr/>
          <p:nvPr/>
        </p:nvCxnSpPr>
        <p:spPr>
          <a:xfrm>
            <a:off x="5049237" y="4971039"/>
            <a:ext cx="1676821" cy="7301"/>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0" name="Rovná spojnica 49"/>
          <p:cNvCxnSpPr/>
          <p:nvPr/>
        </p:nvCxnSpPr>
        <p:spPr>
          <a:xfrm rot="5400000" flipH="1" flipV="1">
            <a:off x="6223729" y="4431532"/>
            <a:ext cx="1807614" cy="16218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Voľná forma 64"/>
          <p:cNvSpPr/>
          <p:nvPr/>
        </p:nvSpPr>
        <p:spPr>
          <a:xfrm rot="19932820" flipH="1" flipV="1">
            <a:off x="5016784" y="3556652"/>
            <a:ext cx="2169199" cy="1550254"/>
          </a:xfrm>
          <a:custGeom>
            <a:avLst/>
            <a:gdLst>
              <a:gd name="connsiteX0" fmla="*/ 3395049 w 3395049"/>
              <a:gd name="connsiteY0" fmla="*/ 1593410 h 2426329"/>
              <a:gd name="connsiteX1" fmla="*/ 878186 w 3395049"/>
              <a:gd name="connsiteY1" fmla="*/ 9054 h 2426329"/>
              <a:gd name="connsiteX2" fmla="*/ 688063 w 3395049"/>
              <a:gd name="connsiteY2" fmla="*/ 0 h 2426329"/>
              <a:gd name="connsiteX3" fmla="*/ 443619 w 3395049"/>
              <a:gd name="connsiteY3" fmla="*/ 135802 h 2426329"/>
              <a:gd name="connsiteX4" fmla="*/ 262550 w 3395049"/>
              <a:gd name="connsiteY4" fmla="*/ 371192 h 2426329"/>
              <a:gd name="connsiteX5" fmla="*/ 144855 w 3395049"/>
              <a:gd name="connsiteY5" fmla="*/ 642796 h 2426329"/>
              <a:gd name="connsiteX6" fmla="*/ 54320 w 3395049"/>
              <a:gd name="connsiteY6" fmla="*/ 932507 h 2426329"/>
              <a:gd name="connsiteX7" fmla="*/ 0 w 3395049"/>
              <a:gd name="connsiteY7" fmla="*/ 1285592 h 2426329"/>
              <a:gd name="connsiteX8" fmla="*/ 18107 w 3395049"/>
              <a:gd name="connsiteY8" fmla="*/ 1656784 h 2426329"/>
              <a:gd name="connsiteX9" fmla="*/ 72427 w 3395049"/>
              <a:gd name="connsiteY9" fmla="*/ 1982709 h 2426329"/>
              <a:gd name="connsiteX10" fmla="*/ 190122 w 3395049"/>
              <a:gd name="connsiteY10" fmla="*/ 2236206 h 2426329"/>
              <a:gd name="connsiteX11" fmla="*/ 398352 w 3395049"/>
              <a:gd name="connsiteY11" fmla="*/ 2417275 h 2426329"/>
              <a:gd name="connsiteX12" fmla="*/ 543208 w 3395049"/>
              <a:gd name="connsiteY12" fmla="*/ 2426329 h 2426329"/>
              <a:gd name="connsiteX13" fmla="*/ 3395049 w 3395049"/>
              <a:gd name="connsiteY13" fmla="*/ 1593410 h 24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5049" h="2426329">
                <a:moveTo>
                  <a:pt x="3395049" y="1593410"/>
                </a:moveTo>
                <a:lnTo>
                  <a:pt x="878186" y="9054"/>
                </a:lnTo>
                <a:lnTo>
                  <a:pt x="688063" y="0"/>
                </a:lnTo>
                <a:lnTo>
                  <a:pt x="443619" y="135802"/>
                </a:lnTo>
                <a:lnTo>
                  <a:pt x="262550" y="371192"/>
                </a:lnTo>
                <a:lnTo>
                  <a:pt x="144855" y="642796"/>
                </a:lnTo>
                <a:lnTo>
                  <a:pt x="54320" y="932507"/>
                </a:lnTo>
                <a:lnTo>
                  <a:pt x="0" y="1285592"/>
                </a:lnTo>
                <a:lnTo>
                  <a:pt x="18107" y="1656784"/>
                </a:lnTo>
                <a:lnTo>
                  <a:pt x="72427" y="1982709"/>
                </a:lnTo>
                <a:lnTo>
                  <a:pt x="190122" y="2236206"/>
                </a:lnTo>
                <a:lnTo>
                  <a:pt x="398352" y="2417275"/>
                </a:lnTo>
                <a:lnTo>
                  <a:pt x="543208" y="2426329"/>
                </a:lnTo>
                <a:lnTo>
                  <a:pt x="3395049" y="1593410"/>
                </a:lnTo>
                <a:close/>
              </a:path>
            </a:pathLst>
          </a:custGeom>
          <a:solidFill>
            <a:srgbClr val="00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cxnSp>
        <p:nvCxnSpPr>
          <p:cNvPr id="62" name="Rovná spojnica 61"/>
          <p:cNvCxnSpPr>
            <a:stCxn id="54" idx="2"/>
          </p:cNvCxnSpPr>
          <p:nvPr/>
        </p:nvCxnSpPr>
        <p:spPr>
          <a:xfrm rot="10800000" flipH="1">
            <a:off x="5024086" y="3344582"/>
            <a:ext cx="1308093" cy="12712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Rovná spojnica 63"/>
          <p:cNvCxnSpPr>
            <a:stCxn id="54" idx="2"/>
          </p:cNvCxnSpPr>
          <p:nvPr/>
        </p:nvCxnSpPr>
        <p:spPr>
          <a:xfrm rot="10800000" flipH="1" flipV="1">
            <a:off x="5024085" y="4615823"/>
            <a:ext cx="1878227" cy="1624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Voľná forma 38"/>
          <p:cNvSpPr/>
          <p:nvPr/>
        </p:nvSpPr>
        <p:spPr>
          <a:xfrm rot="19932820">
            <a:off x="5477635" y="92620"/>
            <a:ext cx="1347558" cy="5802363"/>
          </a:xfrm>
          <a:custGeom>
            <a:avLst/>
            <a:gdLst>
              <a:gd name="connsiteX0" fmla="*/ 0 w 1964602"/>
              <a:gd name="connsiteY0" fmla="*/ 660903 h 3956364"/>
              <a:gd name="connsiteX1" fmla="*/ 1937442 w 1964602"/>
              <a:gd name="connsiteY1" fmla="*/ 0 h 3956364"/>
              <a:gd name="connsiteX2" fmla="*/ 1964602 w 1964602"/>
              <a:gd name="connsiteY2" fmla="*/ 3277354 h 3956364"/>
              <a:gd name="connsiteX3" fmla="*/ 18107 w 1964602"/>
              <a:gd name="connsiteY3" fmla="*/ 3956364 h 3956364"/>
              <a:gd name="connsiteX4" fmla="*/ 0 w 1964602"/>
              <a:gd name="connsiteY4" fmla="*/ 660903 h 3956364"/>
              <a:gd name="connsiteX0" fmla="*/ 0 w 1964602"/>
              <a:gd name="connsiteY0" fmla="*/ 660903 h 4735533"/>
              <a:gd name="connsiteX1" fmla="*/ 1937442 w 1964602"/>
              <a:gd name="connsiteY1" fmla="*/ 0 h 4735533"/>
              <a:gd name="connsiteX2" fmla="*/ 1964602 w 1964602"/>
              <a:gd name="connsiteY2" fmla="*/ 3277354 h 4735533"/>
              <a:gd name="connsiteX3" fmla="*/ 33855 w 1964602"/>
              <a:gd name="connsiteY3" fmla="*/ 4735533 h 4735533"/>
              <a:gd name="connsiteX4" fmla="*/ 0 w 1964602"/>
              <a:gd name="connsiteY4" fmla="*/ 660903 h 4735533"/>
              <a:gd name="connsiteX0" fmla="*/ 0 w 1994598"/>
              <a:gd name="connsiteY0" fmla="*/ 660903 h 4735533"/>
              <a:gd name="connsiteX1" fmla="*/ 1937442 w 1994598"/>
              <a:gd name="connsiteY1" fmla="*/ 0 h 4735533"/>
              <a:gd name="connsiteX2" fmla="*/ 1994598 w 1994598"/>
              <a:gd name="connsiteY2" fmla="*/ 3786294 h 4735533"/>
              <a:gd name="connsiteX3" fmla="*/ 33855 w 1994598"/>
              <a:gd name="connsiteY3" fmla="*/ 4735533 h 4735533"/>
              <a:gd name="connsiteX4" fmla="*/ 0 w 1994598"/>
              <a:gd name="connsiteY4" fmla="*/ 660903 h 4735533"/>
              <a:gd name="connsiteX0" fmla="*/ 0 w 2004398"/>
              <a:gd name="connsiteY0" fmla="*/ 660903 h 4735533"/>
              <a:gd name="connsiteX1" fmla="*/ 1937442 w 2004398"/>
              <a:gd name="connsiteY1" fmla="*/ 0 h 4735533"/>
              <a:gd name="connsiteX2" fmla="*/ 2004398 w 2004398"/>
              <a:gd name="connsiteY2" fmla="*/ 3995554 h 4735533"/>
              <a:gd name="connsiteX3" fmla="*/ 33855 w 2004398"/>
              <a:gd name="connsiteY3" fmla="*/ 4735533 h 4735533"/>
              <a:gd name="connsiteX4" fmla="*/ 0 w 2004398"/>
              <a:gd name="connsiteY4" fmla="*/ 660903 h 4735533"/>
              <a:gd name="connsiteX0" fmla="*/ 0 w 2004398"/>
              <a:gd name="connsiteY0" fmla="*/ 5006748 h 9081378"/>
              <a:gd name="connsiteX1" fmla="*/ 1871188 w 2004398"/>
              <a:gd name="connsiteY1" fmla="*/ 0 h 9081378"/>
              <a:gd name="connsiteX2" fmla="*/ 2004398 w 2004398"/>
              <a:gd name="connsiteY2" fmla="*/ 8341399 h 9081378"/>
              <a:gd name="connsiteX3" fmla="*/ 33855 w 2004398"/>
              <a:gd name="connsiteY3" fmla="*/ 9081378 h 9081378"/>
              <a:gd name="connsiteX4" fmla="*/ 0 w 2004398"/>
              <a:gd name="connsiteY4" fmla="*/ 5006748 h 9081378"/>
              <a:gd name="connsiteX0" fmla="*/ 0 w 2109087"/>
              <a:gd name="connsiteY0" fmla="*/ 754460 h 9081378"/>
              <a:gd name="connsiteX1" fmla="*/ 1975877 w 2109087"/>
              <a:gd name="connsiteY1" fmla="*/ 0 h 9081378"/>
              <a:gd name="connsiteX2" fmla="*/ 2109087 w 2109087"/>
              <a:gd name="connsiteY2" fmla="*/ 8341399 h 9081378"/>
              <a:gd name="connsiteX3" fmla="*/ 138544 w 2109087"/>
              <a:gd name="connsiteY3" fmla="*/ 9081378 h 9081378"/>
              <a:gd name="connsiteX4" fmla="*/ 0 w 2109087"/>
              <a:gd name="connsiteY4" fmla="*/ 754460 h 9081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087" h="9081378">
                <a:moveTo>
                  <a:pt x="0" y="754460"/>
                </a:moveTo>
                <a:lnTo>
                  <a:pt x="1975877" y="0"/>
                </a:lnTo>
                <a:lnTo>
                  <a:pt x="2109087" y="8341399"/>
                </a:lnTo>
                <a:lnTo>
                  <a:pt x="138544" y="9081378"/>
                </a:lnTo>
                <a:cubicBezTo>
                  <a:pt x="132508" y="7973838"/>
                  <a:pt x="6036" y="1834840"/>
                  <a:pt x="0" y="754460"/>
                </a:cubicBezTo>
                <a:close/>
              </a:path>
            </a:pathLst>
          </a:custGeom>
          <a:solidFill>
            <a:schemeClr val="bg1">
              <a:lumMod val="65000"/>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 name="BlokTextu 40"/>
          <p:cNvSpPr txBox="1"/>
          <p:nvPr/>
        </p:nvSpPr>
        <p:spPr>
          <a:xfrm>
            <a:off x="5174916" y="363782"/>
            <a:ext cx="284052" cy="307777"/>
          </a:xfrm>
          <a:prstGeom prst="rect">
            <a:avLst/>
          </a:prstGeom>
          <a:noFill/>
          <a:ln>
            <a:noFill/>
            <a:prstDash val="solid"/>
          </a:ln>
        </p:spPr>
        <p:txBody>
          <a:bodyPr wrap="none" rtlCol="0">
            <a:spAutoFit/>
          </a:bodyPr>
          <a:lstStyle/>
          <a:p>
            <a:r>
              <a:rPr lang="sk-SK" sz="1400" b="1" dirty="0" smtClean="0">
                <a:sym typeface="Symbol"/>
              </a:rPr>
              <a:t></a:t>
            </a:r>
            <a:endParaRPr lang="sk-SK" sz="1400" b="1" dirty="0"/>
          </a:p>
        </p:txBody>
      </p:sp>
      <p:sp>
        <p:nvSpPr>
          <p:cNvPr id="48" name="Oblúk 47"/>
          <p:cNvSpPr/>
          <p:nvPr/>
        </p:nvSpPr>
        <p:spPr>
          <a:xfrm rot="20412820">
            <a:off x="6312043" y="3237962"/>
            <a:ext cx="773775" cy="1568877"/>
          </a:xfrm>
          <a:prstGeom prst="arc">
            <a:avLst>
              <a:gd name="adj1" fmla="val 5076221"/>
              <a:gd name="adj2" fmla="val 5067923"/>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dirty="0">
              <a:solidFill>
                <a:srgbClr val="FF0000"/>
              </a:solidFill>
            </a:endParaRPr>
          </a:p>
        </p:txBody>
      </p:sp>
      <p:sp>
        <p:nvSpPr>
          <p:cNvPr id="35" name="BlokTextu 34"/>
          <p:cNvSpPr txBox="1"/>
          <p:nvPr/>
        </p:nvSpPr>
        <p:spPr>
          <a:xfrm>
            <a:off x="6686259" y="3829803"/>
            <a:ext cx="314510" cy="307777"/>
          </a:xfrm>
          <a:prstGeom prst="rect">
            <a:avLst/>
          </a:prstGeom>
          <a:noFill/>
        </p:spPr>
        <p:txBody>
          <a:bodyPr wrap="none" rtlCol="0">
            <a:spAutoFit/>
          </a:bodyPr>
          <a:lstStyle/>
          <a:p>
            <a:r>
              <a:rPr lang="sk-SK" sz="1400" b="1" dirty="0" smtClean="0"/>
              <a:t>H</a:t>
            </a:r>
            <a:endParaRPr lang="sk-SK" sz="1400" b="1" dirty="0"/>
          </a:p>
        </p:txBody>
      </p:sp>
      <p:sp>
        <p:nvSpPr>
          <p:cNvPr id="53" name="Ovál 52"/>
          <p:cNvSpPr>
            <a:spLocks noChangeAspect="1"/>
          </p:cNvSpPr>
          <p:nvPr/>
        </p:nvSpPr>
        <p:spPr>
          <a:xfrm>
            <a:off x="6683270" y="4002405"/>
            <a:ext cx="34263" cy="34263"/>
          </a:xfrm>
          <a:prstGeom prst="ellipse">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 name="BlokTextu 39"/>
          <p:cNvSpPr txBox="1"/>
          <p:nvPr/>
        </p:nvSpPr>
        <p:spPr>
          <a:xfrm>
            <a:off x="6727134" y="3219005"/>
            <a:ext cx="343364" cy="307777"/>
          </a:xfrm>
          <a:prstGeom prst="rect">
            <a:avLst/>
          </a:prstGeom>
          <a:noFill/>
        </p:spPr>
        <p:txBody>
          <a:bodyPr wrap="none" rtlCol="0">
            <a:spAutoFit/>
          </a:bodyPr>
          <a:lstStyle/>
          <a:p>
            <a:r>
              <a:rPr lang="sk-SK" sz="1400" b="1" dirty="0" err="1" smtClean="0"/>
              <a:t>k</a:t>
            </a:r>
            <a:r>
              <a:rPr lang="sk-SK" sz="1400" b="1" baseline="30000" dirty="0" err="1" smtClean="0"/>
              <a:t>z</a:t>
            </a:r>
            <a:endParaRPr lang="sk-SK" sz="1400" b="1" dirty="0"/>
          </a:p>
        </p:txBody>
      </p:sp>
      <p:sp>
        <p:nvSpPr>
          <p:cNvPr id="33" name="Voľná forma 32"/>
          <p:cNvSpPr/>
          <p:nvPr/>
        </p:nvSpPr>
        <p:spPr>
          <a:xfrm>
            <a:off x="6830506" y="4554415"/>
            <a:ext cx="1782191" cy="1026784"/>
          </a:xfrm>
          <a:custGeom>
            <a:avLst/>
            <a:gdLst>
              <a:gd name="connsiteX0" fmla="*/ 1258432 w 3476531"/>
              <a:gd name="connsiteY0" fmla="*/ 0 h 1439501"/>
              <a:gd name="connsiteX1" fmla="*/ 3476531 w 3476531"/>
              <a:gd name="connsiteY1" fmla="*/ 18107 h 1439501"/>
              <a:gd name="connsiteX2" fmla="*/ 2190939 w 3476531"/>
              <a:gd name="connsiteY2" fmla="*/ 1430448 h 1439501"/>
              <a:gd name="connsiteX3" fmla="*/ 0 w 3476531"/>
              <a:gd name="connsiteY3" fmla="*/ 1439501 h 1439501"/>
              <a:gd name="connsiteX4" fmla="*/ 1258432 w 3476531"/>
              <a:gd name="connsiteY4" fmla="*/ 0 h 1439501"/>
              <a:gd name="connsiteX0" fmla="*/ 1258432 w 3476531"/>
              <a:gd name="connsiteY0" fmla="*/ 0 h 1446422"/>
              <a:gd name="connsiteX1" fmla="*/ 3476531 w 3476531"/>
              <a:gd name="connsiteY1" fmla="*/ 18107 h 1446422"/>
              <a:gd name="connsiteX2" fmla="*/ 1221228 w 3476531"/>
              <a:gd name="connsiteY2" fmla="*/ 1446422 h 1446422"/>
              <a:gd name="connsiteX3" fmla="*/ 0 w 3476531"/>
              <a:gd name="connsiteY3" fmla="*/ 1439501 h 1446422"/>
              <a:gd name="connsiteX4" fmla="*/ 1258432 w 3476531"/>
              <a:gd name="connsiteY4" fmla="*/ 0 h 1446422"/>
              <a:gd name="connsiteX0" fmla="*/ 1258432 w 2263366"/>
              <a:gd name="connsiteY0" fmla="*/ 0 h 1446422"/>
              <a:gd name="connsiteX1" fmla="*/ 2263366 w 2263366"/>
              <a:gd name="connsiteY1" fmla="*/ 1 h 1446422"/>
              <a:gd name="connsiteX2" fmla="*/ 1221228 w 2263366"/>
              <a:gd name="connsiteY2" fmla="*/ 1446422 h 1446422"/>
              <a:gd name="connsiteX3" fmla="*/ 0 w 2263366"/>
              <a:gd name="connsiteY3" fmla="*/ 1439501 h 1446422"/>
              <a:gd name="connsiteX4" fmla="*/ 1258432 w 2263366"/>
              <a:gd name="connsiteY4" fmla="*/ 0 h 1446422"/>
              <a:gd name="connsiteX0" fmla="*/ 1258432 w 2489005"/>
              <a:gd name="connsiteY0" fmla="*/ 0 h 1446422"/>
              <a:gd name="connsiteX1" fmla="*/ 2489005 w 2489005"/>
              <a:gd name="connsiteY1" fmla="*/ 47532 h 1446422"/>
              <a:gd name="connsiteX2" fmla="*/ 1221228 w 2489005"/>
              <a:gd name="connsiteY2" fmla="*/ 1446422 h 1446422"/>
              <a:gd name="connsiteX3" fmla="*/ 0 w 2489005"/>
              <a:gd name="connsiteY3" fmla="*/ 1439501 h 1446422"/>
              <a:gd name="connsiteX4" fmla="*/ 1258432 w 2489005"/>
              <a:gd name="connsiteY4" fmla="*/ 0 h 1446422"/>
              <a:gd name="connsiteX0" fmla="*/ 1258432 w 2489005"/>
              <a:gd name="connsiteY0" fmla="*/ 0 h 1463823"/>
              <a:gd name="connsiteX1" fmla="*/ 2489005 w 2489005"/>
              <a:gd name="connsiteY1" fmla="*/ 47532 h 1463823"/>
              <a:gd name="connsiteX2" fmla="*/ 1221228 w 2489005"/>
              <a:gd name="connsiteY2" fmla="*/ 1446422 h 1463823"/>
              <a:gd name="connsiteX3" fmla="*/ 1259731 w 2489005"/>
              <a:gd name="connsiteY3" fmla="*/ 1463823 h 1463823"/>
              <a:gd name="connsiteX4" fmla="*/ 0 w 2489005"/>
              <a:gd name="connsiteY4" fmla="*/ 1439501 h 1463823"/>
              <a:gd name="connsiteX5" fmla="*/ 1258432 w 2489005"/>
              <a:gd name="connsiteY5" fmla="*/ 0 h 1463823"/>
              <a:gd name="connsiteX0" fmla="*/ 1271578 w 2489005"/>
              <a:gd name="connsiteY0" fmla="*/ 0 h 1434006"/>
              <a:gd name="connsiteX1" fmla="*/ 2489005 w 2489005"/>
              <a:gd name="connsiteY1" fmla="*/ 17715 h 1434006"/>
              <a:gd name="connsiteX2" fmla="*/ 1221228 w 2489005"/>
              <a:gd name="connsiteY2" fmla="*/ 1416605 h 1434006"/>
              <a:gd name="connsiteX3" fmla="*/ 1259731 w 2489005"/>
              <a:gd name="connsiteY3" fmla="*/ 1434006 h 1434006"/>
              <a:gd name="connsiteX4" fmla="*/ 0 w 2489005"/>
              <a:gd name="connsiteY4" fmla="*/ 1409684 h 1434006"/>
              <a:gd name="connsiteX5" fmla="*/ 1271578 w 2489005"/>
              <a:gd name="connsiteY5" fmla="*/ 0 h 143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9005" h="1434006">
                <a:moveTo>
                  <a:pt x="1271578" y="0"/>
                </a:moveTo>
                <a:lnTo>
                  <a:pt x="2489005" y="17715"/>
                </a:lnTo>
                <a:lnTo>
                  <a:pt x="1221228" y="1416605"/>
                </a:lnTo>
                <a:lnTo>
                  <a:pt x="1259731" y="1434006"/>
                </a:lnTo>
                <a:lnTo>
                  <a:pt x="0" y="1409684"/>
                </a:lnTo>
                <a:lnTo>
                  <a:pt x="1271578" y="0"/>
                </a:lnTo>
                <a:close/>
              </a:path>
            </a:pathLst>
          </a:custGeom>
          <a:solidFill>
            <a:srgbClr val="FF0000">
              <a:alpha val="58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 name="BlokTextu 60"/>
          <p:cNvSpPr txBox="1"/>
          <p:nvPr/>
        </p:nvSpPr>
        <p:spPr>
          <a:xfrm>
            <a:off x="4048736" y="4828433"/>
            <a:ext cx="343364" cy="307777"/>
          </a:xfrm>
          <a:prstGeom prst="rect">
            <a:avLst/>
          </a:prstGeom>
          <a:noFill/>
        </p:spPr>
        <p:txBody>
          <a:bodyPr wrap="none" rtlCol="0">
            <a:spAutoFit/>
          </a:bodyPr>
          <a:lstStyle/>
          <a:p>
            <a:r>
              <a:rPr lang="sk-SK" sz="1400" b="1" dirty="0" smtClean="0">
                <a:sym typeface="Symbol"/>
              </a:rPr>
              <a:t>´</a:t>
            </a:r>
            <a:endParaRPr lang="sk-SK" sz="1400" b="1" dirty="0"/>
          </a:p>
        </p:txBody>
      </p:sp>
      <p:sp>
        <p:nvSpPr>
          <p:cNvPr id="66" name="BlokTextu 65"/>
          <p:cNvSpPr txBox="1"/>
          <p:nvPr/>
        </p:nvSpPr>
        <p:spPr>
          <a:xfrm>
            <a:off x="5243434" y="5810594"/>
            <a:ext cx="739305" cy="307777"/>
          </a:xfrm>
          <a:prstGeom prst="rect">
            <a:avLst/>
          </a:prstGeom>
          <a:noFill/>
        </p:spPr>
        <p:txBody>
          <a:bodyPr wrap="none" rtlCol="0">
            <a:spAutoFit/>
          </a:bodyPr>
          <a:lstStyle/>
          <a:p>
            <a:r>
              <a:rPr lang="sk-SK" sz="1400" b="1" dirty="0" err="1" smtClean="0">
                <a:sym typeface="Symbol"/>
              </a:rPr>
              <a:t>u</a:t>
            </a:r>
            <a:r>
              <a:rPr lang="sk-SK" sz="1400" b="1" baseline="30000" dirty="0" err="1" smtClean="0">
                <a:sym typeface="Symbol"/>
              </a:rPr>
              <a:t></a:t>
            </a:r>
            <a:r>
              <a:rPr lang="sk-SK" sz="1400" b="1" baseline="-25000" dirty="0" err="1" smtClean="0">
                <a:sym typeface="Symbol"/>
              </a:rPr>
              <a:t>s</a:t>
            </a:r>
            <a:r>
              <a:rPr lang="sk-SK" sz="1400" b="1" dirty="0" smtClean="0">
                <a:sym typeface="Symbol"/>
              </a:rPr>
              <a:t> </a:t>
            </a:r>
            <a:r>
              <a:rPr lang="sk-SK" sz="1400" dirty="0" smtClean="0">
                <a:sym typeface="Symbol"/>
              </a:rPr>
              <a:t>= </a:t>
            </a:r>
            <a:r>
              <a:rPr lang="sk-SK" sz="1400" b="1" dirty="0" smtClean="0">
                <a:sym typeface="Symbol"/>
              </a:rPr>
              <a:t>h</a:t>
            </a:r>
            <a:endParaRPr lang="sk-SK" sz="1400" b="1" dirty="0"/>
          </a:p>
        </p:txBody>
      </p:sp>
      <p:cxnSp>
        <p:nvCxnSpPr>
          <p:cNvPr id="63" name="Rovná spojnica 62"/>
          <p:cNvCxnSpPr/>
          <p:nvPr/>
        </p:nvCxnSpPr>
        <p:spPr>
          <a:xfrm flipV="1">
            <a:off x="5898242" y="3873177"/>
            <a:ext cx="1962092" cy="21868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Rovná spojnica 56"/>
          <p:cNvCxnSpPr/>
          <p:nvPr/>
        </p:nvCxnSpPr>
        <p:spPr>
          <a:xfrm rot="16200000" flipV="1">
            <a:off x="4871312" y="4793079"/>
            <a:ext cx="341544" cy="1017"/>
          </a:xfrm>
          <a:prstGeom prst="line">
            <a:avLst/>
          </a:prstGeom>
          <a:ln w="19050">
            <a:solidFill>
              <a:schemeClr val="tx1"/>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44" name="BlokTextu 43"/>
          <p:cNvSpPr txBox="1"/>
          <p:nvPr/>
        </p:nvSpPr>
        <p:spPr>
          <a:xfrm>
            <a:off x="4806309" y="4565740"/>
            <a:ext cx="304892" cy="307777"/>
          </a:xfrm>
          <a:prstGeom prst="rect">
            <a:avLst/>
          </a:prstGeom>
          <a:noFill/>
          <a:ln w="19050">
            <a:noFill/>
          </a:ln>
        </p:spPr>
        <p:txBody>
          <a:bodyPr wrap="none" rtlCol="0">
            <a:spAutoFit/>
          </a:bodyPr>
          <a:lstStyle/>
          <a:p>
            <a:r>
              <a:rPr lang="sk-SK" sz="1400" b="1" dirty="0" smtClean="0"/>
              <a:t>S</a:t>
            </a:r>
            <a:endParaRPr lang="sk-SK" sz="1400" b="1" dirty="0"/>
          </a:p>
        </p:txBody>
      </p:sp>
      <p:sp>
        <p:nvSpPr>
          <p:cNvPr id="54" name="Ovál 53"/>
          <p:cNvSpPr>
            <a:spLocks noChangeAspect="1"/>
          </p:cNvSpPr>
          <p:nvPr/>
        </p:nvSpPr>
        <p:spPr>
          <a:xfrm>
            <a:off x="5024086" y="4598692"/>
            <a:ext cx="34263" cy="342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chemeClr val="tx1"/>
              </a:solidFill>
            </a:endParaRPr>
          </a:p>
        </p:txBody>
      </p:sp>
      <p:cxnSp>
        <p:nvCxnSpPr>
          <p:cNvPr id="46" name="Rovná spojnica 45"/>
          <p:cNvCxnSpPr/>
          <p:nvPr/>
        </p:nvCxnSpPr>
        <p:spPr>
          <a:xfrm flipH="1">
            <a:off x="5047068" y="1040639"/>
            <a:ext cx="1" cy="3560699"/>
          </a:xfrm>
          <a:prstGeom prst="line">
            <a:avLst/>
          </a:prstGeom>
          <a:ln w="19050">
            <a:solidFill>
              <a:schemeClr val="tx1"/>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70" name="Rovná spojnica 69"/>
          <p:cNvCxnSpPr/>
          <p:nvPr/>
        </p:nvCxnSpPr>
        <p:spPr>
          <a:xfrm rot="16200000" flipH="1">
            <a:off x="3981166" y="2099931"/>
            <a:ext cx="4753545" cy="26349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BlokTextu 73"/>
          <p:cNvSpPr txBox="1"/>
          <p:nvPr/>
        </p:nvSpPr>
        <p:spPr>
          <a:xfrm>
            <a:off x="4632027" y="901469"/>
            <a:ext cx="449162" cy="307777"/>
          </a:xfrm>
          <a:prstGeom prst="rect">
            <a:avLst/>
          </a:prstGeom>
          <a:noFill/>
        </p:spPr>
        <p:txBody>
          <a:bodyPr wrap="none" rtlCol="0">
            <a:spAutoFit/>
          </a:bodyPr>
          <a:lstStyle/>
          <a:p>
            <a:r>
              <a:rPr lang="sk-SK" sz="1400" b="1" dirty="0" err="1" smtClean="0"/>
              <a:t>U</a:t>
            </a:r>
            <a:r>
              <a:rPr lang="sk-SK" sz="1400" b="1" baseline="30000" dirty="0" err="1" smtClean="0"/>
              <a:t>k</a:t>
            </a:r>
            <a:r>
              <a:rPr lang="sk-SK" sz="1400" b="1" baseline="-25000" dirty="0" err="1" smtClean="0"/>
              <a:t>s</a:t>
            </a:r>
            <a:endParaRPr lang="sk-SK" sz="1400" b="1" dirty="0"/>
          </a:p>
        </p:txBody>
      </p:sp>
      <p:sp>
        <p:nvSpPr>
          <p:cNvPr id="45" name="Oblúk 44"/>
          <p:cNvSpPr/>
          <p:nvPr/>
        </p:nvSpPr>
        <p:spPr>
          <a:xfrm rot="20412820" flipH="1" flipV="1">
            <a:off x="6917885" y="4802867"/>
            <a:ext cx="533657" cy="392222"/>
          </a:xfrm>
          <a:prstGeom prst="arc">
            <a:avLst>
              <a:gd name="adj1" fmla="val 6127820"/>
              <a:gd name="adj2" fmla="val 1072215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dirty="0">
              <a:solidFill>
                <a:srgbClr val="FF0000"/>
              </a:solidFill>
            </a:endParaRPr>
          </a:p>
        </p:txBody>
      </p:sp>
      <p:sp>
        <p:nvSpPr>
          <p:cNvPr id="67" name="Oval 94"/>
          <p:cNvSpPr>
            <a:spLocks noChangeAspect="1" noChangeArrowheads="1"/>
          </p:cNvSpPr>
          <p:nvPr/>
        </p:nvSpPr>
        <p:spPr bwMode="auto">
          <a:xfrm flipH="1" flipV="1">
            <a:off x="7265158" y="4889713"/>
            <a:ext cx="43180" cy="43200"/>
          </a:xfrm>
          <a:prstGeom prst="ellipse">
            <a:avLst/>
          </a:prstGeom>
          <a:solidFill>
            <a:schemeClr val="tx1"/>
          </a:solidFill>
          <a:ln w="12700">
            <a:solidFill>
              <a:schemeClr val="tx1"/>
            </a:solidFill>
            <a:round/>
            <a:headEnd/>
            <a:tailEnd/>
          </a:ln>
        </p:spPr>
        <p:txBody>
          <a:bodyPr wrap="none" anchor="ctr"/>
          <a:lstStyle/>
          <a:p>
            <a:endParaRPr lang="sk-SK" sz="1400" b="1">
              <a:latin typeface="Arial" pitchFamily="34" charset="0"/>
              <a:cs typeface="Arial" pitchFamily="34" charset="0"/>
            </a:endParaRPr>
          </a:p>
        </p:txBody>
      </p:sp>
      <p:sp>
        <p:nvSpPr>
          <p:cNvPr id="47" name="Zástupný symbol čísla snímky 46"/>
          <p:cNvSpPr>
            <a:spLocks noGrp="1"/>
          </p:cNvSpPr>
          <p:nvPr>
            <p:ph type="sldNum" sz="quarter" idx="12"/>
          </p:nvPr>
        </p:nvSpPr>
        <p:spPr/>
        <p:txBody>
          <a:bodyPr/>
          <a:lstStyle/>
          <a:p>
            <a:pPr>
              <a:defRPr/>
            </a:pPr>
            <a:fld id="{63D5BB9D-2151-4B73-8CB6-29CE2E5BD535}" type="slidenum">
              <a:rPr lang="sk-SK" smtClean="0"/>
              <a:pPr>
                <a:defRPr/>
              </a:pPr>
              <a:t>18</a:t>
            </a:fld>
            <a:endParaRPr lang="sk-SK"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down)">
                                      <p:cBhvr>
                                        <p:cTn id="17" dur="500"/>
                                        <p:tgtEl>
                                          <p:spTgt spid="4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wipe(down)">
                                      <p:cBhvr>
                                        <p:cTn id="20" dur="500"/>
                                        <p:tgtEl>
                                          <p:spTgt spid="74"/>
                                        </p:tgtEl>
                                      </p:cBhvr>
                                    </p:animEffect>
                                  </p:childTnLst>
                                </p:cTn>
                              </p:par>
                              <p:par>
                                <p:cTn id="21" presetID="22" presetClass="entr" presetSubtype="4"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down)">
                                      <p:cBhvr>
                                        <p:cTn id="23" dur="500"/>
                                        <p:tgtEl>
                                          <p:spTgt spid="7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down)">
                                      <p:cBhvr>
                                        <p:cTn id="26" dur="500"/>
                                        <p:tgtEl>
                                          <p:spTgt spid="4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wipe(down)">
                                      <p:cBhvr>
                                        <p:cTn id="2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P spid="66" grpId="0"/>
      <p:bldP spid="74" grpId="0"/>
      <p:bldP spid="45" grpId="0" animBg="1"/>
      <p:bldP spid="6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ĺžnik 4"/>
          <p:cNvSpPr/>
          <p:nvPr/>
        </p:nvSpPr>
        <p:spPr>
          <a:xfrm>
            <a:off x="360000" y="5857892"/>
            <a:ext cx="2074607" cy="523220"/>
          </a:xfrm>
          <a:prstGeom prst="rect">
            <a:avLst/>
          </a:prstGeom>
        </p:spPr>
        <p:txBody>
          <a:bodyPr wrap="none">
            <a:spAutoFit/>
          </a:bodyPr>
          <a:lstStyle/>
          <a:p>
            <a:r>
              <a:rPr lang="sk-SK" sz="1400" dirty="0" smtClean="0">
                <a:latin typeface="Arial" pitchFamily="34" charset="0"/>
                <a:cs typeface="Arial" pitchFamily="34" charset="0"/>
              </a:rPr>
              <a:t>Hotel </a:t>
            </a:r>
            <a:r>
              <a:rPr lang="en-US" sz="1400" dirty="0" smtClean="0">
                <a:latin typeface="Arial" pitchFamily="34" charset="0"/>
                <a:cs typeface="Arial" pitchFamily="34" charset="0"/>
              </a:rPr>
              <a:t>Mandarin Oriental</a:t>
            </a:r>
            <a:endParaRPr lang="sk-SK" sz="1400" dirty="0" smtClean="0">
              <a:latin typeface="Arial" pitchFamily="34" charset="0"/>
              <a:cs typeface="Arial" pitchFamily="34" charset="0"/>
            </a:endParaRPr>
          </a:p>
          <a:p>
            <a:r>
              <a:rPr lang="en-US" sz="1400" dirty="0" smtClean="0">
                <a:latin typeface="Arial" pitchFamily="34" charset="0"/>
                <a:cs typeface="Arial" pitchFamily="34" charset="0"/>
              </a:rPr>
              <a:t>New York</a:t>
            </a:r>
            <a:endParaRPr lang="sk-SK" sz="1400" dirty="0">
              <a:latin typeface="Arial" pitchFamily="34" charset="0"/>
              <a:cs typeface="Arial" pitchFamily="34" charset="0"/>
            </a:endParaRPr>
          </a:p>
        </p:txBody>
      </p:sp>
      <p:pic>
        <p:nvPicPr>
          <p:cNvPr id="15362" name="Picture 2" descr="Time Warner Center May 2010.JPG"/>
          <p:cNvPicPr>
            <a:picLocks noChangeAspect="1" noChangeArrowheads="1"/>
          </p:cNvPicPr>
          <p:nvPr/>
        </p:nvPicPr>
        <p:blipFill>
          <a:blip r:embed="rId2" cstate="print"/>
          <a:srcRect/>
          <a:stretch>
            <a:fillRect/>
          </a:stretch>
        </p:blipFill>
        <p:spPr bwMode="auto">
          <a:xfrm>
            <a:off x="3286117" y="2428868"/>
            <a:ext cx="2517174" cy="3357586"/>
          </a:xfrm>
          <a:prstGeom prst="rect">
            <a:avLst/>
          </a:prstGeom>
          <a:noFill/>
        </p:spPr>
      </p:pic>
      <p:sp>
        <p:nvSpPr>
          <p:cNvPr id="7" name="BlokTextu 6"/>
          <p:cNvSpPr txBox="1"/>
          <p:nvPr/>
        </p:nvSpPr>
        <p:spPr>
          <a:xfrm>
            <a:off x="712873" y="590535"/>
            <a:ext cx="7218643" cy="307777"/>
          </a:xfrm>
          <a:prstGeom prst="rect">
            <a:avLst/>
          </a:prstGeom>
          <a:noFill/>
        </p:spPr>
        <p:txBody>
          <a:bodyPr wrap="none" rtlCol="0">
            <a:spAutoFit/>
          </a:bodyPr>
          <a:lstStyle/>
          <a:p>
            <a:r>
              <a:rPr lang="sk-SK" sz="1400" dirty="0" smtClean="0">
                <a:latin typeface="Arial" pitchFamily="34" charset="0"/>
                <a:cs typeface="Arial" pitchFamily="34" charset="0"/>
              </a:rPr>
              <a:t>Určte približne </a:t>
            </a:r>
            <a:r>
              <a:rPr lang="sk-SK" sz="1400" dirty="0" err="1" smtClean="0">
                <a:latin typeface="Arial" pitchFamily="34" charset="0"/>
                <a:cs typeface="Arial" pitchFamily="34" charset="0"/>
              </a:rPr>
              <a:t>úbežník</a:t>
            </a:r>
            <a:r>
              <a:rPr lang="sk-SK" sz="1400" dirty="0" smtClean="0">
                <a:latin typeface="Arial" pitchFamily="34" charset="0"/>
                <a:cs typeface="Arial" pitchFamily="34" charset="0"/>
              </a:rPr>
              <a:t> zvislých priamok a horizont (fotografia môže skresľovať priamky).</a:t>
            </a:r>
          </a:p>
        </p:txBody>
      </p:sp>
      <p:sp>
        <p:nvSpPr>
          <p:cNvPr id="12" name="BlokTextu 11"/>
          <p:cNvSpPr txBox="1"/>
          <p:nvPr/>
        </p:nvSpPr>
        <p:spPr>
          <a:xfrm>
            <a:off x="2786050" y="6357958"/>
            <a:ext cx="4091505" cy="276999"/>
          </a:xfrm>
          <a:prstGeom prst="rect">
            <a:avLst/>
          </a:prstGeom>
          <a:noFill/>
        </p:spPr>
        <p:txBody>
          <a:bodyPr wrap="none" rtlCol="0">
            <a:spAutoFit/>
          </a:bodyPr>
          <a:lstStyle/>
          <a:p>
            <a:r>
              <a:rPr lang="sk-SK" sz="1200" dirty="0" smtClean="0"/>
              <a:t>https://en.wikipedia.org/wiki/Mandarin_Oriental,New_York</a:t>
            </a:r>
            <a:endParaRPr lang="sk-SK" sz="1200" dirty="0"/>
          </a:p>
        </p:txBody>
      </p:sp>
      <p:pic>
        <p:nvPicPr>
          <p:cNvPr id="11" name="Picture 4" descr="http://studentview.ceskyblog.cz/data/studentview/upload/2007/07/otaznik.jpg"/>
          <p:cNvPicPr>
            <a:picLocks noChangeAspect="1" noChangeArrowheads="1"/>
          </p:cNvPicPr>
          <p:nvPr/>
        </p:nvPicPr>
        <p:blipFill>
          <a:blip r:embed="rId3" cstate="print"/>
          <a:srcRect/>
          <a:stretch>
            <a:fillRect/>
          </a:stretch>
        </p:blipFill>
        <p:spPr bwMode="auto">
          <a:xfrm>
            <a:off x="137944" y="513761"/>
            <a:ext cx="571500" cy="695325"/>
          </a:xfrm>
          <a:prstGeom prst="rect">
            <a:avLst/>
          </a:prstGeom>
          <a:noFill/>
          <a:ln w="9525">
            <a:noFill/>
            <a:miter lim="800000"/>
            <a:headEnd/>
            <a:tailEnd/>
          </a:ln>
        </p:spPr>
      </p:pic>
      <p:sp>
        <p:nvSpPr>
          <p:cNvPr id="13" name="BlokTextu 12"/>
          <p:cNvSpPr txBox="1"/>
          <p:nvPr/>
        </p:nvSpPr>
        <p:spPr>
          <a:xfrm>
            <a:off x="360000" y="180000"/>
            <a:ext cx="2419252" cy="338554"/>
          </a:xfrm>
          <a:prstGeom prst="rect">
            <a:avLst/>
          </a:prstGeom>
          <a:noFill/>
        </p:spPr>
        <p:txBody>
          <a:bodyPr wrap="none" rtlCol="0">
            <a:spAutoFit/>
          </a:bodyPr>
          <a:lstStyle/>
          <a:p>
            <a:r>
              <a:rPr lang="sk-SK" sz="1600" dirty="0" smtClean="0"/>
              <a:t>Šikmá žabia perspektíva</a:t>
            </a:r>
            <a:endParaRPr lang="sk-SK" sz="1600" dirty="0"/>
          </a:p>
        </p:txBody>
      </p:sp>
      <p:sp>
        <p:nvSpPr>
          <p:cNvPr id="10" name="Zástupný symbol čísla snímky 9"/>
          <p:cNvSpPr>
            <a:spLocks noGrp="1"/>
          </p:cNvSpPr>
          <p:nvPr>
            <p:ph type="sldNum" sz="quarter" idx="12"/>
          </p:nvPr>
        </p:nvSpPr>
        <p:spPr/>
        <p:txBody>
          <a:bodyPr/>
          <a:lstStyle/>
          <a:p>
            <a:pPr>
              <a:defRPr/>
            </a:pPr>
            <a:fld id="{63D5BB9D-2151-4B73-8CB6-29CE2E5BD535}" type="slidenum">
              <a:rPr lang="sk-SK" smtClean="0"/>
              <a:pPr>
                <a:defRPr/>
              </a:pPr>
              <a:t>19</a:t>
            </a:fld>
            <a:endParaRPr lang="sk-SK"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5" descr="kreslenie1"/>
          <p:cNvPicPr>
            <a:picLocks noChangeAspect="1" noChangeArrowheads="1"/>
          </p:cNvPicPr>
          <p:nvPr/>
        </p:nvPicPr>
        <p:blipFill>
          <a:blip r:embed="rId2" cstate="print"/>
          <a:srcRect/>
          <a:stretch>
            <a:fillRect/>
          </a:stretch>
        </p:blipFill>
        <p:spPr bwMode="auto">
          <a:xfrm>
            <a:off x="336236" y="519297"/>
            <a:ext cx="5347956" cy="2136652"/>
          </a:xfrm>
          <a:prstGeom prst="rect">
            <a:avLst/>
          </a:prstGeom>
          <a:noFill/>
          <a:ln w="9525">
            <a:noFill/>
            <a:miter lim="800000"/>
            <a:headEnd/>
            <a:tailEnd/>
          </a:ln>
        </p:spPr>
      </p:pic>
      <p:pic>
        <p:nvPicPr>
          <p:cNvPr id="5124" name="Picture 6" descr="kreslenie2"/>
          <p:cNvPicPr>
            <a:picLocks noChangeAspect="1" noChangeArrowheads="1"/>
          </p:cNvPicPr>
          <p:nvPr/>
        </p:nvPicPr>
        <p:blipFill>
          <a:blip r:embed="rId3" cstate="print"/>
          <a:srcRect/>
          <a:stretch>
            <a:fillRect/>
          </a:stretch>
        </p:blipFill>
        <p:spPr bwMode="auto">
          <a:xfrm>
            <a:off x="5726694" y="537623"/>
            <a:ext cx="2975424" cy="2100000"/>
          </a:xfrm>
          <a:prstGeom prst="rect">
            <a:avLst/>
          </a:prstGeom>
          <a:noFill/>
          <a:ln w="9525">
            <a:noFill/>
            <a:miter lim="800000"/>
            <a:headEnd/>
            <a:tailEnd/>
          </a:ln>
        </p:spPr>
      </p:pic>
      <p:sp>
        <p:nvSpPr>
          <p:cNvPr id="5125" name="Text Box 7"/>
          <p:cNvSpPr txBox="1">
            <a:spLocks noChangeArrowheads="1"/>
          </p:cNvSpPr>
          <p:nvPr/>
        </p:nvSpPr>
        <p:spPr bwMode="auto">
          <a:xfrm>
            <a:off x="1500166" y="2692595"/>
            <a:ext cx="2398157" cy="307777"/>
          </a:xfrm>
          <a:prstGeom prst="rect">
            <a:avLst/>
          </a:prstGeom>
          <a:noFill/>
          <a:ln w="9525">
            <a:noFill/>
            <a:miter lim="800000"/>
            <a:headEnd/>
            <a:tailEnd/>
          </a:ln>
        </p:spPr>
        <p:txBody>
          <a:bodyPr wrap="none">
            <a:spAutoFit/>
          </a:bodyPr>
          <a:lstStyle/>
          <a:p>
            <a:r>
              <a:rPr lang="sk-SK" sz="1400" dirty="0"/>
              <a:t>  Vynález </a:t>
            </a:r>
            <a:r>
              <a:rPr lang="sk-SK" sz="1400" dirty="0" err="1"/>
              <a:t>Jacoba</a:t>
            </a:r>
            <a:r>
              <a:rPr lang="sk-SK" sz="1400" dirty="0"/>
              <a:t> </a:t>
            </a:r>
            <a:r>
              <a:rPr lang="sk-SK" sz="1400" dirty="0" err="1"/>
              <a:t>de</a:t>
            </a:r>
            <a:r>
              <a:rPr lang="sk-SK" sz="1400" dirty="0"/>
              <a:t> </a:t>
            </a:r>
            <a:r>
              <a:rPr lang="sk-SK" sz="1400" dirty="0" err="1"/>
              <a:t>Keyser</a:t>
            </a:r>
            <a:endParaRPr lang="sk-SK" sz="1400" dirty="0"/>
          </a:p>
        </p:txBody>
      </p:sp>
      <p:sp>
        <p:nvSpPr>
          <p:cNvPr id="5131" name="Rectangle 18"/>
          <p:cNvSpPr>
            <a:spLocks noChangeArrowheads="1"/>
          </p:cNvSpPr>
          <p:nvPr/>
        </p:nvSpPr>
        <p:spPr bwMode="auto">
          <a:xfrm>
            <a:off x="5364163" y="5949950"/>
            <a:ext cx="1274762" cy="288925"/>
          </a:xfrm>
          <a:prstGeom prst="rect">
            <a:avLst/>
          </a:prstGeom>
          <a:solidFill>
            <a:schemeClr val="bg1"/>
          </a:solidFill>
          <a:ln w="9525">
            <a:noFill/>
            <a:miter lim="800000"/>
            <a:headEnd/>
            <a:tailEnd/>
          </a:ln>
        </p:spPr>
        <p:txBody>
          <a:bodyPr wrap="none" anchor="ctr"/>
          <a:lstStyle/>
          <a:p>
            <a:endParaRPr lang="sk-SK" sz="1600"/>
          </a:p>
        </p:txBody>
      </p:sp>
      <p:sp>
        <p:nvSpPr>
          <p:cNvPr id="16" name="BlokTextu 15"/>
          <p:cNvSpPr txBox="1"/>
          <p:nvPr/>
        </p:nvSpPr>
        <p:spPr>
          <a:xfrm>
            <a:off x="3357554" y="3068960"/>
            <a:ext cx="3063659" cy="276999"/>
          </a:xfrm>
          <a:prstGeom prst="rect">
            <a:avLst/>
          </a:prstGeom>
          <a:noFill/>
        </p:spPr>
        <p:txBody>
          <a:bodyPr wrap="none" rtlCol="0">
            <a:spAutoFit/>
          </a:bodyPr>
          <a:lstStyle/>
          <a:p>
            <a:r>
              <a:rPr lang="en-US" sz="1200" dirty="0" err="1" smtClean="0"/>
              <a:t>Zdroj</a:t>
            </a:r>
            <a:r>
              <a:rPr lang="en-US" sz="1200" dirty="0" smtClean="0"/>
              <a:t> </a:t>
            </a:r>
            <a:r>
              <a:rPr lang="en-US" sz="1200" dirty="0" err="1" smtClean="0"/>
              <a:t>obr</a:t>
            </a:r>
            <a:r>
              <a:rPr lang="sk-SK" sz="1200" dirty="0" err="1" smtClean="0"/>
              <a:t>ázkov</a:t>
            </a:r>
            <a:r>
              <a:rPr lang="sk-SK" sz="1200" dirty="0" smtClean="0"/>
              <a:t>: </a:t>
            </a:r>
            <a:r>
              <a:rPr lang="en-US" sz="1200" dirty="0" smtClean="0"/>
              <a:t>[</a:t>
            </a:r>
            <a:r>
              <a:rPr lang="sk-SK" sz="1200" dirty="0" smtClean="0"/>
              <a:t>A. </a:t>
            </a:r>
            <a:r>
              <a:rPr lang="sk-SK" sz="1200" dirty="0" err="1" smtClean="0"/>
              <a:t>Coleová</a:t>
            </a:r>
            <a:r>
              <a:rPr lang="sk-SK" sz="1200" dirty="0" smtClean="0"/>
              <a:t>: Perspektíva</a:t>
            </a:r>
            <a:r>
              <a:rPr lang="en-US" sz="1200" dirty="0" smtClean="0"/>
              <a:t>]</a:t>
            </a:r>
            <a:endParaRPr lang="sk-SK" sz="1200" dirty="0"/>
          </a:p>
        </p:txBody>
      </p:sp>
      <p:sp>
        <p:nvSpPr>
          <p:cNvPr id="5126" name="Text Box 9"/>
          <p:cNvSpPr txBox="1">
            <a:spLocks noChangeArrowheads="1"/>
          </p:cNvSpPr>
          <p:nvPr/>
        </p:nvSpPr>
        <p:spPr bwMode="auto">
          <a:xfrm>
            <a:off x="5857884" y="2692595"/>
            <a:ext cx="2601994" cy="307777"/>
          </a:xfrm>
          <a:prstGeom prst="rect">
            <a:avLst/>
          </a:prstGeom>
          <a:noFill/>
          <a:ln w="9525">
            <a:noFill/>
            <a:miter lim="800000"/>
            <a:headEnd/>
            <a:tailEnd/>
          </a:ln>
        </p:spPr>
        <p:txBody>
          <a:bodyPr wrap="none">
            <a:spAutoFit/>
          </a:bodyPr>
          <a:lstStyle/>
          <a:p>
            <a:r>
              <a:rPr lang="sk-SK" sz="1400" dirty="0" err="1"/>
              <a:t>Dürerovo</a:t>
            </a:r>
            <a:r>
              <a:rPr lang="sk-SK" sz="1400" dirty="0"/>
              <a:t> rysovacie zariadenie</a:t>
            </a:r>
          </a:p>
        </p:txBody>
      </p:sp>
      <p:sp>
        <p:nvSpPr>
          <p:cNvPr id="18" name="BlokTextu 17"/>
          <p:cNvSpPr txBox="1"/>
          <p:nvPr/>
        </p:nvSpPr>
        <p:spPr>
          <a:xfrm>
            <a:off x="278934" y="3429000"/>
            <a:ext cx="8715404" cy="2246769"/>
          </a:xfrm>
          <a:prstGeom prst="rect">
            <a:avLst/>
          </a:prstGeom>
          <a:noFill/>
        </p:spPr>
        <p:txBody>
          <a:bodyPr wrap="square" rtlCol="0">
            <a:spAutoFit/>
          </a:bodyPr>
          <a:lstStyle/>
          <a:p>
            <a:pPr algn="just"/>
            <a:r>
              <a:rPr lang="sk-SK" sz="1400" dirty="0" smtClean="0"/>
              <a:t>„Lineárna perspektíva je premietanie, ktoré je veľmi názorné, pretože priemety útvarov pripomínajú vizuálny vnem človeka. Komplikovaný spôsob zobrazenia, ktorý prebieha v oku, nie je účelné a ani prakticky možné nejakým spôsobom odkopírovať pri zobrazení na rovinu. Prívlastkom lineárna sa zvýrazňuje, že ide </a:t>
            </a:r>
            <a:br>
              <a:rPr lang="sk-SK" sz="1400" dirty="0" smtClean="0"/>
            </a:br>
            <a:r>
              <a:rPr lang="sk-SK" sz="1400" dirty="0" smtClean="0"/>
              <a:t>o premietanie, ktoré zachováva priamky. Zobrazenie na zakrivenú sietnicu oka nie je lineárne. Skúsenosť ukazuje, že stačí vhodne prispôsobiť metódy stredového premietania. Oko nahradzujeme stredom premietania </a:t>
            </a:r>
            <a:r>
              <a:rPr lang="sk-SK" sz="1400" b="1" dirty="0" smtClean="0"/>
              <a:t>S</a:t>
            </a:r>
            <a:r>
              <a:rPr lang="sk-SK" sz="1400" dirty="0" smtClean="0"/>
              <a:t>, obraz na očnej sietnici priemetom na priemetni </a:t>
            </a:r>
            <a:r>
              <a:rPr lang="sk-SK" sz="1400" b="1" dirty="0" smtClean="0">
                <a:sym typeface="Symbol"/>
              </a:rPr>
              <a:t></a:t>
            </a:r>
            <a:r>
              <a:rPr lang="sk-SK" sz="1400" dirty="0" smtClean="0">
                <a:sym typeface="Symbol"/>
              </a:rPr>
              <a:t>. Lineárnu perspektívu vytvoríme stredovým premietaním len obmedzenej časti priestoru. Berieme tu orientačne do úvahy časť priestoru, ktorú je oko schopné dostatočne ostro pozorovať bez pohybu hlavy aj oka. Je to priestor ohraničený rotačnou kužeľovou plochou s pomerne malým vrcholovým uhlom. Prax ukazuje</a:t>
            </a:r>
            <a:r>
              <a:rPr lang="en-US" sz="1400" dirty="0" smtClean="0">
                <a:sym typeface="Symbol"/>
              </a:rPr>
              <a:t>,</a:t>
            </a:r>
            <a:r>
              <a:rPr lang="sk-SK" sz="1400" dirty="0" smtClean="0">
                <a:sym typeface="Symbol"/>
              </a:rPr>
              <a:t> že pri použití lineárnej perspektívy môžeme pripustiť vrcholový uhol najviac 90°.“ </a:t>
            </a:r>
            <a:r>
              <a:rPr lang="en-US" sz="1400" dirty="0" smtClean="0">
                <a:sym typeface="Symbol"/>
              </a:rPr>
              <a:t>[</a:t>
            </a:r>
            <a:r>
              <a:rPr lang="en-US" sz="1400" dirty="0" err="1" smtClean="0">
                <a:sym typeface="Symbol"/>
              </a:rPr>
              <a:t>Medek</a:t>
            </a:r>
            <a:r>
              <a:rPr lang="en-US" sz="1400" dirty="0" smtClean="0">
                <a:sym typeface="Symbol"/>
              </a:rPr>
              <a:t>, </a:t>
            </a:r>
            <a:r>
              <a:rPr lang="sk-SK" sz="1400" dirty="0" err="1" smtClean="0">
                <a:sym typeface="Symbol"/>
              </a:rPr>
              <a:t>Zámožík</a:t>
            </a:r>
            <a:r>
              <a:rPr lang="en-US" sz="1400" dirty="0" smtClean="0">
                <a:sym typeface="Symbol"/>
              </a:rPr>
              <a:t>]</a:t>
            </a:r>
            <a:endParaRPr lang="sk-SK" sz="1400" b="1" dirty="0"/>
          </a:p>
        </p:txBody>
      </p:sp>
      <p:sp>
        <p:nvSpPr>
          <p:cNvPr id="17" name="BlokTextu 16"/>
          <p:cNvSpPr txBox="1"/>
          <p:nvPr/>
        </p:nvSpPr>
        <p:spPr>
          <a:xfrm>
            <a:off x="278934" y="5877272"/>
            <a:ext cx="8424000" cy="646331"/>
          </a:xfrm>
          <a:prstGeom prst="rect">
            <a:avLst/>
          </a:prstGeom>
          <a:noFill/>
        </p:spPr>
        <p:txBody>
          <a:bodyPr wrap="square" rtlCol="0">
            <a:spAutoFit/>
          </a:bodyPr>
          <a:lstStyle/>
          <a:p>
            <a:r>
              <a:rPr lang="en-US" sz="1200" dirty="0" err="1" smtClean="0">
                <a:solidFill>
                  <a:srgbClr val="0033CC"/>
                </a:solidFill>
              </a:rPr>
              <a:t>Pozn</a:t>
            </a:r>
            <a:r>
              <a:rPr lang="sk-SK" sz="1200" dirty="0" err="1" smtClean="0">
                <a:solidFill>
                  <a:srgbClr val="0033CC"/>
                </a:solidFill>
              </a:rPr>
              <a:t>ámka</a:t>
            </a:r>
            <a:r>
              <a:rPr lang="sk-SK" sz="1200" dirty="0" smtClean="0">
                <a:solidFill>
                  <a:srgbClr val="0033CC"/>
                </a:solidFill>
              </a:rPr>
              <a:t>: </a:t>
            </a:r>
            <a:r>
              <a:rPr lang="sk-SK" sz="1200" dirty="0" smtClean="0"/>
              <a:t>O histórii vzniku lineárnej perspektívy a jej použití vo výtvarnom umení pozri napríklad diplomovú prácu:</a:t>
            </a:r>
          </a:p>
          <a:p>
            <a:r>
              <a:rPr lang="sk-SK" sz="1200" dirty="0" err="1" smtClean="0"/>
              <a:t>Aneta</a:t>
            </a:r>
            <a:r>
              <a:rPr lang="sk-SK" sz="1200" dirty="0" smtClean="0"/>
              <a:t> </a:t>
            </a:r>
            <a:r>
              <a:rPr lang="sk-SK" sz="1200" dirty="0" err="1" smtClean="0"/>
              <a:t>Zgodová</a:t>
            </a:r>
            <a:r>
              <a:rPr lang="sk-SK" sz="1200" dirty="0" smtClean="0"/>
              <a:t>: Vznik a vývoj </a:t>
            </a:r>
            <a:r>
              <a:rPr lang="sk-SK" sz="1200" dirty="0" err="1" smtClean="0"/>
              <a:t>lineární</a:t>
            </a:r>
            <a:r>
              <a:rPr lang="sk-SK" sz="1200" dirty="0" smtClean="0"/>
              <a:t> </a:t>
            </a:r>
            <a:r>
              <a:rPr lang="sk-SK" sz="1200" dirty="0" err="1" smtClean="0"/>
              <a:t>perspektivy</a:t>
            </a:r>
            <a:r>
              <a:rPr lang="sk-SK" sz="1200" dirty="0" smtClean="0"/>
              <a:t>. Brno 2014</a:t>
            </a:r>
            <a:r>
              <a:rPr lang="en-US" sz="1200" dirty="0" smtClean="0"/>
              <a:t>.</a:t>
            </a:r>
            <a:r>
              <a:rPr lang="sk-SK" sz="1200" dirty="0" smtClean="0"/>
              <a:t> Masarykova univerzita, </a:t>
            </a:r>
            <a:r>
              <a:rPr lang="sk-SK" sz="1200" dirty="0" err="1" smtClean="0"/>
              <a:t>Přírodovědecká</a:t>
            </a:r>
            <a:r>
              <a:rPr lang="sk-SK" sz="1200" dirty="0" smtClean="0"/>
              <a:t> fakulta, Ústav matematiky a </a:t>
            </a:r>
            <a:r>
              <a:rPr lang="sk-SK" sz="1200" dirty="0" err="1" smtClean="0"/>
              <a:t>statistiky</a:t>
            </a:r>
            <a:r>
              <a:rPr lang="sk-SK" sz="1200" dirty="0" smtClean="0"/>
              <a:t>. Práca je dostupná na: https://is.muni.cz/th/vmusv/Diplomva</a:t>
            </a:r>
            <a:r>
              <a:rPr lang="en-US" sz="1200" dirty="0" smtClean="0"/>
              <a:t>_prace.pdf</a:t>
            </a:r>
            <a:endParaRPr lang="sk-SK" sz="1200" dirty="0"/>
          </a:p>
        </p:txBody>
      </p:sp>
      <p:sp>
        <p:nvSpPr>
          <p:cNvPr id="11" name="Zástupný symbol čísla snímky 10"/>
          <p:cNvSpPr>
            <a:spLocks noGrp="1"/>
          </p:cNvSpPr>
          <p:nvPr>
            <p:ph type="sldNum" sz="quarter" idx="12"/>
          </p:nvPr>
        </p:nvSpPr>
        <p:spPr/>
        <p:txBody>
          <a:bodyPr/>
          <a:lstStyle/>
          <a:p>
            <a:pPr>
              <a:defRPr/>
            </a:pPr>
            <a:fld id="{63D5BB9D-2151-4B73-8CB6-29CE2E5BD535}" type="slidenum">
              <a:rPr lang="sk-SK" smtClean="0"/>
              <a:pPr>
                <a:defRPr/>
              </a:pPr>
              <a:t>2</a:t>
            </a:fld>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lorvinglass.com/glass/big/img8.jpg"/>
          <p:cNvPicPr>
            <a:picLocks noChangeAspect="1" noChangeArrowheads="1"/>
          </p:cNvPicPr>
          <p:nvPr/>
        </p:nvPicPr>
        <p:blipFill>
          <a:blip r:embed="rId2" cstate="print"/>
          <a:srcRect/>
          <a:stretch>
            <a:fillRect/>
          </a:stretch>
        </p:blipFill>
        <p:spPr bwMode="auto">
          <a:xfrm>
            <a:off x="571472" y="632286"/>
            <a:ext cx="7629525" cy="5715000"/>
          </a:xfrm>
          <a:prstGeom prst="rect">
            <a:avLst/>
          </a:prstGeom>
          <a:noFill/>
        </p:spPr>
      </p:pic>
      <p:sp>
        <p:nvSpPr>
          <p:cNvPr id="4" name="BlokTextu 3"/>
          <p:cNvSpPr txBox="1"/>
          <p:nvPr/>
        </p:nvSpPr>
        <p:spPr>
          <a:xfrm>
            <a:off x="571472" y="6429396"/>
            <a:ext cx="2896947" cy="276999"/>
          </a:xfrm>
          <a:prstGeom prst="rect">
            <a:avLst/>
          </a:prstGeom>
          <a:noFill/>
        </p:spPr>
        <p:txBody>
          <a:bodyPr wrap="none" rtlCol="0">
            <a:spAutoFit/>
          </a:bodyPr>
          <a:lstStyle/>
          <a:p>
            <a:r>
              <a:rPr lang="sk-SK" sz="1200" dirty="0" smtClean="0"/>
              <a:t>http://lorvinglass.com/glass/big/img8.jpg</a:t>
            </a:r>
            <a:endParaRPr lang="sk-SK" sz="1200" dirty="0"/>
          </a:p>
        </p:txBody>
      </p:sp>
      <p:sp>
        <p:nvSpPr>
          <p:cNvPr id="5" name="BlokTextu 4"/>
          <p:cNvSpPr txBox="1"/>
          <p:nvPr/>
        </p:nvSpPr>
        <p:spPr>
          <a:xfrm>
            <a:off x="360000" y="180000"/>
            <a:ext cx="2419252" cy="338554"/>
          </a:xfrm>
          <a:prstGeom prst="rect">
            <a:avLst/>
          </a:prstGeom>
          <a:noFill/>
        </p:spPr>
        <p:txBody>
          <a:bodyPr wrap="none" rtlCol="0">
            <a:spAutoFit/>
          </a:bodyPr>
          <a:lstStyle/>
          <a:p>
            <a:r>
              <a:rPr lang="sk-SK" sz="1600" dirty="0" smtClean="0"/>
              <a:t>Šikmá žabia perspektíva</a:t>
            </a:r>
            <a:endParaRPr lang="sk-SK" sz="1600" dirty="0"/>
          </a:p>
        </p:txBody>
      </p:sp>
      <p:sp>
        <p:nvSpPr>
          <p:cNvPr id="7" name="Zástupný symbol čísla snímky 6"/>
          <p:cNvSpPr>
            <a:spLocks noGrp="1"/>
          </p:cNvSpPr>
          <p:nvPr>
            <p:ph type="sldNum" sz="quarter" idx="12"/>
          </p:nvPr>
        </p:nvSpPr>
        <p:spPr/>
        <p:txBody>
          <a:bodyPr/>
          <a:lstStyle/>
          <a:p>
            <a:pPr>
              <a:defRPr/>
            </a:pPr>
            <a:fld id="{63D5BB9D-2151-4B73-8CB6-29CE2E5BD535}" type="slidenum">
              <a:rPr lang="sk-SK" smtClean="0"/>
              <a:pPr>
                <a:defRPr/>
              </a:pPr>
              <a:t>20</a:t>
            </a:fld>
            <a:endParaRPr lang="sk-SK"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1618307" y="2413338"/>
            <a:ext cx="5907386" cy="2031325"/>
          </a:xfrm>
          <a:prstGeom prst="rect">
            <a:avLst/>
          </a:prstGeom>
        </p:spPr>
        <p:txBody>
          <a:bodyPr wrap="none">
            <a:spAutoFit/>
          </a:bodyPr>
          <a:lstStyle/>
          <a:p>
            <a:pPr algn="ctr" fontAlgn="auto">
              <a:spcBef>
                <a:spcPts val="0"/>
              </a:spcBef>
              <a:spcAft>
                <a:spcPts val="0"/>
              </a:spcAft>
              <a:defRPr/>
            </a:pPr>
            <a:r>
              <a:rPr lang="sk-SK" b="1" dirty="0" smtClean="0">
                <a:latin typeface="Arial" pitchFamily="34" charset="0"/>
                <a:cs typeface="Arial" pitchFamily="34" charset="0"/>
              </a:rPr>
              <a:t>Kapitola </a:t>
            </a:r>
            <a:r>
              <a:rPr lang="en-US" b="1" dirty="0" smtClean="0">
                <a:latin typeface="Arial" pitchFamily="34" charset="0"/>
                <a:cs typeface="Arial" pitchFamily="34" charset="0"/>
              </a:rPr>
              <a:t>P1</a:t>
            </a:r>
            <a:endParaRPr lang="sk-SK" b="1" dirty="0" smtClean="0">
              <a:latin typeface="Arial" pitchFamily="34" charset="0"/>
              <a:cs typeface="Arial" pitchFamily="34" charset="0"/>
            </a:endParaRPr>
          </a:p>
          <a:p>
            <a:pPr algn="ctr" fontAlgn="auto">
              <a:spcBef>
                <a:spcPts val="0"/>
              </a:spcBef>
              <a:spcAft>
                <a:spcPts val="0"/>
              </a:spcAft>
              <a:defRPr/>
            </a:pPr>
            <a:endParaRPr lang="sk-SK" b="1" dirty="0">
              <a:latin typeface="Arial" pitchFamily="34" charset="0"/>
              <a:cs typeface="Arial" pitchFamily="34" charset="0"/>
            </a:endParaRPr>
          </a:p>
          <a:p>
            <a:pPr algn="ctr" fontAlgn="auto">
              <a:spcBef>
                <a:spcPts val="0"/>
              </a:spcBef>
              <a:spcAft>
                <a:spcPts val="0"/>
              </a:spcAft>
              <a:defRPr/>
            </a:pPr>
            <a:r>
              <a:rPr lang="sk-SK" b="1" dirty="0" smtClean="0">
                <a:latin typeface="Arial" pitchFamily="34" charset="0"/>
                <a:cs typeface="Arial" pitchFamily="34" charset="0"/>
              </a:rPr>
              <a:t>Základné pojmy, typy perspektív</a:t>
            </a:r>
          </a:p>
          <a:p>
            <a:pPr algn="ctr" fontAlgn="auto">
              <a:spcBef>
                <a:spcPts val="0"/>
              </a:spcBef>
              <a:spcAft>
                <a:spcPts val="0"/>
              </a:spcAft>
              <a:defRPr/>
            </a:pPr>
            <a:endParaRPr lang="sk-SK" b="1" dirty="0" smtClean="0">
              <a:latin typeface="Arial" pitchFamily="34" charset="0"/>
              <a:cs typeface="Arial" pitchFamily="34" charset="0"/>
            </a:endParaRPr>
          </a:p>
          <a:p>
            <a:pPr algn="ctr" fontAlgn="auto">
              <a:spcBef>
                <a:spcPts val="0"/>
              </a:spcBef>
              <a:spcAft>
                <a:spcPts val="0"/>
              </a:spcAft>
              <a:defRPr/>
            </a:pPr>
            <a:r>
              <a:rPr lang="sk-SK" dirty="0" smtClean="0">
                <a:latin typeface="Arial" pitchFamily="34" charset="0"/>
                <a:cs typeface="Arial" pitchFamily="34" charset="0"/>
              </a:rPr>
              <a:t>Zorná kužeľová plocha, kružnica správneho </a:t>
            </a:r>
            <a:r>
              <a:rPr lang="sk-SK" dirty="0" smtClean="0">
                <a:latin typeface="Arial" pitchFamily="34" charset="0"/>
                <a:cs typeface="Arial" pitchFamily="34" charset="0"/>
              </a:rPr>
              <a:t>zobrazenia</a:t>
            </a:r>
            <a:endParaRPr lang="sk-SK" dirty="0" smtClean="0">
              <a:latin typeface="Arial" pitchFamily="34" charset="0"/>
              <a:cs typeface="Arial" pitchFamily="34" charset="0"/>
            </a:endParaRPr>
          </a:p>
          <a:p>
            <a:pPr algn="ctr" fontAlgn="auto">
              <a:spcBef>
                <a:spcPts val="0"/>
              </a:spcBef>
              <a:spcAft>
                <a:spcPts val="0"/>
              </a:spcAft>
              <a:defRPr/>
            </a:pPr>
            <a:r>
              <a:rPr lang="sk-SK" dirty="0" smtClean="0">
                <a:latin typeface="Arial" pitchFamily="34" charset="0"/>
                <a:cs typeface="Arial" pitchFamily="34" charset="0"/>
              </a:rPr>
              <a:t>Lineárna a nelineárna </a:t>
            </a:r>
            <a:r>
              <a:rPr lang="sk-SK" dirty="0" smtClean="0">
                <a:latin typeface="Arial" pitchFamily="34" charset="0"/>
                <a:cs typeface="Arial" pitchFamily="34" charset="0"/>
              </a:rPr>
              <a:t>perspektíva</a:t>
            </a:r>
            <a:endParaRPr lang="sk-SK" dirty="0" smtClean="0">
              <a:latin typeface="Arial" pitchFamily="34" charset="0"/>
              <a:cs typeface="Arial" pitchFamily="34" charset="0"/>
            </a:endParaRPr>
          </a:p>
          <a:p>
            <a:pPr algn="ctr" fontAlgn="auto">
              <a:spcBef>
                <a:spcPts val="0"/>
              </a:spcBef>
              <a:spcAft>
                <a:spcPts val="0"/>
              </a:spcAft>
              <a:defRPr/>
            </a:pPr>
            <a:r>
              <a:rPr lang="sk-SK" dirty="0" smtClean="0">
                <a:latin typeface="Arial" pitchFamily="34" charset="0"/>
                <a:cs typeface="Arial" pitchFamily="34" charset="0"/>
              </a:rPr>
              <a:t>Šikmá a zvislá </a:t>
            </a:r>
            <a:r>
              <a:rPr lang="sk-SK" dirty="0" smtClean="0">
                <a:latin typeface="Arial" pitchFamily="34" charset="0"/>
                <a:cs typeface="Arial" pitchFamily="34" charset="0"/>
              </a:rPr>
              <a:t>perspektíva</a:t>
            </a:r>
            <a:endParaRPr lang="sk-SK" b="1" dirty="0"/>
          </a:p>
        </p:txBody>
      </p:sp>
      <p:sp>
        <p:nvSpPr>
          <p:cNvPr id="5" name="Zástupný symbol čísla snímky 4"/>
          <p:cNvSpPr>
            <a:spLocks noGrp="1"/>
          </p:cNvSpPr>
          <p:nvPr>
            <p:ph type="sldNum" sz="quarter" idx="12"/>
          </p:nvPr>
        </p:nvSpPr>
        <p:spPr/>
        <p:txBody>
          <a:bodyPr/>
          <a:lstStyle/>
          <a:p>
            <a:pPr>
              <a:defRPr/>
            </a:pPr>
            <a:fld id="{63D5BB9D-2151-4B73-8CB6-29CE2E5BD535}" type="slidenum">
              <a:rPr lang="sk-SK" smtClean="0"/>
              <a:pPr>
                <a:defRPr/>
              </a:pPr>
              <a:t>3</a:t>
            </a:fld>
            <a:endParaRPr lang="sk-SK"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7"/>
          <p:cNvSpPr txBox="1">
            <a:spLocks noChangeArrowheads="1"/>
          </p:cNvSpPr>
          <p:nvPr/>
        </p:nvSpPr>
        <p:spPr bwMode="auto">
          <a:xfrm>
            <a:off x="3714744" y="912572"/>
            <a:ext cx="5292725" cy="2308324"/>
          </a:xfrm>
          <a:prstGeom prst="rect">
            <a:avLst/>
          </a:prstGeom>
          <a:noFill/>
          <a:ln w="9525">
            <a:noFill/>
            <a:miter lim="800000"/>
            <a:headEnd/>
            <a:tailEnd/>
          </a:ln>
        </p:spPr>
        <p:txBody>
          <a:bodyPr>
            <a:spAutoFit/>
          </a:bodyPr>
          <a:lstStyle/>
          <a:p>
            <a:pPr algn="l"/>
            <a:r>
              <a:rPr lang="sk-SK" sz="1600" b="1" dirty="0" smtClean="0"/>
              <a:t>Zorná kužeľová plocha </a:t>
            </a:r>
            <a:r>
              <a:rPr lang="sk-SK" sz="1600" dirty="0" smtClean="0"/>
              <a:t>je rotačná kužeľová plocha</a:t>
            </a:r>
          </a:p>
          <a:p>
            <a:pPr algn="l"/>
            <a:r>
              <a:rPr lang="sk-SK" sz="1600" dirty="0" smtClean="0"/>
              <a:t>s vrcholom v strede premietania, v bode </a:t>
            </a:r>
            <a:r>
              <a:rPr lang="sk-SK" sz="1600" b="1" dirty="0" smtClean="0"/>
              <a:t>S</a:t>
            </a:r>
            <a:r>
              <a:rPr lang="sk-SK" sz="1600" dirty="0" smtClean="0"/>
              <a:t>. Os </a:t>
            </a:r>
            <a:r>
              <a:rPr lang="sk-SK" sz="1600" b="1" dirty="0" smtClean="0"/>
              <a:t>o </a:t>
            </a:r>
            <a:r>
              <a:rPr lang="sk-SK" sz="1600" dirty="0" smtClean="0"/>
              <a:t>zornej kužeľovej plochy je </a:t>
            </a:r>
            <a:r>
              <a:rPr lang="sk-SK" sz="1600" b="1" dirty="0" smtClean="0"/>
              <a:t>kolmá</a:t>
            </a:r>
            <a:r>
              <a:rPr lang="sk-SK" sz="1600" dirty="0" smtClean="0"/>
              <a:t> na priemetňu </a:t>
            </a:r>
            <a:r>
              <a:rPr lang="sk-SK" sz="1600" b="1" dirty="0" smtClean="0">
                <a:sym typeface="Symbol"/>
              </a:rPr>
              <a:t></a:t>
            </a:r>
            <a:r>
              <a:rPr lang="sk-SK" sz="1600" dirty="0" smtClean="0">
                <a:sym typeface="Symbol"/>
              </a:rPr>
              <a:t>, t. j. os prechádza hlavným bodom </a:t>
            </a:r>
            <a:r>
              <a:rPr lang="sk-SK" sz="1600" b="1" dirty="0" smtClean="0">
                <a:sym typeface="Symbol"/>
              </a:rPr>
              <a:t>H</a:t>
            </a:r>
            <a:r>
              <a:rPr lang="sk-SK" sz="1600" dirty="0" smtClean="0">
                <a:sym typeface="Symbol"/>
              </a:rPr>
              <a:t>. Pre uhol </a:t>
            </a:r>
            <a:r>
              <a:rPr lang="sk-SK" sz="1600" b="1" dirty="0" smtClean="0">
                <a:sym typeface="Symbol"/>
              </a:rPr>
              <a:t></a:t>
            </a:r>
            <a:r>
              <a:rPr lang="sk-SK" sz="1600" dirty="0" smtClean="0">
                <a:sym typeface="Symbol"/>
              </a:rPr>
              <a:t>, ktorý zviera os zornej kužeľovej plochy s jej tvoriacou priamkou, platí: </a:t>
            </a:r>
            <a:r>
              <a:rPr lang="sk-SK" sz="1600" b="1" dirty="0" smtClean="0">
                <a:sym typeface="Symbol"/>
              </a:rPr>
              <a:t></a:t>
            </a:r>
            <a:r>
              <a:rPr lang="sk-SK" sz="1600" b="1" i="1" dirty="0" smtClean="0">
                <a:sym typeface="Symbol"/>
              </a:rPr>
              <a:t> </a:t>
            </a:r>
            <a:r>
              <a:rPr lang="sk-SK" sz="1600" dirty="0" smtClean="0">
                <a:sym typeface="Symbol"/>
              </a:rPr>
              <a:t> 45°.</a:t>
            </a:r>
          </a:p>
          <a:p>
            <a:endParaRPr lang="sk-SK" sz="1600" dirty="0" smtClean="0">
              <a:solidFill>
                <a:srgbClr val="0000FF"/>
              </a:solidFill>
            </a:endParaRPr>
          </a:p>
          <a:p>
            <a:r>
              <a:rPr lang="sk-SK" sz="1600" dirty="0" smtClean="0"/>
              <a:t>Priestor ohraničený zornou kužeľovou plochou budeme </a:t>
            </a:r>
          </a:p>
          <a:p>
            <a:r>
              <a:rPr lang="sk-SK" sz="1600" dirty="0" smtClean="0"/>
              <a:t>nazývať </a:t>
            </a:r>
            <a:r>
              <a:rPr lang="sk-SK" sz="1600" b="1" dirty="0" smtClean="0"/>
              <a:t>zorný kužeľový priestor</a:t>
            </a:r>
            <a:r>
              <a:rPr lang="sk-SK" sz="1600" dirty="0" smtClean="0"/>
              <a:t>.</a:t>
            </a:r>
            <a:endParaRPr lang="sk-SK" sz="1600" dirty="0"/>
          </a:p>
        </p:txBody>
      </p:sp>
      <p:sp>
        <p:nvSpPr>
          <p:cNvPr id="25" name="Text Box 6"/>
          <p:cNvSpPr txBox="1">
            <a:spLocks noChangeArrowheads="1"/>
          </p:cNvSpPr>
          <p:nvPr/>
        </p:nvSpPr>
        <p:spPr bwMode="auto">
          <a:xfrm>
            <a:off x="360000" y="288000"/>
            <a:ext cx="8156575" cy="584775"/>
          </a:xfrm>
          <a:prstGeom prst="rect">
            <a:avLst/>
          </a:prstGeom>
          <a:noFill/>
          <a:ln w="9525">
            <a:noFill/>
            <a:miter lim="800000"/>
            <a:headEnd/>
            <a:tailEnd/>
          </a:ln>
        </p:spPr>
        <p:txBody>
          <a:bodyPr>
            <a:spAutoFit/>
          </a:bodyPr>
          <a:lstStyle/>
          <a:p>
            <a:pPr algn="l"/>
            <a:r>
              <a:rPr lang="sk-SK" sz="1600" b="1" dirty="0" smtClean="0"/>
              <a:t>Lineárna perspektíva </a:t>
            </a:r>
            <a:r>
              <a:rPr lang="sk-SK" sz="1600" b="1" dirty="0"/>
              <a:t>je stredové premietanie</a:t>
            </a:r>
            <a:r>
              <a:rPr lang="sk-SK" sz="1600" dirty="0"/>
              <a:t>, </a:t>
            </a:r>
            <a:r>
              <a:rPr lang="sk-SK" sz="1600" dirty="0" smtClean="0"/>
              <a:t>pričom premietame len tie útvary, ktoré ležia v priestore ohraničenom zornou kužeľovou plochou.</a:t>
            </a:r>
            <a:endParaRPr lang="sk-SK" sz="1600" dirty="0"/>
          </a:p>
        </p:txBody>
      </p:sp>
      <p:sp>
        <p:nvSpPr>
          <p:cNvPr id="3" name="BlokTextu 2"/>
          <p:cNvSpPr txBox="1"/>
          <p:nvPr/>
        </p:nvSpPr>
        <p:spPr>
          <a:xfrm>
            <a:off x="3780496" y="3559445"/>
            <a:ext cx="293670" cy="307777"/>
          </a:xfrm>
          <a:prstGeom prst="rect">
            <a:avLst/>
          </a:prstGeom>
          <a:noFill/>
        </p:spPr>
        <p:txBody>
          <a:bodyPr wrap="none" rtlCol="0">
            <a:spAutoFit/>
          </a:bodyPr>
          <a:lstStyle/>
          <a:p>
            <a:r>
              <a:rPr lang="sk-SK" sz="1400" b="1" dirty="0" smtClean="0">
                <a:sym typeface="Symbol"/>
              </a:rPr>
              <a:t></a:t>
            </a:r>
            <a:endParaRPr lang="sk-SK" sz="1400" b="1" dirty="0"/>
          </a:p>
        </p:txBody>
      </p:sp>
      <p:cxnSp>
        <p:nvCxnSpPr>
          <p:cNvPr id="4" name="Rovná spojnica 3"/>
          <p:cNvCxnSpPr/>
          <p:nvPr/>
        </p:nvCxnSpPr>
        <p:spPr>
          <a:xfrm rot="10800000" flipV="1">
            <a:off x="909976" y="4562610"/>
            <a:ext cx="931887" cy="27317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Rovná spojnica 4"/>
          <p:cNvCxnSpPr/>
          <p:nvPr/>
        </p:nvCxnSpPr>
        <p:spPr>
          <a:xfrm rot="10800000">
            <a:off x="1628690" y="1849462"/>
            <a:ext cx="521581" cy="32833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Voľná forma 5"/>
          <p:cNvSpPr/>
          <p:nvPr/>
        </p:nvSpPr>
        <p:spPr>
          <a:xfrm>
            <a:off x="912527" y="1412776"/>
            <a:ext cx="1964602" cy="3956364"/>
          </a:xfrm>
          <a:custGeom>
            <a:avLst/>
            <a:gdLst>
              <a:gd name="connsiteX0" fmla="*/ 0 w 1964602"/>
              <a:gd name="connsiteY0" fmla="*/ 660903 h 3956364"/>
              <a:gd name="connsiteX1" fmla="*/ 1937442 w 1964602"/>
              <a:gd name="connsiteY1" fmla="*/ 0 h 3956364"/>
              <a:gd name="connsiteX2" fmla="*/ 1964602 w 1964602"/>
              <a:gd name="connsiteY2" fmla="*/ 3277354 h 3956364"/>
              <a:gd name="connsiteX3" fmla="*/ 18107 w 1964602"/>
              <a:gd name="connsiteY3" fmla="*/ 3956364 h 3956364"/>
              <a:gd name="connsiteX4" fmla="*/ 0 w 1964602"/>
              <a:gd name="connsiteY4" fmla="*/ 660903 h 3956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602" h="3956364">
                <a:moveTo>
                  <a:pt x="0" y="660903"/>
                </a:moveTo>
                <a:lnTo>
                  <a:pt x="1937442" y="0"/>
                </a:lnTo>
                <a:lnTo>
                  <a:pt x="1964602" y="3277354"/>
                </a:lnTo>
                <a:lnTo>
                  <a:pt x="18107" y="3956364"/>
                </a:lnTo>
                <a:cubicBezTo>
                  <a:pt x="12071" y="2848824"/>
                  <a:pt x="6036" y="1741283"/>
                  <a:pt x="0" y="660903"/>
                </a:cubicBezTo>
                <a:close/>
              </a:path>
            </a:pathLst>
          </a:custGeom>
          <a:solidFill>
            <a:schemeClr val="bg1">
              <a:lumMod val="65000"/>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cxnSp>
        <p:nvCxnSpPr>
          <p:cNvPr id="7" name="Rovná spojnica 6"/>
          <p:cNvCxnSpPr>
            <a:stCxn id="17" idx="0"/>
          </p:cNvCxnSpPr>
          <p:nvPr/>
        </p:nvCxnSpPr>
        <p:spPr>
          <a:xfrm flipH="1">
            <a:off x="2191787" y="3746731"/>
            <a:ext cx="2433631" cy="46095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Rovná spojnica 7"/>
          <p:cNvCxnSpPr/>
          <p:nvPr/>
        </p:nvCxnSpPr>
        <p:spPr>
          <a:xfrm rot="16200000" flipV="1">
            <a:off x="1618971" y="3612496"/>
            <a:ext cx="838589" cy="341193"/>
          </a:xfrm>
          <a:prstGeom prst="line">
            <a:avLst/>
          </a:prstGeom>
          <a:ln w="19050">
            <a:solidFill>
              <a:schemeClr val="tx1"/>
            </a:solidFill>
            <a:headEnd type="arrow" w="sm" len="sm"/>
            <a:tailEnd type="none" w="med" len="med"/>
          </a:ln>
        </p:spPr>
        <p:style>
          <a:lnRef idx="1">
            <a:schemeClr val="accent1"/>
          </a:lnRef>
          <a:fillRef idx="0">
            <a:schemeClr val="accent1"/>
          </a:fillRef>
          <a:effectRef idx="0">
            <a:schemeClr val="accent1"/>
          </a:effectRef>
          <a:fontRef idx="minor">
            <a:schemeClr val="tx1"/>
          </a:fontRef>
        </p:style>
      </p:cxnSp>
      <p:sp>
        <p:nvSpPr>
          <p:cNvPr id="10" name="BlokTextu 9"/>
          <p:cNvSpPr txBox="1"/>
          <p:nvPr/>
        </p:nvSpPr>
        <p:spPr>
          <a:xfrm>
            <a:off x="1249420" y="2208995"/>
            <a:ext cx="343364" cy="307777"/>
          </a:xfrm>
          <a:prstGeom prst="rect">
            <a:avLst/>
          </a:prstGeom>
          <a:noFill/>
        </p:spPr>
        <p:txBody>
          <a:bodyPr wrap="none" rtlCol="0">
            <a:spAutoFit/>
          </a:bodyPr>
          <a:lstStyle/>
          <a:p>
            <a:r>
              <a:rPr lang="sk-SK" sz="1400" b="1" dirty="0" err="1" smtClean="0"/>
              <a:t>k</a:t>
            </a:r>
            <a:r>
              <a:rPr lang="sk-SK" sz="1400" b="1" baseline="30000" dirty="0" err="1" smtClean="0"/>
              <a:t>z</a:t>
            </a:r>
            <a:endParaRPr lang="sk-SK" sz="1400" b="1" dirty="0"/>
          </a:p>
        </p:txBody>
      </p:sp>
      <p:sp>
        <p:nvSpPr>
          <p:cNvPr id="11" name="BlokTextu 10"/>
          <p:cNvSpPr txBox="1"/>
          <p:nvPr/>
        </p:nvSpPr>
        <p:spPr>
          <a:xfrm>
            <a:off x="2494612" y="1559181"/>
            <a:ext cx="284052" cy="307777"/>
          </a:xfrm>
          <a:prstGeom prst="rect">
            <a:avLst/>
          </a:prstGeom>
          <a:noFill/>
        </p:spPr>
        <p:txBody>
          <a:bodyPr wrap="square" rtlCol="0">
            <a:spAutoFit/>
          </a:bodyPr>
          <a:lstStyle/>
          <a:p>
            <a:r>
              <a:rPr lang="sk-SK" sz="1400" b="1" dirty="0" smtClean="0">
                <a:sym typeface="Symbol"/>
              </a:rPr>
              <a:t></a:t>
            </a:r>
            <a:endParaRPr lang="sk-SK" sz="1400" b="1" dirty="0"/>
          </a:p>
        </p:txBody>
      </p:sp>
      <p:cxnSp>
        <p:nvCxnSpPr>
          <p:cNvPr id="12" name="Rovná spojnica 11"/>
          <p:cNvCxnSpPr>
            <a:stCxn id="17" idx="0"/>
          </p:cNvCxnSpPr>
          <p:nvPr/>
        </p:nvCxnSpPr>
        <p:spPr>
          <a:xfrm flipH="1" flipV="1">
            <a:off x="2180012" y="2195901"/>
            <a:ext cx="2445406" cy="15508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10800000">
            <a:off x="1145959" y="1559761"/>
            <a:ext cx="454246" cy="2859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ovná spojnica 13"/>
          <p:cNvCxnSpPr>
            <a:stCxn id="17" idx="0"/>
          </p:cNvCxnSpPr>
          <p:nvPr/>
        </p:nvCxnSpPr>
        <p:spPr>
          <a:xfrm flipH="1">
            <a:off x="1837099" y="3746731"/>
            <a:ext cx="2788319" cy="817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BlokTextu 14"/>
          <p:cNvSpPr txBox="1"/>
          <p:nvPr/>
        </p:nvSpPr>
        <p:spPr>
          <a:xfrm>
            <a:off x="4491918" y="3731452"/>
            <a:ext cx="304892" cy="338554"/>
          </a:xfrm>
          <a:prstGeom prst="rect">
            <a:avLst/>
          </a:prstGeom>
          <a:noFill/>
          <a:ln w="19050">
            <a:noFill/>
          </a:ln>
        </p:spPr>
        <p:txBody>
          <a:bodyPr wrap="square" rtlCol="0">
            <a:spAutoFit/>
          </a:bodyPr>
          <a:lstStyle/>
          <a:p>
            <a:r>
              <a:rPr lang="sk-SK" sz="1600" b="1" dirty="0" smtClean="0">
                <a:solidFill>
                  <a:srgbClr val="FF0000"/>
                </a:solidFill>
              </a:rPr>
              <a:t>S</a:t>
            </a:r>
            <a:endParaRPr lang="sk-SK" sz="1600" b="1" dirty="0">
              <a:solidFill>
                <a:srgbClr val="FF0000"/>
              </a:solidFill>
            </a:endParaRPr>
          </a:p>
        </p:txBody>
      </p:sp>
      <p:sp>
        <p:nvSpPr>
          <p:cNvPr id="16" name="Oblúk 15"/>
          <p:cNvSpPr/>
          <p:nvPr/>
        </p:nvSpPr>
        <p:spPr>
          <a:xfrm rot="480000">
            <a:off x="1253819" y="2131571"/>
            <a:ext cx="1211049" cy="2455477"/>
          </a:xfrm>
          <a:prstGeom prst="arc">
            <a:avLst>
              <a:gd name="adj1" fmla="val 16473244"/>
              <a:gd name="adj2" fmla="val 504744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dirty="0">
              <a:solidFill>
                <a:srgbClr val="FF0000"/>
              </a:solidFill>
            </a:endParaRPr>
          </a:p>
        </p:txBody>
      </p:sp>
      <p:sp>
        <p:nvSpPr>
          <p:cNvPr id="17" name="Voľná forma 16"/>
          <p:cNvSpPr/>
          <p:nvPr/>
        </p:nvSpPr>
        <p:spPr>
          <a:xfrm>
            <a:off x="1230369" y="2153320"/>
            <a:ext cx="3395049" cy="2426329"/>
          </a:xfrm>
          <a:custGeom>
            <a:avLst/>
            <a:gdLst>
              <a:gd name="connsiteX0" fmla="*/ 3395049 w 3395049"/>
              <a:gd name="connsiteY0" fmla="*/ 1593410 h 2426329"/>
              <a:gd name="connsiteX1" fmla="*/ 878186 w 3395049"/>
              <a:gd name="connsiteY1" fmla="*/ 9054 h 2426329"/>
              <a:gd name="connsiteX2" fmla="*/ 688063 w 3395049"/>
              <a:gd name="connsiteY2" fmla="*/ 0 h 2426329"/>
              <a:gd name="connsiteX3" fmla="*/ 443619 w 3395049"/>
              <a:gd name="connsiteY3" fmla="*/ 135802 h 2426329"/>
              <a:gd name="connsiteX4" fmla="*/ 262550 w 3395049"/>
              <a:gd name="connsiteY4" fmla="*/ 371192 h 2426329"/>
              <a:gd name="connsiteX5" fmla="*/ 144855 w 3395049"/>
              <a:gd name="connsiteY5" fmla="*/ 642796 h 2426329"/>
              <a:gd name="connsiteX6" fmla="*/ 54320 w 3395049"/>
              <a:gd name="connsiteY6" fmla="*/ 932507 h 2426329"/>
              <a:gd name="connsiteX7" fmla="*/ 0 w 3395049"/>
              <a:gd name="connsiteY7" fmla="*/ 1285592 h 2426329"/>
              <a:gd name="connsiteX8" fmla="*/ 18107 w 3395049"/>
              <a:gd name="connsiteY8" fmla="*/ 1656784 h 2426329"/>
              <a:gd name="connsiteX9" fmla="*/ 72427 w 3395049"/>
              <a:gd name="connsiteY9" fmla="*/ 1982709 h 2426329"/>
              <a:gd name="connsiteX10" fmla="*/ 190122 w 3395049"/>
              <a:gd name="connsiteY10" fmla="*/ 2236206 h 2426329"/>
              <a:gd name="connsiteX11" fmla="*/ 398352 w 3395049"/>
              <a:gd name="connsiteY11" fmla="*/ 2417275 h 2426329"/>
              <a:gd name="connsiteX12" fmla="*/ 543208 w 3395049"/>
              <a:gd name="connsiteY12" fmla="*/ 2426329 h 2426329"/>
              <a:gd name="connsiteX13" fmla="*/ 3395049 w 3395049"/>
              <a:gd name="connsiteY13" fmla="*/ 1593410 h 24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5049" h="2426329">
                <a:moveTo>
                  <a:pt x="3395049" y="1593410"/>
                </a:moveTo>
                <a:lnTo>
                  <a:pt x="878186" y="9054"/>
                </a:lnTo>
                <a:lnTo>
                  <a:pt x="688063" y="0"/>
                </a:lnTo>
                <a:lnTo>
                  <a:pt x="443619" y="135802"/>
                </a:lnTo>
                <a:lnTo>
                  <a:pt x="262550" y="371192"/>
                </a:lnTo>
                <a:lnTo>
                  <a:pt x="144855" y="642796"/>
                </a:lnTo>
                <a:lnTo>
                  <a:pt x="54320" y="932507"/>
                </a:lnTo>
                <a:lnTo>
                  <a:pt x="0" y="1285592"/>
                </a:lnTo>
                <a:lnTo>
                  <a:pt x="18107" y="1656784"/>
                </a:lnTo>
                <a:lnTo>
                  <a:pt x="72427" y="1982709"/>
                </a:lnTo>
                <a:lnTo>
                  <a:pt x="190122" y="2236206"/>
                </a:lnTo>
                <a:lnTo>
                  <a:pt x="398352" y="2417275"/>
                </a:lnTo>
                <a:lnTo>
                  <a:pt x="543208" y="2426329"/>
                </a:lnTo>
                <a:lnTo>
                  <a:pt x="3395049" y="1593410"/>
                </a:lnTo>
                <a:close/>
              </a:path>
            </a:pathLst>
          </a:custGeom>
          <a:solidFill>
            <a:srgbClr val="00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8" name="BlokTextu 17"/>
          <p:cNvSpPr txBox="1"/>
          <p:nvPr/>
        </p:nvSpPr>
        <p:spPr>
          <a:xfrm>
            <a:off x="1673976" y="3081049"/>
            <a:ext cx="304892" cy="307777"/>
          </a:xfrm>
          <a:prstGeom prst="rect">
            <a:avLst/>
          </a:prstGeom>
          <a:noFill/>
        </p:spPr>
        <p:txBody>
          <a:bodyPr wrap="square" rtlCol="0">
            <a:spAutoFit/>
          </a:bodyPr>
          <a:lstStyle/>
          <a:p>
            <a:r>
              <a:rPr lang="sk-SK" sz="1400" b="1" dirty="0" smtClean="0"/>
              <a:t>H</a:t>
            </a:r>
            <a:endParaRPr lang="sk-SK" sz="1400" b="1" dirty="0"/>
          </a:p>
        </p:txBody>
      </p:sp>
      <p:sp>
        <p:nvSpPr>
          <p:cNvPr id="19" name="Oblúk 18"/>
          <p:cNvSpPr/>
          <p:nvPr/>
        </p:nvSpPr>
        <p:spPr>
          <a:xfrm rot="20903561">
            <a:off x="3777643" y="3474038"/>
            <a:ext cx="574191" cy="914400"/>
          </a:xfrm>
          <a:prstGeom prst="arc">
            <a:avLst>
              <a:gd name="adj1" fmla="val 11713867"/>
              <a:gd name="adj2" fmla="val 14464674"/>
            </a:avLst>
          </a:prstGeom>
          <a:ln>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i="1"/>
          </a:p>
        </p:txBody>
      </p:sp>
      <p:sp>
        <p:nvSpPr>
          <p:cNvPr id="20" name="Oblúk 19"/>
          <p:cNvSpPr/>
          <p:nvPr/>
        </p:nvSpPr>
        <p:spPr>
          <a:xfrm rot="480000">
            <a:off x="1254545" y="2134851"/>
            <a:ext cx="1211049" cy="2455477"/>
          </a:xfrm>
          <a:prstGeom prst="arc">
            <a:avLst>
              <a:gd name="adj1" fmla="val 5076221"/>
              <a:gd name="adj2" fmla="val 1648092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dirty="0">
              <a:solidFill>
                <a:srgbClr val="FF0000"/>
              </a:solidFill>
            </a:endParaRPr>
          </a:p>
        </p:txBody>
      </p:sp>
      <p:sp>
        <p:nvSpPr>
          <p:cNvPr id="21" name="Voľná forma 20"/>
          <p:cNvSpPr/>
          <p:nvPr/>
        </p:nvSpPr>
        <p:spPr>
          <a:xfrm>
            <a:off x="573478" y="1544807"/>
            <a:ext cx="648831" cy="1683190"/>
          </a:xfrm>
          <a:custGeom>
            <a:avLst/>
            <a:gdLst>
              <a:gd name="connsiteX0" fmla="*/ 577158 w 648831"/>
              <a:gd name="connsiteY0" fmla="*/ 460972 h 1683190"/>
              <a:gd name="connsiteX1" fmla="*/ 631479 w 648831"/>
              <a:gd name="connsiteY1" fmla="*/ 320643 h 1683190"/>
              <a:gd name="connsiteX2" fmla="*/ 640532 w 648831"/>
              <a:gd name="connsiteY2" fmla="*/ 157681 h 1683190"/>
              <a:gd name="connsiteX3" fmla="*/ 581685 w 648831"/>
              <a:gd name="connsiteY3" fmla="*/ 21879 h 1683190"/>
              <a:gd name="connsiteX4" fmla="*/ 450410 w 648831"/>
              <a:gd name="connsiteY4" fmla="*/ 26405 h 1683190"/>
              <a:gd name="connsiteX5" fmla="*/ 337241 w 648831"/>
              <a:gd name="connsiteY5" fmla="*/ 107887 h 1683190"/>
              <a:gd name="connsiteX6" fmla="*/ 237653 w 648831"/>
              <a:gd name="connsiteY6" fmla="*/ 225582 h 1683190"/>
              <a:gd name="connsiteX7" fmla="*/ 156172 w 648831"/>
              <a:gd name="connsiteY7" fmla="*/ 442865 h 1683190"/>
              <a:gd name="connsiteX8" fmla="*/ 70164 w 648831"/>
              <a:gd name="connsiteY8" fmla="*/ 669201 h 1683190"/>
              <a:gd name="connsiteX9" fmla="*/ 38477 w 648831"/>
              <a:gd name="connsiteY9" fmla="*/ 886485 h 1683190"/>
              <a:gd name="connsiteX10" fmla="*/ 20370 w 648831"/>
              <a:gd name="connsiteY10" fmla="*/ 1085661 h 1683190"/>
              <a:gd name="connsiteX11" fmla="*/ 2263 w 648831"/>
              <a:gd name="connsiteY11" fmla="*/ 1361792 h 1683190"/>
              <a:gd name="connsiteX12" fmla="*/ 6790 w 648831"/>
              <a:gd name="connsiteY12" fmla="*/ 1683190 h 16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8831" h="1683190">
                <a:moveTo>
                  <a:pt x="577158" y="460972"/>
                </a:moveTo>
                <a:cubicBezTo>
                  <a:pt x="599037" y="416081"/>
                  <a:pt x="620917" y="371191"/>
                  <a:pt x="631479" y="320643"/>
                </a:cubicBezTo>
                <a:cubicBezTo>
                  <a:pt x="642041" y="270095"/>
                  <a:pt x="648831" y="207475"/>
                  <a:pt x="640532" y="157681"/>
                </a:cubicBezTo>
                <a:cubicBezTo>
                  <a:pt x="632233" y="107887"/>
                  <a:pt x="613372" y="43758"/>
                  <a:pt x="581685" y="21879"/>
                </a:cubicBezTo>
                <a:cubicBezTo>
                  <a:pt x="549998" y="0"/>
                  <a:pt x="491151" y="12070"/>
                  <a:pt x="450410" y="26405"/>
                </a:cubicBezTo>
                <a:cubicBezTo>
                  <a:pt x="409669" y="40740"/>
                  <a:pt x="372700" y="74691"/>
                  <a:pt x="337241" y="107887"/>
                </a:cubicBezTo>
                <a:cubicBezTo>
                  <a:pt x="301782" y="141083"/>
                  <a:pt x="267831" y="169752"/>
                  <a:pt x="237653" y="225582"/>
                </a:cubicBezTo>
                <a:cubicBezTo>
                  <a:pt x="207475" y="281412"/>
                  <a:pt x="184087" y="368929"/>
                  <a:pt x="156172" y="442865"/>
                </a:cubicBezTo>
                <a:cubicBezTo>
                  <a:pt x="128257" y="516801"/>
                  <a:pt x="89780" y="595264"/>
                  <a:pt x="70164" y="669201"/>
                </a:cubicBezTo>
                <a:cubicBezTo>
                  <a:pt x="50548" y="743138"/>
                  <a:pt x="46776" y="817075"/>
                  <a:pt x="38477" y="886485"/>
                </a:cubicBezTo>
                <a:cubicBezTo>
                  <a:pt x="30178" y="955895"/>
                  <a:pt x="26406" y="1006443"/>
                  <a:pt x="20370" y="1085661"/>
                </a:cubicBezTo>
                <a:cubicBezTo>
                  <a:pt x="14334" y="1164879"/>
                  <a:pt x="4526" y="1262204"/>
                  <a:pt x="2263" y="1361792"/>
                </a:cubicBezTo>
                <a:cubicBezTo>
                  <a:pt x="0" y="1461380"/>
                  <a:pt x="3395" y="1572285"/>
                  <a:pt x="6790" y="168319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22" name="Voľná forma 21"/>
          <p:cNvSpPr/>
          <p:nvPr/>
        </p:nvSpPr>
        <p:spPr>
          <a:xfrm>
            <a:off x="1170551" y="1580265"/>
            <a:ext cx="398352" cy="398353"/>
          </a:xfrm>
          <a:custGeom>
            <a:avLst/>
            <a:gdLst>
              <a:gd name="connsiteX0" fmla="*/ 0 w 398352"/>
              <a:gd name="connsiteY0" fmla="*/ 0 h 398353"/>
              <a:gd name="connsiteX1" fmla="*/ 58847 w 398352"/>
              <a:gd name="connsiteY1" fmla="*/ 162962 h 398353"/>
              <a:gd name="connsiteX2" fmla="*/ 4526 w 398352"/>
              <a:gd name="connsiteY2" fmla="*/ 398353 h 398353"/>
              <a:gd name="connsiteX3" fmla="*/ 398352 w 398352"/>
              <a:gd name="connsiteY3" fmla="*/ 253497 h 398353"/>
              <a:gd name="connsiteX4" fmla="*/ 0 w 398352"/>
              <a:gd name="connsiteY4" fmla="*/ 0 h 398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352" h="398353">
                <a:moveTo>
                  <a:pt x="0" y="0"/>
                </a:moveTo>
                <a:lnTo>
                  <a:pt x="58847" y="162962"/>
                </a:lnTo>
                <a:lnTo>
                  <a:pt x="4526" y="398353"/>
                </a:lnTo>
                <a:lnTo>
                  <a:pt x="398352" y="253497"/>
                </a:lnTo>
                <a:lnTo>
                  <a:pt x="0" y="0"/>
                </a:lnTo>
                <a:close/>
              </a:path>
            </a:pathLst>
          </a:custGeom>
          <a:solidFill>
            <a:srgbClr val="00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3" name="Voľná forma 22"/>
          <p:cNvSpPr/>
          <p:nvPr/>
        </p:nvSpPr>
        <p:spPr>
          <a:xfrm>
            <a:off x="297293" y="2512772"/>
            <a:ext cx="620162" cy="2381061"/>
          </a:xfrm>
          <a:custGeom>
            <a:avLst/>
            <a:gdLst>
              <a:gd name="connsiteX0" fmla="*/ 606582 w 620162"/>
              <a:gd name="connsiteY0" fmla="*/ 0 h 2381061"/>
              <a:gd name="connsiteX1" fmla="*/ 448147 w 620162"/>
              <a:gd name="connsiteY1" fmla="*/ 344032 h 2381061"/>
              <a:gd name="connsiteX2" fmla="*/ 353085 w 620162"/>
              <a:gd name="connsiteY2" fmla="*/ 583949 h 2381061"/>
              <a:gd name="connsiteX3" fmla="*/ 208230 w 620162"/>
              <a:gd name="connsiteY3" fmla="*/ 941560 h 2381061"/>
              <a:gd name="connsiteX4" fmla="*/ 99588 w 620162"/>
              <a:gd name="connsiteY4" fmla="*/ 1312753 h 2381061"/>
              <a:gd name="connsiteX5" fmla="*/ 49794 w 620162"/>
              <a:gd name="connsiteY5" fmla="*/ 1502875 h 2381061"/>
              <a:gd name="connsiteX6" fmla="*/ 9053 w 620162"/>
              <a:gd name="connsiteY6" fmla="*/ 1788059 h 2381061"/>
              <a:gd name="connsiteX7" fmla="*/ 0 w 620162"/>
              <a:gd name="connsiteY7" fmla="*/ 2032503 h 2381061"/>
              <a:gd name="connsiteX8" fmla="*/ 49794 w 620162"/>
              <a:gd name="connsiteY8" fmla="*/ 2195465 h 2381061"/>
              <a:gd name="connsiteX9" fmla="*/ 140329 w 620162"/>
              <a:gd name="connsiteY9" fmla="*/ 2322214 h 2381061"/>
              <a:gd name="connsiteX10" fmla="*/ 248970 w 620162"/>
              <a:gd name="connsiteY10" fmla="*/ 2381061 h 2381061"/>
              <a:gd name="connsiteX11" fmla="*/ 434566 w 620162"/>
              <a:gd name="connsiteY11" fmla="*/ 2362954 h 2381061"/>
              <a:gd name="connsiteX12" fmla="*/ 620162 w 620162"/>
              <a:gd name="connsiteY12" fmla="*/ 2322214 h 2381061"/>
              <a:gd name="connsiteX13" fmla="*/ 606582 w 620162"/>
              <a:gd name="connsiteY13" fmla="*/ 0 h 2381061"/>
              <a:gd name="connsiteX0" fmla="*/ 606582 w 620162"/>
              <a:gd name="connsiteY0" fmla="*/ 0 h 2381061"/>
              <a:gd name="connsiteX1" fmla="*/ 448147 w 620162"/>
              <a:gd name="connsiteY1" fmla="*/ 344032 h 2381061"/>
              <a:gd name="connsiteX2" fmla="*/ 353085 w 620162"/>
              <a:gd name="connsiteY2" fmla="*/ 583949 h 2381061"/>
              <a:gd name="connsiteX3" fmla="*/ 208230 w 620162"/>
              <a:gd name="connsiteY3" fmla="*/ 941560 h 2381061"/>
              <a:gd name="connsiteX4" fmla="*/ 250690 w 620162"/>
              <a:gd name="connsiteY4" fmla="*/ 826405 h 2381061"/>
              <a:gd name="connsiteX5" fmla="*/ 99588 w 620162"/>
              <a:gd name="connsiteY5" fmla="*/ 1312753 h 2381061"/>
              <a:gd name="connsiteX6" fmla="*/ 49794 w 620162"/>
              <a:gd name="connsiteY6" fmla="*/ 1502875 h 2381061"/>
              <a:gd name="connsiteX7" fmla="*/ 9053 w 620162"/>
              <a:gd name="connsiteY7" fmla="*/ 1788059 h 2381061"/>
              <a:gd name="connsiteX8" fmla="*/ 0 w 620162"/>
              <a:gd name="connsiteY8" fmla="*/ 2032503 h 2381061"/>
              <a:gd name="connsiteX9" fmla="*/ 49794 w 620162"/>
              <a:gd name="connsiteY9" fmla="*/ 2195465 h 2381061"/>
              <a:gd name="connsiteX10" fmla="*/ 140329 w 620162"/>
              <a:gd name="connsiteY10" fmla="*/ 2322214 h 2381061"/>
              <a:gd name="connsiteX11" fmla="*/ 248970 w 620162"/>
              <a:gd name="connsiteY11" fmla="*/ 2381061 h 2381061"/>
              <a:gd name="connsiteX12" fmla="*/ 434566 w 620162"/>
              <a:gd name="connsiteY12" fmla="*/ 2362954 h 2381061"/>
              <a:gd name="connsiteX13" fmla="*/ 620162 w 620162"/>
              <a:gd name="connsiteY13" fmla="*/ 2322214 h 2381061"/>
              <a:gd name="connsiteX14" fmla="*/ 606582 w 620162"/>
              <a:gd name="connsiteY14" fmla="*/ 0 h 238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0162" h="2381061">
                <a:moveTo>
                  <a:pt x="606582" y="0"/>
                </a:moveTo>
                <a:lnTo>
                  <a:pt x="448147" y="344032"/>
                </a:lnTo>
                <a:lnTo>
                  <a:pt x="353085" y="583949"/>
                </a:lnTo>
                <a:cubicBezTo>
                  <a:pt x="305320" y="703362"/>
                  <a:pt x="208230" y="1070172"/>
                  <a:pt x="208230" y="941560"/>
                </a:cubicBezTo>
                <a:lnTo>
                  <a:pt x="250690" y="826405"/>
                </a:lnTo>
                <a:lnTo>
                  <a:pt x="99588" y="1312753"/>
                </a:lnTo>
                <a:lnTo>
                  <a:pt x="49794" y="1502875"/>
                </a:lnTo>
                <a:lnTo>
                  <a:pt x="9053" y="1788059"/>
                </a:lnTo>
                <a:lnTo>
                  <a:pt x="0" y="2032503"/>
                </a:lnTo>
                <a:lnTo>
                  <a:pt x="49794" y="2195465"/>
                </a:lnTo>
                <a:lnTo>
                  <a:pt x="140329" y="2322214"/>
                </a:lnTo>
                <a:lnTo>
                  <a:pt x="248970" y="2381061"/>
                </a:lnTo>
                <a:lnTo>
                  <a:pt x="434566" y="2362954"/>
                </a:lnTo>
                <a:lnTo>
                  <a:pt x="620162" y="2322214"/>
                </a:lnTo>
                <a:cubicBezTo>
                  <a:pt x="618653" y="1551160"/>
                  <a:pt x="617145" y="780107"/>
                  <a:pt x="606582" y="0"/>
                </a:cubicBezTo>
                <a:close/>
              </a:path>
            </a:pathLst>
          </a:custGeom>
          <a:solidFill>
            <a:srgbClr val="00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4" name="Voľná forma 23"/>
          <p:cNvSpPr/>
          <p:nvPr/>
        </p:nvSpPr>
        <p:spPr>
          <a:xfrm>
            <a:off x="307454" y="2512771"/>
            <a:ext cx="611742" cy="2378259"/>
          </a:xfrm>
          <a:custGeom>
            <a:avLst/>
            <a:gdLst>
              <a:gd name="connsiteX0" fmla="*/ 600546 w 600546"/>
              <a:gd name="connsiteY0" fmla="*/ 0 h 2381062"/>
              <a:gd name="connsiteX1" fmla="*/ 491905 w 600546"/>
              <a:gd name="connsiteY1" fmla="*/ 230863 h 2381062"/>
              <a:gd name="connsiteX2" fmla="*/ 374210 w 600546"/>
              <a:gd name="connsiteY2" fmla="*/ 497941 h 2381062"/>
              <a:gd name="connsiteX3" fmla="*/ 265568 w 600546"/>
              <a:gd name="connsiteY3" fmla="*/ 769545 h 2381062"/>
              <a:gd name="connsiteX4" fmla="*/ 156926 w 600546"/>
              <a:gd name="connsiteY4" fmla="*/ 1109050 h 2381062"/>
              <a:gd name="connsiteX5" fmla="*/ 75445 w 600546"/>
              <a:gd name="connsiteY5" fmla="*/ 1403287 h 2381062"/>
              <a:gd name="connsiteX6" fmla="*/ 12071 w 600546"/>
              <a:gd name="connsiteY6" fmla="*/ 1711105 h 2381062"/>
              <a:gd name="connsiteX7" fmla="*/ 3017 w 600546"/>
              <a:gd name="connsiteY7" fmla="*/ 1892174 h 2381062"/>
              <a:gd name="connsiteX8" fmla="*/ 16598 w 600546"/>
              <a:gd name="connsiteY8" fmla="*/ 2086824 h 2381062"/>
              <a:gd name="connsiteX9" fmla="*/ 102606 w 600546"/>
              <a:gd name="connsiteY9" fmla="*/ 2267893 h 2381062"/>
              <a:gd name="connsiteX10" fmla="*/ 202194 w 600546"/>
              <a:gd name="connsiteY10" fmla="*/ 2358428 h 2381062"/>
              <a:gd name="connsiteX11" fmla="*/ 351576 w 600546"/>
              <a:gd name="connsiteY11" fmla="*/ 2372008 h 2381062"/>
              <a:gd name="connsiteX12" fmla="*/ 577913 w 600546"/>
              <a:gd name="connsiteY12" fmla="*/ 2304107 h 2381062"/>
              <a:gd name="connsiteX0" fmla="*/ 600546 w 611742"/>
              <a:gd name="connsiteY0" fmla="*/ 0 h 2378259"/>
              <a:gd name="connsiteX1" fmla="*/ 491905 w 611742"/>
              <a:gd name="connsiteY1" fmla="*/ 230863 h 2378259"/>
              <a:gd name="connsiteX2" fmla="*/ 374210 w 611742"/>
              <a:gd name="connsiteY2" fmla="*/ 497941 h 2378259"/>
              <a:gd name="connsiteX3" fmla="*/ 265568 w 611742"/>
              <a:gd name="connsiteY3" fmla="*/ 769545 h 2378259"/>
              <a:gd name="connsiteX4" fmla="*/ 156926 w 611742"/>
              <a:gd name="connsiteY4" fmla="*/ 1109050 h 2378259"/>
              <a:gd name="connsiteX5" fmla="*/ 75445 w 611742"/>
              <a:gd name="connsiteY5" fmla="*/ 1403287 h 2378259"/>
              <a:gd name="connsiteX6" fmla="*/ 12071 w 611742"/>
              <a:gd name="connsiteY6" fmla="*/ 1711105 h 2378259"/>
              <a:gd name="connsiteX7" fmla="*/ 3017 w 611742"/>
              <a:gd name="connsiteY7" fmla="*/ 1892174 h 2378259"/>
              <a:gd name="connsiteX8" fmla="*/ 16598 w 611742"/>
              <a:gd name="connsiteY8" fmla="*/ 2086824 h 2378259"/>
              <a:gd name="connsiteX9" fmla="*/ 102606 w 611742"/>
              <a:gd name="connsiteY9" fmla="*/ 2267893 h 2378259"/>
              <a:gd name="connsiteX10" fmla="*/ 202194 w 611742"/>
              <a:gd name="connsiteY10" fmla="*/ 2358428 h 2378259"/>
              <a:gd name="connsiteX11" fmla="*/ 351576 w 611742"/>
              <a:gd name="connsiteY11" fmla="*/ 2372008 h 2378259"/>
              <a:gd name="connsiteX12" fmla="*/ 611742 w 611742"/>
              <a:gd name="connsiteY12" fmla="*/ 2320924 h 2378259"/>
              <a:gd name="connsiteX0" fmla="*/ 600546 w 611742"/>
              <a:gd name="connsiteY0" fmla="*/ 0 h 2378259"/>
              <a:gd name="connsiteX1" fmla="*/ 491905 w 611742"/>
              <a:gd name="connsiteY1" fmla="*/ 230863 h 2378259"/>
              <a:gd name="connsiteX2" fmla="*/ 374210 w 611742"/>
              <a:gd name="connsiteY2" fmla="*/ 497941 h 2378259"/>
              <a:gd name="connsiteX3" fmla="*/ 265568 w 611742"/>
              <a:gd name="connsiteY3" fmla="*/ 769545 h 2378259"/>
              <a:gd name="connsiteX4" fmla="*/ 156926 w 611742"/>
              <a:gd name="connsiteY4" fmla="*/ 1109050 h 2378259"/>
              <a:gd name="connsiteX5" fmla="*/ 75445 w 611742"/>
              <a:gd name="connsiteY5" fmla="*/ 1403287 h 2378259"/>
              <a:gd name="connsiteX6" fmla="*/ 12071 w 611742"/>
              <a:gd name="connsiteY6" fmla="*/ 1711105 h 2378259"/>
              <a:gd name="connsiteX7" fmla="*/ 3017 w 611742"/>
              <a:gd name="connsiteY7" fmla="*/ 1892174 h 2378259"/>
              <a:gd name="connsiteX8" fmla="*/ 16598 w 611742"/>
              <a:gd name="connsiteY8" fmla="*/ 2086824 h 2378259"/>
              <a:gd name="connsiteX9" fmla="*/ 102606 w 611742"/>
              <a:gd name="connsiteY9" fmla="*/ 2267893 h 2378259"/>
              <a:gd name="connsiteX10" fmla="*/ 202194 w 611742"/>
              <a:gd name="connsiteY10" fmla="*/ 2358428 h 2378259"/>
              <a:gd name="connsiteX11" fmla="*/ 351576 w 611742"/>
              <a:gd name="connsiteY11" fmla="*/ 2372008 h 2378259"/>
              <a:gd name="connsiteX12" fmla="*/ 611742 w 611742"/>
              <a:gd name="connsiteY12" fmla="*/ 2320924 h 237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742" h="2378259">
                <a:moveTo>
                  <a:pt x="600546" y="0"/>
                </a:moveTo>
                <a:cubicBezTo>
                  <a:pt x="565087" y="73936"/>
                  <a:pt x="529628" y="147873"/>
                  <a:pt x="491905" y="230863"/>
                </a:cubicBezTo>
                <a:cubicBezTo>
                  <a:pt x="454182" y="313853"/>
                  <a:pt x="411933" y="408161"/>
                  <a:pt x="374210" y="497941"/>
                </a:cubicBezTo>
                <a:cubicBezTo>
                  <a:pt x="336487" y="587721"/>
                  <a:pt x="301782" y="667693"/>
                  <a:pt x="265568" y="769545"/>
                </a:cubicBezTo>
                <a:cubicBezTo>
                  <a:pt x="229354" y="871397"/>
                  <a:pt x="188613" y="1003426"/>
                  <a:pt x="156926" y="1109050"/>
                </a:cubicBezTo>
                <a:cubicBezTo>
                  <a:pt x="125239" y="1214674"/>
                  <a:pt x="99588" y="1302945"/>
                  <a:pt x="75445" y="1403287"/>
                </a:cubicBezTo>
                <a:cubicBezTo>
                  <a:pt x="51303" y="1503630"/>
                  <a:pt x="24142" y="1629624"/>
                  <a:pt x="12071" y="1711105"/>
                </a:cubicBezTo>
                <a:cubicBezTo>
                  <a:pt x="0" y="1792586"/>
                  <a:pt x="2263" y="1829554"/>
                  <a:pt x="3017" y="1892174"/>
                </a:cubicBezTo>
                <a:cubicBezTo>
                  <a:pt x="3771" y="1954794"/>
                  <a:pt x="0" y="2024204"/>
                  <a:pt x="16598" y="2086824"/>
                </a:cubicBezTo>
                <a:cubicBezTo>
                  <a:pt x="33196" y="2149444"/>
                  <a:pt x="71673" y="2222626"/>
                  <a:pt x="102606" y="2267893"/>
                </a:cubicBezTo>
                <a:cubicBezTo>
                  <a:pt x="133539" y="2313160"/>
                  <a:pt x="160699" y="2341076"/>
                  <a:pt x="202194" y="2358428"/>
                </a:cubicBezTo>
                <a:cubicBezTo>
                  <a:pt x="243689" y="2375780"/>
                  <a:pt x="283318" y="2378259"/>
                  <a:pt x="351576" y="2372008"/>
                </a:cubicBezTo>
                <a:cubicBezTo>
                  <a:pt x="419834" y="2365757"/>
                  <a:pt x="520829" y="2336768"/>
                  <a:pt x="611742" y="2320924"/>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27" name="BlokTextu 26"/>
          <p:cNvSpPr txBox="1"/>
          <p:nvPr/>
        </p:nvSpPr>
        <p:spPr>
          <a:xfrm flipH="1">
            <a:off x="1726053" y="3660039"/>
            <a:ext cx="255198" cy="307777"/>
          </a:xfrm>
          <a:prstGeom prst="rect">
            <a:avLst/>
          </a:prstGeom>
          <a:noFill/>
        </p:spPr>
        <p:txBody>
          <a:bodyPr wrap="none" rtlCol="0">
            <a:spAutoFit/>
          </a:bodyPr>
          <a:lstStyle/>
          <a:p>
            <a:r>
              <a:rPr lang="sk-SK" sz="1400" b="1" dirty="0" smtClean="0">
                <a:latin typeface="Arial" pitchFamily="34" charset="0"/>
                <a:cs typeface="Arial" pitchFamily="34" charset="0"/>
                <a:sym typeface="Symbol"/>
              </a:rPr>
              <a:t>r</a:t>
            </a:r>
            <a:endParaRPr lang="sk-SK" sz="1400" b="1" dirty="0">
              <a:latin typeface="Arial" pitchFamily="34" charset="0"/>
              <a:cs typeface="Arial" pitchFamily="34" charset="0"/>
            </a:endParaRPr>
          </a:p>
        </p:txBody>
      </p:sp>
      <p:cxnSp>
        <p:nvCxnSpPr>
          <p:cNvPr id="30" name="Rovná spojnica 29"/>
          <p:cNvCxnSpPr/>
          <p:nvPr/>
        </p:nvCxnSpPr>
        <p:spPr>
          <a:xfrm>
            <a:off x="57875" y="3106243"/>
            <a:ext cx="5286932" cy="727602"/>
          </a:xfrm>
          <a:prstGeom prst="line">
            <a:avLst/>
          </a:prstGeom>
          <a:ln w="19050">
            <a:solidFill>
              <a:schemeClr val="tx1"/>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BlokTextu 32"/>
          <p:cNvSpPr txBox="1"/>
          <p:nvPr/>
        </p:nvSpPr>
        <p:spPr>
          <a:xfrm flipH="1">
            <a:off x="4940443" y="3540180"/>
            <a:ext cx="293670" cy="307777"/>
          </a:xfrm>
          <a:prstGeom prst="rect">
            <a:avLst/>
          </a:prstGeom>
          <a:noFill/>
        </p:spPr>
        <p:txBody>
          <a:bodyPr wrap="none" rtlCol="0">
            <a:spAutoFit/>
          </a:bodyPr>
          <a:lstStyle/>
          <a:p>
            <a:r>
              <a:rPr lang="en-US" sz="1400" b="1" dirty="0" smtClean="0">
                <a:latin typeface="Arial" pitchFamily="34" charset="0"/>
                <a:cs typeface="Arial" pitchFamily="34" charset="0"/>
                <a:sym typeface="Symbol"/>
              </a:rPr>
              <a:t>o</a:t>
            </a:r>
            <a:endParaRPr lang="sk-SK" sz="1400" b="1" dirty="0">
              <a:latin typeface="Arial" pitchFamily="34" charset="0"/>
              <a:cs typeface="Arial" pitchFamily="34" charset="0"/>
            </a:endParaRPr>
          </a:p>
        </p:txBody>
      </p:sp>
      <p:sp>
        <p:nvSpPr>
          <p:cNvPr id="34" name="Ovál 33"/>
          <p:cNvSpPr>
            <a:spLocks noChangeAspect="1"/>
          </p:cNvSpPr>
          <p:nvPr/>
        </p:nvSpPr>
        <p:spPr>
          <a:xfrm>
            <a:off x="1850544" y="3338707"/>
            <a:ext cx="43200" cy="43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 name="Ovál 34"/>
          <p:cNvSpPr>
            <a:spLocks noChangeAspect="1"/>
          </p:cNvSpPr>
          <p:nvPr/>
        </p:nvSpPr>
        <p:spPr>
          <a:xfrm>
            <a:off x="4608119" y="3728004"/>
            <a:ext cx="43200" cy="43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b="1"/>
          </a:p>
        </p:txBody>
      </p:sp>
      <p:sp>
        <p:nvSpPr>
          <p:cNvPr id="40" name="BlokTextu 39"/>
          <p:cNvSpPr txBox="1"/>
          <p:nvPr/>
        </p:nvSpPr>
        <p:spPr>
          <a:xfrm>
            <a:off x="2627784" y="6057209"/>
            <a:ext cx="6330579" cy="523220"/>
          </a:xfrm>
          <a:prstGeom prst="rect">
            <a:avLst/>
          </a:prstGeom>
          <a:noFill/>
        </p:spPr>
        <p:txBody>
          <a:bodyPr wrap="none" rtlCol="0">
            <a:spAutoFit/>
          </a:bodyPr>
          <a:lstStyle/>
          <a:p>
            <a:r>
              <a:rPr lang="sk-SK" sz="1400" dirty="0" smtClean="0">
                <a:solidFill>
                  <a:srgbClr val="0000FF"/>
                </a:solidFill>
              </a:rPr>
              <a:t>Poznámka: </a:t>
            </a:r>
            <a:r>
              <a:rPr lang="sk-SK" sz="1400" dirty="0" smtClean="0"/>
              <a:t>Stredový priemet  bodu (útvaru) v lineárnej perspektíve budeme</a:t>
            </a:r>
          </a:p>
          <a:p>
            <a:r>
              <a:rPr lang="sk-SK" sz="1400" dirty="0" smtClean="0"/>
              <a:t>skrátene nazývať </a:t>
            </a:r>
            <a:r>
              <a:rPr lang="sk-SK" sz="1400" b="1" dirty="0" smtClean="0"/>
              <a:t>perspektíva bodu (útvaru)</a:t>
            </a:r>
            <a:r>
              <a:rPr lang="sk-SK" sz="1400" dirty="0" smtClean="0"/>
              <a:t>.</a:t>
            </a:r>
            <a:endParaRPr lang="sk-SK" sz="1400" dirty="0">
              <a:solidFill>
                <a:srgbClr val="0000FF"/>
              </a:solidFill>
            </a:endParaRPr>
          </a:p>
        </p:txBody>
      </p:sp>
      <p:grpSp>
        <p:nvGrpSpPr>
          <p:cNvPr id="37" name="Skupina 15"/>
          <p:cNvGrpSpPr>
            <a:grpSpLocks/>
          </p:cNvGrpSpPr>
          <p:nvPr/>
        </p:nvGrpSpPr>
        <p:grpSpPr bwMode="auto">
          <a:xfrm>
            <a:off x="91941" y="6399632"/>
            <a:ext cx="1227856" cy="393700"/>
            <a:chOff x="2699794" y="4497810"/>
            <a:chExt cx="1226922" cy="393091"/>
          </a:xfrm>
        </p:grpSpPr>
        <p:pic>
          <p:nvPicPr>
            <p:cNvPr id="39" name="Picture 5" descr="mandaly"/>
            <p:cNvPicPr>
              <a:picLocks noChangeAspect="1" noChangeArrowheads="1"/>
            </p:cNvPicPr>
            <p:nvPr/>
          </p:nvPicPr>
          <p:blipFill>
            <a:blip r:embed="rId2" cstate="print">
              <a:lum bright="-44000" contrast="62000"/>
            </a:blip>
            <a:srcRect l="11172" t="8176" r="49072" b="17651"/>
            <a:stretch>
              <a:fillRect/>
            </a:stretch>
          </p:blipFill>
          <p:spPr bwMode="auto">
            <a:xfrm>
              <a:off x="2699794" y="4497810"/>
              <a:ext cx="433405" cy="393091"/>
            </a:xfrm>
            <a:prstGeom prst="rect">
              <a:avLst/>
            </a:prstGeom>
            <a:noFill/>
            <a:ln w="9525">
              <a:noFill/>
              <a:miter lim="800000"/>
              <a:headEnd/>
              <a:tailEnd/>
            </a:ln>
          </p:spPr>
        </p:pic>
        <p:sp>
          <p:nvSpPr>
            <p:cNvPr id="41" name="Text Box 6"/>
            <p:cNvSpPr txBox="1">
              <a:spLocks noChangeArrowheads="1"/>
            </p:cNvSpPr>
            <p:nvPr/>
          </p:nvSpPr>
          <p:spPr bwMode="auto">
            <a:xfrm>
              <a:off x="3059831" y="4571245"/>
              <a:ext cx="866885" cy="245840"/>
            </a:xfrm>
            <a:prstGeom prst="rect">
              <a:avLst/>
            </a:prstGeom>
            <a:noFill/>
            <a:ln w="9525">
              <a:noFill/>
              <a:miter lim="800000"/>
              <a:headEnd/>
              <a:tailEnd/>
            </a:ln>
          </p:spPr>
          <p:txBody>
            <a:bodyPr wrap="none">
              <a:spAutoFit/>
            </a:bodyPr>
            <a:lstStyle/>
            <a:p>
              <a:r>
                <a:rPr lang="sk-SK" sz="1000" dirty="0" smtClean="0"/>
                <a:t>Mészárosová</a:t>
              </a:r>
              <a:endParaRPr lang="sk-SK" sz="1000" dirty="0"/>
            </a:p>
          </p:txBody>
        </p:sp>
      </p:grpSp>
      <p:sp>
        <p:nvSpPr>
          <p:cNvPr id="36" name="Text Box 7"/>
          <p:cNvSpPr txBox="1">
            <a:spLocks noChangeArrowheads="1"/>
          </p:cNvSpPr>
          <p:nvPr/>
        </p:nvSpPr>
        <p:spPr bwMode="auto">
          <a:xfrm>
            <a:off x="3714744" y="4333036"/>
            <a:ext cx="5292725" cy="830997"/>
          </a:xfrm>
          <a:prstGeom prst="rect">
            <a:avLst/>
          </a:prstGeom>
          <a:noFill/>
          <a:ln w="9525">
            <a:noFill/>
            <a:miter lim="800000"/>
            <a:headEnd/>
            <a:tailEnd/>
          </a:ln>
        </p:spPr>
        <p:txBody>
          <a:bodyPr>
            <a:spAutoFit/>
          </a:bodyPr>
          <a:lstStyle/>
          <a:p>
            <a:r>
              <a:rPr lang="sk-SK" sz="1600" dirty="0" smtClean="0">
                <a:sym typeface="Symbol"/>
              </a:rPr>
              <a:t>Priemetňa je v ľubovoľnej polohe, t. j. môže byť zvislá, vodorovná, alebo vo všeobecnej polohe.</a:t>
            </a:r>
          </a:p>
          <a:p>
            <a:r>
              <a:rPr lang="sk-SK" sz="1600" b="1" dirty="0" smtClean="0"/>
              <a:t>d</a:t>
            </a:r>
            <a:r>
              <a:rPr lang="sk-SK" sz="1600" dirty="0" smtClean="0"/>
              <a:t> =</a:t>
            </a:r>
            <a:r>
              <a:rPr lang="sk-SK" sz="1600" dirty="0" smtClean="0">
                <a:sym typeface="Symbol"/>
              </a:rPr>
              <a:t></a:t>
            </a:r>
            <a:r>
              <a:rPr lang="sk-SK" sz="1600" b="1" dirty="0" smtClean="0">
                <a:sym typeface="Symbol"/>
              </a:rPr>
              <a:t>SH </a:t>
            </a:r>
            <a:r>
              <a:rPr lang="sk-SK" sz="1600" dirty="0" smtClean="0">
                <a:sym typeface="Symbol"/>
              </a:rPr>
              <a:t> je </a:t>
            </a:r>
            <a:r>
              <a:rPr lang="sk-SK" sz="1600" b="1" dirty="0" smtClean="0">
                <a:sym typeface="Symbol"/>
              </a:rPr>
              <a:t>dištancia</a:t>
            </a:r>
            <a:r>
              <a:rPr lang="sk-SK" sz="1600" dirty="0" smtClean="0">
                <a:sym typeface="Symbol"/>
              </a:rPr>
              <a:t>.</a:t>
            </a:r>
            <a:endParaRPr lang="sk-SK" sz="1600" dirty="0"/>
          </a:p>
        </p:txBody>
      </p:sp>
      <p:sp>
        <p:nvSpPr>
          <p:cNvPr id="38" name="Text Box 7"/>
          <p:cNvSpPr txBox="1">
            <a:spLocks noChangeArrowheads="1"/>
          </p:cNvSpPr>
          <p:nvPr/>
        </p:nvSpPr>
        <p:spPr bwMode="auto">
          <a:xfrm>
            <a:off x="3714744" y="5309043"/>
            <a:ext cx="5292725" cy="584775"/>
          </a:xfrm>
          <a:prstGeom prst="rect">
            <a:avLst/>
          </a:prstGeom>
          <a:noFill/>
          <a:ln w="9525">
            <a:noFill/>
            <a:miter lim="800000"/>
            <a:headEnd/>
            <a:tailEnd/>
          </a:ln>
        </p:spPr>
        <p:txBody>
          <a:bodyPr>
            <a:spAutoFit/>
          </a:bodyPr>
          <a:lstStyle/>
          <a:p>
            <a:pPr algn="l"/>
            <a:r>
              <a:rPr lang="sk-SK" sz="1600" b="1" dirty="0" smtClean="0">
                <a:sym typeface="Symbol"/>
              </a:rPr>
              <a:t>Kružnica správneho zobrazenia </a:t>
            </a:r>
            <a:r>
              <a:rPr lang="sk-SK" sz="1600" b="1" dirty="0" err="1" smtClean="0">
                <a:sym typeface="Symbol"/>
              </a:rPr>
              <a:t>k</a:t>
            </a:r>
            <a:r>
              <a:rPr lang="sk-SK" sz="1600" b="1" baseline="30000" dirty="0" err="1" smtClean="0">
                <a:sym typeface="Symbol"/>
              </a:rPr>
              <a:t>z</a:t>
            </a:r>
            <a:r>
              <a:rPr lang="sk-SK" sz="1600" dirty="0" smtClean="0">
                <a:sym typeface="Symbol"/>
              </a:rPr>
              <a:t> je prienik zornej kužeľovej plochy a priemetne. Jej polomer označíme </a:t>
            </a:r>
            <a:r>
              <a:rPr lang="sk-SK" sz="1600" b="1" dirty="0" smtClean="0">
                <a:sym typeface="Symbol"/>
              </a:rPr>
              <a:t>r</a:t>
            </a:r>
            <a:r>
              <a:rPr lang="sk-SK" sz="1600" dirty="0" smtClean="0">
                <a:sym typeface="Symbol"/>
              </a:rPr>
              <a:t>.</a:t>
            </a:r>
            <a:endParaRPr lang="sk-SK" sz="1600" dirty="0"/>
          </a:p>
        </p:txBody>
      </p:sp>
      <p:sp>
        <p:nvSpPr>
          <p:cNvPr id="43" name="Zástupný symbol čísla snímky 42"/>
          <p:cNvSpPr>
            <a:spLocks noGrp="1"/>
          </p:cNvSpPr>
          <p:nvPr>
            <p:ph type="sldNum" sz="quarter" idx="12"/>
          </p:nvPr>
        </p:nvSpPr>
        <p:spPr/>
        <p:txBody>
          <a:bodyPr/>
          <a:lstStyle/>
          <a:p>
            <a:pPr>
              <a:defRPr/>
            </a:pPr>
            <a:fld id="{63D5BB9D-2151-4B73-8CB6-29CE2E5BD535}" type="slidenum">
              <a:rPr lang="sk-SK" smtClean="0"/>
              <a:pPr>
                <a:defRPr/>
              </a:pPr>
              <a:t>4</a:t>
            </a:fld>
            <a:endParaRPr lang="sk-SK" dirty="0"/>
          </a:p>
        </p:txBody>
      </p:sp>
      <p:sp>
        <p:nvSpPr>
          <p:cNvPr id="44" name="BlokTextu 43"/>
          <p:cNvSpPr txBox="1"/>
          <p:nvPr/>
        </p:nvSpPr>
        <p:spPr>
          <a:xfrm flipH="1">
            <a:off x="2986817" y="3221312"/>
            <a:ext cx="293670" cy="307777"/>
          </a:xfrm>
          <a:prstGeom prst="rect">
            <a:avLst/>
          </a:prstGeom>
          <a:noFill/>
        </p:spPr>
        <p:txBody>
          <a:bodyPr wrap="none" rtlCol="0">
            <a:spAutoFit/>
          </a:bodyPr>
          <a:lstStyle/>
          <a:p>
            <a:r>
              <a:rPr lang="en-US" sz="1400" b="1" dirty="0" smtClean="0">
                <a:latin typeface="Arial" pitchFamily="34" charset="0"/>
                <a:cs typeface="Arial" pitchFamily="34" charset="0"/>
                <a:sym typeface="Symbol"/>
              </a:rPr>
              <a:t>d</a:t>
            </a:r>
            <a:endParaRPr lang="sk-SK" sz="1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ox(i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ox(in)">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ox(in)">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6"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BlokTextu 36"/>
          <p:cNvSpPr txBox="1"/>
          <p:nvPr/>
        </p:nvSpPr>
        <p:spPr>
          <a:xfrm>
            <a:off x="2921591" y="4141961"/>
            <a:ext cx="5764720" cy="1569660"/>
          </a:xfrm>
          <a:prstGeom prst="rect">
            <a:avLst/>
          </a:prstGeom>
          <a:noFill/>
        </p:spPr>
        <p:txBody>
          <a:bodyPr wrap="none" rtlCol="0">
            <a:spAutoFit/>
          </a:bodyPr>
          <a:lstStyle/>
          <a:p>
            <a:pPr algn="ctr"/>
            <a:r>
              <a:rPr lang="sk-SK" sz="1600" dirty="0" smtClean="0">
                <a:sym typeface="Symbol"/>
              </a:rPr>
              <a:t>Lineárnu perspektívu budeme považovať za vhodnú, </a:t>
            </a:r>
          </a:p>
          <a:p>
            <a:pPr algn="ctr"/>
            <a:r>
              <a:rPr lang="sk-SK" sz="1600" dirty="0" smtClean="0">
                <a:sym typeface="Symbol"/>
              </a:rPr>
              <a:t>ak 45° </a:t>
            </a:r>
            <a:r>
              <a:rPr lang="en-US" sz="1600" dirty="0" smtClean="0">
                <a:sym typeface="Symbol"/>
              </a:rPr>
              <a:t> </a:t>
            </a:r>
            <a:r>
              <a:rPr lang="sk-SK" sz="1600" b="1" dirty="0" smtClean="0">
                <a:sym typeface="Symbol"/>
              </a:rPr>
              <a:t></a:t>
            </a:r>
            <a:r>
              <a:rPr lang="sk-SK" sz="1600" dirty="0" smtClean="0">
                <a:sym typeface="Symbol"/>
              </a:rPr>
              <a:t> </a:t>
            </a:r>
            <a:r>
              <a:rPr lang="en-US" sz="1600" dirty="0" smtClean="0">
                <a:sym typeface="Symbol"/>
              </a:rPr>
              <a:t> 20</a:t>
            </a:r>
            <a:r>
              <a:rPr lang="sk-SK" sz="1600" dirty="0" smtClean="0">
                <a:sym typeface="Symbol"/>
              </a:rPr>
              <a:t>°.</a:t>
            </a:r>
          </a:p>
          <a:p>
            <a:pPr algn="ctr"/>
            <a:endParaRPr lang="sk-SK" sz="1600" dirty="0" smtClean="0">
              <a:sym typeface="Symbol"/>
            </a:endParaRPr>
          </a:p>
          <a:p>
            <a:r>
              <a:rPr lang="sk-SK" sz="1600" dirty="0" smtClean="0">
                <a:sym typeface="Symbol"/>
              </a:rPr>
              <a:t>Potom  pre polomer </a:t>
            </a:r>
            <a:r>
              <a:rPr lang="sk-SK" sz="1600" b="1" dirty="0" smtClean="0">
                <a:sym typeface="Symbol"/>
              </a:rPr>
              <a:t>r </a:t>
            </a:r>
            <a:r>
              <a:rPr lang="sk-SK" sz="1600" dirty="0" smtClean="0">
                <a:sym typeface="Symbol"/>
              </a:rPr>
              <a:t>kružnice </a:t>
            </a:r>
            <a:r>
              <a:rPr lang="sk-SK" sz="1600" b="1" dirty="0" err="1" smtClean="0">
                <a:sym typeface="Symbol"/>
              </a:rPr>
              <a:t>k</a:t>
            </a:r>
            <a:r>
              <a:rPr lang="sk-SK" sz="1600" b="1" baseline="30000" dirty="0" err="1" smtClean="0">
                <a:sym typeface="Symbol"/>
              </a:rPr>
              <a:t>z</a:t>
            </a:r>
            <a:r>
              <a:rPr lang="sk-SK" sz="1600" b="1" dirty="0" smtClean="0">
                <a:sym typeface="Symbol"/>
              </a:rPr>
              <a:t> </a:t>
            </a:r>
            <a:r>
              <a:rPr lang="sk-SK" sz="1600" dirty="0" smtClean="0">
                <a:sym typeface="Symbol"/>
              </a:rPr>
              <a:t>správneho zobrazenia platí:</a:t>
            </a:r>
          </a:p>
          <a:p>
            <a:pPr algn="ctr"/>
            <a:r>
              <a:rPr lang="sk-SK" sz="1600" b="1" dirty="0" smtClean="0">
                <a:sym typeface="Symbol"/>
              </a:rPr>
              <a:t>d </a:t>
            </a:r>
            <a:r>
              <a:rPr lang="sk-SK" sz="1600" dirty="0" smtClean="0">
                <a:sym typeface="Symbol"/>
              </a:rPr>
              <a:t>.</a:t>
            </a:r>
            <a:r>
              <a:rPr lang="sk-SK" sz="1600" b="1" dirty="0" smtClean="0">
                <a:sym typeface="Symbol"/>
              </a:rPr>
              <a:t> </a:t>
            </a:r>
            <a:r>
              <a:rPr lang="sk-SK" sz="1600" dirty="0" err="1" smtClean="0">
                <a:sym typeface="Symbol"/>
              </a:rPr>
              <a:t>tg</a:t>
            </a:r>
            <a:r>
              <a:rPr lang="sk-SK" sz="1600" b="1" dirty="0" smtClean="0">
                <a:sym typeface="Symbol"/>
              </a:rPr>
              <a:t> </a:t>
            </a:r>
            <a:r>
              <a:rPr lang="sk-SK" sz="1600" dirty="0" smtClean="0">
                <a:sym typeface="Symbol"/>
              </a:rPr>
              <a:t>45° </a:t>
            </a:r>
            <a:r>
              <a:rPr lang="en-US" sz="1600" dirty="0" smtClean="0">
                <a:sym typeface="Symbol"/>
              </a:rPr>
              <a:t> </a:t>
            </a:r>
            <a:r>
              <a:rPr lang="sk-SK" sz="1600" b="1" dirty="0" smtClean="0">
                <a:sym typeface="Symbol"/>
              </a:rPr>
              <a:t>r</a:t>
            </a:r>
            <a:r>
              <a:rPr lang="sk-SK" sz="1600" dirty="0" smtClean="0">
                <a:sym typeface="Symbol"/>
              </a:rPr>
              <a:t> </a:t>
            </a:r>
            <a:r>
              <a:rPr lang="en-US" sz="1600" dirty="0" smtClean="0">
                <a:sym typeface="Symbol"/>
              </a:rPr>
              <a:t> </a:t>
            </a:r>
            <a:r>
              <a:rPr lang="sk-SK" sz="1600" b="1" dirty="0" smtClean="0">
                <a:sym typeface="Symbol"/>
              </a:rPr>
              <a:t>d </a:t>
            </a:r>
            <a:r>
              <a:rPr lang="sk-SK" sz="1600" dirty="0" smtClean="0">
                <a:sym typeface="Symbol"/>
              </a:rPr>
              <a:t>.</a:t>
            </a:r>
            <a:r>
              <a:rPr lang="sk-SK" sz="1600" b="1" dirty="0" smtClean="0">
                <a:sym typeface="Symbol"/>
              </a:rPr>
              <a:t> </a:t>
            </a:r>
            <a:r>
              <a:rPr lang="sk-SK" sz="1600" dirty="0" err="1" smtClean="0">
                <a:sym typeface="Symbol"/>
              </a:rPr>
              <a:t>tg</a:t>
            </a:r>
            <a:r>
              <a:rPr lang="sk-SK" sz="1600" b="1" dirty="0" smtClean="0">
                <a:sym typeface="Symbol"/>
              </a:rPr>
              <a:t> </a:t>
            </a:r>
            <a:r>
              <a:rPr lang="en-US" sz="1600" dirty="0" smtClean="0">
                <a:sym typeface="Symbol"/>
              </a:rPr>
              <a:t>20</a:t>
            </a:r>
            <a:r>
              <a:rPr lang="sk-SK" sz="1600" dirty="0" smtClean="0">
                <a:sym typeface="Symbol"/>
              </a:rPr>
              <a:t>°</a:t>
            </a:r>
          </a:p>
          <a:p>
            <a:pPr algn="ctr"/>
            <a:r>
              <a:rPr lang="sk-SK" sz="1600" b="1" dirty="0" smtClean="0">
                <a:sym typeface="Symbol"/>
              </a:rPr>
              <a:t>          d </a:t>
            </a:r>
            <a:r>
              <a:rPr lang="en-US" sz="1600" dirty="0" smtClean="0">
                <a:sym typeface="Symbol"/>
              </a:rPr>
              <a:t> </a:t>
            </a:r>
            <a:r>
              <a:rPr lang="sk-SK" sz="1600" b="1" dirty="0" smtClean="0">
                <a:sym typeface="Symbol"/>
              </a:rPr>
              <a:t>r</a:t>
            </a:r>
            <a:r>
              <a:rPr lang="sk-SK" sz="1600" dirty="0" smtClean="0">
                <a:sym typeface="Symbol"/>
              </a:rPr>
              <a:t> </a:t>
            </a:r>
            <a:r>
              <a:rPr lang="en-US" sz="1600" dirty="0" smtClean="0">
                <a:sym typeface="Symbol"/>
              </a:rPr>
              <a:t> </a:t>
            </a:r>
            <a:r>
              <a:rPr lang="sk-SK" sz="1600" b="1" dirty="0" smtClean="0">
                <a:sym typeface="Symbol"/>
              </a:rPr>
              <a:t>d </a:t>
            </a:r>
            <a:r>
              <a:rPr lang="sk-SK" sz="1600" dirty="0" smtClean="0">
                <a:sym typeface="Symbol"/>
              </a:rPr>
              <a:t>.</a:t>
            </a:r>
            <a:r>
              <a:rPr lang="sk-SK" sz="1600" b="1" dirty="0" smtClean="0">
                <a:sym typeface="Symbol"/>
              </a:rPr>
              <a:t> </a:t>
            </a:r>
            <a:r>
              <a:rPr lang="sk-SK" sz="1600" dirty="0" smtClean="0">
                <a:sym typeface="Symbol"/>
              </a:rPr>
              <a:t>0,36</a:t>
            </a:r>
          </a:p>
        </p:txBody>
      </p:sp>
      <p:sp>
        <p:nvSpPr>
          <p:cNvPr id="39" name="BlokTextu 38"/>
          <p:cNvSpPr txBox="1"/>
          <p:nvPr/>
        </p:nvSpPr>
        <p:spPr>
          <a:xfrm>
            <a:off x="360000" y="288000"/>
            <a:ext cx="2236510" cy="338554"/>
          </a:xfrm>
          <a:prstGeom prst="rect">
            <a:avLst/>
          </a:prstGeom>
          <a:noFill/>
        </p:spPr>
        <p:txBody>
          <a:bodyPr wrap="none" rtlCol="0">
            <a:spAutoFit/>
          </a:bodyPr>
          <a:lstStyle/>
          <a:p>
            <a:r>
              <a:rPr lang="sk-SK" sz="1600" b="1" dirty="0" smtClean="0"/>
              <a:t>Lineárna perspektíva</a:t>
            </a:r>
            <a:endParaRPr lang="sk-SK" sz="1600" b="1" dirty="0"/>
          </a:p>
        </p:txBody>
      </p:sp>
      <p:sp>
        <p:nvSpPr>
          <p:cNvPr id="65" name="BlokTextu 64"/>
          <p:cNvSpPr txBox="1"/>
          <p:nvPr/>
        </p:nvSpPr>
        <p:spPr>
          <a:xfrm flipH="1">
            <a:off x="1689114" y="2921167"/>
            <a:ext cx="314510" cy="307777"/>
          </a:xfrm>
          <a:prstGeom prst="rect">
            <a:avLst/>
          </a:prstGeom>
          <a:noFill/>
        </p:spPr>
        <p:txBody>
          <a:bodyPr wrap="none" rtlCol="0">
            <a:spAutoFit/>
          </a:bodyPr>
          <a:lstStyle/>
          <a:p>
            <a:r>
              <a:rPr lang="en-US" sz="1400" b="1" dirty="0" smtClean="0">
                <a:latin typeface="Arial" pitchFamily="34" charset="0"/>
                <a:cs typeface="Arial" pitchFamily="34" charset="0"/>
                <a:sym typeface="Symbol"/>
              </a:rPr>
              <a:t>R</a:t>
            </a:r>
            <a:endParaRPr lang="sk-SK" sz="1400" b="1" dirty="0">
              <a:latin typeface="Arial" pitchFamily="34" charset="0"/>
              <a:cs typeface="Arial" pitchFamily="34" charset="0"/>
            </a:endParaRPr>
          </a:p>
        </p:txBody>
      </p:sp>
      <p:sp>
        <p:nvSpPr>
          <p:cNvPr id="67" name="BlokTextu 66"/>
          <p:cNvSpPr txBox="1"/>
          <p:nvPr/>
        </p:nvSpPr>
        <p:spPr>
          <a:xfrm flipH="1">
            <a:off x="2811333" y="2260768"/>
            <a:ext cx="293670" cy="307777"/>
          </a:xfrm>
          <a:prstGeom prst="rect">
            <a:avLst/>
          </a:prstGeom>
          <a:noFill/>
        </p:spPr>
        <p:txBody>
          <a:bodyPr wrap="none" rtlCol="0">
            <a:spAutoFit/>
          </a:bodyPr>
          <a:lstStyle/>
          <a:p>
            <a:r>
              <a:rPr lang="en-US" sz="1400" b="1" dirty="0" smtClean="0">
                <a:latin typeface="Arial" pitchFamily="34" charset="0"/>
                <a:cs typeface="Arial" pitchFamily="34" charset="0"/>
                <a:sym typeface="Symbol"/>
              </a:rPr>
              <a:t>d</a:t>
            </a:r>
            <a:endParaRPr lang="sk-SK" sz="1400" b="1" dirty="0">
              <a:latin typeface="Arial" pitchFamily="34" charset="0"/>
              <a:cs typeface="Arial" pitchFamily="34" charset="0"/>
            </a:endParaRPr>
          </a:p>
        </p:txBody>
      </p:sp>
      <p:sp>
        <p:nvSpPr>
          <p:cNvPr id="73" name="BlokTextu 72"/>
          <p:cNvSpPr txBox="1"/>
          <p:nvPr/>
        </p:nvSpPr>
        <p:spPr>
          <a:xfrm>
            <a:off x="3512695" y="901406"/>
            <a:ext cx="5357850" cy="1077218"/>
          </a:xfrm>
          <a:prstGeom prst="rect">
            <a:avLst/>
          </a:prstGeom>
          <a:noFill/>
        </p:spPr>
        <p:txBody>
          <a:bodyPr wrap="square" rtlCol="0">
            <a:spAutoFit/>
          </a:bodyPr>
          <a:lstStyle/>
          <a:p>
            <a:r>
              <a:rPr lang="sk-SK" sz="1600" dirty="0" smtClean="0"/>
              <a:t>Zobrazovaný objekt leží v zornom kužeľovom priestore. </a:t>
            </a:r>
          </a:p>
          <a:p>
            <a:r>
              <a:rPr lang="sk-SK" sz="1600" dirty="0" smtClean="0"/>
              <a:t>Môže ležať pred priemetňou, za priemetňou, alebo môže priemetňu pretínať. Perspektíva objektu leží v kružnici správneho zobrazenia.</a:t>
            </a:r>
            <a:endParaRPr lang="sk-SK" sz="1600" dirty="0"/>
          </a:p>
        </p:txBody>
      </p:sp>
      <p:grpSp>
        <p:nvGrpSpPr>
          <p:cNvPr id="7" name="Skupina 6"/>
          <p:cNvGrpSpPr/>
          <p:nvPr/>
        </p:nvGrpSpPr>
        <p:grpSpPr>
          <a:xfrm>
            <a:off x="357158" y="857232"/>
            <a:ext cx="4229406" cy="3155191"/>
            <a:chOff x="357158" y="857232"/>
            <a:chExt cx="4229406" cy="3155191"/>
          </a:xfrm>
        </p:grpSpPr>
        <p:sp>
          <p:nvSpPr>
            <p:cNvPr id="38" name="BlokTextu 37"/>
            <p:cNvSpPr txBox="1"/>
            <p:nvPr/>
          </p:nvSpPr>
          <p:spPr>
            <a:xfrm flipH="1">
              <a:off x="4093968" y="2490191"/>
              <a:ext cx="293670" cy="307777"/>
            </a:xfrm>
            <a:prstGeom prst="rect">
              <a:avLst/>
            </a:prstGeom>
            <a:noFill/>
          </p:spPr>
          <p:txBody>
            <a:bodyPr wrap="none" rtlCol="0">
              <a:spAutoFit/>
            </a:bodyPr>
            <a:lstStyle/>
            <a:p>
              <a:r>
                <a:rPr lang="en-US" sz="1400" b="1" dirty="0" smtClean="0">
                  <a:latin typeface="Arial" pitchFamily="34" charset="0"/>
                  <a:cs typeface="Arial" pitchFamily="34" charset="0"/>
                  <a:sym typeface="Symbol"/>
                </a:rPr>
                <a:t>o</a:t>
              </a:r>
              <a:endParaRPr lang="sk-SK" sz="1400" b="1" dirty="0">
                <a:latin typeface="Arial" pitchFamily="34" charset="0"/>
                <a:cs typeface="Arial" pitchFamily="34" charset="0"/>
              </a:endParaRPr>
            </a:p>
          </p:txBody>
        </p:sp>
        <p:sp>
          <p:nvSpPr>
            <p:cNvPr id="60" name="Voľná forma 59"/>
            <p:cNvSpPr/>
            <p:nvPr/>
          </p:nvSpPr>
          <p:spPr>
            <a:xfrm>
              <a:off x="705106" y="962526"/>
              <a:ext cx="517441" cy="1342340"/>
            </a:xfrm>
            <a:custGeom>
              <a:avLst/>
              <a:gdLst>
                <a:gd name="connsiteX0" fmla="*/ 577158 w 648831"/>
                <a:gd name="connsiteY0" fmla="*/ 460972 h 1683190"/>
                <a:gd name="connsiteX1" fmla="*/ 631479 w 648831"/>
                <a:gd name="connsiteY1" fmla="*/ 320643 h 1683190"/>
                <a:gd name="connsiteX2" fmla="*/ 640532 w 648831"/>
                <a:gd name="connsiteY2" fmla="*/ 157681 h 1683190"/>
                <a:gd name="connsiteX3" fmla="*/ 581685 w 648831"/>
                <a:gd name="connsiteY3" fmla="*/ 21879 h 1683190"/>
                <a:gd name="connsiteX4" fmla="*/ 450410 w 648831"/>
                <a:gd name="connsiteY4" fmla="*/ 26405 h 1683190"/>
                <a:gd name="connsiteX5" fmla="*/ 337241 w 648831"/>
                <a:gd name="connsiteY5" fmla="*/ 107887 h 1683190"/>
                <a:gd name="connsiteX6" fmla="*/ 237653 w 648831"/>
                <a:gd name="connsiteY6" fmla="*/ 225582 h 1683190"/>
                <a:gd name="connsiteX7" fmla="*/ 156172 w 648831"/>
                <a:gd name="connsiteY7" fmla="*/ 442865 h 1683190"/>
                <a:gd name="connsiteX8" fmla="*/ 70164 w 648831"/>
                <a:gd name="connsiteY8" fmla="*/ 669201 h 1683190"/>
                <a:gd name="connsiteX9" fmla="*/ 38477 w 648831"/>
                <a:gd name="connsiteY9" fmla="*/ 886485 h 1683190"/>
                <a:gd name="connsiteX10" fmla="*/ 20370 w 648831"/>
                <a:gd name="connsiteY10" fmla="*/ 1085661 h 1683190"/>
                <a:gd name="connsiteX11" fmla="*/ 2263 w 648831"/>
                <a:gd name="connsiteY11" fmla="*/ 1361792 h 1683190"/>
                <a:gd name="connsiteX12" fmla="*/ 6790 w 648831"/>
                <a:gd name="connsiteY12" fmla="*/ 1683190 h 16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8831" h="1683190">
                  <a:moveTo>
                    <a:pt x="577158" y="460972"/>
                  </a:moveTo>
                  <a:cubicBezTo>
                    <a:pt x="599037" y="416081"/>
                    <a:pt x="620917" y="371191"/>
                    <a:pt x="631479" y="320643"/>
                  </a:cubicBezTo>
                  <a:cubicBezTo>
                    <a:pt x="642041" y="270095"/>
                    <a:pt x="648831" y="207475"/>
                    <a:pt x="640532" y="157681"/>
                  </a:cubicBezTo>
                  <a:cubicBezTo>
                    <a:pt x="632233" y="107887"/>
                    <a:pt x="613372" y="43758"/>
                    <a:pt x="581685" y="21879"/>
                  </a:cubicBezTo>
                  <a:cubicBezTo>
                    <a:pt x="549998" y="0"/>
                    <a:pt x="491151" y="12070"/>
                    <a:pt x="450410" y="26405"/>
                  </a:cubicBezTo>
                  <a:cubicBezTo>
                    <a:pt x="409669" y="40740"/>
                    <a:pt x="372700" y="74691"/>
                    <a:pt x="337241" y="107887"/>
                  </a:cubicBezTo>
                  <a:cubicBezTo>
                    <a:pt x="301782" y="141083"/>
                    <a:pt x="267831" y="169752"/>
                    <a:pt x="237653" y="225582"/>
                  </a:cubicBezTo>
                  <a:cubicBezTo>
                    <a:pt x="207475" y="281412"/>
                    <a:pt x="184087" y="368929"/>
                    <a:pt x="156172" y="442865"/>
                  </a:cubicBezTo>
                  <a:cubicBezTo>
                    <a:pt x="128257" y="516801"/>
                    <a:pt x="89780" y="595264"/>
                    <a:pt x="70164" y="669201"/>
                  </a:cubicBezTo>
                  <a:cubicBezTo>
                    <a:pt x="50548" y="743138"/>
                    <a:pt x="46776" y="817075"/>
                    <a:pt x="38477" y="886485"/>
                  </a:cubicBezTo>
                  <a:cubicBezTo>
                    <a:pt x="30178" y="955895"/>
                    <a:pt x="26406" y="1006443"/>
                    <a:pt x="20370" y="1085661"/>
                  </a:cubicBezTo>
                  <a:cubicBezTo>
                    <a:pt x="14334" y="1164879"/>
                    <a:pt x="4526" y="1262204"/>
                    <a:pt x="2263" y="1361792"/>
                  </a:cubicBezTo>
                  <a:cubicBezTo>
                    <a:pt x="0" y="1461380"/>
                    <a:pt x="3395" y="1572285"/>
                    <a:pt x="6790" y="168319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cxnSp>
          <p:nvCxnSpPr>
            <p:cNvPr id="48" name="Rovná spojnica 47"/>
            <p:cNvCxnSpPr/>
            <p:nvPr/>
          </p:nvCxnSpPr>
          <p:spPr>
            <a:xfrm>
              <a:off x="507252" y="2246611"/>
              <a:ext cx="4079312" cy="561406"/>
            </a:xfrm>
            <a:prstGeom prst="line">
              <a:avLst/>
            </a:prstGeom>
            <a:ln w="19050">
              <a:solidFill>
                <a:schemeClr val="tx1"/>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 name="Skupina 66"/>
            <p:cNvGrpSpPr/>
            <p:nvPr/>
          </p:nvGrpSpPr>
          <p:grpSpPr>
            <a:xfrm rot="589759">
              <a:off x="357158" y="1431845"/>
              <a:ext cx="719244" cy="884301"/>
              <a:chOff x="6772275" y="4144965"/>
              <a:chExt cx="1528763" cy="1879598"/>
            </a:xfrm>
          </p:grpSpPr>
          <p:sp>
            <p:nvSpPr>
              <p:cNvPr id="70" name="AutoShape 59"/>
              <p:cNvSpPr>
                <a:spLocks noChangeArrowheads="1"/>
              </p:cNvSpPr>
              <p:nvPr/>
            </p:nvSpPr>
            <p:spPr bwMode="auto">
              <a:xfrm rot="1876449">
                <a:off x="6932612" y="4144965"/>
                <a:ext cx="1214437" cy="914400"/>
              </a:xfrm>
              <a:prstGeom prst="parallelogram">
                <a:avLst>
                  <a:gd name="adj" fmla="val 33203"/>
                </a:avLst>
              </a:prstGeom>
              <a:solidFill>
                <a:srgbClr val="FF0000"/>
              </a:solidFill>
              <a:ln w="9525" algn="ctr">
                <a:solidFill>
                  <a:schemeClr val="tx1"/>
                </a:solidFill>
                <a:miter lim="800000"/>
                <a:headEnd/>
                <a:tailEnd/>
              </a:ln>
            </p:spPr>
            <p:txBody>
              <a:bodyPr/>
              <a:lstStyle/>
              <a:p>
                <a:endParaRPr lang="sk-SK"/>
              </a:p>
            </p:txBody>
          </p:sp>
          <p:sp>
            <p:nvSpPr>
              <p:cNvPr id="71" name="Freeform 75"/>
              <p:cNvSpPr>
                <a:spLocks/>
              </p:cNvSpPr>
              <p:nvPr/>
            </p:nvSpPr>
            <p:spPr bwMode="auto">
              <a:xfrm>
                <a:off x="6772275" y="4686300"/>
                <a:ext cx="795338" cy="1338263"/>
              </a:xfrm>
              <a:custGeom>
                <a:avLst/>
                <a:gdLst>
                  <a:gd name="T0" fmla="*/ 0 w 501"/>
                  <a:gd name="T1" fmla="*/ 0 h 843"/>
                  <a:gd name="T2" fmla="*/ 2147483647 w 501"/>
                  <a:gd name="T3" fmla="*/ 2147483647 h 843"/>
                  <a:gd name="T4" fmla="*/ 2147483647 w 501"/>
                  <a:gd name="T5" fmla="*/ 2147483647 h 843"/>
                  <a:gd name="T6" fmla="*/ 2147483647 w 501"/>
                  <a:gd name="T7" fmla="*/ 2147483647 h 843"/>
                  <a:gd name="T8" fmla="*/ 0 w 501"/>
                  <a:gd name="T9" fmla="*/ 0 h 843"/>
                  <a:gd name="T10" fmla="*/ 0 60000 65536"/>
                  <a:gd name="T11" fmla="*/ 0 60000 65536"/>
                  <a:gd name="T12" fmla="*/ 0 60000 65536"/>
                  <a:gd name="T13" fmla="*/ 0 60000 65536"/>
                  <a:gd name="T14" fmla="*/ 0 60000 65536"/>
                  <a:gd name="T15" fmla="*/ 0 w 501"/>
                  <a:gd name="T16" fmla="*/ 0 h 843"/>
                  <a:gd name="T17" fmla="*/ 501 w 501"/>
                  <a:gd name="T18" fmla="*/ 843 h 843"/>
                </a:gdLst>
                <a:ahLst/>
                <a:cxnLst>
                  <a:cxn ang="T10">
                    <a:pos x="T0" y="T1"/>
                  </a:cxn>
                  <a:cxn ang="T11">
                    <a:pos x="T2" y="T3"/>
                  </a:cxn>
                  <a:cxn ang="T12">
                    <a:pos x="T4" y="T5"/>
                  </a:cxn>
                  <a:cxn ang="T13">
                    <a:pos x="T6" y="T7"/>
                  </a:cxn>
                  <a:cxn ang="T14">
                    <a:pos x="T8" y="T9"/>
                  </a:cxn>
                </a:cxnLst>
                <a:rect l="T15" t="T16" r="T17" b="T18"/>
                <a:pathLst>
                  <a:path w="501" h="843">
                    <a:moveTo>
                      <a:pt x="0" y="0"/>
                    </a:moveTo>
                    <a:lnTo>
                      <a:pt x="6" y="534"/>
                    </a:lnTo>
                    <a:lnTo>
                      <a:pt x="501" y="843"/>
                    </a:lnTo>
                    <a:lnTo>
                      <a:pt x="486" y="291"/>
                    </a:lnTo>
                    <a:lnTo>
                      <a:pt x="0" y="0"/>
                    </a:lnTo>
                    <a:close/>
                  </a:path>
                </a:pathLst>
              </a:custGeom>
              <a:solidFill>
                <a:srgbClr val="FFFF00"/>
              </a:solidFill>
              <a:ln w="9525" cap="flat" cmpd="sng">
                <a:solidFill>
                  <a:schemeClr val="tx1"/>
                </a:solidFill>
                <a:prstDash val="solid"/>
                <a:round/>
                <a:headEnd/>
                <a:tailEnd/>
              </a:ln>
            </p:spPr>
            <p:txBody>
              <a:bodyPr/>
              <a:lstStyle/>
              <a:p>
                <a:endParaRPr lang="sk-SK"/>
              </a:p>
            </p:txBody>
          </p:sp>
          <p:sp>
            <p:nvSpPr>
              <p:cNvPr id="72" name="Freeform 76"/>
              <p:cNvSpPr>
                <a:spLocks/>
              </p:cNvSpPr>
              <p:nvPr/>
            </p:nvSpPr>
            <p:spPr bwMode="auto">
              <a:xfrm>
                <a:off x="7543800" y="4524375"/>
                <a:ext cx="757238" cy="1485900"/>
              </a:xfrm>
              <a:custGeom>
                <a:avLst/>
                <a:gdLst>
                  <a:gd name="T0" fmla="*/ 2147483647 w 477"/>
                  <a:gd name="T1" fmla="*/ 0 h 936"/>
                  <a:gd name="T2" fmla="*/ 0 w 477"/>
                  <a:gd name="T3" fmla="*/ 2147483647 h 936"/>
                  <a:gd name="T4" fmla="*/ 2147483647 w 477"/>
                  <a:gd name="T5" fmla="*/ 2147483647 h 936"/>
                  <a:gd name="T6" fmla="*/ 2147483647 w 477"/>
                  <a:gd name="T7" fmla="*/ 2147483647 h 936"/>
                  <a:gd name="T8" fmla="*/ 2147483647 w 477"/>
                  <a:gd name="T9" fmla="*/ 0 h 936"/>
                  <a:gd name="T10" fmla="*/ 0 60000 65536"/>
                  <a:gd name="T11" fmla="*/ 0 60000 65536"/>
                  <a:gd name="T12" fmla="*/ 0 60000 65536"/>
                  <a:gd name="T13" fmla="*/ 0 60000 65536"/>
                  <a:gd name="T14" fmla="*/ 0 60000 65536"/>
                  <a:gd name="T15" fmla="*/ 0 w 477"/>
                  <a:gd name="T16" fmla="*/ 0 h 936"/>
                  <a:gd name="T17" fmla="*/ 477 w 477"/>
                  <a:gd name="T18" fmla="*/ 936 h 936"/>
                </a:gdLst>
                <a:ahLst/>
                <a:cxnLst>
                  <a:cxn ang="T10">
                    <a:pos x="T0" y="T1"/>
                  </a:cxn>
                  <a:cxn ang="T11">
                    <a:pos x="T2" y="T3"/>
                  </a:cxn>
                  <a:cxn ang="T12">
                    <a:pos x="T4" y="T5"/>
                  </a:cxn>
                  <a:cxn ang="T13">
                    <a:pos x="T6" y="T7"/>
                  </a:cxn>
                  <a:cxn ang="T14">
                    <a:pos x="T8" y="T9"/>
                  </a:cxn>
                </a:cxnLst>
                <a:rect l="T15" t="T16" r="T17" b="T18"/>
                <a:pathLst>
                  <a:path w="477" h="936">
                    <a:moveTo>
                      <a:pt x="477" y="0"/>
                    </a:moveTo>
                    <a:lnTo>
                      <a:pt x="0" y="399"/>
                    </a:lnTo>
                    <a:lnTo>
                      <a:pt x="15" y="936"/>
                    </a:lnTo>
                    <a:lnTo>
                      <a:pt x="474" y="552"/>
                    </a:lnTo>
                    <a:lnTo>
                      <a:pt x="477" y="0"/>
                    </a:lnTo>
                    <a:close/>
                  </a:path>
                </a:pathLst>
              </a:custGeom>
              <a:solidFill>
                <a:srgbClr val="008000"/>
              </a:solidFill>
              <a:ln w="9525" cap="flat" cmpd="sng">
                <a:solidFill>
                  <a:schemeClr val="tx1"/>
                </a:solidFill>
                <a:prstDash val="solid"/>
                <a:round/>
                <a:headEnd type="none" w="med" len="med"/>
                <a:tailEnd type="none" w="med" len="med"/>
              </a:ln>
            </p:spPr>
            <p:txBody>
              <a:bodyPr wrap="none" anchor="ctr"/>
              <a:lstStyle/>
              <a:p>
                <a:endParaRPr lang="sk-SK"/>
              </a:p>
            </p:txBody>
          </p:sp>
        </p:grpSp>
        <p:cxnSp>
          <p:nvCxnSpPr>
            <p:cNvPr id="43" name="Rovná spojnica 42"/>
            <p:cNvCxnSpPr/>
            <p:nvPr/>
          </p:nvCxnSpPr>
          <p:spPr>
            <a:xfrm rot="10800000" flipV="1">
              <a:off x="973462" y="3369217"/>
              <a:ext cx="743178" cy="21785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Rovná spojnica 43"/>
            <p:cNvCxnSpPr/>
            <p:nvPr/>
          </p:nvCxnSpPr>
          <p:spPr>
            <a:xfrm rot="10800000">
              <a:off x="1546635" y="1205488"/>
              <a:ext cx="415960" cy="26184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Voľná forma 44"/>
            <p:cNvSpPr/>
            <p:nvPr/>
          </p:nvSpPr>
          <p:spPr>
            <a:xfrm>
              <a:off x="975497" y="857232"/>
              <a:ext cx="1566765" cy="3155191"/>
            </a:xfrm>
            <a:custGeom>
              <a:avLst/>
              <a:gdLst>
                <a:gd name="connsiteX0" fmla="*/ 0 w 1964602"/>
                <a:gd name="connsiteY0" fmla="*/ 660903 h 3956364"/>
                <a:gd name="connsiteX1" fmla="*/ 1937442 w 1964602"/>
                <a:gd name="connsiteY1" fmla="*/ 0 h 3956364"/>
                <a:gd name="connsiteX2" fmla="*/ 1964602 w 1964602"/>
                <a:gd name="connsiteY2" fmla="*/ 3277354 h 3956364"/>
                <a:gd name="connsiteX3" fmla="*/ 18107 w 1964602"/>
                <a:gd name="connsiteY3" fmla="*/ 3956364 h 3956364"/>
                <a:gd name="connsiteX4" fmla="*/ 0 w 1964602"/>
                <a:gd name="connsiteY4" fmla="*/ 660903 h 3956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602" h="3956364">
                  <a:moveTo>
                    <a:pt x="0" y="660903"/>
                  </a:moveTo>
                  <a:lnTo>
                    <a:pt x="1937442" y="0"/>
                  </a:lnTo>
                  <a:lnTo>
                    <a:pt x="1964602" y="3277354"/>
                  </a:lnTo>
                  <a:lnTo>
                    <a:pt x="18107" y="3956364"/>
                  </a:lnTo>
                  <a:cubicBezTo>
                    <a:pt x="12071" y="2848824"/>
                    <a:pt x="6036" y="1741283"/>
                    <a:pt x="0" y="660903"/>
                  </a:cubicBezTo>
                  <a:close/>
                </a:path>
              </a:pathLst>
            </a:custGeom>
            <a:solidFill>
              <a:schemeClr val="bg1">
                <a:lumMod val="65000"/>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cxnSp>
          <p:nvCxnSpPr>
            <p:cNvPr id="46" name="Rovná spojnica 45"/>
            <p:cNvCxnSpPr>
              <a:stCxn id="56" idx="0"/>
            </p:cNvCxnSpPr>
            <p:nvPr/>
          </p:nvCxnSpPr>
          <p:spPr>
            <a:xfrm flipH="1">
              <a:off x="1995704" y="2718555"/>
              <a:ext cx="1940815" cy="36761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BlokTextu 48"/>
            <p:cNvSpPr txBox="1"/>
            <p:nvPr/>
          </p:nvSpPr>
          <p:spPr>
            <a:xfrm>
              <a:off x="1211117" y="1492215"/>
              <a:ext cx="343364" cy="307777"/>
            </a:xfrm>
            <a:prstGeom prst="rect">
              <a:avLst/>
            </a:prstGeom>
            <a:noFill/>
          </p:spPr>
          <p:txBody>
            <a:bodyPr wrap="none" rtlCol="0">
              <a:spAutoFit/>
            </a:bodyPr>
            <a:lstStyle/>
            <a:p>
              <a:r>
                <a:rPr lang="sk-SK" sz="1400" b="1" dirty="0" err="1" smtClean="0"/>
                <a:t>k</a:t>
              </a:r>
              <a:r>
                <a:rPr lang="sk-SK" sz="1400" b="1" baseline="30000" dirty="0" err="1" smtClean="0"/>
                <a:t>z</a:t>
              </a:r>
              <a:endParaRPr lang="sk-SK" sz="1400" b="1" dirty="0"/>
            </a:p>
          </p:txBody>
        </p:sp>
        <p:sp>
          <p:nvSpPr>
            <p:cNvPr id="50" name="BlokTextu 49"/>
            <p:cNvSpPr txBox="1"/>
            <p:nvPr/>
          </p:nvSpPr>
          <p:spPr>
            <a:xfrm>
              <a:off x="2237206" y="973989"/>
              <a:ext cx="284052" cy="307777"/>
            </a:xfrm>
            <a:prstGeom prst="rect">
              <a:avLst/>
            </a:prstGeom>
            <a:noFill/>
          </p:spPr>
          <p:txBody>
            <a:bodyPr wrap="none" rtlCol="0">
              <a:spAutoFit/>
            </a:bodyPr>
            <a:lstStyle/>
            <a:p>
              <a:r>
                <a:rPr lang="sk-SK" sz="1400" b="1" dirty="0" smtClean="0">
                  <a:sym typeface="Symbol"/>
                </a:rPr>
                <a:t></a:t>
              </a:r>
              <a:endParaRPr lang="sk-SK" sz="1400" b="1" dirty="0"/>
            </a:p>
          </p:txBody>
        </p:sp>
        <p:cxnSp>
          <p:nvCxnSpPr>
            <p:cNvPr id="51" name="Rovná spojnica 50"/>
            <p:cNvCxnSpPr>
              <a:stCxn id="56" idx="0"/>
            </p:cNvCxnSpPr>
            <p:nvPr/>
          </p:nvCxnSpPr>
          <p:spPr>
            <a:xfrm flipH="1" flipV="1">
              <a:off x="1986314" y="1481773"/>
              <a:ext cx="1950205" cy="12367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Rovná spojnica 51"/>
            <p:cNvCxnSpPr/>
            <p:nvPr/>
          </p:nvCxnSpPr>
          <p:spPr>
            <a:xfrm rot="10800000">
              <a:off x="1161659" y="974452"/>
              <a:ext cx="362260" cy="228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Rovná spojnica 52"/>
            <p:cNvCxnSpPr>
              <a:stCxn id="56" idx="0"/>
            </p:cNvCxnSpPr>
            <p:nvPr/>
          </p:nvCxnSpPr>
          <p:spPr>
            <a:xfrm flipH="1">
              <a:off x="1712841" y="2718555"/>
              <a:ext cx="2223678" cy="6518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BlokTextu 53"/>
            <p:cNvSpPr txBox="1"/>
            <p:nvPr/>
          </p:nvSpPr>
          <p:spPr>
            <a:xfrm>
              <a:off x="3796319" y="2708984"/>
              <a:ext cx="304892" cy="307777"/>
            </a:xfrm>
            <a:prstGeom prst="rect">
              <a:avLst/>
            </a:prstGeom>
            <a:noFill/>
            <a:ln w="19050">
              <a:noFill/>
            </a:ln>
          </p:spPr>
          <p:txBody>
            <a:bodyPr wrap="none" rtlCol="0">
              <a:spAutoFit/>
            </a:bodyPr>
            <a:lstStyle/>
            <a:p>
              <a:r>
                <a:rPr lang="sk-SK" sz="1400" b="1" dirty="0" smtClean="0">
                  <a:solidFill>
                    <a:srgbClr val="FF0000"/>
                  </a:solidFill>
                </a:rPr>
                <a:t>S</a:t>
              </a:r>
              <a:endParaRPr lang="sk-SK" sz="1400" b="1" dirty="0">
                <a:solidFill>
                  <a:srgbClr val="FF0000"/>
                </a:solidFill>
              </a:endParaRPr>
            </a:p>
          </p:txBody>
        </p:sp>
        <p:sp>
          <p:nvSpPr>
            <p:cNvPr id="55" name="Oblúk 54"/>
            <p:cNvSpPr/>
            <p:nvPr/>
          </p:nvSpPr>
          <p:spPr>
            <a:xfrm rot="480000">
              <a:off x="1247676" y="1430469"/>
              <a:ext cx="965808" cy="1958237"/>
            </a:xfrm>
            <a:prstGeom prst="arc">
              <a:avLst>
                <a:gd name="adj1" fmla="val 16473244"/>
                <a:gd name="adj2" fmla="val 504744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dirty="0">
                <a:solidFill>
                  <a:srgbClr val="FF0000"/>
                </a:solidFill>
              </a:endParaRPr>
            </a:p>
          </p:txBody>
        </p:sp>
        <p:grpSp>
          <p:nvGrpSpPr>
            <p:cNvPr id="5" name="Skupina 64"/>
            <p:cNvGrpSpPr/>
            <p:nvPr/>
          </p:nvGrpSpPr>
          <p:grpSpPr>
            <a:xfrm>
              <a:off x="1976700" y="2006461"/>
              <a:ext cx="719244" cy="884303"/>
              <a:chOff x="6772275" y="4144963"/>
              <a:chExt cx="1528763" cy="1879600"/>
            </a:xfrm>
          </p:grpSpPr>
          <p:sp>
            <p:nvSpPr>
              <p:cNvPr id="36" name="AutoShape 59"/>
              <p:cNvSpPr>
                <a:spLocks noChangeArrowheads="1"/>
              </p:cNvSpPr>
              <p:nvPr/>
            </p:nvSpPr>
            <p:spPr bwMode="auto">
              <a:xfrm rot="1876449">
                <a:off x="6932613" y="4144963"/>
                <a:ext cx="1214437" cy="914400"/>
              </a:xfrm>
              <a:prstGeom prst="parallelogram">
                <a:avLst>
                  <a:gd name="adj" fmla="val 33203"/>
                </a:avLst>
              </a:prstGeom>
              <a:solidFill>
                <a:srgbClr val="FF0000"/>
              </a:solidFill>
              <a:ln w="9525" algn="ctr">
                <a:solidFill>
                  <a:schemeClr val="tx1"/>
                </a:solidFill>
                <a:miter lim="800000"/>
                <a:headEnd/>
                <a:tailEnd/>
              </a:ln>
            </p:spPr>
            <p:txBody>
              <a:bodyPr/>
              <a:lstStyle/>
              <a:p>
                <a:endParaRPr lang="sk-SK"/>
              </a:p>
            </p:txBody>
          </p:sp>
          <p:sp>
            <p:nvSpPr>
              <p:cNvPr id="40" name="Freeform 75"/>
              <p:cNvSpPr>
                <a:spLocks/>
              </p:cNvSpPr>
              <p:nvPr/>
            </p:nvSpPr>
            <p:spPr bwMode="auto">
              <a:xfrm>
                <a:off x="6772275" y="4686300"/>
                <a:ext cx="795338" cy="1338263"/>
              </a:xfrm>
              <a:custGeom>
                <a:avLst/>
                <a:gdLst>
                  <a:gd name="T0" fmla="*/ 0 w 501"/>
                  <a:gd name="T1" fmla="*/ 0 h 843"/>
                  <a:gd name="T2" fmla="*/ 2147483647 w 501"/>
                  <a:gd name="T3" fmla="*/ 2147483647 h 843"/>
                  <a:gd name="T4" fmla="*/ 2147483647 w 501"/>
                  <a:gd name="T5" fmla="*/ 2147483647 h 843"/>
                  <a:gd name="T6" fmla="*/ 2147483647 w 501"/>
                  <a:gd name="T7" fmla="*/ 2147483647 h 843"/>
                  <a:gd name="T8" fmla="*/ 0 w 501"/>
                  <a:gd name="T9" fmla="*/ 0 h 843"/>
                  <a:gd name="T10" fmla="*/ 0 60000 65536"/>
                  <a:gd name="T11" fmla="*/ 0 60000 65536"/>
                  <a:gd name="T12" fmla="*/ 0 60000 65536"/>
                  <a:gd name="T13" fmla="*/ 0 60000 65536"/>
                  <a:gd name="T14" fmla="*/ 0 60000 65536"/>
                  <a:gd name="T15" fmla="*/ 0 w 501"/>
                  <a:gd name="T16" fmla="*/ 0 h 843"/>
                  <a:gd name="T17" fmla="*/ 501 w 501"/>
                  <a:gd name="T18" fmla="*/ 843 h 843"/>
                </a:gdLst>
                <a:ahLst/>
                <a:cxnLst>
                  <a:cxn ang="T10">
                    <a:pos x="T0" y="T1"/>
                  </a:cxn>
                  <a:cxn ang="T11">
                    <a:pos x="T2" y="T3"/>
                  </a:cxn>
                  <a:cxn ang="T12">
                    <a:pos x="T4" y="T5"/>
                  </a:cxn>
                  <a:cxn ang="T13">
                    <a:pos x="T6" y="T7"/>
                  </a:cxn>
                  <a:cxn ang="T14">
                    <a:pos x="T8" y="T9"/>
                  </a:cxn>
                </a:cxnLst>
                <a:rect l="T15" t="T16" r="T17" b="T18"/>
                <a:pathLst>
                  <a:path w="501" h="843">
                    <a:moveTo>
                      <a:pt x="0" y="0"/>
                    </a:moveTo>
                    <a:lnTo>
                      <a:pt x="6" y="534"/>
                    </a:lnTo>
                    <a:lnTo>
                      <a:pt x="501" y="843"/>
                    </a:lnTo>
                    <a:lnTo>
                      <a:pt x="486" y="291"/>
                    </a:lnTo>
                    <a:lnTo>
                      <a:pt x="0" y="0"/>
                    </a:lnTo>
                    <a:close/>
                  </a:path>
                </a:pathLst>
              </a:custGeom>
              <a:solidFill>
                <a:srgbClr val="FFFF00"/>
              </a:solidFill>
              <a:ln w="9525" cap="flat" cmpd="sng">
                <a:solidFill>
                  <a:schemeClr val="tx1"/>
                </a:solidFill>
                <a:prstDash val="solid"/>
                <a:round/>
                <a:headEnd/>
                <a:tailEnd/>
              </a:ln>
            </p:spPr>
            <p:txBody>
              <a:bodyPr/>
              <a:lstStyle/>
              <a:p>
                <a:endParaRPr lang="sk-SK"/>
              </a:p>
            </p:txBody>
          </p:sp>
          <p:sp>
            <p:nvSpPr>
              <p:cNvPr id="41" name="Freeform 76"/>
              <p:cNvSpPr>
                <a:spLocks/>
              </p:cNvSpPr>
              <p:nvPr/>
            </p:nvSpPr>
            <p:spPr bwMode="auto">
              <a:xfrm>
                <a:off x="7543800" y="4524375"/>
                <a:ext cx="757238" cy="1485900"/>
              </a:xfrm>
              <a:custGeom>
                <a:avLst/>
                <a:gdLst>
                  <a:gd name="T0" fmla="*/ 2147483647 w 477"/>
                  <a:gd name="T1" fmla="*/ 0 h 936"/>
                  <a:gd name="T2" fmla="*/ 0 w 477"/>
                  <a:gd name="T3" fmla="*/ 2147483647 h 936"/>
                  <a:gd name="T4" fmla="*/ 2147483647 w 477"/>
                  <a:gd name="T5" fmla="*/ 2147483647 h 936"/>
                  <a:gd name="T6" fmla="*/ 2147483647 w 477"/>
                  <a:gd name="T7" fmla="*/ 2147483647 h 936"/>
                  <a:gd name="T8" fmla="*/ 2147483647 w 477"/>
                  <a:gd name="T9" fmla="*/ 0 h 936"/>
                  <a:gd name="T10" fmla="*/ 0 60000 65536"/>
                  <a:gd name="T11" fmla="*/ 0 60000 65536"/>
                  <a:gd name="T12" fmla="*/ 0 60000 65536"/>
                  <a:gd name="T13" fmla="*/ 0 60000 65536"/>
                  <a:gd name="T14" fmla="*/ 0 60000 65536"/>
                  <a:gd name="T15" fmla="*/ 0 w 477"/>
                  <a:gd name="T16" fmla="*/ 0 h 936"/>
                  <a:gd name="T17" fmla="*/ 477 w 477"/>
                  <a:gd name="T18" fmla="*/ 936 h 936"/>
                </a:gdLst>
                <a:ahLst/>
                <a:cxnLst>
                  <a:cxn ang="T10">
                    <a:pos x="T0" y="T1"/>
                  </a:cxn>
                  <a:cxn ang="T11">
                    <a:pos x="T2" y="T3"/>
                  </a:cxn>
                  <a:cxn ang="T12">
                    <a:pos x="T4" y="T5"/>
                  </a:cxn>
                  <a:cxn ang="T13">
                    <a:pos x="T6" y="T7"/>
                  </a:cxn>
                  <a:cxn ang="T14">
                    <a:pos x="T8" y="T9"/>
                  </a:cxn>
                </a:cxnLst>
                <a:rect l="T15" t="T16" r="T17" b="T18"/>
                <a:pathLst>
                  <a:path w="477" h="936">
                    <a:moveTo>
                      <a:pt x="477" y="0"/>
                    </a:moveTo>
                    <a:lnTo>
                      <a:pt x="0" y="399"/>
                    </a:lnTo>
                    <a:lnTo>
                      <a:pt x="15" y="936"/>
                    </a:lnTo>
                    <a:lnTo>
                      <a:pt x="474" y="552"/>
                    </a:lnTo>
                    <a:lnTo>
                      <a:pt x="477" y="0"/>
                    </a:lnTo>
                    <a:close/>
                  </a:path>
                </a:pathLst>
              </a:custGeom>
              <a:solidFill>
                <a:srgbClr val="008000"/>
              </a:solidFill>
              <a:ln w="9525" cap="flat" cmpd="sng">
                <a:solidFill>
                  <a:schemeClr val="tx1"/>
                </a:solidFill>
                <a:prstDash val="solid"/>
                <a:round/>
                <a:headEnd type="none" w="med" len="med"/>
                <a:tailEnd type="none" w="med" len="med"/>
              </a:ln>
            </p:spPr>
            <p:txBody>
              <a:bodyPr wrap="none" anchor="ctr"/>
              <a:lstStyle/>
              <a:p>
                <a:endParaRPr lang="sk-SK"/>
              </a:p>
            </p:txBody>
          </p:sp>
        </p:grpSp>
        <p:cxnSp>
          <p:nvCxnSpPr>
            <p:cNvPr id="47" name="Rovná spojnica 46"/>
            <p:cNvCxnSpPr/>
            <p:nvPr/>
          </p:nvCxnSpPr>
          <p:spPr>
            <a:xfrm rot="16200000" flipV="1">
              <a:off x="1538885" y="2611504"/>
              <a:ext cx="668773" cy="272100"/>
            </a:xfrm>
            <a:prstGeom prst="line">
              <a:avLst/>
            </a:prstGeom>
            <a:ln w="19050">
              <a:solidFill>
                <a:schemeClr val="tx1"/>
              </a:solidFill>
              <a:headEnd type="arrow" w="sm" len="sm"/>
              <a:tailEnd type="none" w="med" len="med"/>
            </a:ln>
          </p:spPr>
          <p:style>
            <a:lnRef idx="1">
              <a:schemeClr val="accent1"/>
            </a:lnRef>
            <a:fillRef idx="0">
              <a:schemeClr val="accent1"/>
            </a:fillRef>
            <a:effectRef idx="0">
              <a:schemeClr val="accent1"/>
            </a:effectRef>
            <a:fontRef idx="minor">
              <a:schemeClr val="tx1"/>
            </a:fontRef>
          </p:style>
        </p:cxnSp>
        <p:sp>
          <p:nvSpPr>
            <p:cNvPr id="57" name="BlokTextu 56"/>
            <p:cNvSpPr txBox="1"/>
            <p:nvPr/>
          </p:nvSpPr>
          <p:spPr>
            <a:xfrm>
              <a:off x="1573872" y="2152163"/>
              <a:ext cx="314510" cy="307777"/>
            </a:xfrm>
            <a:prstGeom prst="rect">
              <a:avLst/>
            </a:prstGeom>
            <a:noFill/>
          </p:spPr>
          <p:txBody>
            <a:bodyPr wrap="none" rtlCol="0">
              <a:spAutoFit/>
            </a:bodyPr>
            <a:lstStyle/>
            <a:p>
              <a:r>
                <a:rPr lang="sk-SK" sz="1400" b="1" dirty="0" smtClean="0"/>
                <a:t>H</a:t>
              </a:r>
              <a:endParaRPr lang="sk-SK" sz="1400" b="1" dirty="0"/>
            </a:p>
          </p:txBody>
        </p:sp>
        <p:sp>
          <p:nvSpPr>
            <p:cNvPr id="64" name="BlokTextu 63"/>
            <p:cNvSpPr txBox="1"/>
            <p:nvPr/>
          </p:nvSpPr>
          <p:spPr>
            <a:xfrm flipH="1">
              <a:off x="1650916" y="2649419"/>
              <a:ext cx="255198" cy="307777"/>
            </a:xfrm>
            <a:prstGeom prst="rect">
              <a:avLst/>
            </a:prstGeom>
            <a:noFill/>
          </p:spPr>
          <p:txBody>
            <a:bodyPr wrap="none" rtlCol="0">
              <a:spAutoFit/>
            </a:bodyPr>
            <a:lstStyle/>
            <a:p>
              <a:r>
                <a:rPr lang="sk-SK" sz="1400" b="1" dirty="0" smtClean="0">
                  <a:latin typeface="Arial" pitchFamily="34" charset="0"/>
                  <a:cs typeface="Arial" pitchFamily="34" charset="0"/>
                  <a:sym typeface="Symbol"/>
                </a:rPr>
                <a:t>r</a:t>
              </a:r>
              <a:endParaRPr lang="sk-SK" sz="1400" b="1" dirty="0">
                <a:latin typeface="Arial" pitchFamily="34" charset="0"/>
                <a:cs typeface="Arial" pitchFamily="34" charset="0"/>
              </a:endParaRPr>
            </a:p>
          </p:txBody>
        </p:sp>
        <p:sp>
          <p:nvSpPr>
            <p:cNvPr id="42" name="BlokTextu 41"/>
            <p:cNvSpPr txBox="1"/>
            <p:nvPr/>
          </p:nvSpPr>
          <p:spPr>
            <a:xfrm>
              <a:off x="3262696" y="2569196"/>
              <a:ext cx="293670" cy="307777"/>
            </a:xfrm>
            <a:prstGeom prst="rect">
              <a:avLst/>
            </a:prstGeom>
            <a:noFill/>
          </p:spPr>
          <p:txBody>
            <a:bodyPr wrap="none" rtlCol="0">
              <a:spAutoFit/>
            </a:bodyPr>
            <a:lstStyle/>
            <a:p>
              <a:r>
                <a:rPr lang="sk-SK" sz="1400" b="1" dirty="0" smtClean="0">
                  <a:sym typeface="Symbol"/>
                </a:rPr>
                <a:t></a:t>
              </a:r>
              <a:endParaRPr lang="sk-SK" sz="1400" b="1" dirty="0"/>
            </a:p>
          </p:txBody>
        </p:sp>
        <p:sp>
          <p:nvSpPr>
            <p:cNvPr id="56" name="Voľná forma 55"/>
            <p:cNvSpPr/>
            <p:nvPr/>
          </p:nvSpPr>
          <p:spPr>
            <a:xfrm>
              <a:off x="1228975" y="1447814"/>
              <a:ext cx="2707544" cy="1934991"/>
            </a:xfrm>
            <a:custGeom>
              <a:avLst/>
              <a:gdLst>
                <a:gd name="connsiteX0" fmla="*/ 3395049 w 3395049"/>
                <a:gd name="connsiteY0" fmla="*/ 1593410 h 2426329"/>
                <a:gd name="connsiteX1" fmla="*/ 878186 w 3395049"/>
                <a:gd name="connsiteY1" fmla="*/ 9054 h 2426329"/>
                <a:gd name="connsiteX2" fmla="*/ 688063 w 3395049"/>
                <a:gd name="connsiteY2" fmla="*/ 0 h 2426329"/>
                <a:gd name="connsiteX3" fmla="*/ 443619 w 3395049"/>
                <a:gd name="connsiteY3" fmla="*/ 135802 h 2426329"/>
                <a:gd name="connsiteX4" fmla="*/ 262550 w 3395049"/>
                <a:gd name="connsiteY4" fmla="*/ 371192 h 2426329"/>
                <a:gd name="connsiteX5" fmla="*/ 144855 w 3395049"/>
                <a:gd name="connsiteY5" fmla="*/ 642796 h 2426329"/>
                <a:gd name="connsiteX6" fmla="*/ 54320 w 3395049"/>
                <a:gd name="connsiteY6" fmla="*/ 932507 h 2426329"/>
                <a:gd name="connsiteX7" fmla="*/ 0 w 3395049"/>
                <a:gd name="connsiteY7" fmla="*/ 1285592 h 2426329"/>
                <a:gd name="connsiteX8" fmla="*/ 18107 w 3395049"/>
                <a:gd name="connsiteY8" fmla="*/ 1656784 h 2426329"/>
                <a:gd name="connsiteX9" fmla="*/ 72427 w 3395049"/>
                <a:gd name="connsiteY9" fmla="*/ 1982709 h 2426329"/>
                <a:gd name="connsiteX10" fmla="*/ 190122 w 3395049"/>
                <a:gd name="connsiteY10" fmla="*/ 2236206 h 2426329"/>
                <a:gd name="connsiteX11" fmla="*/ 398352 w 3395049"/>
                <a:gd name="connsiteY11" fmla="*/ 2417275 h 2426329"/>
                <a:gd name="connsiteX12" fmla="*/ 543208 w 3395049"/>
                <a:gd name="connsiteY12" fmla="*/ 2426329 h 2426329"/>
                <a:gd name="connsiteX13" fmla="*/ 3395049 w 3395049"/>
                <a:gd name="connsiteY13" fmla="*/ 1593410 h 24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5049" h="2426329">
                  <a:moveTo>
                    <a:pt x="3395049" y="1593410"/>
                  </a:moveTo>
                  <a:lnTo>
                    <a:pt x="878186" y="9054"/>
                  </a:lnTo>
                  <a:lnTo>
                    <a:pt x="688063" y="0"/>
                  </a:lnTo>
                  <a:lnTo>
                    <a:pt x="443619" y="135802"/>
                  </a:lnTo>
                  <a:lnTo>
                    <a:pt x="262550" y="371192"/>
                  </a:lnTo>
                  <a:lnTo>
                    <a:pt x="144855" y="642796"/>
                  </a:lnTo>
                  <a:lnTo>
                    <a:pt x="54320" y="932507"/>
                  </a:lnTo>
                  <a:lnTo>
                    <a:pt x="0" y="1285592"/>
                  </a:lnTo>
                  <a:lnTo>
                    <a:pt x="18107" y="1656784"/>
                  </a:lnTo>
                  <a:lnTo>
                    <a:pt x="72427" y="1982709"/>
                  </a:lnTo>
                  <a:lnTo>
                    <a:pt x="190122" y="2236206"/>
                  </a:lnTo>
                  <a:lnTo>
                    <a:pt x="398352" y="2417275"/>
                  </a:lnTo>
                  <a:lnTo>
                    <a:pt x="543208" y="2426329"/>
                  </a:lnTo>
                  <a:lnTo>
                    <a:pt x="3395049" y="1593410"/>
                  </a:lnTo>
                  <a:close/>
                </a:path>
              </a:pathLst>
            </a:custGeom>
            <a:solidFill>
              <a:schemeClr val="tx2">
                <a:lumMod val="60000"/>
                <a:lumOff val="4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 name="Oblúk 57"/>
            <p:cNvSpPr/>
            <p:nvPr/>
          </p:nvSpPr>
          <p:spPr>
            <a:xfrm rot="20903561">
              <a:off x="3260420" y="2501084"/>
              <a:ext cx="457916" cy="729232"/>
            </a:xfrm>
            <a:prstGeom prst="arc">
              <a:avLst>
                <a:gd name="adj1" fmla="val 11713867"/>
                <a:gd name="adj2" fmla="val 14464674"/>
              </a:avLst>
            </a:prstGeom>
            <a:ln>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59" name="Oblúk 58"/>
            <p:cNvSpPr/>
            <p:nvPr/>
          </p:nvSpPr>
          <p:spPr>
            <a:xfrm rot="480000">
              <a:off x="1248255" y="1433085"/>
              <a:ext cx="965808" cy="1958237"/>
            </a:xfrm>
            <a:prstGeom prst="arc">
              <a:avLst>
                <a:gd name="adj1" fmla="val 5076221"/>
                <a:gd name="adj2" fmla="val 1648092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dirty="0">
                <a:solidFill>
                  <a:srgbClr val="FF0000"/>
                </a:solidFill>
              </a:endParaRPr>
            </a:p>
          </p:txBody>
        </p:sp>
        <p:sp>
          <p:nvSpPr>
            <p:cNvPr id="61" name="Voľná forma 60"/>
            <p:cNvSpPr/>
            <p:nvPr/>
          </p:nvSpPr>
          <p:spPr>
            <a:xfrm>
              <a:off x="1181271" y="990804"/>
              <a:ext cx="317685" cy="317686"/>
            </a:xfrm>
            <a:custGeom>
              <a:avLst/>
              <a:gdLst>
                <a:gd name="connsiteX0" fmla="*/ 0 w 398352"/>
                <a:gd name="connsiteY0" fmla="*/ 0 h 398353"/>
                <a:gd name="connsiteX1" fmla="*/ 58847 w 398352"/>
                <a:gd name="connsiteY1" fmla="*/ 162962 h 398353"/>
                <a:gd name="connsiteX2" fmla="*/ 4526 w 398352"/>
                <a:gd name="connsiteY2" fmla="*/ 398353 h 398353"/>
                <a:gd name="connsiteX3" fmla="*/ 398352 w 398352"/>
                <a:gd name="connsiteY3" fmla="*/ 253497 h 398353"/>
                <a:gd name="connsiteX4" fmla="*/ 0 w 398352"/>
                <a:gd name="connsiteY4" fmla="*/ 0 h 398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352" h="398353">
                  <a:moveTo>
                    <a:pt x="0" y="0"/>
                  </a:moveTo>
                  <a:lnTo>
                    <a:pt x="58847" y="162962"/>
                  </a:lnTo>
                  <a:lnTo>
                    <a:pt x="4526" y="398353"/>
                  </a:lnTo>
                  <a:lnTo>
                    <a:pt x="398352" y="253497"/>
                  </a:lnTo>
                  <a:lnTo>
                    <a:pt x="0" y="0"/>
                  </a:lnTo>
                  <a:close/>
                </a:path>
              </a:pathLst>
            </a:custGeom>
            <a:solidFill>
              <a:schemeClr val="tx2">
                <a:lumMod val="60000"/>
                <a:lumOff val="4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3" name="Voľná forma 62"/>
            <p:cNvSpPr/>
            <p:nvPr/>
          </p:nvSpPr>
          <p:spPr>
            <a:xfrm>
              <a:off x="492953" y="1734476"/>
              <a:ext cx="487863" cy="1896656"/>
            </a:xfrm>
            <a:custGeom>
              <a:avLst/>
              <a:gdLst>
                <a:gd name="connsiteX0" fmla="*/ 600546 w 600546"/>
                <a:gd name="connsiteY0" fmla="*/ 0 h 2381062"/>
                <a:gd name="connsiteX1" fmla="*/ 491905 w 600546"/>
                <a:gd name="connsiteY1" fmla="*/ 230863 h 2381062"/>
                <a:gd name="connsiteX2" fmla="*/ 374210 w 600546"/>
                <a:gd name="connsiteY2" fmla="*/ 497941 h 2381062"/>
                <a:gd name="connsiteX3" fmla="*/ 265568 w 600546"/>
                <a:gd name="connsiteY3" fmla="*/ 769545 h 2381062"/>
                <a:gd name="connsiteX4" fmla="*/ 156926 w 600546"/>
                <a:gd name="connsiteY4" fmla="*/ 1109050 h 2381062"/>
                <a:gd name="connsiteX5" fmla="*/ 75445 w 600546"/>
                <a:gd name="connsiteY5" fmla="*/ 1403287 h 2381062"/>
                <a:gd name="connsiteX6" fmla="*/ 12071 w 600546"/>
                <a:gd name="connsiteY6" fmla="*/ 1711105 h 2381062"/>
                <a:gd name="connsiteX7" fmla="*/ 3017 w 600546"/>
                <a:gd name="connsiteY7" fmla="*/ 1892174 h 2381062"/>
                <a:gd name="connsiteX8" fmla="*/ 16598 w 600546"/>
                <a:gd name="connsiteY8" fmla="*/ 2086824 h 2381062"/>
                <a:gd name="connsiteX9" fmla="*/ 102606 w 600546"/>
                <a:gd name="connsiteY9" fmla="*/ 2267893 h 2381062"/>
                <a:gd name="connsiteX10" fmla="*/ 202194 w 600546"/>
                <a:gd name="connsiteY10" fmla="*/ 2358428 h 2381062"/>
                <a:gd name="connsiteX11" fmla="*/ 351576 w 600546"/>
                <a:gd name="connsiteY11" fmla="*/ 2372008 h 2381062"/>
                <a:gd name="connsiteX12" fmla="*/ 577913 w 600546"/>
                <a:gd name="connsiteY12" fmla="*/ 2304107 h 2381062"/>
                <a:gd name="connsiteX0" fmla="*/ 600546 w 611742"/>
                <a:gd name="connsiteY0" fmla="*/ 0 h 2378259"/>
                <a:gd name="connsiteX1" fmla="*/ 491905 w 611742"/>
                <a:gd name="connsiteY1" fmla="*/ 230863 h 2378259"/>
                <a:gd name="connsiteX2" fmla="*/ 374210 w 611742"/>
                <a:gd name="connsiteY2" fmla="*/ 497941 h 2378259"/>
                <a:gd name="connsiteX3" fmla="*/ 265568 w 611742"/>
                <a:gd name="connsiteY3" fmla="*/ 769545 h 2378259"/>
                <a:gd name="connsiteX4" fmla="*/ 156926 w 611742"/>
                <a:gd name="connsiteY4" fmla="*/ 1109050 h 2378259"/>
                <a:gd name="connsiteX5" fmla="*/ 75445 w 611742"/>
                <a:gd name="connsiteY5" fmla="*/ 1403287 h 2378259"/>
                <a:gd name="connsiteX6" fmla="*/ 12071 w 611742"/>
                <a:gd name="connsiteY6" fmla="*/ 1711105 h 2378259"/>
                <a:gd name="connsiteX7" fmla="*/ 3017 w 611742"/>
                <a:gd name="connsiteY7" fmla="*/ 1892174 h 2378259"/>
                <a:gd name="connsiteX8" fmla="*/ 16598 w 611742"/>
                <a:gd name="connsiteY8" fmla="*/ 2086824 h 2378259"/>
                <a:gd name="connsiteX9" fmla="*/ 102606 w 611742"/>
                <a:gd name="connsiteY9" fmla="*/ 2267893 h 2378259"/>
                <a:gd name="connsiteX10" fmla="*/ 202194 w 611742"/>
                <a:gd name="connsiteY10" fmla="*/ 2358428 h 2378259"/>
                <a:gd name="connsiteX11" fmla="*/ 351576 w 611742"/>
                <a:gd name="connsiteY11" fmla="*/ 2372008 h 2378259"/>
                <a:gd name="connsiteX12" fmla="*/ 611742 w 611742"/>
                <a:gd name="connsiteY12" fmla="*/ 2320924 h 2378259"/>
                <a:gd name="connsiteX0" fmla="*/ 600546 w 611742"/>
                <a:gd name="connsiteY0" fmla="*/ 0 h 2378259"/>
                <a:gd name="connsiteX1" fmla="*/ 491905 w 611742"/>
                <a:gd name="connsiteY1" fmla="*/ 230863 h 2378259"/>
                <a:gd name="connsiteX2" fmla="*/ 374210 w 611742"/>
                <a:gd name="connsiteY2" fmla="*/ 497941 h 2378259"/>
                <a:gd name="connsiteX3" fmla="*/ 265568 w 611742"/>
                <a:gd name="connsiteY3" fmla="*/ 769545 h 2378259"/>
                <a:gd name="connsiteX4" fmla="*/ 156926 w 611742"/>
                <a:gd name="connsiteY4" fmla="*/ 1109050 h 2378259"/>
                <a:gd name="connsiteX5" fmla="*/ 75445 w 611742"/>
                <a:gd name="connsiteY5" fmla="*/ 1403287 h 2378259"/>
                <a:gd name="connsiteX6" fmla="*/ 12071 w 611742"/>
                <a:gd name="connsiteY6" fmla="*/ 1711105 h 2378259"/>
                <a:gd name="connsiteX7" fmla="*/ 3017 w 611742"/>
                <a:gd name="connsiteY7" fmla="*/ 1892174 h 2378259"/>
                <a:gd name="connsiteX8" fmla="*/ 16598 w 611742"/>
                <a:gd name="connsiteY8" fmla="*/ 2086824 h 2378259"/>
                <a:gd name="connsiteX9" fmla="*/ 102606 w 611742"/>
                <a:gd name="connsiteY9" fmla="*/ 2267893 h 2378259"/>
                <a:gd name="connsiteX10" fmla="*/ 202194 w 611742"/>
                <a:gd name="connsiteY10" fmla="*/ 2358428 h 2378259"/>
                <a:gd name="connsiteX11" fmla="*/ 351576 w 611742"/>
                <a:gd name="connsiteY11" fmla="*/ 2372008 h 2378259"/>
                <a:gd name="connsiteX12" fmla="*/ 611742 w 611742"/>
                <a:gd name="connsiteY12" fmla="*/ 2320924 h 237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742" h="2378259">
                  <a:moveTo>
                    <a:pt x="600546" y="0"/>
                  </a:moveTo>
                  <a:cubicBezTo>
                    <a:pt x="565087" y="73936"/>
                    <a:pt x="529628" y="147873"/>
                    <a:pt x="491905" y="230863"/>
                  </a:cubicBezTo>
                  <a:cubicBezTo>
                    <a:pt x="454182" y="313853"/>
                    <a:pt x="411933" y="408161"/>
                    <a:pt x="374210" y="497941"/>
                  </a:cubicBezTo>
                  <a:cubicBezTo>
                    <a:pt x="336487" y="587721"/>
                    <a:pt x="301782" y="667693"/>
                    <a:pt x="265568" y="769545"/>
                  </a:cubicBezTo>
                  <a:cubicBezTo>
                    <a:pt x="229354" y="871397"/>
                    <a:pt x="188613" y="1003426"/>
                    <a:pt x="156926" y="1109050"/>
                  </a:cubicBezTo>
                  <a:cubicBezTo>
                    <a:pt x="125239" y="1214674"/>
                    <a:pt x="99588" y="1302945"/>
                    <a:pt x="75445" y="1403287"/>
                  </a:cubicBezTo>
                  <a:cubicBezTo>
                    <a:pt x="51303" y="1503630"/>
                    <a:pt x="24142" y="1629624"/>
                    <a:pt x="12071" y="1711105"/>
                  </a:cubicBezTo>
                  <a:cubicBezTo>
                    <a:pt x="0" y="1792586"/>
                    <a:pt x="2263" y="1829554"/>
                    <a:pt x="3017" y="1892174"/>
                  </a:cubicBezTo>
                  <a:cubicBezTo>
                    <a:pt x="3771" y="1954794"/>
                    <a:pt x="0" y="2024204"/>
                    <a:pt x="16598" y="2086824"/>
                  </a:cubicBezTo>
                  <a:cubicBezTo>
                    <a:pt x="33196" y="2149444"/>
                    <a:pt x="71673" y="2222626"/>
                    <a:pt x="102606" y="2267893"/>
                  </a:cubicBezTo>
                  <a:cubicBezTo>
                    <a:pt x="133539" y="2313160"/>
                    <a:pt x="160699" y="2341076"/>
                    <a:pt x="202194" y="2358428"/>
                  </a:cubicBezTo>
                  <a:cubicBezTo>
                    <a:pt x="243689" y="2375780"/>
                    <a:pt x="283318" y="2378259"/>
                    <a:pt x="351576" y="2372008"/>
                  </a:cubicBezTo>
                  <a:cubicBezTo>
                    <a:pt x="419834" y="2365757"/>
                    <a:pt x="520829" y="2336768"/>
                    <a:pt x="611742" y="2320924"/>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68" name="Ovál 67"/>
            <p:cNvSpPr>
              <a:spLocks noChangeAspect="1"/>
            </p:cNvSpPr>
            <p:nvPr/>
          </p:nvSpPr>
          <p:spPr>
            <a:xfrm>
              <a:off x="1726763" y="2403075"/>
              <a:ext cx="38609" cy="386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9" name="Ovál 68"/>
            <p:cNvSpPr>
              <a:spLocks noChangeAspect="1"/>
            </p:cNvSpPr>
            <p:nvPr/>
          </p:nvSpPr>
          <p:spPr>
            <a:xfrm>
              <a:off x="3902018" y="2693006"/>
              <a:ext cx="38609" cy="386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2" name="Voľná forma 61"/>
            <p:cNvSpPr/>
            <p:nvPr/>
          </p:nvSpPr>
          <p:spPr>
            <a:xfrm>
              <a:off x="484849" y="1734477"/>
              <a:ext cx="494578" cy="1898890"/>
            </a:xfrm>
            <a:custGeom>
              <a:avLst/>
              <a:gdLst>
                <a:gd name="connsiteX0" fmla="*/ 606582 w 620162"/>
                <a:gd name="connsiteY0" fmla="*/ 0 h 2381061"/>
                <a:gd name="connsiteX1" fmla="*/ 448147 w 620162"/>
                <a:gd name="connsiteY1" fmla="*/ 344032 h 2381061"/>
                <a:gd name="connsiteX2" fmla="*/ 353085 w 620162"/>
                <a:gd name="connsiteY2" fmla="*/ 583949 h 2381061"/>
                <a:gd name="connsiteX3" fmla="*/ 208230 w 620162"/>
                <a:gd name="connsiteY3" fmla="*/ 941560 h 2381061"/>
                <a:gd name="connsiteX4" fmla="*/ 99588 w 620162"/>
                <a:gd name="connsiteY4" fmla="*/ 1312753 h 2381061"/>
                <a:gd name="connsiteX5" fmla="*/ 49794 w 620162"/>
                <a:gd name="connsiteY5" fmla="*/ 1502875 h 2381061"/>
                <a:gd name="connsiteX6" fmla="*/ 9053 w 620162"/>
                <a:gd name="connsiteY6" fmla="*/ 1788059 h 2381061"/>
                <a:gd name="connsiteX7" fmla="*/ 0 w 620162"/>
                <a:gd name="connsiteY7" fmla="*/ 2032503 h 2381061"/>
                <a:gd name="connsiteX8" fmla="*/ 49794 w 620162"/>
                <a:gd name="connsiteY8" fmla="*/ 2195465 h 2381061"/>
                <a:gd name="connsiteX9" fmla="*/ 140329 w 620162"/>
                <a:gd name="connsiteY9" fmla="*/ 2322214 h 2381061"/>
                <a:gd name="connsiteX10" fmla="*/ 248970 w 620162"/>
                <a:gd name="connsiteY10" fmla="*/ 2381061 h 2381061"/>
                <a:gd name="connsiteX11" fmla="*/ 434566 w 620162"/>
                <a:gd name="connsiteY11" fmla="*/ 2362954 h 2381061"/>
                <a:gd name="connsiteX12" fmla="*/ 620162 w 620162"/>
                <a:gd name="connsiteY12" fmla="*/ 2322214 h 2381061"/>
                <a:gd name="connsiteX13" fmla="*/ 606582 w 620162"/>
                <a:gd name="connsiteY13" fmla="*/ 0 h 2381061"/>
                <a:gd name="connsiteX0" fmla="*/ 606582 w 620162"/>
                <a:gd name="connsiteY0" fmla="*/ 0 h 2381061"/>
                <a:gd name="connsiteX1" fmla="*/ 448147 w 620162"/>
                <a:gd name="connsiteY1" fmla="*/ 344032 h 2381061"/>
                <a:gd name="connsiteX2" fmla="*/ 353085 w 620162"/>
                <a:gd name="connsiteY2" fmla="*/ 583949 h 2381061"/>
                <a:gd name="connsiteX3" fmla="*/ 208230 w 620162"/>
                <a:gd name="connsiteY3" fmla="*/ 941560 h 2381061"/>
                <a:gd name="connsiteX4" fmla="*/ 250690 w 620162"/>
                <a:gd name="connsiteY4" fmla="*/ 826405 h 2381061"/>
                <a:gd name="connsiteX5" fmla="*/ 99588 w 620162"/>
                <a:gd name="connsiteY5" fmla="*/ 1312753 h 2381061"/>
                <a:gd name="connsiteX6" fmla="*/ 49794 w 620162"/>
                <a:gd name="connsiteY6" fmla="*/ 1502875 h 2381061"/>
                <a:gd name="connsiteX7" fmla="*/ 9053 w 620162"/>
                <a:gd name="connsiteY7" fmla="*/ 1788059 h 2381061"/>
                <a:gd name="connsiteX8" fmla="*/ 0 w 620162"/>
                <a:gd name="connsiteY8" fmla="*/ 2032503 h 2381061"/>
                <a:gd name="connsiteX9" fmla="*/ 49794 w 620162"/>
                <a:gd name="connsiteY9" fmla="*/ 2195465 h 2381061"/>
                <a:gd name="connsiteX10" fmla="*/ 140329 w 620162"/>
                <a:gd name="connsiteY10" fmla="*/ 2322214 h 2381061"/>
                <a:gd name="connsiteX11" fmla="*/ 248970 w 620162"/>
                <a:gd name="connsiteY11" fmla="*/ 2381061 h 2381061"/>
                <a:gd name="connsiteX12" fmla="*/ 434566 w 620162"/>
                <a:gd name="connsiteY12" fmla="*/ 2362954 h 2381061"/>
                <a:gd name="connsiteX13" fmla="*/ 620162 w 620162"/>
                <a:gd name="connsiteY13" fmla="*/ 2322214 h 2381061"/>
                <a:gd name="connsiteX14" fmla="*/ 606582 w 620162"/>
                <a:gd name="connsiteY14" fmla="*/ 0 h 238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0162" h="2381061">
                  <a:moveTo>
                    <a:pt x="606582" y="0"/>
                  </a:moveTo>
                  <a:lnTo>
                    <a:pt x="448147" y="344032"/>
                  </a:lnTo>
                  <a:lnTo>
                    <a:pt x="353085" y="583949"/>
                  </a:lnTo>
                  <a:cubicBezTo>
                    <a:pt x="305320" y="703362"/>
                    <a:pt x="208230" y="1070172"/>
                    <a:pt x="208230" y="941560"/>
                  </a:cubicBezTo>
                  <a:lnTo>
                    <a:pt x="250690" y="826405"/>
                  </a:lnTo>
                  <a:lnTo>
                    <a:pt x="99588" y="1312753"/>
                  </a:lnTo>
                  <a:lnTo>
                    <a:pt x="49794" y="1502875"/>
                  </a:lnTo>
                  <a:lnTo>
                    <a:pt x="9053" y="1788059"/>
                  </a:lnTo>
                  <a:lnTo>
                    <a:pt x="0" y="2032503"/>
                  </a:lnTo>
                  <a:lnTo>
                    <a:pt x="49794" y="2195465"/>
                  </a:lnTo>
                  <a:lnTo>
                    <a:pt x="140329" y="2322214"/>
                  </a:lnTo>
                  <a:lnTo>
                    <a:pt x="248970" y="2381061"/>
                  </a:lnTo>
                  <a:lnTo>
                    <a:pt x="434566" y="2362954"/>
                  </a:lnTo>
                  <a:lnTo>
                    <a:pt x="620162" y="2322214"/>
                  </a:lnTo>
                  <a:cubicBezTo>
                    <a:pt x="618653" y="1551160"/>
                    <a:pt x="617145" y="780107"/>
                    <a:pt x="606582" y="0"/>
                  </a:cubicBezTo>
                  <a:close/>
                </a:path>
              </a:pathLst>
            </a:custGeom>
            <a:solidFill>
              <a:schemeClr val="tx2">
                <a:lumMod val="60000"/>
                <a:lumOff val="4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7" name="Voľná forma 76"/>
            <p:cNvSpPr/>
            <p:nvPr/>
          </p:nvSpPr>
          <p:spPr>
            <a:xfrm>
              <a:off x="493521" y="1734014"/>
              <a:ext cx="487863" cy="1896656"/>
            </a:xfrm>
            <a:custGeom>
              <a:avLst/>
              <a:gdLst>
                <a:gd name="connsiteX0" fmla="*/ 600546 w 600546"/>
                <a:gd name="connsiteY0" fmla="*/ 0 h 2381062"/>
                <a:gd name="connsiteX1" fmla="*/ 491905 w 600546"/>
                <a:gd name="connsiteY1" fmla="*/ 230863 h 2381062"/>
                <a:gd name="connsiteX2" fmla="*/ 374210 w 600546"/>
                <a:gd name="connsiteY2" fmla="*/ 497941 h 2381062"/>
                <a:gd name="connsiteX3" fmla="*/ 265568 w 600546"/>
                <a:gd name="connsiteY3" fmla="*/ 769545 h 2381062"/>
                <a:gd name="connsiteX4" fmla="*/ 156926 w 600546"/>
                <a:gd name="connsiteY4" fmla="*/ 1109050 h 2381062"/>
                <a:gd name="connsiteX5" fmla="*/ 75445 w 600546"/>
                <a:gd name="connsiteY5" fmla="*/ 1403287 h 2381062"/>
                <a:gd name="connsiteX6" fmla="*/ 12071 w 600546"/>
                <a:gd name="connsiteY6" fmla="*/ 1711105 h 2381062"/>
                <a:gd name="connsiteX7" fmla="*/ 3017 w 600546"/>
                <a:gd name="connsiteY7" fmla="*/ 1892174 h 2381062"/>
                <a:gd name="connsiteX8" fmla="*/ 16598 w 600546"/>
                <a:gd name="connsiteY8" fmla="*/ 2086824 h 2381062"/>
                <a:gd name="connsiteX9" fmla="*/ 102606 w 600546"/>
                <a:gd name="connsiteY9" fmla="*/ 2267893 h 2381062"/>
                <a:gd name="connsiteX10" fmla="*/ 202194 w 600546"/>
                <a:gd name="connsiteY10" fmla="*/ 2358428 h 2381062"/>
                <a:gd name="connsiteX11" fmla="*/ 351576 w 600546"/>
                <a:gd name="connsiteY11" fmla="*/ 2372008 h 2381062"/>
                <a:gd name="connsiteX12" fmla="*/ 577913 w 600546"/>
                <a:gd name="connsiteY12" fmla="*/ 2304107 h 2381062"/>
                <a:gd name="connsiteX0" fmla="*/ 600546 w 611742"/>
                <a:gd name="connsiteY0" fmla="*/ 0 h 2378259"/>
                <a:gd name="connsiteX1" fmla="*/ 491905 w 611742"/>
                <a:gd name="connsiteY1" fmla="*/ 230863 h 2378259"/>
                <a:gd name="connsiteX2" fmla="*/ 374210 w 611742"/>
                <a:gd name="connsiteY2" fmla="*/ 497941 h 2378259"/>
                <a:gd name="connsiteX3" fmla="*/ 265568 w 611742"/>
                <a:gd name="connsiteY3" fmla="*/ 769545 h 2378259"/>
                <a:gd name="connsiteX4" fmla="*/ 156926 w 611742"/>
                <a:gd name="connsiteY4" fmla="*/ 1109050 h 2378259"/>
                <a:gd name="connsiteX5" fmla="*/ 75445 w 611742"/>
                <a:gd name="connsiteY5" fmla="*/ 1403287 h 2378259"/>
                <a:gd name="connsiteX6" fmla="*/ 12071 w 611742"/>
                <a:gd name="connsiteY6" fmla="*/ 1711105 h 2378259"/>
                <a:gd name="connsiteX7" fmla="*/ 3017 w 611742"/>
                <a:gd name="connsiteY7" fmla="*/ 1892174 h 2378259"/>
                <a:gd name="connsiteX8" fmla="*/ 16598 w 611742"/>
                <a:gd name="connsiteY8" fmla="*/ 2086824 h 2378259"/>
                <a:gd name="connsiteX9" fmla="*/ 102606 w 611742"/>
                <a:gd name="connsiteY9" fmla="*/ 2267893 h 2378259"/>
                <a:gd name="connsiteX10" fmla="*/ 202194 w 611742"/>
                <a:gd name="connsiteY10" fmla="*/ 2358428 h 2378259"/>
                <a:gd name="connsiteX11" fmla="*/ 351576 w 611742"/>
                <a:gd name="connsiteY11" fmla="*/ 2372008 h 2378259"/>
                <a:gd name="connsiteX12" fmla="*/ 611742 w 611742"/>
                <a:gd name="connsiteY12" fmla="*/ 2320924 h 2378259"/>
                <a:gd name="connsiteX0" fmla="*/ 600546 w 611742"/>
                <a:gd name="connsiteY0" fmla="*/ 0 h 2378259"/>
                <a:gd name="connsiteX1" fmla="*/ 491905 w 611742"/>
                <a:gd name="connsiteY1" fmla="*/ 230863 h 2378259"/>
                <a:gd name="connsiteX2" fmla="*/ 374210 w 611742"/>
                <a:gd name="connsiteY2" fmla="*/ 497941 h 2378259"/>
                <a:gd name="connsiteX3" fmla="*/ 265568 w 611742"/>
                <a:gd name="connsiteY3" fmla="*/ 769545 h 2378259"/>
                <a:gd name="connsiteX4" fmla="*/ 156926 w 611742"/>
                <a:gd name="connsiteY4" fmla="*/ 1109050 h 2378259"/>
                <a:gd name="connsiteX5" fmla="*/ 75445 w 611742"/>
                <a:gd name="connsiteY5" fmla="*/ 1403287 h 2378259"/>
                <a:gd name="connsiteX6" fmla="*/ 12071 w 611742"/>
                <a:gd name="connsiteY6" fmla="*/ 1711105 h 2378259"/>
                <a:gd name="connsiteX7" fmla="*/ 3017 w 611742"/>
                <a:gd name="connsiteY7" fmla="*/ 1892174 h 2378259"/>
                <a:gd name="connsiteX8" fmla="*/ 16598 w 611742"/>
                <a:gd name="connsiteY8" fmla="*/ 2086824 h 2378259"/>
                <a:gd name="connsiteX9" fmla="*/ 102606 w 611742"/>
                <a:gd name="connsiteY9" fmla="*/ 2267893 h 2378259"/>
                <a:gd name="connsiteX10" fmla="*/ 202194 w 611742"/>
                <a:gd name="connsiteY10" fmla="*/ 2358428 h 2378259"/>
                <a:gd name="connsiteX11" fmla="*/ 351576 w 611742"/>
                <a:gd name="connsiteY11" fmla="*/ 2372008 h 2378259"/>
                <a:gd name="connsiteX12" fmla="*/ 611742 w 611742"/>
                <a:gd name="connsiteY12" fmla="*/ 2320924 h 237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742" h="2378259">
                  <a:moveTo>
                    <a:pt x="600546" y="0"/>
                  </a:moveTo>
                  <a:cubicBezTo>
                    <a:pt x="565087" y="73936"/>
                    <a:pt x="529628" y="147873"/>
                    <a:pt x="491905" y="230863"/>
                  </a:cubicBezTo>
                  <a:cubicBezTo>
                    <a:pt x="454182" y="313853"/>
                    <a:pt x="411933" y="408161"/>
                    <a:pt x="374210" y="497941"/>
                  </a:cubicBezTo>
                  <a:cubicBezTo>
                    <a:pt x="336487" y="587721"/>
                    <a:pt x="301782" y="667693"/>
                    <a:pt x="265568" y="769545"/>
                  </a:cubicBezTo>
                  <a:cubicBezTo>
                    <a:pt x="229354" y="871397"/>
                    <a:pt x="188613" y="1003426"/>
                    <a:pt x="156926" y="1109050"/>
                  </a:cubicBezTo>
                  <a:cubicBezTo>
                    <a:pt x="125239" y="1214674"/>
                    <a:pt x="99588" y="1302945"/>
                    <a:pt x="75445" y="1403287"/>
                  </a:cubicBezTo>
                  <a:cubicBezTo>
                    <a:pt x="51303" y="1503630"/>
                    <a:pt x="24142" y="1629624"/>
                    <a:pt x="12071" y="1711105"/>
                  </a:cubicBezTo>
                  <a:cubicBezTo>
                    <a:pt x="0" y="1792586"/>
                    <a:pt x="2263" y="1829554"/>
                    <a:pt x="3017" y="1892174"/>
                  </a:cubicBezTo>
                  <a:cubicBezTo>
                    <a:pt x="3771" y="1954794"/>
                    <a:pt x="0" y="2024204"/>
                    <a:pt x="16598" y="2086824"/>
                  </a:cubicBezTo>
                  <a:cubicBezTo>
                    <a:pt x="33196" y="2149444"/>
                    <a:pt x="71673" y="2222626"/>
                    <a:pt x="102606" y="2267893"/>
                  </a:cubicBezTo>
                  <a:cubicBezTo>
                    <a:pt x="133539" y="2313160"/>
                    <a:pt x="160699" y="2341076"/>
                    <a:pt x="202194" y="2358428"/>
                  </a:cubicBezTo>
                  <a:cubicBezTo>
                    <a:pt x="243689" y="2375780"/>
                    <a:pt x="283318" y="2378259"/>
                    <a:pt x="351576" y="2372008"/>
                  </a:cubicBezTo>
                  <a:cubicBezTo>
                    <a:pt x="419834" y="2365757"/>
                    <a:pt x="520829" y="2336768"/>
                    <a:pt x="611742" y="2320924"/>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 name="Skupina 15"/>
          <p:cNvGrpSpPr>
            <a:grpSpLocks/>
          </p:cNvGrpSpPr>
          <p:nvPr/>
        </p:nvGrpSpPr>
        <p:grpSpPr bwMode="auto">
          <a:xfrm>
            <a:off x="91941" y="6399632"/>
            <a:ext cx="1227856" cy="393700"/>
            <a:chOff x="2699794" y="4497810"/>
            <a:chExt cx="1226922" cy="393091"/>
          </a:xfrm>
        </p:grpSpPr>
        <p:pic>
          <p:nvPicPr>
            <p:cNvPr id="81" name="Picture 5" descr="mandaly"/>
            <p:cNvPicPr>
              <a:picLocks noChangeAspect="1" noChangeArrowheads="1"/>
            </p:cNvPicPr>
            <p:nvPr/>
          </p:nvPicPr>
          <p:blipFill>
            <a:blip r:embed="rId2" cstate="print">
              <a:lum bright="-44000" contrast="62000"/>
            </a:blip>
            <a:srcRect l="11172" t="8176" r="49072" b="17651"/>
            <a:stretch>
              <a:fillRect/>
            </a:stretch>
          </p:blipFill>
          <p:spPr bwMode="auto">
            <a:xfrm>
              <a:off x="2699794" y="4497810"/>
              <a:ext cx="433405" cy="393091"/>
            </a:xfrm>
            <a:prstGeom prst="rect">
              <a:avLst/>
            </a:prstGeom>
            <a:noFill/>
            <a:ln w="9525">
              <a:noFill/>
              <a:miter lim="800000"/>
              <a:headEnd/>
              <a:tailEnd/>
            </a:ln>
          </p:spPr>
        </p:pic>
        <p:sp>
          <p:nvSpPr>
            <p:cNvPr id="82" name="Text Box 6"/>
            <p:cNvSpPr txBox="1">
              <a:spLocks noChangeArrowheads="1"/>
            </p:cNvSpPr>
            <p:nvPr/>
          </p:nvSpPr>
          <p:spPr bwMode="auto">
            <a:xfrm>
              <a:off x="3059831" y="4571245"/>
              <a:ext cx="866885" cy="245840"/>
            </a:xfrm>
            <a:prstGeom prst="rect">
              <a:avLst/>
            </a:prstGeom>
            <a:noFill/>
            <a:ln w="9525">
              <a:noFill/>
              <a:miter lim="800000"/>
              <a:headEnd/>
              <a:tailEnd/>
            </a:ln>
          </p:spPr>
          <p:txBody>
            <a:bodyPr wrap="none">
              <a:spAutoFit/>
            </a:bodyPr>
            <a:lstStyle/>
            <a:p>
              <a:r>
                <a:rPr lang="sk-SK" sz="1000" dirty="0" smtClean="0"/>
                <a:t>Mészárosová</a:t>
              </a:r>
              <a:endParaRPr lang="sk-SK" sz="1000" dirty="0"/>
            </a:p>
          </p:txBody>
        </p:sp>
      </p:grpSp>
      <p:sp>
        <p:nvSpPr>
          <p:cNvPr id="66" name="Zástupný symbol čísla snímky 65"/>
          <p:cNvSpPr>
            <a:spLocks noGrp="1"/>
          </p:cNvSpPr>
          <p:nvPr>
            <p:ph type="sldNum" sz="quarter" idx="12"/>
          </p:nvPr>
        </p:nvSpPr>
        <p:spPr/>
        <p:txBody>
          <a:bodyPr/>
          <a:lstStyle/>
          <a:p>
            <a:pPr>
              <a:defRPr/>
            </a:pPr>
            <a:fld id="{63D5BB9D-2151-4B73-8CB6-29CE2E5BD535}" type="slidenum">
              <a:rPr lang="sk-SK" smtClean="0"/>
              <a:pPr>
                <a:defRPr/>
              </a:pPr>
              <a:t>5</a:t>
            </a:fld>
            <a:endParaRPr lang="sk-SK" dirty="0"/>
          </a:p>
        </p:txBody>
      </p:sp>
      <p:sp>
        <p:nvSpPr>
          <p:cNvPr id="74" name="BlokTextu 73"/>
          <p:cNvSpPr txBox="1"/>
          <p:nvPr/>
        </p:nvSpPr>
        <p:spPr>
          <a:xfrm>
            <a:off x="4191439" y="3355278"/>
            <a:ext cx="3616696" cy="584775"/>
          </a:xfrm>
          <a:prstGeom prst="rect">
            <a:avLst/>
          </a:prstGeom>
          <a:noFill/>
        </p:spPr>
        <p:txBody>
          <a:bodyPr wrap="none" rtlCol="0">
            <a:spAutoFit/>
          </a:bodyPr>
          <a:lstStyle/>
          <a:p>
            <a:r>
              <a:rPr lang="sk-SK" sz="1600" dirty="0" smtClean="0"/>
              <a:t>V</a:t>
            </a:r>
            <a:r>
              <a:rPr lang="en-US" sz="1600" dirty="0" smtClean="0"/>
              <a:t> </a:t>
            </a:r>
            <a:r>
              <a:rPr lang="sk-SK" sz="1600" dirty="0" smtClean="0"/>
              <a:t>pravouhlom trojuholníku </a:t>
            </a:r>
            <a:r>
              <a:rPr lang="sk-SK" sz="1600" b="1" dirty="0" smtClean="0"/>
              <a:t>SHR </a:t>
            </a:r>
            <a:r>
              <a:rPr lang="sk-SK" sz="1600" dirty="0" smtClean="0"/>
              <a:t>platí: </a:t>
            </a:r>
          </a:p>
          <a:p>
            <a:pPr algn="ctr"/>
            <a:r>
              <a:rPr lang="sk-SK" sz="1600" b="1" dirty="0" smtClean="0">
                <a:sym typeface="Symbol"/>
              </a:rPr>
              <a:t>r</a:t>
            </a:r>
            <a:r>
              <a:rPr lang="sk-SK" sz="1600" dirty="0" smtClean="0">
                <a:sym typeface="Symbol"/>
              </a:rPr>
              <a:t>/</a:t>
            </a:r>
            <a:r>
              <a:rPr lang="sk-SK" sz="1600" b="1" dirty="0" smtClean="0">
                <a:sym typeface="Symbol"/>
              </a:rPr>
              <a:t>d </a:t>
            </a:r>
            <a:r>
              <a:rPr lang="sk-SK" sz="1600" dirty="0" smtClean="0">
                <a:sym typeface="Symbol"/>
              </a:rPr>
              <a:t>= </a:t>
            </a:r>
            <a:r>
              <a:rPr lang="sk-SK" sz="1600" dirty="0" err="1" smtClean="0">
                <a:sym typeface="Symbol"/>
              </a:rPr>
              <a:t>tg</a:t>
            </a:r>
            <a:r>
              <a:rPr lang="sk-SK" sz="1600" baseline="-25000" dirty="0" smtClean="0">
                <a:sym typeface="Symbol"/>
              </a:rPr>
              <a:t> </a:t>
            </a:r>
            <a:r>
              <a:rPr lang="sk-SK" sz="1600" b="1" dirty="0" smtClean="0">
                <a:sym typeface="Symbol"/>
              </a:rPr>
              <a:t>  </a:t>
            </a:r>
            <a:r>
              <a:rPr lang="sk-SK" sz="1600" dirty="0" smtClean="0">
                <a:sym typeface="Symbol"/>
              </a:rPr>
              <a:t>  </a:t>
            </a:r>
            <a:r>
              <a:rPr lang="sk-SK" sz="1600" b="1" dirty="0" smtClean="0">
                <a:sym typeface="Symbol"/>
              </a:rPr>
              <a:t>r </a:t>
            </a:r>
            <a:r>
              <a:rPr lang="sk-SK" sz="1600" dirty="0" smtClean="0">
                <a:sym typeface="Symbol"/>
              </a:rPr>
              <a:t>= </a:t>
            </a:r>
            <a:r>
              <a:rPr lang="sk-SK" sz="1600" b="1" dirty="0" smtClean="0">
                <a:sym typeface="Symbol"/>
              </a:rPr>
              <a:t>d </a:t>
            </a:r>
            <a:r>
              <a:rPr lang="sk-SK" sz="1600" dirty="0" smtClean="0">
                <a:sym typeface="Symbol"/>
              </a:rPr>
              <a:t>. </a:t>
            </a:r>
            <a:r>
              <a:rPr lang="sk-SK" sz="1600" dirty="0" err="1" smtClean="0">
                <a:sym typeface="Symbol"/>
              </a:rPr>
              <a:t>tg</a:t>
            </a:r>
            <a:r>
              <a:rPr lang="sk-SK" sz="1600" baseline="-25000" dirty="0" smtClean="0">
                <a:sym typeface="Symbol"/>
              </a:rPr>
              <a:t> </a:t>
            </a:r>
            <a:r>
              <a:rPr lang="sk-SK" sz="1600" b="1" dirty="0" smtClean="0">
                <a:sym typeface="Symbol"/>
              </a:rPr>
              <a:t></a:t>
            </a:r>
            <a:r>
              <a:rPr lang="sk-SK" sz="1600" dirty="0" smtClean="0">
                <a:sym typeface="Symbol"/>
              </a:rPr>
              <a:t> </a:t>
            </a:r>
            <a:endParaRPr lang="sk-SK" sz="16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BlokTextu 41"/>
          <p:cNvSpPr txBox="1"/>
          <p:nvPr/>
        </p:nvSpPr>
        <p:spPr>
          <a:xfrm flipH="1">
            <a:off x="2811333" y="2260768"/>
            <a:ext cx="293670" cy="307777"/>
          </a:xfrm>
          <a:prstGeom prst="rect">
            <a:avLst/>
          </a:prstGeom>
          <a:noFill/>
        </p:spPr>
        <p:txBody>
          <a:bodyPr wrap="none" rtlCol="0">
            <a:spAutoFit/>
          </a:bodyPr>
          <a:lstStyle/>
          <a:p>
            <a:r>
              <a:rPr lang="en-US" sz="1400" b="1" dirty="0" smtClean="0">
                <a:latin typeface="Arial" pitchFamily="34" charset="0"/>
                <a:cs typeface="Arial" pitchFamily="34" charset="0"/>
                <a:sym typeface="Symbol"/>
              </a:rPr>
              <a:t>d</a:t>
            </a:r>
            <a:endParaRPr lang="sk-SK" sz="1400" b="1" dirty="0">
              <a:latin typeface="Arial" pitchFamily="34" charset="0"/>
              <a:cs typeface="Arial" pitchFamily="34" charset="0"/>
            </a:endParaRPr>
          </a:p>
        </p:txBody>
      </p:sp>
      <p:sp>
        <p:nvSpPr>
          <p:cNvPr id="2" name="Zástupný symbol čísla snímky 1"/>
          <p:cNvSpPr>
            <a:spLocks noGrp="1"/>
          </p:cNvSpPr>
          <p:nvPr>
            <p:ph type="sldNum" sz="quarter" idx="12"/>
          </p:nvPr>
        </p:nvSpPr>
        <p:spPr/>
        <p:txBody>
          <a:bodyPr/>
          <a:lstStyle/>
          <a:p>
            <a:pPr>
              <a:defRPr/>
            </a:pPr>
            <a:fld id="{63D5BB9D-2151-4B73-8CB6-29CE2E5BD535}" type="slidenum">
              <a:rPr lang="sk-SK" smtClean="0"/>
              <a:pPr>
                <a:defRPr/>
              </a:pPr>
              <a:t>6</a:t>
            </a:fld>
            <a:endParaRPr lang="sk-SK" dirty="0"/>
          </a:p>
        </p:txBody>
      </p:sp>
      <p:pic>
        <p:nvPicPr>
          <p:cNvPr id="3" name="Picture 4" descr="tri perspektivy"/>
          <p:cNvPicPr>
            <a:picLocks noChangeAspect="1" noChangeArrowheads="1"/>
          </p:cNvPicPr>
          <p:nvPr/>
        </p:nvPicPr>
        <p:blipFill>
          <a:blip r:embed="rId2" cstate="print">
            <a:lum bright="-12000" contrast="24000"/>
          </a:blip>
          <a:srcRect/>
          <a:stretch>
            <a:fillRect/>
          </a:stretch>
        </p:blipFill>
        <p:spPr bwMode="auto">
          <a:xfrm>
            <a:off x="4167428" y="535215"/>
            <a:ext cx="4252300" cy="2429151"/>
          </a:xfrm>
          <a:prstGeom prst="rect">
            <a:avLst/>
          </a:prstGeom>
          <a:noFill/>
          <a:ln w="9525">
            <a:noFill/>
            <a:miter lim="800000"/>
            <a:headEnd/>
            <a:tailEnd/>
          </a:ln>
        </p:spPr>
      </p:pic>
      <p:sp>
        <p:nvSpPr>
          <p:cNvPr id="4" name="BlokTextu 3"/>
          <p:cNvSpPr txBox="1"/>
          <p:nvPr/>
        </p:nvSpPr>
        <p:spPr>
          <a:xfrm>
            <a:off x="3424287" y="3399542"/>
            <a:ext cx="5508000" cy="2123658"/>
          </a:xfrm>
          <a:prstGeom prst="rect">
            <a:avLst/>
          </a:prstGeom>
          <a:noFill/>
        </p:spPr>
        <p:txBody>
          <a:bodyPr wrap="square" rtlCol="0">
            <a:spAutoFit/>
          </a:bodyPr>
          <a:lstStyle/>
          <a:p>
            <a:pPr algn="ctr"/>
            <a:r>
              <a:rPr lang="sk-SK" sz="1200" dirty="0" smtClean="0"/>
              <a:t>Obrázok: Tri príklady perspektívy útvaru, ktorý sa jedným bodom </a:t>
            </a:r>
            <a:endParaRPr lang="en-US" sz="1200" dirty="0" smtClean="0"/>
          </a:p>
          <a:p>
            <a:pPr algn="ctr"/>
            <a:r>
              <a:rPr lang="sk-SK" sz="1200" dirty="0" smtClean="0"/>
              <a:t>dotýka zornej kužeľovej plochy.</a:t>
            </a:r>
          </a:p>
          <a:p>
            <a:pPr algn="ctr"/>
            <a:r>
              <a:rPr lang="sk-SK" sz="1200" dirty="0" smtClean="0"/>
              <a:t> </a:t>
            </a:r>
            <a:r>
              <a:rPr lang="sk-SK" sz="1200" b="1" dirty="0" smtClean="0"/>
              <a:t>r </a:t>
            </a:r>
            <a:r>
              <a:rPr lang="sk-SK" sz="1200" dirty="0" smtClean="0"/>
              <a:t>=</a:t>
            </a:r>
            <a:r>
              <a:rPr lang="sk-SK" sz="1200" b="1" dirty="0" smtClean="0"/>
              <a:t> d</a:t>
            </a:r>
            <a:r>
              <a:rPr lang="sk-SK" sz="1200" dirty="0" smtClean="0"/>
              <a:t>,</a:t>
            </a:r>
            <a:r>
              <a:rPr lang="sk-SK" sz="1200" b="1" dirty="0" smtClean="0"/>
              <a:t> 2r </a:t>
            </a:r>
            <a:r>
              <a:rPr lang="sk-SK" sz="1200" dirty="0" smtClean="0"/>
              <a:t>=</a:t>
            </a:r>
            <a:r>
              <a:rPr lang="sk-SK" sz="1200" b="1" dirty="0" smtClean="0"/>
              <a:t> d</a:t>
            </a:r>
            <a:r>
              <a:rPr lang="sk-SK" sz="1200" dirty="0" smtClean="0"/>
              <a:t>,</a:t>
            </a:r>
            <a:r>
              <a:rPr lang="sk-SK" sz="1200" b="1" dirty="0" smtClean="0"/>
              <a:t> 3r </a:t>
            </a:r>
            <a:r>
              <a:rPr lang="sk-SK" sz="1200" dirty="0" smtClean="0"/>
              <a:t>=</a:t>
            </a:r>
            <a:r>
              <a:rPr lang="sk-SK" sz="1200" b="1" dirty="0" smtClean="0"/>
              <a:t> d</a:t>
            </a:r>
            <a:r>
              <a:rPr lang="sk-SK" sz="1200" dirty="0" smtClean="0"/>
              <a:t>.</a:t>
            </a:r>
          </a:p>
          <a:p>
            <a:pPr algn="ctr"/>
            <a:r>
              <a:rPr lang="sk-SK" sz="1200" dirty="0" smtClean="0"/>
              <a:t>Zdroj: </a:t>
            </a:r>
            <a:r>
              <a:rPr lang="en-US" sz="1200" dirty="0" smtClean="0"/>
              <a:t>[</a:t>
            </a:r>
            <a:r>
              <a:rPr lang="sk-SK" sz="1200" dirty="0" err="1" smtClean="0"/>
              <a:t>Medek</a:t>
            </a:r>
            <a:r>
              <a:rPr lang="sk-SK" sz="1200" dirty="0" smtClean="0"/>
              <a:t>, </a:t>
            </a:r>
            <a:r>
              <a:rPr lang="sk-SK" sz="1200" dirty="0" err="1" smtClean="0"/>
              <a:t>Zámožík</a:t>
            </a:r>
            <a:r>
              <a:rPr lang="en-US" sz="1200" dirty="0" smtClean="0"/>
              <a:t>]</a:t>
            </a:r>
            <a:endParaRPr lang="sk-SK" sz="1200" dirty="0" smtClean="0"/>
          </a:p>
          <a:p>
            <a:pPr algn="ctr"/>
            <a:endParaRPr lang="sk-SK" sz="1200" dirty="0" smtClean="0"/>
          </a:p>
          <a:p>
            <a:pPr algn="ctr"/>
            <a:r>
              <a:rPr lang="sk-SK" sz="1200" dirty="0" smtClean="0"/>
              <a:t>„ Ak by perspektívny priemet objektu prekročil hranicu kruhu s polomerom </a:t>
            </a:r>
            <a:r>
              <a:rPr lang="sk-SK" sz="1200" b="1" dirty="0" smtClean="0"/>
              <a:t>d</a:t>
            </a:r>
            <a:r>
              <a:rPr lang="sk-SK" sz="1200" dirty="0" smtClean="0"/>
              <a:t>, </a:t>
            </a:r>
          </a:p>
          <a:p>
            <a:pPr algn="ctr"/>
            <a:r>
              <a:rPr lang="sk-SK" sz="1200" dirty="0" smtClean="0"/>
              <a:t>vzniklo by prílišné skreslenie priemetu; na druhej strane perspektíva</a:t>
            </a:r>
          </a:p>
          <a:p>
            <a:pPr algn="ctr"/>
            <a:r>
              <a:rPr lang="sk-SK" sz="1200" dirty="0" smtClean="0"/>
              <a:t> pre  </a:t>
            </a:r>
            <a:r>
              <a:rPr lang="sk-SK" sz="1200" b="1" dirty="0" smtClean="0"/>
              <a:t>d </a:t>
            </a:r>
            <a:r>
              <a:rPr lang="sk-SK" sz="1200" b="1" dirty="0" smtClean="0">
                <a:sym typeface="Symbol"/>
              </a:rPr>
              <a:t> 3r</a:t>
            </a:r>
            <a:r>
              <a:rPr lang="sk-SK" sz="1200" dirty="0" smtClean="0">
                <a:sym typeface="Symbol"/>
              </a:rPr>
              <a:t> pôsobí ako pohľad z príliš veľkej diaľky. Prvý prípad je vhodný na zobrazenie perspektív urbanistického riešenia sídlisk, druhý a tretí</a:t>
            </a:r>
          </a:p>
          <a:p>
            <a:pPr algn="ctr"/>
            <a:r>
              <a:rPr lang="sk-SK" sz="1200" dirty="0" smtClean="0">
                <a:sym typeface="Symbol"/>
              </a:rPr>
              <a:t>na perspektívy menších stavebných objektov, ako sú mosty, cesty a podobne.“</a:t>
            </a:r>
            <a:r>
              <a:rPr lang="en-US" sz="1200" dirty="0" smtClean="0">
                <a:sym typeface="Symbol"/>
              </a:rPr>
              <a:t> [</a:t>
            </a:r>
            <a:r>
              <a:rPr lang="en-US" sz="1200" dirty="0" err="1" smtClean="0">
                <a:sym typeface="Symbol"/>
              </a:rPr>
              <a:t>Medek</a:t>
            </a:r>
            <a:r>
              <a:rPr lang="en-US" sz="1200" dirty="0" smtClean="0">
                <a:sym typeface="Symbol"/>
              </a:rPr>
              <a:t>, </a:t>
            </a:r>
            <a:r>
              <a:rPr lang="sk-SK" sz="1200" dirty="0" err="1" smtClean="0">
                <a:sym typeface="Symbol"/>
              </a:rPr>
              <a:t>Zámožík</a:t>
            </a:r>
            <a:r>
              <a:rPr lang="en-US" sz="1200" dirty="0" smtClean="0">
                <a:sym typeface="Symbol"/>
              </a:rPr>
              <a:t>]</a:t>
            </a:r>
            <a:endParaRPr lang="sk-SK" sz="1200" dirty="0" smtClean="0"/>
          </a:p>
        </p:txBody>
      </p:sp>
      <p:sp>
        <p:nvSpPr>
          <p:cNvPr id="5" name="BlokTextu 4"/>
          <p:cNvSpPr txBox="1"/>
          <p:nvPr/>
        </p:nvSpPr>
        <p:spPr>
          <a:xfrm>
            <a:off x="360000" y="288000"/>
            <a:ext cx="2236510" cy="338554"/>
          </a:xfrm>
          <a:prstGeom prst="rect">
            <a:avLst/>
          </a:prstGeom>
          <a:noFill/>
        </p:spPr>
        <p:txBody>
          <a:bodyPr wrap="none" rtlCol="0">
            <a:spAutoFit/>
          </a:bodyPr>
          <a:lstStyle/>
          <a:p>
            <a:r>
              <a:rPr lang="sk-SK" sz="1600" b="1" dirty="0" smtClean="0"/>
              <a:t>Lineárna perspektíva</a:t>
            </a:r>
            <a:endParaRPr lang="sk-SK" sz="1600" b="1" dirty="0"/>
          </a:p>
        </p:txBody>
      </p:sp>
      <p:grpSp>
        <p:nvGrpSpPr>
          <p:cNvPr id="6" name="Skupina 5"/>
          <p:cNvGrpSpPr/>
          <p:nvPr/>
        </p:nvGrpSpPr>
        <p:grpSpPr>
          <a:xfrm>
            <a:off x="357158" y="857232"/>
            <a:ext cx="4229406" cy="3155191"/>
            <a:chOff x="357158" y="857232"/>
            <a:chExt cx="4229406" cy="3155191"/>
          </a:xfrm>
        </p:grpSpPr>
        <p:sp>
          <p:nvSpPr>
            <p:cNvPr id="7" name="BlokTextu 6"/>
            <p:cNvSpPr txBox="1"/>
            <p:nvPr/>
          </p:nvSpPr>
          <p:spPr>
            <a:xfrm flipH="1">
              <a:off x="4093968" y="2490191"/>
              <a:ext cx="293670" cy="307777"/>
            </a:xfrm>
            <a:prstGeom prst="rect">
              <a:avLst/>
            </a:prstGeom>
            <a:noFill/>
          </p:spPr>
          <p:txBody>
            <a:bodyPr wrap="none" rtlCol="0">
              <a:spAutoFit/>
            </a:bodyPr>
            <a:lstStyle/>
            <a:p>
              <a:r>
                <a:rPr lang="en-US" sz="1400" b="1" dirty="0" smtClean="0">
                  <a:latin typeface="Arial" pitchFamily="34" charset="0"/>
                  <a:cs typeface="Arial" pitchFamily="34" charset="0"/>
                  <a:sym typeface="Symbol"/>
                </a:rPr>
                <a:t>o</a:t>
              </a:r>
              <a:endParaRPr lang="sk-SK" sz="1400" b="1" dirty="0">
                <a:latin typeface="Arial" pitchFamily="34" charset="0"/>
                <a:cs typeface="Arial" pitchFamily="34" charset="0"/>
              </a:endParaRPr>
            </a:p>
          </p:txBody>
        </p:sp>
        <p:sp>
          <p:nvSpPr>
            <p:cNvPr id="8" name="Voľná forma 7"/>
            <p:cNvSpPr/>
            <p:nvPr/>
          </p:nvSpPr>
          <p:spPr>
            <a:xfrm>
              <a:off x="705106" y="962526"/>
              <a:ext cx="517441" cy="1342340"/>
            </a:xfrm>
            <a:custGeom>
              <a:avLst/>
              <a:gdLst>
                <a:gd name="connsiteX0" fmla="*/ 577158 w 648831"/>
                <a:gd name="connsiteY0" fmla="*/ 460972 h 1683190"/>
                <a:gd name="connsiteX1" fmla="*/ 631479 w 648831"/>
                <a:gd name="connsiteY1" fmla="*/ 320643 h 1683190"/>
                <a:gd name="connsiteX2" fmla="*/ 640532 w 648831"/>
                <a:gd name="connsiteY2" fmla="*/ 157681 h 1683190"/>
                <a:gd name="connsiteX3" fmla="*/ 581685 w 648831"/>
                <a:gd name="connsiteY3" fmla="*/ 21879 h 1683190"/>
                <a:gd name="connsiteX4" fmla="*/ 450410 w 648831"/>
                <a:gd name="connsiteY4" fmla="*/ 26405 h 1683190"/>
                <a:gd name="connsiteX5" fmla="*/ 337241 w 648831"/>
                <a:gd name="connsiteY5" fmla="*/ 107887 h 1683190"/>
                <a:gd name="connsiteX6" fmla="*/ 237653 w 648831"/>
                <a:gd name="connsiteY6" fmla="*/ 225582 h 1683190"/>
                <a:gd name="connsiteX7" fmla="*/ 156172 w 648831"/>
                <a:gd name="connsiteY7" fmla="*/ 442865 h 1683190"/>
                <a:gd name="connsiteX8" fmla="*/ 70164 w 648831"/>
                <a:gd name="connsiteY8" fmla="*/ 669201 h 1683190"/>
                <a:gd name="connsiteX9" fmla="*/ 38477 w 648831"/>
                <a:gd name="connsiteY9" fmla="*/ 886485 h 1683190"/>
                <a:gd name="connsiteX10" fmla="*/ 20370 w 648831"/>
                <a:gd name="connsiteY10" fmla="*/ 1085661 h 1683190"/>
                <a:gd name="connsiteX11" fmla="*/ 2263 w 648831"/>
                <a:gd name="connsiteY11" fmla="*/ 1361792 h 1683190"/>
                <a:gd name="connsiteX12" fmla="*/ 6790 w 648831"/>
                <a:gd name="connsiteY12" fmla="*/ 1683190 h 16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8831" h="1683190">
                  <a:moveTo>
                    <a:pt x="577158" y="460972"/>
                  </a:moveTo>
                  <a:cubicBezTo>
                    <a:pt x="599037" y="416081"/>
                    <a:pt x="620917" y="371191"/>
                    <a:pt x="631479" y="320643"/>
                  </a:cubicBezTo>
                  <a:cubicBezTo>
                    <a:pt x="642041" y="270095"/>
                    <a:pt x="648831" y="207475"/>
                    <a:pt x="640532" y="157681"/>
                  </a:cubicBezTo>
                  <a:cubicBezTo>
                    <a:pt x="632233" y="107887"/>
                    <a:pt x="613372" y="43758"/>
                    <a:pt x="581685" y="21879"/>
                  </a:cubicBezTo>
                  <a:cubicBezTo>
                    <a:pt x="549998" y="0"/>
                    <a:pt x="491151" y="12070"/>
                    <a:pt x="450410" y="26405"/>
                  </a:cubicBezTo>
                  <a:cubicBezTo>
                    <a:pt x="409669" y="40740"/>
                    <a:pt x="372700" y="74691"/>
                    <a:pt x="337241" y="107887"/>
                  </a:cubicBezTo>
                  <a:cubicBezTo>
                    <a:pt x="301782" y="141083"/>
                    <a:pt x="267831" y="169752"/>
                    <a:pt x="237653" y="225582"/>
                  </a:cubicBezTo>
                  <a:cubicBezTo>
                    <a:pt x="207475" y="281412"/>
                    <a:pt x="184087" y="368929"/>
                    <a:pt x="156172" y="442865"/>
                  </a:cubicBezTo>
                  <a:cubicBezTo>
                    <a:pt x="128257" y="516801"/>
                    <a:pt x="89780" y="595264"/>
                    <a:pt x="70164" y="669201"/>
                  </a:cubicBezTo>
                  <a:cubicBezTo>
                    <a:pt x="50548" y="743138"/>
                    <a:pt x="46776" y="817075"/>
                    <a:pt x="38477" y="886485"/>
                  </a:cubicBezTo>
                  <a:cubicBezTo>
                    <a:pt x="30178" y="955895"/>
                    <a:pt x="26406" y="1006443"/>
                    <a:pt x="20370" y="1085661"/>
                  </a:cubicBezTo>
                  <a:cubicBezTo>
                    <a:pt x="14334" y="1164879"/>
                    <a:pt x="4526" y="1262204"/>
                    <a:pt x="2263" y="1361792"/>
                  </a:cubicBezTo>
                  <a:cubicBezTo>
                    <a:pt x="0" y="1461380"/>
                    <a:pt x="3395" y="1572285"/>
                    <a:pt x="6790" y="168319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cxnSp>
          <p:nvCxnSpPr>
            <p:cNvPr id="9" name="Rovná spojnica 8"/>
            <p:cNvCxnSpPr/>
            <p:nvPr/>
          </p:nvCxnSpPr>
          <p:spPr>
            <a:xfrm>
              <a:off x="507252" y="2246611"/>
              <a:ext cx="4079312" cy="561406"/>
            </a:xfrm>
            <a:prstGeom prst="line">
              <a:avLst/>
            </a:prstGeom>
            <a:ln w="19050">
              <a:solidFill>
                <a:schemeClr val="tx1"/>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 name="Skupina 66"/>
            <p:cNvGrpSpPr/>
            <p:nvPr/>
          </p:nvGrpSpPr>
          <p:grpSpPr>
            <a:xfrm rot="589759">
              <a:off x="357162" y="1431846"/>
              <a:ext cx="719245" cy="884301"/>
              <a:chOff x="6772275" y="4144965"/>
              <a:chExt cx="1528763" cy="1879598"/>
            </a:xfrm>
          </p:grpSpPr>
          <p:sp>
            <p:nvSpPr>
              <p:cNvPr id="39" name="AutoShape 59"/>
              <p:cNvSpPr>
                <a:spLocks noChangeArrowheads="1"/>
              </p:cNvSpPr>
              <p:nvPr/>
            </p:nvSpPr>
            <p:spPr bwMode="auto">
              <a:xfrm rot="1876449">
                <a:off x="6932612" y="4144965"/>
                <a:ext cx="1214437" cy="914400"/>
              </a:xfrm>
              <a:prstGeom prst="parallelogram">
                <a:avLst>
                  <a:gd name="adj" fmla="val 33203"/>
                </a:avLst>
              </a:prstGeom>
              <a:solidFill>
                <a:srgbClr val="FF0000"/>
              </a:solidFill>
              <a:ln w="9525" algn="ctr">
                <a:solidFill>
                  <a:schemeClr val="tx1"/>
                </a:solidFill>
                <a:miter lim="800000"/>
                <a:headEnd/>
                <a:tailEnd/>
              </a:ln>
            </p:spPr>
            <p:txBody>
              <a:bodyPr/>
              <a:lstStyle/>
              <a:p>
                <a:endParaRPr lang="sk-SK"/>
              </a:p>
            </p:txBody>
          </p:sp>
          <p:sp>
            <p:nvSpPr>
              <p:cNvPr id="40" name="Freeform 75"/>
              <p:cNvSpPr>
                <a:spLocks/>
              </p:cNvSpPr>
              <p:nvPr/>
            </p:nvSpPr>
            <p:spPr bwMode="auto">
              <a:xfrm>
                <a:off x="6772275" y="4686300"/>
                <a:ext cx="795338" cy="1338263"/>
              </a:xfrm>
              <a:custGeom>
                <a:avLst/>
                <a:gdLst>
                  <a:gd name="T0" fmla="*/ 0 w 501"/>
                  <a:gd name="T1" fmla="*/ 0 h 843"/>
                  <a:gd name="T2" fmla="*/ 2147483647 w 501"/>
                  <a:gd name="T3" fmla="*/ 2147483647 h 843"/>
                  <a:gd name="T4" fmla="*/ 2147483647 w 501"/>
                  <a:gd name="T5" fmla="*/ 2147483647 h 843"/>
                  <a:gd name="T6" fmla="*/ 2147483647 w 501"/>
                  <a:gd name="T7" fmla="*/ 2147483647 h 843"/>
                  <a:gd name="T8" fmla="*/ 0 w 501"/>
                  <a:gd name="T9" fmla="*/ 0 h 843"/>
                  <a:gd name="T10" fmla="*/ 0 60000 65536"/>
                  <a:gd name="T11" fmla="*/ 0 60000 65536"/>
                  <a:gd name="T12" fmla="*/ 0 60000 65536"/>
                  <a:gd name="T13" fmla="*/ 0 60000 65536"/>
                  <a:gd name="T14" fmla="*/ 0 60000 65536"/>
                  <a:gd name="T15" fmla="*/ 0 w 501"/>
                  <a:gd name="T16" fmla="*/ 0 h 843"/>
                  <a:gd name="T17" fmla="*/ 501 w 501"/>
                  <a:gd name="T18" fmla="*/ 843 h 843"/>
                </a:gdLst>
                <a:ahLst/>
                <a:cxnLst>
                  <a:cxn ang="T10">
                    <a:pos x="T0" y="T1"/>
                  </a:cxn>
                  <a:cxn ang="T11">
                    <a:pos x="T2" y="T3"/>
                  </a:cxn>
                  <a:cxn ang="T12">
                    <a:pos x="T4" y="T5"/>
                  </a:cxn>
                  <a:cxn ang="T13">
                    <a:pos x="T6" y="T7"/>
                  </a:cxn>
                  <a:cxn ang="T14">
                    <a:pos x="T8" y="T9"/>
                  </a:cxn>
                </a:cxnLst>
                <a:rect l="T15" t="T16" r="T17" b="T18"/>
                <a:pathLst>
                  <a:path w="501" h="843">
                    <a:moveTo>
                      <a:pt x="0" y="0"/>
                    </a:moveTo>
                    <a:lnTo>
                      <a:pt x="6" y="534"/>
                    </a:lnTo>
                    <a:lnTo>
                      <a:pt x="501" y="843"/>
                    </a:lnTo>
                    <a:lnTo>
                      <a:pt x="486" y="291"/>
                    </a:lnTo>
                    <a:lnTo>
                      <a:pt x="0" y="0"/>
                    </a:lnTo>
                    <a:close/>
                  </a:path>
                </a:pathLst>
              </a:custGeom>
              <a:solidFill>
                <a:srgbClr val="FFFF00"/>
              </a:solidFill>
              <a:ln w="9525" cap="flat" cmpd="sng">
                <a:solidFill>
                  <a:schemeClr val="tx1"/>
                </a:solidFill>
                <a:prstDash val="solid"/>
                <a:round/>
                <a:headEnd/>
                <a:tailEnd/>
              </a:ln>
            </p:spPr>
            <p:txBody>
              <a:bodyPr/>
              <a:lstStyle/>
              <a:p>
                <a:endParaRPr lang="sk-SK"/>
              </a:p>
            </p:txBody>
          </p:sp>
          <p:sp>
            <p:nvSpPr>
              <p:cNvPr id="41" name="Freeform 76"/>
              <p:cNvSpPr>
                <a:spLocks/>
              </p:cNvSpPr>
              <p:nvPr/>
            </p:nvSpPr>
            <p:spPr bwMode="auto">
              <a:xfrm>
                <a:off x="7543800" y="4524375"/>
                <a:ext cx="757238" cy="1485900"/>
              </a:xfrm>
              <a:custGeom>
                <a:avLst/>
                <a:gdLst>
                  <a:gd name="T0" fmla="*/ 2147483647 w 477"/>
                  <a:gd name="T1" fmla="*/ 0 h 936"/>
                  <a:gd name="T2" fmla="*/ 0 w 477"/>
                  <a:gd name="T3" fmla="*/ 2147483647 h 936"/>
                  <a:gd name="T4" fmla="*/ 2147483647 w 477"/>
                  <a:gd name="T5" fmla="*/ 2147483647 h 936"/>
                  <a:gd name="T6" fmla="*/ 2147483647 w 477"/>
                  <a:gd name="T7" fmla="*/ 2147483647 h 936"/>
                  <a:gd name="T8" fmla="*/ 2147483647 w 477"/>
                  <a:gd name="T9" fmla="*/ 0 h 936"/>
                  <a:gd name="T10" fmla="*/ 0 60000 65536"/>
                  <a:gd name="T11" fmla="*/ 0 60000 65536"/>
                  <a:gd name="T12" fmla="*/ 0 60000 65536"/>
                  <a:gd name="T13" fmla="*/ 0 60000 65536"/>
                  <a:gd name="T14" fmla="*/ 0 60000 65536"/>
                  <a:gd name="T15" fmla="*/ 0 w 477"/>
                  <a:gd name="T16" fmla="*/ 0 h 936"/>
                  <a:gd name="T17" fmla="*/ 477 w 477"/>
                  <a:gd name="T18" fmla="*/ 936 h 936"/>
                </a:gdLst>
                <a:ahLst/>
                <a:cxnLst>
                  <a:cxn ang="T10">
                    <a:pos x="T0" y="T1"/>
                  </a:cxn>
                  <a:cxn ang="T11">
                    <a:pos x="T2" y="T3"/>
                  </a:cxn>
                  <a:cxn ang="T12">
                    <a:pos x="T4" y="T5"/>
                  </a:cxn>
                  <a:cxn ang="T13">
                    <a:pos x="T6" y="T7"/>
                  </a:cxn>
                  <a:cxn ang="T14">
                    <a:pos x="T8" y="T9"/>
                  </a:cxn>
                </a:cxnLst>
                <a:rect l="T15" t="T16" r="T17" b="T18"/>
                <a:pathLst>
                  <a:path w="477" h="936">
                    <a:moveTo>
                      <a:pt x="477" y="0"/>
                    </a:moveTo>
                    <a:lnTo>
                      <a:pt x="0" y="399"/>
                    </a:lnTo>
                    <a:lnTo>
                      <a:pt x="15" y="936"/>
                    </a:lnTo>
                    <a:lnTo>
                      <a:pt x="474" y="552"/>
                    </a:lnTo>
                    <a:lnTo>
                      <a:pt x="477" y="0"/>
                    </a:lnTo>
                    <a:close/>
                  </a:path>
                </a:pathLst>
              </a:custGeom>
              <a:solidFill>
                <a:srgbClr val="008000"/>
              </a:solidFill>
              <a:ln w="9525" cap="flat" cmpd="sng">
                <a:solidFill>
                  <a:schemeClr val="tx1"/>
                </a:solidFill>
                <a:prstDash val="solid"/>
                <a:round/>
                <a:headEnd type="none" w="med" len="med"/>
                <a:tailEnd type="none" w="med" len="med"/>
              </a:ln>
            </p:spPr>
            <p:txBody>
              <a:bodyPr wrap="none" anchor="ctr"/>
              <a:lstStyle/>
              <a:p>
                <a:endParaRPr lang="sk-SK"/>
              </a:p>
            </p:txBody>
          </p:sp>
        </p:grpSp>
        <p:cxnSp>
          <p:nvCxnSpPr>
            <p:cNvPr id="11" name="Rovná spojnica 10"/>
            <p:cNvCxnSpPr/>
            <p:nvPr/>
          </p:nvCxnSpPr>
          <p:spPr>
            <a:xfrm rot="10800000" flipV="1">
              <a:off x="973462" y="3369217"/>
              <a:ext cx="743178" cy="21785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Rovná spojnica 11"/>
            <p:cNvCxnSpPr/>
            <p:nvPr/>
          </p:nvCxnSpPr>
          <p:spPr>
            <a:xfrm rot="10800000">
              <a:off x="1546635" y="1205488"/>
              <a:ext cx="415960" cy="26184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Voľná forma 12"/>
            <p:cNvSpPr/>
            <p:nvPr/>
          </p:nvSpPr>
          <p:spPr>
            <a:xfrm>
              <a:off x="975497" y="857232"/>
              <a:ext cx="1566765" cy="3155191"/>
            </a:xfrm>
            <a:custGeom>
              <a:avLst/>
              <a:gdLst>
                <a:gd name="connsiteX0" fmla="*/ 0 w 1964602"/>
                <a:gd name="connsiteY0" fmla="*/ 660903 h 3956364"/>
                <a:gd name="connsiteX1" fmla="*/ 1937442 w 1964602"/>
                <a:gd name="connsiteY1" fmla="*/ 0 h 3956364"/>
                <a:gd name="connsiteX2" fmla="*/ 1964602 w 1964602"/>
                <a:gd name="connsiteY2" fmla="*/ 3277354 h 3956364"/>
                <a:gd name="connsiteX3" fmla="*/ 18107 w 1964602"/>
                <a:gd name="connsiteY3" fmla="*/ 3956364 h 3956364"/>
                <a:gd name="connsiteX4" fmla="*/ 0 w 1964602"/>
                <a:gd name="connsiteY4" fmla="*/ 660903 h 3956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602" h="3956364">
                  <a:moveTo>
                    <a:pt x="0" y="660903"/>
                  </a:moveTo>
                  <a:lnTo>
                    <a:pt x="1937442" y="0"/>
                  </a:lnTo>
                  <a:lnTo>
                    <a:pt x="1964602" y="3277354"/>
                  </a:lnTo>
                  <a:lnTo>
                    <a:pt x="18107" y="3956364"/>
                  </a:lnTo>
                  <a:cubicBezTo>
                    <a:pt x="12071" y="2848824"/>
                    <a:pt x="6036" y="1741283"/>
                    <a:pt x="0" y="660903"/>
                  </a:cubicBezTo>
                  <a:close/>
                </a:path>
              </a:pathLst>
            </a:custGeom>
            <a:solidFill>
              <a:schemeClr val="bg1">
                <a:lumMod val="65000"/>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cxnSp>
          <p:nvCxnSpPr>
            <p:cNvPr id="14" name="Rovná spojnica 13"/>
            <p:cNvCxnSpPr>
              <a:stCxn id="27" idx="0"/>
            </p:cNvCxnSpPr>
            <p:nvPr/>
          </p:nvCxnSpPr>
          <p:spPr>
            <a:xfrm flipH="1">
              <a:off x="1995704" y="2718555"/>
              <a:ext cx="1940815" cy="36761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BlokTextu 14"/>
            <p:cNvSpPr txBox="1"/>
            <p:nvPr/>
          </p:nvSpPr>
          <p:spPr>
            <a:xfrm>
              <a:off x="1211117" y="1492215"/>
              <a:ext cx="343364" cy="307777"/>
            </a:xfrm>
            <a:prstGeom prst="rect">
              <a:avLst/>
            </a:prstGeom>
            <a:noFill/>
          </p:spPr>
          <p:txBody>
            <a:bodyPr wrap="none" rtlCol="0">
              <a:spAutoFit/>
            </a:bodyPr>
            <a:lstStyle/>
            <a:p>
              <a:r>
                <a:rPr lang="sk-SK" sz="1400" b="1" dirty="0" err="1" smtClean="0"/>
                <a:t>k</a:t>
              </a:r>
              <a:r>
                <a:rPr lang="sk-SK" sz="1400" b="1" baseline="30000" dirty="0" err="1" smtClean="0"/>
                <a:t>z</a:t>
              </a:r>
              <a:endParaRPr lang="sk-SK" sz="1400" b="1" dirty="0"/>
            </a:p>
          </p:txBody>
        </p:sp>
        <p:sp>
          <p:nvSpPr>
            <p:cNvPr id="16" name="BlokTextu 15"/>
            <p:cNvSpPr txBox="1"/>
            <p:nvPr/>
          </p:nvSpPr>
          <p:spPr>
            <a:xfrm>
              <a:off x="2237206" y="973989"/>
              <a:ext cx="284052" cy="307777"/>
            </a:xfrm>
            <a:prstGeom prst="rect">
              <a:avLst/>
            </a:prstGeom>
            <a:noFill/>
          </p:spPr>
          <p:txBody>
            <a:bodyPr wrap="none" rtlCol="0">
              <a:spAutoFit/>
            </a:bodyPr>
            <a:lstStyle/>
            <a:p>
              <a:r>
                <a:rPr lang="sk-SK" sz="1400" b="1" dirty="0" smtClean="0">
                  <a:sym typeface="Symbol"/>
                </a:rPr>
                <a:t></a:t>
              </a:r>
              <a:endParaRPr lang="sk-SK" sz="1400" b="1" dirty="0"/>
            </a:p>
          </p:txBody>
        </p:sp>
        <p:cxnSp>
          <p:nvCxnSpPr>
            <p:cNvPr id="17" name="Rovná spojnica 16"/>
            <p:cNvCxnSpPr>
              <a:stCxn id="27" idx="0"/>
            </p:cNvCxnSpPr>
            <p:nvPr/>
          </p:nvCxnSpPr>
          <p:spPr>
            <a:xfrm flipH="1" flipV="1">
              <a:off x="1986314" y="1481773"/>
              <a:ext cx="1950205" cy="12367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ovná spojnica 17"/>
            <p:cNvCxnSpPr/>
            <p:nvPr/>
          </p:nvCxnSpPr>
          <p:spPr>
            <a:xfrm rot="10800000">
              <a:off x="1161659" y="974452"/>
              <a:ext cx="362260" cy="228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ovná spojnica 18"/>
            <p:cNvCxnSpPr>
              <a:stCxn id="27" idx="0"/>
            </p:cNvCxnSpPr>
            <p:nvPr/>
          </p:nvCxnSpPr>
          <p:spPr>
            <a:xfrm flipH="1">
              <a:off x="1712841" y="2718555"/>
              <a:ext cx="2223678" cy="6518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BlokTextu 19"/>
            <p:cNvSpPr txBox="1"/>
            <p:nvPr/>
          </p:nvSpPr>
          <p:spPr>
            <a:xfrm>
              <a:off x="3796319" y="2708984"/>
              <a:ext cx="304892" cy="307777"/>
            </a:xfrm>
            <a:prstGeom prst="rect">
              <a:avLst/>
            </a:prstGeom>
            <a:noFill/>
            <a:ln w="19050">
              <a:noFill/>
            </a:ln>
          </p:spPr>
          <p:txBody>
            <a:bodyPr wrap="none" rtlCol="0">
              <a:spAutoFit/>
            </a:bodyPr>
            <a:lstStyle/>
            <a:p>
              <a:r>
                <a:rPr lang="sk-SK" sz="1400" b="1" dirty="0" smtClean="0">
                  <a:solidFill>
                    <a:srgbClr val="FF0000"/>
                  </a:solidFill>
                </a:rPr>
                <a:t>S</a:t>
              </a:r>
              <a:endParaRPr lang="sk-SK" sz="1400" b="1" dirty="0">
                <a:solidFill>
                  <a:srgbClr val="FF0000"/>
                </a:solidFill>
              </a:endParaRPr>
            </a:p>
          </p:txBody>
        </p:sp>
        <p:sp>
          <p:nvSpPr>
            <p:cNvPr id="21" name="Oblúk 20"/>
            <p:cNvSpPr/>
            <p:nvPr/>
          </p:nvSpPr>
          <p:spPr>
            <a:xfrm rot="480000">
              <a:off x="1247676" y="1430469"/>
              <a:ext cx="965808" cy="1958237"/>
            </a:xfrm>
            <a:prstGeom prst="arc">
              <a:avLst>
                <a:gd name="adj1" fmla="val 16473244"/>
                <a:gd name="adj2" fmla="val 504744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dirty="0">
                <a:solidFill>
                  <a:srgbClr val="FF0000"/>
                </a:solidFill>
              </a:endParaRPr>
            </a:p>
          </p:txBody>
        </p:sp>
        <p:grpSp>
          <p:nvGrpSpPr>
            <p:cNvPr id="22" name="Skupina 64"/>
            <p:cNvGrpSpPr/>
            <p:nvPr/>
          </p:nvGrpSpPr>
          <p:grpSpPr>
            <a:xfrm>
              <a:off x="1976700" y="2006459"/>
              <a:ext cx="719244" cy="884302"/>
              <a:chOff x="6772275" y="4144963"/>
              <a:chExt cx="1528763" cy="1879600"/>
            </a:xfrm>
          </p:grpSpPr>
          <p:sp>
            <p:nvSpPr>
              <p:cNvPr id="36" name="AutoShape 59"/>
              <p:cNvSpPr>
                <a:spLocks noChangeArrowheads="1"/>
              </p:cNvSpPr>
              <p:nvPr/>
            </p:nvSpPr>
            <p:spPr bwMode="auto">
              <a:xfrm rot="1876449">
                <a:off x="6932613" y="4144963"/>
                <a:ext cx="1214437" cy="914400"/>
              </a:xfrm>
              <a:prstGeom prst="parallelogram">
                <a:avLst>
                  <a:gd name="adj" fmla="val 33203"/>
                </a:avLst>
              </a:prstGeom>
              <a:solidFill>
                <a:srgbClr val="FF0000"/>
              </a:solidFill>
              <a:ln w="9525" algn="ctr">
                <a:solidFill>
                  <a:schemeClr val="tx1"/>
                </a:solidFill>
                <a:miter lim="800000"/>
                <a:headEnd/>
                <a:tailEnd/>
              </a:ln>
            </p:spPr>
            <p:txBody>
              <a:bodyPr/>
              <a:lstStyle/>
              <a:p>
                <a:endParaRPr lang="sk-SK"/>
              </a:p>
            </p:txBody>
          </p:sp>
          <p:sp>
            <p:nvSpPr>
              <p:cNvPr id="37" name="Freeform 75"/>
              <p:cNvSpPr>
                <a:spLocks/>
              </p:cNvSpPr>
              <p:nvPr/>
            </p:nvSpPr>
            <p:spPr bwMode="auto">
              <a:xfrm>
                <a:off x="6772275" y="4686300"/>
                <a:ext cx="795338" cy="1338263"/>
              </a:xfrm>
              <a:custGeom>
                <a:avLst/>
                <a:gdLst>
                  <a:gd name="T0" fmla="*/ 0 w 501"/>
                  <a:gd name="T1" fmla="*/ 0 h 843"/>
                  <a:gd name="T2" fmla="*/ 2147483647 w 501"/>
                  <a:gd name="T3" fmla="*/ 2147483647 h 843"/>
                  <a:gd name="T4" fmla="*/ 2147483647 w 501"/>
                  <a:gd name="T5" fmla="*/ 2147483647 h 843"/>
                  <a:gd name="T6" fmla="*/ 2147483647 w 501"/>
                  <a:gd name="T7" fmla="*/ 2147483647 h 843"/>
                  <a:gd name="T8" fmla="*/ 0 w 501"/>
                  <a:gd name="T9" fmla="*/ 0 h 843"/>
                  <a:gd name="T10" fmla="*/ 0 60000 65536"/>
                  <a:gd name="T11" fmla="*/ 0 60000 65536"/>
                  <a:gd name="T12" fmla="*/ 0 60000 65536"/>
                  <a:gd name="T13" fmla="*/ 0 60000 65536"/>
                  <a:gd name="T14" fmla="*/ 0 60000 65536"/>
                  <a:gd name="T15" fmla="*/ 0 w 501"/>
                  <a:gd name="T16" fmla="*/ 0 h 843"/>
                  <a:gd name="T17" fmla="*/ 501 w 501"/>
                  <a:gd name="T18" fmla="*/ 843 h 843"/>
                </a:gdLst>
                <a:ahLst/>
                <a:cxnLst>
                  <a:cxn ang="T10">
                    <a:pos x="T0" y="T1"/>
                  </a:cxn>
                  <a:cxn ang="T11">
                    <a:pos x="T2" y="T3"/>
                  </a:cxn>
                  <a:cxn ang="T12">
                    <a:pos x="T4" y="T5"/>
                  </a:cxn>
                  <a:cxn ang="T13">
                    <a:pos x="T6" y="T7"/>
                  </a:cxn>
                  <a:cxn ang="T14">
                    <a:pos x="T8" y="T9"/>
                  </a:cxn>
                </a:cxnLst>
                <a:rect l="T15" t="T16" r="T17" b="T18"/>
                <a:pathLst>
                  <a:path w="501" h="843">
                    <a:moveTo>
                      <a:pt x="0" y="0"/>
                    </a:moveTo>
                    <a:lnTo>
                      <a:pt x="6" y="534"/>
                    </a:lnTo>
                    <a:lnTo>
                      <a:pt x="501" y="843"/>
                    </a:lnTo>
                    <a:lnTo>
                      <a:pt x="486" y="291"/>
                    </a:lnTo>
                    <a:lnTo>
                      <a:pt x="0" y="0"/>
                    </a:lnTo>
                    <a:close/>
                  </a:path>
                </a:pathLst>
              </a:custGeom>
              <a:solidFill>
                <a:srgbClr val="FFFF00"/>
              </a:solidFill>
              <a:ln w="9525" cap="flat" cmpd="sng">
                <a:solidFill>
                  <a:schemeClr val="tx1"/>
                </a:solidFill>
                <a:prstDash val="solid"/>
                <a:round/>
                <a:headEnd/>
                <a:tailEnd/>
              </a:ln>
            </p:spPr>
            <p:txBody>
              <a:bodyPr/>
              <a:lstStyle/>
              <a:p>
                <a:endParaRPr lang="sk-SK"/>
              </a:p>
            </p:txBody>
          </p:sp>
          <p:sp>
            <p:nvSpPr>
              <p:cNvPr id="38" name="Freeform 76"/>
              <p:cNvSpPr>
                <a:spLocks/>
              </p:cNvSpPr>
              <p:nvPr/>
            </p:nvSpPr>
            <p:spPr bwMode="auto">
              <a:xfrm>
                <a:off x="7543800" y="4524375"/>
                <a:ext cx="757238" cy="1485900"/>
              </a:xfrm>
              <a:custGeom>
                <a:avLst/>
                <a:gdLst>
                  <a:gd name="T0" fmla="*/ 2147483647 w 477"/>
                  <a:gd name="T1" fmla="*/ 0 h 936"/>
                  <a:gd name="T2" fmla="*/ 0 w 477"/>
                  <a:gd name="T3" fmla="*/ 2147483647 h 936"/>
                  <a:gd name="T4" fmla="*/ 2147483647 w 477"/>
                  <a:gd name="T5" fmla="*/ 2147483647 h 936"/>
                  <a:gd name="T6" fmla="*/ 2147483647 w 477"/>
                  <a:gd name="T7" fmla="*/ 2147483647 h 936"/>
                  <a:gd name="T8" fmla="*/ 2147483647 w 477"/>
                  <a:gd name="T9" fmla="*/ 0 h 936"/>
                  <a:gd name="T10" fmla="*/ 0 60000 65536"/>
                  <a:gd name="T11" fmla="*/ 0 60000 65536"/>
                  <a:gd name="T12" fmla="*/ 0 60000 65536"/>
                  <a:gd name="T13" fmla="*/ 0 60000 65536"/>
                  <a:gd name="T14" fmla="*/ 0 60000 65536"/>
                  <a:gd name="T15" fmla="*/ 0 w 477"/>
                  <a:gd name="T16" fmla="*/ 0 h 936"/>
                  <a:gd name="T17" fmla="*/ 477 w 477"/>
                  <a:gd name="T18" fmla="*/ 936 h 936"/>
                </a:gdLst>
                <a:ahLst/>
                <a:cxnLst>
                  <a:cxn ang="T10">
                    <a:pos x="T0" y="T1"/>
                  </a:cxn>
                  <a:cxn ang="T11">
                    <a:pos x="T2" y="T3"/>
                  </a:cxn>
                  <a:cxn ang="T12">
                    <a:pos x="T4" y="T5"/>
                  </a:cxn>
                  <a:cxn ang="T13">
                    <a:pos x="T6" y="T7"/>
                  </a:cxn>
                  <a:cxn ang="T14">
                    <a:pos x="T8" y="T9"/>
                  </a:cxn>
                </a:cxnLst>
                <a:rect l="T15" t="T16" r="T17" b="T18"/>
                <a:pathLst>
                  <a:path w="477" h="936">
                    <a:moveTo>
                      <a:pt x="477" y="0"/>
                    </a:moveTo>
                    <a:lnTo>
                      <a:pt x="0" y="399"/>
                    </a:lnTo>
                    <a:lnTo>
                      <a:pt x="15" y="936"/>
                    </a:lnTo>
                    <a:lnTo>
                      <a:pt x="474" y="552"/>
                    </a:lnTo>
                    <a:lnTo>
                      <a:pt x="477" y="0"/>
                    </a:lnTo>
                    <a:close/>
                  </a:path>
                </a:pathLst>
              </a:custGeom>
              <a:solidFill>
                <a:srgbClr val="008000"/>
              </a:solidFill>
              <a:ln w="9525" cap="flat" cmpd="sng">
                <a:solidFill>
                  <a:schemeClr val="tx1"/>
                </a:solidFill>
                <a:prstDash val="solid"/>
                <a:round/>
                <a:headEnd type="none" w="med" len="med"/>
                <a:tailEnd type="none" w="med" len="med"/>
              </a:ln>
            </p:spPr>
            <p:txBody>
              <a:bodyPr wrap="none" anchor="ctr"/>
              <a:lstStyle/>
              <a:p>
                <a:endParaRPr lang="sk-SK"/>
              </a:p>
            </p:txBody>
          </p:sp>
        </p:grpSp>
        <p:cxnSp>
          <p:nvCxnSpPr>
            <p:cNvPr id="23" name="Rovná spojnica 22"/>
            <p:cNvCxnSpPr/>
            <p:nvPr/>
          </p:nvCxnSpPr>
          <p:spPr>
            <a:xfrm rot="16200000" flipV="1">
              <a:off x="1538885" y="2611504"/>
              <a:ext cx="668773" cy="272100"/>
            </a:xfrm>
            <a:prstGeom prst="line">
              <a:avLst/>
            </a:prstGeom>
            <a:ln w="19050">
              <a:solidFill>
                <a:schemeClr val="tx1"/>
              </a:solidFill>
              <a:headEnd type="arrow" w="sm" len="sm"/>
              <a:tailEnd type="none" w="med" len="med"/>
            </a:ln>
          </p:spPr>
          <p:style>
            <a:lnRef idx="1">
              <a:schemeClr val="accent1"/>
            </a:lnRef>
            <a:fillRef idx="0">
              <a:schemeClr val="accent1"/>
            </a:fillRef>
            <a:effectRef idx="0">
              <a:schemeClr val="accent1"/>
            </a:effectRef>
            <a:fontRef idx="minor">
              <a:schemeClr val="tx1"/>
            </a:fontRef>
          </p:style>
        </p:cxnSp>
        <p:sp>
          <p:nvSpPr>
            <p:cNvPr id="24" name="BlokTextu 23"/>
            <p:cNvSpPr txBox="1"/>
            <p:nvPr/>
          </p:nvSpPr>
          <p:spPr>
            <a:xfrm>
              <a:off x="1573872" y="2152163"/>
              <a:ext cx="314510" cy="307777"/>
            </a:xfrm>
            <a:prstGeom prst="rect">
              <a:avLst/>
            </a:prstGeom>
            <a:noFill/>
          </p:spPr>
          <p:txBody>
            <a:bodyPr wrap="none" rtlCol="0">
              <a:spAutoFit/>
            </a:bodyPr>
            <a:lstStyle/>
            <a:p>
              <a:r>
                <a:rPr lang="sk-SK" sz="1400" b="1" dirty="0" smtClean="0"/>
                <a:t>H</a:t>
              </a:r>
              <a:endParaRPr lang="sk-SK" sz="1400" b="1" dirty="0"/>
            </a:p>
          </p:txBody>
        </p:sp>
        <p:sp>
          <p:nvSpPr>
            <p:cNvPr id="25" name="BlokTextu 24"/>
            <p:cNvSpPr txBox="1"/>
            <p:nvPr/>
          </p:nvSpPr>
          <p:spPr>
            <a:xfrm flipH="1">
              <a:off x="1650916" y="2649419"/>
              <a:ext cx="255198" cy="307777"/>
            </a:xfrm>
            <a:prstGeom prst="rect">
              <a:avLst/>
            </a:prstGeom>
            <a:noFill/>
          </p:spPr>
          <p:txBody>
            <a:bodyPr wrap="none" rtlCol="0">
              <a:spAutoFit/>
            </a:bodyPr>
            <a:lstStyle/>
            <a:p>
              <a:r>
                <a:rPr lang="sk-SK" sz="1400" b="1" dirty="0" smtClean="0">
                  <a:latin typeface="Arial" pitchFamily="34" charset="0"/>
                  <a:cs typeface="Arial" pitchFamily="34" charset="0"/>
                  <a:sym typeface="Symbol"/>
                </a:rPr>
                <a:t>r</a:t>
              </a:r>
              <a:endParaRPr lang="sk-SK" sz="1400" b="1" dirty="0">
                <a:latin typeface="Arial" pitchFamily="34" charset="0"/>
                <a:cs typeface="Arial" pitchFamily="34" charset="0"/>
              </a:endParaRPr>
            </a:p>
          </p:txBody>
        </p:sp>
        <p:sp>
          <p:nvSpPr>
            <p:cNvPr id="26" name="BlokTextu 25"/>
            <p:cNvSpPr txBox="1"/>
            <p:nvPr/>
          </p:nvSpPr>
          <p:spPr>
            <a:xfrm>
              <a:off x="3262696" y="2569196"/>
              <a:ext cx="293670" cy="307777"/>
            </a:xfrm>
            <a:prstGeom prst="rect">
              <a:avLst/>
            </a:prstGeom>
            <a:noFill/>
          </p:spPr>
          <p:txBody>
            <a:bodyPr wrap="none" rtlCol="0">
              <a:spAutoFit/>
            </a:bodyPr>
            <a:lstStyle/>
            <a:p>
              <a:r>
                <a:rPr lang="sk-SK" sz="1400" b="1" dirty="0" smtClean="0">
                  <a:sym typeface="Symbol"/>
                </a:rPr>
                <a:t></a:t>
              </a:r>
              <a:endParaRPr lang="sk-SK" sz="1400" b="1" dirty="0"/>
            </a:p>
          </p:txBody>
        </p:sp>
        <p:sp>
          <p:nvSpPr>
            <p:cNvPr id="27" name="Voľná forma 26"/>
            <p:cNvSpPr/>
            <p:nvPr/>
          </p:nvSpPr>
          <p:spPr>
            <a:xfrm>
              <a:off x="1228975" y="1447814"/>
              <a:ext cx="2707544" cy="1934991"/>
            </a:xfrm>
            <a:custGeom>
              <a:avLst/>
              <a:gdLst>
                <a:gd name="connsiteX0" fmla="*/ 3395049 w 3395049"/>
                <a:gd name="connsiteY0" fmla="*/ 1593410 h 2426329"/>
                <a:gd name="connsiteX1" fmla="*/ 878186 w 3395049"/>
                <a:gd name="connsiteY1" fmla="*/ 9054 h 2426329"/>
                <a:gd name="connsiteX2" fmla="*/ 688063 w 3395049"/>
                <a:gd name="connsiteY2" fmla="*/ 0 h 2426329"/>
                <a:gd name="connsiteX3" fmla="*/ 443619 w 3395049"/>
                <a:gd name="connsiteY3" fmla="*/ 135802 h 2426329"/>
                <a:gd name="connsiteX4" fmla="*/ 262550 w 3395049"/>
                <a:gd name="connsiteY4" fmla="*/ 371192 h 2426329"/>
                <a:gd name="connsiteX5" fmla="*/ 144855 w 3395049"/>
                <a:gd name="connsiteY5" fmla="*/ 642796 h 2426329"/>
                <a:gd name="connsiteX6" fmla="*/ 54320 w 3395049"/>
                <a:gd name="connsiteY6" fmla="*/ 932507 h 2426329"/>
                <a:gd name="connsiteX7" fmla="*/ 0 w 3395049"/>
                <a:gd name="connsiteY7" fmla="*/ 1285592 h 2426329"/>
                <a:gd name="connsiteX8" fmla="*/ 18107 w 3395049"/>
                <a:gd name="connsiteY8" fmla="*/ 1656784 h 2426329"/>
                <a:gd name="connsiteX9" fmla="*/ 72427 w 3395049"/>
                <a:gd name="connsiteY9" fmla="*/ 1982709 h 2426329"/>
                <a:gd name="connsiteX10" fmla="*/ 190122 w 3395049"/>
                <a:gd name="connsiteY10" fmla="*/ 2236206 h 2426329"/>
                <a:gd name="connsiteX11" fmla="*/ 398352 w 3395049"/>
                <a:gd name="connsiteY11" fmla="*/ 2417275 h 2426329"/>
                <a:gd name="connsiteX12" fmla="*/ 543208 w 3395049"/>
                <a:gd name="connsiteY12" fmla="*/ 2426329 h 2426329"/>
                <a:gd name="connsiteX13" fmla="*/ 3395049 w 3395049"/>
                <a:gd name="connsiteY13" fmla="*/ 1593410 h 24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5049" h="2426329">
                  <a:moveTo>
                    <a:pt x="3395049" y="1593410"/>
                  </a:moveTo>
                  <a:lnTo>
                    <a:pt x="878186" y="9054"/>
                  </a:lnTo>
                  <a:lnTo>
                    <a:pt x="688063" y="0"/>
                  </a:lnTo>
                  <a:lnTo>
                    <a:pt x="443619" y="135802"/>
                  </a:lnTo>
                  <a:lnTo>
                    <a:pt x="262550" y="371192"/>
                  </a:lnTo>
                  <a:lnTo>
                    <a:pt x="144855" y="642796"/>
                  </a:lnTo>
                  <a:lnTo>
                    <a:pt x="54320" y="932507"/>
                  </a:lnTo>
                  <a:lnTo>
                    <a:pt x="0" y="1285592"/>
                  </a:lnTo>
                  <a:lnTo>
                    <a:pt x="18107" y="1656784"/>
                  </a:lnTo>
                  <a:lnTo>
                    <a:pt x="72427" y="1982709"/>
                  </a:lnTo>
                  <a:lnTo>
                    <a:pt x="190122" y="2236206"/>
                  </a:lnTo>
                  <a:lnTo>
                    <a:pt x="398352" y="2417275"/>
                  </a:lnTo>
                  <a:lnTo>
                    <a:pt x="543208" y="2426329"/>
                  </a:lnTo>
                  <a:lnTo>
                    <a:pt x="3395049" y="1593410"/>
                  </a:lnTo>
                  <a:close/>
                </a:path>
              </a:pathLst>
            </a:custGeom>
            <a:solidFill>
              <a:schemeClr val="tx2">
                <a:lumMod val="60000"/>
                <a:lumOff val="4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8" name="Oblúk 27"/>
            <p:cNvSpPr/>
            <p:nvPr/>
          </p:nvSpPr>
          <p:spPr>
            <a:xfrm rot="20903561">
              <a:off x="3260420" y="2501084"/>
              <a:ext cx="457916" cy="729232"/>
            </a:xfrm>
            <a:prstGeom prst="arc">
              <a:avLst>
                <a:gd name="adj1" fmla="val 11713867"/>
                <a:gd name="adj2" fmla="val 14464674"/>
              </a:avLst>
            </a:prstGeom>
            <a:ln>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29" name="Oblúk 28"/>
            <p:cNvSpPr/>
            <p:nvPr/>
          </p:nvSpPr>
          <p:spPr>
            <a:xfrm rot="480000">
              <a:off x="1248255" y="1433085"/>
              <a:ext cx="965808" cy="1958237"/>
            </a:xfrm>
            <a:prstGeom prst="arc">
              <a:avLst>
                <a:gd name="adj1" fmla="val 5076221"/>
                <a:gd name="adj2" fmla="val 1648092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dirty="0">
                <a:solidFill>
                  <a:srgbClr val="FF0000"/>
                </a:solidFill>
              </a:endParaRPr>
            </a:p>
          </p:txBody>
        </p:sp>
        <p:sp>
          <p:nvSpPr>
            <p:cNvPr id="30" name="Voľná forma 29"/>
            <p:cNvSpPr/>
            <p:nvPr/>
          </p:nvSpPr>
          <p:spPr>
            <a:xfrm>
              <a:off x="1181271" y="990804"/>
              <a:ext cx="317685" cy="317686"/>
            </a:xfrm>
            <a:custGeom>
              <a:avLst/>
              <a:gdLst>
                <a:gd name="connsiteX0" fmla="*/ 0 w 398352"/>
                <a:gd name="connsiteY0" fmla="*/ 0 h 398353"/>
                <a:gd name="connsiteX1" fmla="*/ 58847 w 398352"/>
                <a:gd name="connsiteY1" fmla="*/ 162962 h 398353"/>
                <a:gd name="connsiteX2" fmla="*/ 4526 w 398352"/>
                <a:gd name="connsiteY2" fmla="*/ 398353 h 398353"/>
                <a:gd name="connsiteX3" fmla="*/ 398352 w 398352"/>
                <a:gd name="connsiteY3" fmla="*/ 253497 h 398353"/>
                <a:gd name="connsiteX4" fmla="*/ 0 w 398352"/>
                <a:gd name="connsiteY4" fmla="*/ 0 h 398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352" h="398353">
                  <a:moveTo>
                    <a:pt x="0" y="0"/>
                  </a:moveTo>
                  <a:lnTo>
                    <a:pt x="58847" y="162962"/>
                  </a:lnTo>
                  <a:lnTo>
                    <a:pt x="4526" y="398353"/>
                  </a:lnTo>
                  <a:lnTo>
                    <a:pt x="398352" y="253497"/>
                  </a:lnTo>
                  <a:lnTo>
                    <a:pt x="0" y="0"/>
                  </a:lnTo>
                  <a:close/>
                </a:path>
              </a:pathLst>
            </a:custGeom>
            <a:solidFill>
              <a:schemeClr val="tx2">
                <a:lumMod val="60000"/>
                <a:lumOff val="4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1" name="Voľná forma 30"/>
            <p:cNvSpPr/>
            <p:nvPr/>
          </p:nvSpPr>
          <p:spPr>
            <a:xfrm>
              <a:off x="492953" y="1734476"/>
              <a:ext cx="487863" cy="1896656"/>
            </a:xfrm>
            <a:custGeom>
              <a:avLst/>
              <a:gdLst>
                <a:gd name="connsiteX0" fmla="*/ 600546 w 600546"/>
                <a:gd name="connsiteY0" fmla="*/ 0 h 2381062"/>
                <a:gd name="connsiteX1" fmla="*/ 491905 w 600546"/>
                <a:gd name="connsiteY1" fmla="*/ 230863 h 2381062"/>
                <a:gd name="connsiteX2" fmla="*/ 374210 w 600546"/>
                <a:gd name="connsiteY2" fmla="*/ 497941 h 2381062"/>
                <a:gd name="connsiteX3" fmla="*/ 265568 w 600546"/>
                <a:gd name="connsiteY3" fmla="*/ 769545 h 2381062"/>
                <a:gd name="connsiteX4" fmla="*/ 156926 w 600546"/>
                <a:gd name="connsiteY4" fmla="*/ 1109050 h 2381062"/>
                <a:gd name="connsiteX5" fmla="*/ 75445 w 600546"/>
                <a:gd name="connsiteY5" fmla="*/ 1403287 h 2381062"/>
                <a:gd name="connsiteX6" fmla="*/ 12071 w 600546"/>
                <a:gd name="connsiteY6" fmla="*/ 1711105 h 2381062"/>
                <a:gd name="connsiteX7" fmla="*/ 3017 w 600546"/>
                <a:gd name="connsiteY7" fmla="*/ 1892174 h 2381062"/>
                <a:gd name="connsiteX8" fmla="*/ 16598 w 600546"/>
                <a:gd name="connsiteY8" fmla="*/ 2086824 h 2381062"/>
                <a:gd name="connsiteX9" fmla="*/ 102606 w 600546"/>
                <a:gd name="connsiteY9" fmla="*/ 2267893 h 2381062"/>
                <a:gd name="connsiteX10" fmla="*/ 202194 w 600546"/>
                <a:gd name="connsiteY10" fmla="*/ 2358428 h 2381062"/>
                <a:gd name="connsiteX11" fmla="*/ 351576 w 600546"/>
                <a:gd name="connsiteY11" fmla="*/ 2372008 h 2381062"/>
                <a:gd name="connsiteX12" fmla="*/ 577913 w 600546"/>
                <a:gd name="connsiteY12" fmla="*/ 2304107 h 2381062"/>
                <a:gd name="connsiteX0" fmla="*/ 600546 w 611742"/>
                <a:gd name="connsiteY0" fmla="*/ 0 h 2378259"/>
                <a:gd name="connsiteX1" fmla="*/ 491905 w 611742"/>
                <a:gd name="connsiteY1" fmla="*/ 230863 h 2378259"/>
                <a:gd name="connsiteX2" fmla="*/ 374210 w 611742"/>
                <a:gd name="connsiteY2" fmla="*/ 497941 h 2378259"/>
                <a:gd name="connsiteX3" fmla="*/ 265568 w 611742"/>
                <a:gd name="connsiteY3" fmla="*/ 769545 h 2378259"/>
                <a:gd name="connsiteX4" fmla="*/ 156926 w 611742"/>
                <a:gd name="connsiteY4" fmla="*/ 1109050 h 2378259"/>
                <a:gd name="connsiteX5" fmla="*/ 75445 w 611742"/>
                <a:gd name="connsiteY5" fmla="*/ 1403287 h 2378259"/>
                <a:gd name="connsiteX6" fmla="*/ 12071 w 611742"/>
                <a:gd name="connsiteY6" fmla="*/ 1711105 h 2378259"/>
                <a:gd name="connsiteX7" fmla="*/ 3017 w 611742"/>
                <a:gd name="connsiteY7" fmla="*/ 1892174 h 2378259"/>
                <a:gd name="connsiteX8" fmla="*/ 16598 w 611742"/>
                <a:gd name="connsiteY8" fmla="*/ 2086824 h 2378259"/>
                <a:gd name="connsiteX9" fmla="*/ 102606 w 611742"/>
                <a:gd name="connsiteY9" fmla="*/ 2267893 h 2378259"/>
                <a:gd name="connsiteX10" fmla="*/ 202194 w 611742"/>
                <a:gd name="connsiteY10" fmla="*/ 2358428 h 2378259"/>
                <a:gd name="connsiteX11" fmla="*/ 351576 w 611742"/>
                <a:gd name="connsiteY11" fmla="*/ 2372008 h 2378259"/>
                <a:gd name="connsiteX12" fmla="*/ 611742 w 611742"/>
                <a:gd name="connsiteY12" fmla="*/ 2320924 h 2378259"/>
                <a:gd name="connsiteX0" fmla="*/ 600546 w 611742"/>
                <a:gd name="connsiteY0" fmla="*/ 0 h 2378259"/>
                <a:gd name="connsiteX1" fmla="*/ 491905 w 611742"/>
                <a:gd name="connsiteY1" fmla="*/ 230863 h 2378259"/>
                <a:gd name="connsiteX2" fmla="*/ 374210 w 611742"/>
                <a:gd name="connsiteY2" fmla="*/ 497941 h 2378259"/>
                <a:gd name="connsiteX3" fmla="*/ 265568 w 611742"/>
                <a:gd name="connsiteY3" fmla="*/ 769545 h 2378259"/>
                <a:gd name="connsiteX4" fmla="*/ 156926 w 611742"/>
                <a:gd name="connsiteY4" fmla="*/ 1109050 h 2378259"/>
                <a:gd name="connsiteX5" fmla="*/ 75445 w 611742"/>
                <a:gd name="connsiteY5" fmla="*/ 1403287 h 2378259"/>
                <a:gd name="connsiteX6" fmla="*/ 12071 w 611742"/>
                <a:gd name="connsiteY6" fmla="*/ 1711105 h 2378259"/>
                <a:gd name="connsiteX7" fmla="*/ 3017 w 611742"/>
                <a:gd name="connsiteY7" fmla="*/ 1892174 h 2378259"/>
                <a:gd name="connsiteX8" fmla="*/ 16598 w 611742"/>
                <a:gd name="connsiteY8" fmla="*/ 2086824 h 2378259"/>
                <a:gd name="connsiteX9" fmla="*/ 102606 w 611742"/>
                <a:gd name="connsiteY9" fmla="*/ 2267893 h 2378259"/>
                <a:gd name="connsiteX10" fmla="*/ 202194 w 611742"/>
                <a:gd name="connsiteY10" fmla="*/ 2358428 h 2378259"/>
                <a:gd name="connsiteX11" fmla="*/ 351576 w 611742"/>
                <a:gd name="connsiteY11" fmla="*/ 2372008 h 2378259"/>
                <a:gd name="connsiteX12" fmla="*/ 611742 w 611742"/>
                <a:gd name="connsiteY12" fmla="*/ 2320924 h 237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742" h="2378259">
                  <a:moveTo>
                    <a:pt x="600546" y="0"/>
                  </a:moveTo>
                  <a:cubicBezTo>
                    <a:pt x="565087" y="73936"/>
                    <a:pt x="529628" y="147873"/>
                    <a:pt x="491905" y="230863"/>
                  </a:cubicBezTo>
                  <a:cubicBezTo>
                    <a:pt x="454182" y="313853"/>
                    <a:pt x="411933" y="408161"/>
                    <a:pt x="374210" y="497941"/>
                  </a:cubicBezTo>
                  <a:cubicBezTo>
                    <a:pt x="336487" y="587721"/>
                    <a:pt x="301782" y="667693"/>
                    <a:pt x="265568" y="769545"/>
                  </a:cubicBezTo>
                  <a:cubicBezTo>
                    <a:pt x="229354" y="871397"/>
                    <a:pt x="188613" y="1003426"/>
                    <a:pt x="156926" y="1109050"/>
                  </a:cubicBezTo>
                  <a:cubicBezTo>
                    <a:pt x="125239" y="1214674"/>
                    <a:pt x="99588" y="1302945"/>
                    <a:pt x="75445" y="1403287"/>
                  </a:cubicBezTo>
                  <a:cubicBezTo>
                    <a:pt x="51303" y="1503630"/>
                    <a:pt x="24142" y="1629624"/>
                    <a:pt x="12071" y="1711105"/>
                  </a:cubicBezTo>
                  <a:cubicBezTo>
                    <a:pt x="0" y="1792586"/>
                    <a:pt x="2263" y="1829554"/>
                    <a:pt x="3017" y="1892174"/>
                  </a:cubicBezTo>
                  <a:cubicBezTo>
                    <a:pt x="3771" y="1954794"/>
                    <a:pt x="0" y="2024204"/>
                    <a:pt x="16598" y="2086824"/>
                  </a:cubicBezTo>
                  <a:cubicBezTo>
                    <a:pt x="33196" y="2149444"/>
                    <a:pt x="71673" y="2222626"/>
                    <a:pt x="102606" y="2267893"/>
                  </a:cubicBezTo>
                  <a:cubicBezTo>
                    <a:pt x="133539" y="2313160"/>
                    <a:pt x="160699" y="2341076"/>
                    <a:pt x="202194" y="2358428"/>
                  </a:cubicBezTo>
                  <a:cubicBezTo>
                    <a:pt x="243689" y="2375780"/>
                    <a:pt x="283318" y="2378259"/>
                    <a:pt x="351576" y="2372008"/>
                  </a:cubicBezTo>
                  <a:cubicBezTo>
                    <a:pt x="419834" y="2365757"/>
                    <a:pt x="520829" y="2336768"/>
                    <a:pt x="611742" y="2320924"/>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32" name="Ovál 31"/>
            <p:cNvSpPr>
              <a:spLocks noChangeAspect="1"/>
            </p:cNvSpPr>
            <p:nvPr/>
          </p:nvSpPr>
          <p:spPr>
            <a:xfrm>
              <a:off x="1726763" y="2403075"/>
              <a:ext cx="38609" cy="386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3" name="Ovál 32"/>
            <p:cNvSpPr>
              <a:spLocks noChangeAspect="1"/>
            </p:cNvSpPr>
            <p:nvPr/>
          </p:nvSpPr>
          <p:spPr>
            <a:xfrm>
              <a:off x="3902018" y="2693006"/>
              <a:ext cx="38609" cy="386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 name="Voľná forma 33"/>
            <p:cNvSpPr/>
            <p:nvPr/>
          </p:nvSpPr>
          <p:spPr>
            <a:xfrm>
              <a:off x="484849" y="1734477"/>
              <a:ext cx="494578" cy="1898890"/>
            </a:xfrm>
            <a:custGeom>
              <a:avLst/>
              <a:gdLst>
                <a:gd name="connsiteX0" fmla="*/ 606582 w 620162"/>
                <a:gd name="connsiteY0" fmla="*/ 0 h 2381061"/>
                <a:gd name="connsiteX1" fmla="*/ 448147 w 620162"/>
                <a:gd name="connsiteY1" fmla="*/ 344032 h 2381061"/>
                <a:gd name="connsiteX2" fmla="*/ 353085 w 620162"/>
                <a:gd name="connsiteY2" fmla="*/ 583949 h 2381061"/>
                <a:gd name="connsiteX3" fmla="*/ 208230 w 620162"/>
                <a:gd name="connsiteY3" fmla="*/ 941560 h 2381061"/>
                <a:gd name="connsiteX4" fmla="*/ 99588 w 620162"/>
                <a:gd name="connsiteY4" fmla="*/ 1312753 h 2381061"/>
                <a:gd name="connsiteX5" fmla="*/ 49794 w 620162"/>
                <a:gd name="connsiteY5" fmla="*/ 1502875 h 2381061"/>
                <a:gd name="connsiteX6" fmla="*/ 9053 w 620162"/>
                <a:gd name="connsiteY6" fmla="*/ 1788059 h 2381061"/>
                <a:gd name="connsiteX7" fmla="*/ 0 w 620162"/>
                <a:gd name="connsiteY7" fmla="*/ 2032503 h 2381061"/>
                <a:gd name="connsiteX8" fmla="*/ 49794 w 620162"/>
                <a:gd name="connsiteY8" fmla="*/ 2195465 h 2381061"/>
                <a:gd name="connsiteX9" fmla="*/ 140329 w 620162"/>
                <a:gd name="connsiteY9" fmla="*/ 2322214 h 2381061"/>
                <a:gd name="connsiteX10" fmla="*/ 248970 w 620162"/>
                <a:gd name="connsiteY10" fmla="*/ 2381061 h 2381061"/>
                <a:gd name="connsiteX11" fmla="*/ 434566 w 620162"/>
                <a:gd name="connsiteY11" fmla="*/ 2362954 h 2381061"/>
                <a:gd name="connsiteX12" fmla="*/ 620162 w 620162"/>
                <a:gd name="connsiteY12" fmla="*/ 2322214 h 2381061"/>
                <a:gd name="connsiteX13" fmla="*/ 606582 w 620162"/>
                <a:gd name="connsiteY13" fmla="*/ 0 h 2381061"/>
                <a:gd name="connsiteX0" fmla="*/ 606582 w 620162"/>
                <a:gd name="connsiteY0" fmla="*/ 0 h 2381061"/>
                <a:gd name="connsiteX1" fmla="*/ 448147 w 620162"/>
                <a:gd name="connsiteY1" fmla="*/ 344032 h 2381061"/>
                <a:gd name="connsiteX2" fmla="*/ 353085 w 620162"/>
                <a:gd name="connsiteY2" fmla="*/ 583949 h 2381061"/>
                <a:gd name="connsiteX3" fmla="*/ 208230 w 620162"/>
                <a:gd name="connsiteY3" fmla="*/ 941560 h 2381061"/>
                <a:gd name="connsiteX4" fmla="*/ 250690 w 620162"/>
                <a:gd name="connsiteY4" fmla="*/ 826405 h 2381061"/>
                <a:gd name="connsiteX5" fmla="*/ 99588 w 620162"/>
                <a:gd name="connsiteY5" fmla="*/ 1312753 h 2381061"/>
                <a:gd name="connsiteX6" fmla="*/ 49794 w 620162"/>
                <a:gd name="connsiteY6" fmla="*/ 1502875 h 2381061"/>
                <a:gd name="connsiteX7" fmla="*/ 9053 w 620162"/>
                <a:gd name="connsiteY7" fmla="*/ 1788059 h 2381061"/>
                <a:gd name="connsiteX8" fmla="*/ 0 w 620162"/>
                <a:gd name="connsiteY8" fmla="*/ 2032503 h 2381061"/>
                <a:gd name="connsiteX9" fmla="*/ 49794 w 620162"/>
                <a:gd name="connsiteY9" fmla="*/ 2195465 h 2381061"/>
                <a:gd name="connsiteX10" fmla="*/ 140329 w 620162"/>
                <a:gd name="connsiteY10" fmla="*/ 2322214 h 2381061"/>
                <a:gd name="connsiteX11" fmla="*/ 248970 w 620162"/>
                <a:gd name="connsiteY11" fmla="*/ 2381061 h 2381061"/>
                <a:gd name="connsiteX12" fmla="*/ 434566 w 620162"/>
                <a:gd name="connsiteY12" fmla="*/ 2362954 h 2381061"/>
                <a:gd name="connsiteX13" fmla="*/ 620162 w 620162"/>
                <a:gd name="connsiteY13" fmla="*/ 2322214 h 2381061"/>
                <a:gd name="connsiteX14" fmla="*/ 606582 w 620162"/>
                <a:gd name="connsiteY14" fmla="*/ 0 h 238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0162" h="2381061">
                  <a:moveTo>
                    <a:pt x="606582" y="0"/>
                  </a:moveTo>
                  <a:lnTo>
                    <a:pt x="448147" y="344032"/>
                  </a:lnTo>
                  <a:lnTo>
                    <a:pt x="353085" y="583949"/>
                  </a:lnTo>
                  <a:cubicBezTo>
                    <a:pt x="305320" y="703362"/>
                    <a:pt x="208230" y="1070172"/>
                    <a:pt x="208230" y="941560"/>
                  </a:cubicBezTo>
                  <a:lnTo>
                    <a:pt x="250690" y="826405"/>
                  </a:lnTo>
                  <a:lnTo>
                    <a:pt x="99588" y="1312753"/>
                  </a:lnTo>
                  <a:lnTo>
                    <a:pt x="49794" y="1502875"/>
                  </a:lnTo>
                  <a:lnTo>
                    <a:pt x="9053" y="1788059"/>
                  </a:lnTo>
                  <a:lnTo>
                    <a:pt x="0" y="2032503"/>
                  </a:lnTo>
                  <a:lnTo>
                    <a:pt x="49794" y="2195465"/>
                  </a:lnTo>
                  <a:lnTo>
                    <a:pt x="140329" y="2322214"/>
                  </a:lnTo>
                  <a:lnTo>
                    <a:pt x="248970" y="2381061"/>
                  </a:lnTo>
                  <a:lnTo>
                    <a:pt x="434566" y="2362954"/>
                  </a:lnTo>
                  <a:lnTo>
                    <a:pt x="620162" y="2322214"/>
                  </a:lnTo>
                  <a:cubicBezTo>
                    <a:pt x="618653" y="1551160"/>
                    <a:pt x="617145" y="780107"/>
                    <a:pt x="606582" y="0"/>
                  </a:cubicBezTo>
                  <a:close/>
                </a:path>
              </a:pathLst>
            </a:custGeom>
            <a:solidFill>
              <a:schemeClr val="tx2">
                <a:lumMod val="60000"/>
                <a:lumOff val="4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5" name="Voľná forma 34"/>
            <p:cNvSpPr/>
            <p:nvPr/>
          </p:nvSpPr>
          <p:spPr>
            <a:xfrm>
              <a:off x="493521" y="1734014"/>
              <a:ext cx="487863" cy="1896656"/>
            </a:xfrm>
            <a:custGeom>
              <a:avLst/>
              <a:gdLst>
                <a:gd name="connsiteX0" fmla="*/ 600546 w 600546"/>
                <a:gd name="connsiteY0" fmla="*/ 0 h 2381062"/>
                <a:gd name="connsiteX1" fmla="*/ 491905 w 600546"/>
                <a:gd name="connsiteY1" fmla="*/ 230863 h 2381062"/>
                <a:gd name="connsiteX2" fmla="*/ 374210 w 600546"/>
                <a:gd name="connsiteY2" fmla="*/ 497941 h 2381062"/>
                <a:gd name="connsiteX3" fmla="*/ 265568 w 600546"/>
                <a:gd name="connsiteY3" fmla="*/ 769545 h 2381062"/>
                <a:gd name="connsiteX4" fmla="*/ 156926 w 600546"/>
                <a:gd name="connsiteY4" fmla="*/ 1109050 h 2381062"/>
                <a:gd name="connsiteX5" fmla="*/ 75445 w 600546"/>
                <a:gd name="connsiteY5" fmla="*/ 1403287 h 2381062"/>
                <a:gd name="connsiteX6" fmla="*/ 12071 w 600546"/>
                <a:gd name="connsiteY6" fmla="*/ 1711105 h 2381062"/>
                <a:gd name="connsiteX7" fmla="*/ 3017 w 600546"/>
                <a:gd name="connsiteY7" fmla="*/ 1892174 h 2381062"/>
                <a:gd name="connsiteX8" fmla="*/ 16598 w 600546"/>
                <a:gd name="connsiteY8" fmla="*/ 2086824 h 2381062"/>
                <a:gd name="connsiteX9" fmla="*/ 102606 w 600546"/>
                <a:gd name="connsiteY9" fmla="*/ 2267893 h 2381062"/>
                <a:gd name="connsiteX10" fmla="*/ 202194 w 600546"/>
                <a:gd name="connsiteY10" fmla="*/ 2358428 h 2381062"/>
                <a:gd name="connsiteX11" fmla="*/ 351576 w 600546"/>
                <a:gd name="connsiteY11" fmla="*/ 2372008 h 2381062"/>
                <a:gd name="connsiteX12" fmla="*/ 577913 w 600546"/>
                <a:gd name="connsiteY12" fmla="*/ 2304107 h 2381062"/>
                <a:gd name="connsiteX0" fmla="*/ 600546 w 611742"/>
                <a:gd name="connsiteY0" fmla="*/ 0 h 2378259"/>
                <a:gd name="connsiteX1" fmla="*/ 491905 w 611742"/>
                <a:gd name="connsiteY1" fmla="*/ 230863 h 2378259"/>
                <a:gd name="connsiteX2" fmla="*/ 374210 w 611742"/>
                <a:gd name="connsiteY2" fmla="*/ 497941 h 2378259"/>
                <a:gd name="connsiteX3" fmla="*/ 265568 w 611742"/>
                <a:gd name="connsiteY3" fmla="*/ 769545 h 2378259"/>
                <a:gd name="connsiteX4" fmla="*/ 156926 w 611742"/>
                <a:gd name="connsiteY4" fmla="*/ 1109050 h 2378259"/>
                <a:gd name="connsiteX5" fmla="*/ 75445 w 611742"/>
                <a:gd name="connsiteY5" fmla="*/ 1403287 h 2378259"/>
                <a:gd name="connsiteX6" fmla="*/ 12071 w 611742"/>
                <a:gd name="connsiteY6" fmla="*/ 1711105 h 2378259"/>
                <a:gd name="connsiteX7" fmla="*/ 3017 w 611742"/>
                <a:gd name="connsiteY7" fmla="*/ 1892174 h 2378259"/>
                <a:gd name="connsiteX8" fmla="*/ 16598 w 611742"/>
                <a:gd name="connsiteY8" fmla="*/ 2086824 h 2378259"/>
                <a:gd name="connsiteX9" fmla="*/ 102606 w 611742"/>
                <a:gd name="connsiteY9" fmla="*/ 2267893 h 2378259"/>
                <a:gd name="connsiteX10" fmla="*/ 202194 w 611742"/>
                <a:gd name="connsiteY10" fmla="*/ 2358428 h 2378259"/>
                <a:gd name="connsiteX11" fmla="*/ 351576 w 611742"/>
                <a:gd name="connsiteY11" fmla="*/ 2372008 h 2378259"/>
                <a:gd name="connsiteX12" fmla="*/ 611742 w 611742"/>
                <a:gd name="connsiteY12" fmla="*/ 2320924 h 2378259"/>
                <a:gd name="connsiteX0" fmla="*/ 600546 w 611742"/>
                <a:gd name="connsiteY0" fmla="*/ 0 h 2378259"/>
                <a:gd name="connsiteX1" fmla="*/ 491905 w 611742"/>
                <a:gd name="connsiteY1" fmla="*/ 230863 h 2378259"/>
                <a:gd name="connsiteX2" fmla="*/ 374210 w 611742"/>
                <a:gd name="connsiteY2" fmla="*/ 497941 h 2378259"/>
                <a:gd name="connsiteX3" fmla="*/ 265568 w 611742"/>
                <a:gd name="connsiteY3" fmla="*/ 769545 h 2378259"/>
                <a:gd name="connsiteX4" fmla="*/ 156926 w 611742"/>
                <a:gd name="connsiteY4" fmla="*/ 1109050 h 2378259"/>
                <a:gd name="connsiteX5" fmla="*/ 75445 w 611742"/>
                <a:gd name="connsiteY5" fmla="*/ 1403287 h 2378259"/>
                <a:gd name="connsiteX6" fmla="*/ 12071 w 611742"/>
                <a:gd name="connsiteY6" fmla="*/ 1711105 h 2378259"/>
                <a:gd name="connsiteX7" fmla="*/ 3017 w 611742"/>
                <a:gd name="connsiteY7" fmla="*/ 1892174 h 2378259"/>
                <a:gd name="connsiteX8" fmla="*/ 16598 w 611742"/>
                <a:gd name="connsiteY8" fmla="*/ 2086824 h 2378259"/>
                <a:gd name="connsiteX9" fmla="*/ 102606 w 611742"/>
                <a:gd name="connsiteY9" fmla="*/ 2267893 h 2378259"/>
                <a:gd name="connsiteX10" fmla="*/ 202194 w 611742"/>
                <a:gd name="connsiteY10" fmla="*/ 2358428 h 2378259"/>
                <a:gd name="connsiteX11" fmla="*/ 351576 w 611742"/>
                <a:gd name="connsiteY11" fmla="*/ 2372008 h 2378259"/>
                <a:gd name="connsiteX12" fmla="*/ 611742 w 611742"/>
                <a:gd name="connsiteY12" fmla="*/ 2320924 h 237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742" h="2378259">
                  <a:moveTo>
                    <a:pt x="600546" y="0"/>
                  </a:moveTo>
                  <a:cubicBezTo>
                    <a:pt x="565087" y="73936"/>
                    <a:pt x="529628" y="147873"/>
                    <a:pt x="491905" y="230863"/>
                  </a:cubicBezTo>
                  <a:cubicBezTo>
                    <a:pt x="454182" y="313853"/>
                    <a:pt x="411933" y="408161"/>
                    <a:pt x="374210" y="497941"/>
                  </a:cubicBezTo>
                  <a:cubicBezTo>
                    <a:pt x="336487" y="587721"/>
                    <a:pt x="301782" y="667693"/>
                    <a:pt x="265568" y="769545"/>
                  </a:cubicBezTo>
                  <a:cubicBezTo>
                    <a:pt x="229354" y="871397"/>
                    <a:pt x="188613" y="1003426"/>
                    <a:pt x="156926" y="1109050"/>
                  </a:cubicBezTo>
                  <a:cubicBezTo>
                    <a:pt x="125239" y="1214674"/>
                    <a:pt x="99588" y="1302945"/>
                    <a:pt x="75445" y="1403287"/>
                  </a:cubicBezTo>
                  <a:cubicBezTo>
                    <a:pt x="51303" y="1503630"/>
                    <a:pt x="24142" y="1629624"/>
                    <a:pt x="12071" y="1711105"/>
                  </a:cubicBezTo>
                  <a:cubicBezTo>
                    <a:pt x="0" y="1792586"/>
                    <a:pt x="2263" y="1829554"/>
                    <a:pt x="3017" y="1892174"/>
                  </a:cubicBezTo>
                  <a:cubicBezTo>
                    <a:pt x="3771" y="1954794"/>
                    <a:pt x="0" y="2024204"/>
                    <a:pt x="16598" y="2086824"/>
                  </a:cubicBezTo>
                  <a:cubicBezTo>
                    <a:pt x="33196" y="2149444"/>
                    <a:pt x="71673" y="2222626"/>
                    <a:pt x="102606" y="2267893"/>
                  </a:cubicBezTo>
                  <a:cubicBezTo>
                    <a:pt x="133539" y="2313160"/>
                    <a:pt x="160699" y="2341076"/>
                    <a:pt x="202194" y="2358428"/>
                  </a:cubicBezTo>
                  <a:cubicBezTo>
                    <a:pt x="243689" y="2375780"/>
                    <a:pt x="283318" y="2378259"/>
                    <a:pt x="351576" y="2372008"/>
                  </a:cubicBezTo>
                  <a:cubicBezTo>
                    <a:pt x="419834" y="2365757"/>
                    <a:pt x="520829" y="2336768"/>
                    <a:pt x="611742" y="2320924"/>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3" name="Skupina 15"/>
          <p:cNvGrpSpPr>
            <a:grpSpLocks/>
          </p:cNvGrpSpPr>
          <p:nvPr/>
        </p:nvGrpSpPr>
        <p:grpSpPr bwMode="auto">
          <a:xfrm>
            <a:off x="91941" y="6399632"/>
            <a:ext cx="1227856" cy="393700"/>
            <a:chOff x="2699794" y="4497810"/>
            <a:chExt cx="1226922" cy="393091"/>
          </a:xfrm>
        </p:grpSpPr>
        <p:pic>
          <p:nvPicPr>
            <p:cNvPr id="44" name="Picture 5" descr="mandaly"/>
            <p:cNvPicPr>
              <a:picLocks noChangeAspect="1" noChangeArrowheads="1"/>
            </p:cNvPicPr>
            <p:nvPr/>
          </p:nvPicPr>
          <p:blipFill>
            <a:blip r:embed="rId3" cstate="print">
              <a:lum bright="-44000" contrast="62000"/>
            </a:blip>
            <a:srcRect l="11172" t="8176" r="49072" b="17651"/>
            <a:stretch>
              <a:fillRect/>
            </a:stretch>
          </p:blipFill>
          <p:spPr bwMode="auto">
            <a:xfrm>
              <a:off x="2699794" y="4497810"/>
              <a:ext cx="433405" cy="393091"/>
            </a:xfrm>
            <a:prstGeom prst="rect">
              <a:avLst/>
            </a:prstGeom>
            <a:noFill/>
            <a:ln w="9525">
              <a:noFill/>
              <a:miter lim="800000"/>
              <a:headEnd/>
              <a:tailEnd/>
            </a:ln>
          </p:spPr>
        </p:pic>
        <p:sp>
          <p:nvSpPr>
            <p:cNvPr id="45" name="Text Box 6"/>
            <p:cNvSpPr txBox="1">
              <a:spLocks noChangeArrowheads="1"/>
            </p:cNvSpPr>
            <p:nvPr/>
          </p:nvSpPr>
          <p:spPr bwMode="auto">
            <a:xfrm>
              <a:off x="3059831" y="4571245"/>
              <a:ext cx="866885" cy="245840"/>
            </a:xfrm>
            <a:prstGeom prst="rect">
              <a:avLst/>
            </a:prstGeom>
            <a:noFill/>
            <a:ln w="9525">
              <a:noFill/>
              <a:miter lim="800000"/>
              <a:headEnd/>
              <a:tailEnd/>
            </a:ln>
          </p:spPr>
          <p:txBody>
            <a:bodyPr wrap="none">
              <a:spAutoFit/>
            </a:bodyPr>
            <a:lstStyle/>
            <a:p>
              <a:r>
                <a:rPr lang="sk-SK" sz="1000" dirty="0" smtClean="0"/>
                <a:t>Mészárosová</a:t>
              </a:r>
              <a:endParaRPr lang="sk-SK" sz="1000"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2735600" y="3244334"/>
            <a:ext cx="3672800" cy="369332"/>
          </a:xfrm>
          <a:prstGeom prst="rect">
            <a:avLst/>
          </a:prstGeom>
          <a:noFill/>
        </p:spPr>
        <p:txBody>
          <a:bodyPr wrap="none" rtlCol="0">
            <a:spAutoFit/>
          </a:bodyPr>
          <a:lstStyle/>
          <a:p>
            <a:r>
              <a:rPr lang="sk-SK" dirty="0" smtClean="0"/>
              <a:t>Lineárna a nelineárna perspektíva</a:t>
            </a:r>
            <a:endParaRPr lang="sk-SK" dirty="0"/>
          </a:p>
        </p:txBody>
      </p:sp>
      <p:sp>
        <p:nvSpPr>
          <p:cNvPr id="5" name="Zástupný symbol čísla snímky 4"/>
          <p:cNvSpPr>
            <a:spLocks noGrp="1"/>
          </p:cNvSpPr>
          <p:nvPr>
            <p:ph type="sldNum" sz="quarter" idx="12"/>
          </p:nvPr>
        </p:nvSpPr>
        <p:spPr/>
        <p:txBody>
          <a:bodyPr/>
          <a:lstStyle/>
          <a:p>
            <a:pPr>
              <a:defRPr/>
            </a:pPr>
            <a:fld id="{63D5BB9D-2151-4B73-8CB6-29CE2E5BD535}" type="slidenum">
              <a:rPr lang="sk-SK" smtClean="0"/>
              <a:pPr>
                <a:defRPr/>
              </a:pPr>
              <a:t>7</a:t>
            </a:fld>
            <a:endParaRPr lang="sk-SK"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360000" y="514159"/>
            <a:ext cx="8735084" cy="1384995"/>
          </a:xfrm>
          <a:prstGeom prst="rect">
            <a:avLst/>
          </a:prstGeom>
          <a:noFill/>
        </p:spPr>
        <p:txBody>
          <a:bodyPr wrap="none" rtlCol="0">
            <a:spAutoFit/>
          </a:bodyPr>
          <a:lstStyle/>
          <a:p>
            <a:r>
              <a:rPr lang="sk-SK" sz="1200" dirty="0" smtClean="0"/>
              <a:t>Keďže lineárna perspektíva je stredové premietanie, platia všetky princípy a vlastnosti ako v stredovom premietaní. Napríklad </a:t>
            </a:r>
          </a:p>
          <a:p>
            <a:r>
              <a:rPr lang="sk-SK" sz="1200" dirty="0" smtClean="0"/>
              <a:t>priamky sa premietajú do priamok, alebo do bodu. Túto dôležitú vlastnosť  zdôrazňujeme prívlastkom </a:t>
            </a:r>
            <a:r>
              <a:rPr lang="sk-SK" sz="1200" b="1" dirty="0" smtClean="0"/>
              <a:t>lineárna</a:t>
            </a:r>
            <a:r>
              <a:rPr lang="sk-SK" sz="1200" i="1" dirty="0" smtClean="0"/>
              <a:t> </a:t>
            </a:r>
            <a:r>
              <a:rPr lang="sk-SK" sz="1200" dirty="0" smtClean="0"/>
              <a:t>perspektíva. </a:t>
            </a:r>
          </a:p>
          <a:p>
            <a:endParaRPr lang="sk-SK" sz="1200" dirty="0" smtClean="0"/>
          </a:p>
          <a:p>
            <a:r>
              <a:rPr lang="sk-SK" sz="1200" b="1" dirty="0" smtClean="0"/>
              <a:t>Nelineárna</a:t>
            </a:r>
            <a:r>
              <a:rPr lang="sk-SK" sz="1200" dirty="0" smtClean="0"/>
              <a:t> perspektíva nezobrazuje priamky do priamok. Ako príklad uvádzame cylindrickú perspektívu, v ktorej premietame </a:t>
            </a:r>
          </a:p>
          <a:p>
            <a:r>
              <a:rPr lang="sk-SK" sz="1200" dirty="0" smtClean="0"/>
              <a:t>z bodu </a:t>
            </a:r>
            <a:r>
              <a:rPr lang="sk-SK" sz="1200" b="1" dirty="0" smtClean="0"/>
              <a:t>S </a:t>
            </a:r>
            <a:r>
              <a:rPr lang="sk-SK" sz="1200" dirty="0" smtClean="0"/>
              <a:t>na rotačnú valcovú plochu. Priamka sa premieta do </a:t>
            </a:r>
            <a:r>
              <a:rPr lang="sk-SK" sz="1200" dirty="0" err="1" smtClean="0"/>
              <a:t>polelipsy</a:t>
            </a:r>
            <a:r>
              <a:rPr lang="sk-SK" sz="1200" dirty="0" smtClean="0"/>
              <a:t> a po rozvinutí valcovej plochy do nákresne sa zobrazí </a:t>
            </a:r>
          </a:p>
          <a:p>
            <a:r>
              <a:rPr lang="sk-SK" sz="1200" dirty="0" smtClean="0"/>
              <a:t>do časti sínusoidy. </a:t>
            </a:r>
          </a:p>
          <a:p>
            <a:r>
              <a:rPr lang="sk-SK" sz="1200" dirty="0" smtClean="0"/>
              <a:t>Podrobnejšie pozri:</a:t>
            </a:r>
            <a:r>
              <a:rPr lang="sk-SK" sz="1200" i="1" dirty="0" smtClean="0"/>
              <a:t>. </a:t>
            </a:r>
            <a:r>
              <a:rPr lang="sk-SK" sz="1200" dirty="0" smtClean="0"/>
              <a:t>https://www.svf.stuba.sk/buxus/docs/dokumenty/skripta/metody_zobrazovania/index.html</a:t>
            </a:r>
            <a:endParaRPr lang="sk-SK" sz="1200" dirty="0"/>
          </a:p>
        </p:txBody>
      </p:sp>
      <p:pic>
        <p:nvPicPr>
          <p:cNvPr id="5" name="Picture 4" descr="cylindr_hrusovska1"/>
          <p:cNvPicPr>
            <a:picLocks noChangeAspect="1" noChangeArrowheads="1"/>
          </p:cNvPicPr>
          <p:nvPr/>
        </p:nvPicPr>
        <p:blipFill>
          <a:blip r:embed="rId2" cstate="print">
            <a:lum bright="-24000" contrast="40000"/>
          </a:blip>
          <a:srcRect r="7198" b="27098"/>
          <a:stretch>
            <a:fillRect/>
          </a:stretch>
        </p:blipFill>
        <p:spPr bwMode="auto">
          <a:xfrm>
            <a:off x="642910" y="1928802"/>
            <a:ext cx="3917353" cy="4315694"/>
          </a:xfrm>
          <a:prstGeom prst="rect">
            <a:avLst/>
          </a:prstGeom>
          <a:noFill/>
          <a:ln w="9525">
            <a:noFill/>
            <a:miter lim="800000"/>
            <a:headEnd/>
            <a:tailEnd/>
          </a:ln>
        </p:spPr>
      </p:pic>
      <p:pic>
        <p:nvPicPr>
          <p:cNvPr id="6" name="Picture 4" descr="cylindr_hrusovska2"/>
          <p:cNvPicPr>
            <a:picLocks noChangeAspect="1" noChangeArrowheads="1"/>
          </p:cNvPicPr>
          <p:nvPr/>
        </p:nvPicPr>
        <p:blipFill>
          <a:blip r:embed="rId3" cstate="print">
            <a:lum bright="-46000" contrast="40000"/>
          </a:blip>
          <a:srcRect r="4041" b="17340"/>
          <a:stretch>
            <a:fillRect/>
          </a:stretch>
        </p:blipFill>
        <p:spPr bwMode="auto">
          <a:xfrm>
            <a:off x="5214942" y="2143116"/>
            <a:ext cx="2898148" cy="3455989"/>
          </a:xfrm>
          <a:prstGeom prst="rect">
            <a:avLst/>
          </a:prstGeom>
          <a:noFill/>
          <a:ln w="9525">
            <a:noFill/>
            <a:miter lim="800000"/>
            <a:headEnd/>
            <a:tailEnd/>
          </a:ln>
        </p:spPr>
      </p:pic>
      <p:sp>
        <p:nvSpPr>
          <p:cNvPr id="7" name="Text Box 6"/>
          <p:cNvSpPr txBox="1">
            <a:spLocks noChangeArrowheads="1"/>
          </p:cNvSpPr>
          <p:nvPr/>
        </p:nvSpPr>
        <p:spPr bwMode="auto">
          <a:xfrm>
            <a:off x="5057174" y="5761041"/>
            <a:ext cx="3172728" cy="830997"/>
          </a:xfrm>
          <a:prstGeom prst="rect">
            <a:avLst/>
          </a:prstGeom>
          <a:noFill/>
          <a:ln w="9525" algn="ctr">
            <a:noFill/>
            <a:miter lim="800000"/>
            <a:headEnd/>
            <a:tailEnd/>
          </a:ln>
        </p:spPr>
        <p:txBody>
          <a:bodyPr wrap="none">
            <a:spAutoFit/>
          </a:bodyPr>
          <a:lstStyle/>
          <a:p>
            <a:r>
              <a:rPr lang="en-US" sz="1200" dirty="0"/>
              <a:t>Michaela </a:t>
            </a:r>
            <a:r>
              <a:rPr lang="en-US" sz="1200" dirty="0" err="1"/>
              <a:t>Hru</a:t>
            </a:r>
            <a:r>
              <a:rPr lang="sk-SK" sz="1200" dirty="0" err="1" smtClean="0"/>
              <a:t>šovská</a:t>
            </a:r>
            <a:endParaRPr lang="sk-SK" sz="1200" dirty="0" smtClean="0"/>
          </a:p>
          <a:p>
            <a:r>
              <a:rPr lang="sk-SK" sz="1200" dirty="0" smtClean="0"/>
              <a:t>Cylindrická perspektíva</a:t>
            </a:r>
          </a:p>
          <a:p>
            <a:r>
              <a:rPr lang="sk-SK" sz="1200" dirty="0" smtClean="0"/>
              <a:t>Stavebná fakulta STU, 3</a:t>
            </a:r>
            <a:r>
              <a:rPr lang="sk-SK" sz="1200" dirty="0"/>
              <a:t>. </a:t>
            </a:r>
            <a:r>
              <a:rPr lang="sk-SK" sz="1200" dirty="0" smtClean="0"/>
              <a:t>ročník </a:t>
            </a:r>
            <a:r>
              <a:rPr lang="sk-SK" sz="1200" dirty="0" err="1"/>
              <a:t>GaK</a:t>
            </a:r>
            <a:endParaRPr lang="sk-SK" sz="1200" dirty="0"/>
          </a:p>
          <a:p>
            <a:r>
              <a:rPr lang="sk-SK" sz="1200" dirty="0"/>
              <a:t>V</a:t>
            </a:r>
            <a:r>
              <a:rPr lang="sk-SK" sz="1200" dirty="0" smtClean="0"/>
              <a:t>yučujúca</a:t>
            </a:r>
            <a:r>
              <a:rPr lang="sk-SK" sz="1200" dirty="0"/>
              <a:t>: </a:t>
            </a:r>
            <a:r>
              <a:rPr lang="sk-SK" sz="1200" dirty="0" smtClean="0"/>
              <a:t>doc</a:t>
            </a:r>
            <a:r>
              <a:rPr lang="sk-SK" sz="1200" dirty="0" smtClean="0"/>
              <a:t>. RNDr</a:t>
            </a:r>
            <a:r>
              <a:rPr lang="sk-SK" sz="1200" dirty="0"/>
              <a:t>. M. </a:t>
            </a:r>
            <a:r>
              <a:rPr lang="sk-SK" sz="1200" dirty="0" err="1"/>
              <a:t>Vajsáblová</a:t>
            </a:r>
            <a:r>
              <a:rPr lang="sk-SK" sz="1200" dirty="0"/>
              <a:t>, PhD.</a:t>
            </a:r>
          </a:p>
        </p:txBody>
      </p:sp>
      <p:sp>
        <p:nvSpPr>
          <p:cNvPr id="8" name="BlokTextu 7"/>
          <p:cNvSpPr txBox="1"/>
          <p:nvPr/>
        </p:nvSpPr>
        <p:spPr>
          <a:xfrm>
            <a:off x="360000" y="214290"/>
            <a:ext cx="3066865" cy="307777"/>
          </a:xfrm>
          <a:prstGeom prst="rect">
            <a:avLst/>
          </a:prstGeom>
          <a:noFill/>
        </p:spPr>
        <p:txBody>
          <a:bodyPr wrap="none" rtlCol="0">
            <a:spAutoFit/>
          </a:bodyPr>
          <a:lstStyle/>
          <a:p>
            <a:r>
              <a:rPr lang="sk-SK" sz="1400" b="1" dirty="0" smtClean="0"/>
              <a:t>Lineárna a nelineárna perspektíva</a:t>
            </a:r>
            <a:endParaRPr lang="sk-SK" sz="1400" b="1" dirty="0"/>
          </a:p>
        </p:txBody>
      </p:sp>
      <p:sp>
        <p:nvSpPr>
          <p:cNvPr id="10" name="Zástupný symbol čísla snímky 9"/>
          <p:cNvSpPr>
            <a:spLocks noGrp="1"/>
          </p:cNvSpPr>
          <p:nvPr>
            <p:ph type="sldNum" sz="quarter" idx="12"/>
          </p:nvPr>
        </p:nvSpPr>
        <p:spPr/>
        <p:txBody>
          <a:bodyPr/>
          <a:lstStyle/>
          <a:p>
            <a:pPr>
              <a:defRPr/>
            </a:pPr>
            <a:fld id="{63D5BB9D-2151-4B73-8CB6-29CE2E5BD535}" type="slidenum">
              <a:rPr lang="sk-SK" smtClean="0"/>
              <a:pPr>
                <a:defRPr/>
              </a:pPr>
              <a:t>8</a:t>
            </a:fld>
            <a:endParaRPr lang="sk-SK"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m1.behance.net/rendition/modules/51958321/disp/d574713b9e1f99d07eea228b11ffb2c1.jpg"/>
          <p:cNvPicPr>
            <a:picLocks noChangeAspect="1" noChangeArrowheads="1"/>
          </p:cNvPicPr>
          <p:nvPr/>
        </p:nvPicPr>
        <p:blipFill>
          <a:blip r:embed="rId2" cstate="print"/>
          <a:srcRect/>
          <a:stretch>
            <a:fillRect/>
          </a:stretch>
        </p:blipFill>
        <p:spPr bwMode="auto">
          <a:xfrm>
            <a:off x="2571736" y="620689"/>
            <a:ext cx="5069745" cy="4951452"/>
          </a:xfrm>
          <a:prstGeom prst="rect">
            <a:avLst/>
          </a:prstGeom>
          <a:noFill/>
        </p:spPr>
      </p:pic>
      <p:sp>
        <p:nvSpPr>
          <p:cNvPr id="4" name="Obdĺžnik 3"/>
          <p:cNvSpPr/>
          <p:nvPr/>
        </p:nvSpPr>
        <p:spPr>
          <a:xfrm>
            <a:off x="609280" y="6223835"/>
            <a:ext cx="6313908" cy="276999"/>
          </a:xfrm>
          <a:prstGeom prst="rect">
            <a:avLst/>
          </a:prstGeom>
        </p:spPr>
        <p:txBody>
          <a:bodyPr wrap="none">
            <a:spAutoFit/>
          </a:bodyPr>
          <a:lstStyle/>
          <a:p>
            <a:r>
              <a:rPr lang="sk-SK" sz="1200" dirty="0" smtClean="0"/>
              <a:t>https://www.behance.net/gallery/6730823/RAJZ6-PERSPEKTIVA-ELEMZESEK-BAZILIKA</a:t>
            </a:r>
            <a:endParaRPr lang="sk-SK" sz="1200" dirty="0"/>
          </a:p>
        </p:txBody>
      </p:sp>
      <p:sp>
        <p:nvSpPr>
          <p:cNvPr id="5" name="BlokTextu 4"/>
          <p:cNvSpPr txBox="1"/>
          <p:nvPr/>
        </p:nvSpPr>
        <p:spPr>
          <a:xfrm>
            <a:off x="360000" y="360000"/>
            <a:ext cx="2024913" cy="307777"/>
          </a:xfrm>
          <a:prstGeom prst="rect">
            <a:avLst/>
          </a:prstGeom>
          <a:noFill/>
        </p:spPr>
        <p:txBody>
          <a:bodyPr wrap="none" rtlCol="0">
            <a:spAutoFit/>
          </a:bodyPr>
          <a:lstStyle/>
          <a:p>
            <a:r>
              <a:rPr lang="sk-SK" sz="1400" dirty="0" smtClean="0"/>
              <a:t>Nelineárna perspektíva</a:t>
            </a:r>
            <a:endParaRPr lang="sk-SK" sz="1400" dirty="0"/>
          </a:p>
        </p:txBody>
      </p:sp>
      <p:sp>
        <p:nvSpPr>
          <p:cNvPr id="7" name="Zástupný symbol čísla snímky 6"/>
          <p:cNvSpPr>
            <a:spLocks noGrp="1"/>
          </p:cNvSpPr>
          <p:nvPr>
            <p:ph type="sldNum" sz="quarter" idx="12"/>
          </p:nvPr>
        </p:nvSpPr>
        <p:spPr/>
        <p:txBody>
          <a:bodyPr/>
          <a:lstStyle/>
          <a:p>
            <a:pPr>
              <a:defRPr/>
            </a:pPr>
            <a:fld id="{63D5BB9D-2151-4B73-8CB6-29CE2E5BD535}" type="slidenum">
              <a:rPr lang="sk-SK" smtClean="0"/>
              <a:pPr>
                <a:defRPr/>
              </a:pPr>
              <a:t>9</a:t>
            </a:fld>
            <a:endParaRPr lang="sk-SK"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19033</TotalTime>
  <Words>1140</Words>
  <Application>Microsoft Office PowerPoint</Application>
  <PresentationFormat>Prezentácia na obrazovke (4:3)</PresentationFormat>
  <Paragraphs>226</Paragraphs>
  <Slides>20</Slides>
  <Notes>1</Notes>
  <HiddenSlides>0</HiddenSlides>
  <MMClips>0</MMClips>
  <ScaleCrop>false</ScaleCrop>
  <HeadingPairs>
    <vt:vector size="4" baseType="variant">
      <vt:variant>
        <vt:lpstr>Motív</vt:lpstr>
      </vt:variant>
      <vt:variant>
        <vt:i4>1</vt:i4>
      </vt:variant>
      <vt:variant>
        <vt:lpstr>Nadpisy snímok</vt:lpstr>
      </vt:variant>
      <vt:variant>
        <vt:i4>20</vt:i4>
      </vt:variant>
    </vt:vector>
  </HeadingPairs>
  <TitlesOfParts>
    <vt:vector size="21" baseType="lpstr">
      <vt:lpstr>Motív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Šikmá vtáčia perspektíva</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cp:lastModifiedBy>Zuzana</cp:lastModifiedBy>
  <cp:revision>1328</cp:revision>
  <dcterms:created xsi:type="dcterms:W3CDTF">2012-05-19T12:35:37Z</dcterms:created>
  <dcterms:modified xsi:type="dcterms:W3CDTF">2019-06-13T08:34:21Z</dcterms:modified>
</cp:coreProperties>
</file>