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18" r:id="rId2"/>
    <p:sldId id="510" r:id="rId3"/>
    <p:sldId id="511" r:id="rId4"/>
    <p:sldId id="533" r:id="rId5"/>
    <p:sldId id="513" r:id="rId6"/>
    <p:sldId id="512" r:id="rId7"/>
    <p:sldId id="505" r:id="rId8"/>
    <p:sldId id="506" r:id="rId9"/>
    <p:sldId id="460" r:id="rId10"/>
    <p:sldId id="438" r:id="rId11"/>
    <p:sldId id="514" r:id="rId12"/>
    <p:sldId id="536" r:id="rId13"/>
    <p:sldId id="537" r:id="rId14"/>
    <p:sldId id="441" r:id="rId15"/>
    <p:sldId id="517" r:id="rId16"/>
    <p:sldId id="443" r:id="rId17"/>
    <p:sldId id="540" r:id="rId18"/>
    <p:sldId id="539" r:id="rId19"/>
    <p:sldId id="485" r:id="rId20"/>
    <p:sldId id="484" r:id="rId21"/>
    <p:sldId id="541" r:id="rId22"/>
    <p:sldId id="489" r:id="rId23"/>
    <p:sldId id="538" r:id="rId24"/>
    <p:sldId id="490" r:id="rId25"/>
    <p:sldId id="493" r:id="rId26"/>
    <p:sldId id="497" r:id="rId27"/>
    <p:sldId id="542" r:id="rId28"/>
    <p:sldId id="543" r:id="rId29"/>
    <p:sldId id="498" r:id="rId30"/>
    <p:sldId id="499" r:id="rId31"/>
    <p:sldId id="547" r:id="rId32"/>
    <p:sldId id="550" r:id="rId33"/>
    <p:sldId id="555" r:id="rId34"/>
    <p:sldId id="548" r:id="rId35"/>
    <p:sldId id="552" r:id="rId36"/>
    <p:sldId id="502" r:id="rId37"/>
    <p:sldId id="500" r:id="rId38"/>
    <p:sldId id="556" r:id="rId39"/>
    <p:sldId id="558" r:id="rId40"/>
    <p:sldId id="560" r:id="rId41"/>
    <p:sldId id="557" r:id="rId42"/>
    <p:sldId id="530" r:id="rId43"/>
    <p:sldId id="531" r:id="rId44"/>
    <p:sldId id="532" r:id="rId45"/>
    <p:sldId id="519" r:id="rId46"/>
    <p:sldId id="535" r:id="rId47"/>
    <p:sldId id="520" r:id="rId48"/>
    <p:sldId id="521" r:id="rId49"/>
    <p:sldId id="553" r:id="rId50"/>
    <p:sldId id="523" r:id="rId51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33CCFF"/>
    <a:srgbClr val="0033CC"/>
    <a:srgbClr val="0066CC"/>
    <a:srgbClr val="008000"/>
    <a:srgbClr val="FF0066"/>
    <a:srgbClr val="FF66CC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8039" autoAdjust="0"/>
  </p:normalViewPr>
  <p:slideViewPr>
    <p:cSldViewPr snapToGrid="0">
      <p:cViewPr varScale="1">
        <p:scale>
          <a:sx n="107" d="100"/>
          <a:sy n="107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A8A4-BFD5-44DD-A1BB-7BF3D5AF6BA3}" type="datetimeFigureOut">
              <a:rPr lang="sk-SK" smtClean="0"/>
              <a:pPr/>
              <a:t>17. 6. 2019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5303-6A49-40CE-9B05-D74CE4DB0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9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2C6B6-20E2-4891-B010-A3A904A85103}" type="datetimeFigureOut">
              <a:rPr lang="sk-SK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2653F-689B-4F6B-85C4-BB25FD0958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2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653F-689B-4F6B-85C4-BB25FD0958C8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B9CA-B5D5-4113-8DAE-769D1553EAE9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129-BDA6-4D19-9E50-9B50C89A90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352-915A-45B5-BB94-CF586F5B72D4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57A2-D88A-4292-901E-CE83F8E10E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04B7-DC4E-4DB1-9AAE-9D1692C311F9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AD60-E2F3-4844-A43D-B78C4E423B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4943-707F-44A7-8750-0CDB81645988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8044-763B-45C9-8FAD-D2F7F186C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4720-C73D-449E-A098-6BE2B018DE49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686-7BB5-41AA-B8A3-D3EDF0450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8805-AE39-4C86-9E60-F9C0752DA07E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79-3CE6-46D8-83D7-6C6CB229F6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FF29-AE4F-4AA2-AF2B-1F0F2E705796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D21-ED05-4A00-8959-479F45466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6457-3BBB-4F75-B2FF-CE6674BB141D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32-2946-4E98-B844-F656421D1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41D9-F943-4CFF-8A20-927F578ADB50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2000" y="6516000"/>
            <a:ext cx="402674" cy="307777"/>
          </a:xfrm>
        </p:spPr>
        <p:txBody>
          <a:bodyPr wrap="none" anchor="b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DE18-FFBF-4E04-9C84-478DDDD74C1D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D4F-0905-4870-86A1-3B9F2A409F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83C5-1482-453A-9F09-AC28BB8AF45B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CA0-84D5-4672-9569-62DE2B13CE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0FC42-5D82-48DF-A63A-8126A0F13D20}" type="datetime1">
              <a:rPr lang="sk-SK" smtClean="0"/>
              <a:pPr>
                <a:defRPr/>
              </a:pPr>
              <a:t>17. 6. 2019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14C5-EB65-4717-95F8-ACD735DEFF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742012" y="2967335"/>
            <a:ext cx="3659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Kapitola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2.1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Stopníkovo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úbežníková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metóda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Rovná spojnica 84"/>
          <p:cNvCxnSpPr/>
          <p:nvPr/>
        </p:nvCxnSpPr>
        <p:spPr>
          <a:xfrm rot="16200000" flipH="1">
            <a:off x="4582203" y="3633111"/>
            <a:ext cx="3543681" cy="242107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296568" y="329631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43358" y="628396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40867" y="42429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76000" y="3312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763166" y="383410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BlokTextu 74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51720" y="207069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BlokTextu 127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Rovná spojnica 71"/>
          <p:cNvCxnSpPr/>
          <p:nvPr/>
        </p:nvCxnSpPr>
        <p:spPr>
          <a:xfrm flipV="1">
            <a:off x="2563330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V="1">
            <a:off x="2411730" y="2364648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 flipV="1">
            <a:off x="3922234" y="2369272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lokTextu 70"/>
          <p:cNvSpPr txBox="1"/>
          <p:nvPr/>
        </p:nvSpPr>
        <p:spPr>
          <a:xfrm>
            <a:off x="2179142" y="5493047"/>
            <a:ext cx="48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200" b="1" dirty="0" smtClean="0"/>
              <a:t>1) </a:t>
            </a:r>
            <a:r>
              <a:rPr lang="sk-SK" sz="1200" dirty="0" smtClean="0"/>
              <a:t>Zvolíme os </a:t>
            </a:r>
            <a:r>
              <a:rPr lang="sk-SK" sz="1200" b="1" dirty="0" smtClean="0"/>
              <a:t>o </a:t>
            </a:r>
            <a:r>
              <a:rPr lang="sk-SK" sz="1200" dirty="0" smtClean="0"/>
              <a:t>zornej kužeľovej plochy. Os </a:t>
            </a:r>
            <a:r>
              <a:rPr lang="sk-SK" sz="1200" b="1" dirty="0" smtClean="0"/>
              <a:t>o </a:t>
            </a:r>
            <a:r>
              <a:rPr lang="sk-SK" sz="1200" dirty="0" smtClean="0"/>
              <a:t> je vodorovná.</a:t>
            </a:r>
          </a:p>
          <a:p>
            <a:pPr algn="l"/>
            <a:r>
              <a:rPr lang="sk-SK" sz="1200" b="1" dirty="0" smtClean="0"/>
              <a:t>2) </a:t>
            </a:r>
            <a:r>
              <a:rPr lang="sk-SK" sz="1200" dirty="0" smtClean="0"/>
              <a:t>Na osi </a:t>
            </a:r>
            <a:r>
              <a:rPr lang="sk-SK" sz="1200" b="1" dirty="0" smtClean="0"/>
              <a:t>o </a:t>
            </a:r>
            <a:r>
              <a:rPr lang="sk-SK" sz="1200" dirty="0" smtClean="0"/>
              <a:t>určíme bod </a:t>
            </a:r>
            <a:r>
              <a:rPr lang="sk-SK" sz="1200" b="1" dirty="0" smtClean="0"/>
              <a:t>S</a:t>
            </a:r>
            <a:r>
              <a:rPr lang="sk-SK" sz="1200" dirty="0" smtClean="0"/>
              <a:t>, stred premietania tak, aby sa objekt</a:t>
            </a:r>
          </a:p>
          <a:p>
            <a:pPr algn="l"/>
            <a:r>
              <a:rPr lang="sk-SK" sz="1200" dirty="0" smtClean="0"/>
              <a:t>nachádzal v zornom kužeľovom priestore, pre ktorý platí </a:t>
            </a:r>
            <a:r>
              <a:rPr lang="sk-SK" sz="1200" b="1" dirty="0" smtClean="0">
                <a:sym typeface="Symbol"/>
              </a:rPr>
              <a:t></a:t>
            </a:r>
            <a:r>
              <a:rPr lang="sk-SK" sz="1200" b="1" i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45°.</a:t>
            </a:r>
            <a:endParaRPr lang="sk-SK" sz="1200" dirty="0" smtClean="0"/>
          </a:p>
          <a:p>
            <a:pPr algn="l"/>
            <a:r>
              <a:rPr lang="sk-SK" sz="1200" b="1" dirty="0" smtClean="0"/>
              <a:t>3) </a:t>
            </a:r>
            <a:r>
              <a:rPr lang="sk-SK" sz="1200" dirty="0" smtClean="0"/>
              <a:t>Zvolíme priemetňu 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 kolmo na os </a:t>
            </a:r>
            <a:r>
              <a:rPr lang="sk-SK" sz="1200" b="1" dirty="0" smtClean="0">
                <a:sym typeface="Symbol"/>
              </a:rPr>
              <a:t>o</a:t>
            </a:r>
            <a:r>
              <a:rPr lang="sk-SK" sz="1200" dirty="0" smtClean="0">
                <a:sym typeface="Symbol"/>
              </a:rPr>
              <a:t>. Priemetňa je zvislá.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V="1">
            <a:off x="7452320" y="400050"/>
            <a:ext cx="0" cy="6035040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4252704" y="676285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Priemetňu zvolíme tak, aby kvádre boli</a:t>
            </a:r>
          </a:p>
          <a:p>
            <a:r>
              <a:rPr lang="sk-SK" sz="1200" dirty="0" smtClean="0"/>
              <a:t>v nepriečelnej polohe. Použijeme postup </a:t>
            </a:r>
          </a:p>
          <a:p>
            <a:r>
              <a:rPr lang="sk-SK" sz="1200" dirty="0" smtClean="0"/>
              <a:t>z príkladu P7 (v tejto kapitole).</a:t>
            </a:r>
          </a:p>
          <a:p>
            <a:r>
              <a:rPr lang="sk-SK" sz="1200" dirty="0" smtClean="0"/>
              <a:t>Smer pomocných priamok </a:t>
            </a:r>
            <a:r>
              <a:rPr lang="sk-SK" sz="1200" b="1" dirty="0" smtClean="0"/>
              <a:t>a </a:t>
            </a:r>
            <a:r>
              <a:rPr lang="sk-SK" sz="1200" dirty="0" err="1" smtClean="0"/>
              <a:t>a</a:t>
            </a:r>
            <a:r>
              <a:rPr lang="sk-SK" sz="1200" b="1" dirty="0" smtClean="0"/>
              <a:t> b</a:t>
            </a:r>
            <a:r>
              <a:rPr lang="sk-SK" sz="1200" dirty="0" smtClean="0"/>
              <a:t> zvolíme rovnobežne s osami </a:t>
            </a:r>
            <a:r>
              <a:rPr lang="sk-SK" sz="1200" b="1" dirty="0" smtClean="0"/>
              <a:t>x </a:t>
            </a:r>
            <a:r>
              <a:rPr lang="sk-SK" sz="1200" dirty="0" smtClean="0"/>
              <a:t>a </a:t>
            </a:r>
            <a:r>
              <a:rPr lang="sk-SK" sz="1200" b="1" dirty="0" smtClean="0"/>
              <a:t>y</a:t>
            </a:r>
            <a:r>
              <a:rPr lang="sk-SK" sz="1200" dirty="0" smtClean="0"/>
              <a:t>. Vzhľadom na tvar objektu je to výhodné. </a:t>
            </a:r>
          </a:p>
        </p:txBody>
      </p:sp>
      <p:sp>
        <p:nvSpPr>
          <p:cNvPr id="43" name="Zástupný symbol čísla snímky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17" grpId="0"/>
      <p:bldP spid="18" grpId="0"/>
      <p:bldP spid="33" grpId="0"/>
      <p:bldP spid="99" grpId="0" animBg="1"/>
      <p:bldP spid="100" grpId="0"/>
      <p:bldP spid="93" grpId="0"/>
      <p:bldP spid="7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Rovná spojnica 76"/>
          <p:cNvCxnSpPr/>
          <p:nvPr/>
        </p:nvCxnSpPr>
        <p:spPr>
          <a:xfrm flipV="1">
            <a:off x="2556506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 flipV="1">
            <a:off x="2411730" y="2364648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 flipV="1">
            <a:off x="3922234" y="2369272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28360" y="6445826"/>
            <a:ext cx="684000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00050"/>
            <a:ext cx="0" cy="6035040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76000" y="3312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708184" y="3888946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nica 53"/>
          <p:cNvCxnSpPr/>
          <p:nvPr/>
        </p:nvCxnSpPr>
        <p:spPr>
          <a:xfrm flipV="1">
            <a:off x="2412635" y="2572603"/>
            <a:ext cx="0" cy="266114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433320" y="648125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7500958" y="171448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15979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BlokTextu 72"/>
          <p:cNvSpPr txBox="1"/>
          <p:nvPr/>
        </p:nvSpPr>
        <p:spPr>
          <a:xfrm>
            <a:off x="2204061" y="5287735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4288779" y="3943985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BlokTextu 81"/>
          <p:cNvSpPr txBox="1"/>
          <p:nvPr/>
        </p:nvSpPr>
        <p:spPr>
          <a:xfrm>
            <a:off x="3766237" y="421849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Rovná spojnica 82"/>
          <p:cNvCxnSpPr/>
          <p:nvPr/>
        </p:nvCxnSpPr>
        <p:spPr>
          <a:xfrm flipV="1">
            <a:off x="3923928" y="2572603"/>
            <a:ext cx="0" cy="1648485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BlokTextu 83"/>
          <p:cNvSpPr txBox="1"/>
          <p:nvPr/>
        </p:nvSpPr>
        <p:spPr>
          <a:xfrm>
            <a:off x="5764638" y="291606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Rovná spojnica 110"/>
          <p:cNvCxnSpPr/>
          <p:nvPr/>
        </p:nvCxnSpPr>
        <p:spPr>
          <a:xfrm flipV="1">
            <a:off x="2559827" y="2579427"/>
            <a:ext cx="0" cy="2568528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ovná spojnica 112"/>
          <p:cNvCxnSpPr/>
          <p:nvPr/>
        </p:nvCxnSpPr>
        <p:spPr>
          <a:xfrm flipH="1">
            <a:off x="2646947" y="2852752"/>
            <a:ext cx="3296653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/>
          <p:cNvCxnSpPr/>
          <p:nvPr/>
        </p:nvCxnSpPr>
        <p:spPr>
          <a:xfrm flipH="1">
            <a:off x="1472438" y="3501008"/>
            <a:ext cx="3515198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lokTextu 121"/>
          <p:cNvSpPr txBox="1"/>
          <p:nvPr/>
        </p:nvSpPr>
        <p:spPr>
          <a:xfrm>
            <a:off x="2423960" y="514596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BlokTextu 122"/>
          <p:cNvSpPr txBox="1"/>
          <p:nvPr/>
        </p:nvSpPr>
        <p:spPr>
          <a:xfrm>
            <a:off x="3019679" y="470209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BlokTextu 123"/>
          <p:cNvSpPr txBox="1"/>
          <p:nvPr/>
        </p:nvSpPr>
        <p:spPr>
          <a:xfrm>
            <a:off x="4852671" y="354858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BlokTextu 125"/>
          <p:cNvSpPr txBox="1"/>
          <p:nvPr/>
        </p:nvSpPr>
        <p:spPr>
          <a:xfrm>
            <a:off x="6041756" y="268012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BlokTextu 127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29275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BlokTextu 70"/>
          <p:cNvSpPr txBox="1"/>
          <p:nvPr/>
        </p:nvSpPr>
        <p:spPr>
          <a:xfrm>
            <a:off x="3347864" y="4924325"/>
            <a:ext cx="484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sym typeface="Symbol"/>
              </a:rPr>
              <a:t>4) </a:t>
            </a:r>
            <a:r>
              <a:rPr lang="en-US" sz="1200" dirty="0" err="1" smtClean="0">
                <a:sym typeface="Symbol"/>
              </a:rPr>
              <a:t>Narysujeme</a:t>
            </a:r>
            <a:r>
              <a:rPr lang="en-US" sz="1200" dirty="0" smtClean="0">
                <a:sym typeface="Symbol"/>
              </a:rPr>
              <a:t> </a:t>
            </a:r>
            <a:r>
              <a:rPr lang="sk-SK" sz="1200" dirty="0" err="1" smtClean="0">
                <a:sym typeface="Symbol"/>
              </a:rPr>
              <a:t>úbežníky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b="1" dirty="0" smtClean="0">
                <a:sym typeface="Symbol"/>
              </a:rPr>
              <a:t>5) </a:t>
            </a:r>
            <a:r>
              <a:rPr lang="sk-SK" sz="1200" dirty="0" smtClean="0">
                <a:sym typeface="Symbol"/>
              </a:rPr>
              <a:t>Narysujeme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I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III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IV</a:t>
            </a:r>
            <a:r>
              <a:rPr lang="sk-SK" sz="1200" dirty="0" smtClean="0">
                <a:sym typeface="Symbol"/>
              </a:rPr>
              <a:t> priamok rovnobežných s osou </a:t>
            </a:r>
            <a:r>
              <a:rPr lang="sk-SK" sz="1200" b="1" dirty="0" smtClean="0">
                <a:sym typeface="Symbol"/>
              </a:rPr>
              <a:t>x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b="1" dirty="0" smtClean="0">
                <a:sym typeface="Symbol"/>
              </a:rPr>
              <a:t>6) </a:t>
            </a:r>
            <a:r>
              <a:rPr lang="sk-SK" sz="1200" dirty="0" smtClean="0">
                <a:sym typeface="Symbol"/>
              </a:rPr>
              <a:t>Narysujeme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3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4 </a:t>
            </a:r>
            <a:r>
              <a:rPr lang="sk-SK" sz="1200" dirty="0" smtClean="0">
                <a:sym typeface="Symbol"/>
              </a:rPr>
              <a:t> priamok rovnobežných s osou </a:t>
            </a:r>
            <a:r>
              <a:rPr lang="sk-SK" sz="1200" b="1" dirty="0" smtClean="0">
                <a:sym typeface="Symbol"/>
              </a:rPr>
              <a:t>y</a:t>
            </a:r>
            <a:r>
              <a:rPr lang="sk-SK" sz="1200" dirty="0" smtClean="0">
                <a:sym typeface="Symbol"/>
              </a:rPr>
              <a:t>.</a:t>
            </a:r>
            <a:endParaRPr lang="sk-SK" sz="1200" b="1" dirty="0" smtClean="0">
              <a:sym typeface="Symbol"/>
            </a:endParaRPr>
          </a:p>
        </p:txBody>
      </p:sp>
      <p:sp>
        <p:nvSpPr>
          <p:cNvPr id="78" name="BlokTextu 77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BlokTextu 84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ál 71"/>
          <p:cNvSpPr>
            <a:spLocks noChangeAspect="1"/>
          </p:cNvSpPr>
          <p:nvPr/>
        </p:nvSpPr>
        <p:spPr>
          <a:xfrm>
            <a:off x="7429170" y="1810916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2" name="Rovná spojnica 111"/>
          <p:cNvCxnSpPr/>
          <p:nvPr/>
        </p:nvCxnSpPr>
        <p:spPr>
          <a:xfrm flipV="1">
            <a:off x="3204032" y="2572603"/>
            <a:ext cx="0" cy="21300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lokTextu 88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BlokTextu 89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1763166" y="383410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BlokTextu 74"/>
          <p:cNvSpPr txBox="1"/>
          <p:nvPr/>
        </p:nvSpPr>
        <p:spPr>
          <a:xfrm>
            <a:off x="2051720" y="207069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BlokTextu 69"/>
          <p:cNvSpPr txBox="1"/>
          <p:nvPr/>
        </p:nvSpPr>
        <p:spPr>
          <a:xfrm>
            <a:off x="640867" y="42429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Zástupný symbol čísla snímky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73" grpId="0"/>
      <p:bldP spid="79" grpId="0"/>
      <p:bldP spid="82" grpId="0"/>
      <p:bldP spid="84" grpId="0"/>
      <p:bldP spid="122" grpId="0"/>
      <p:bldP spid="123" grpId="0"/>
      <p:bldP spid="124" grpId="0"/>
      <p:bldP spid="126" grpId="0"/>
      <p:bldP spid="66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Voľná forma 85"/>
          <p:cNvSpPr/>
          <p:nvPr/>
        </p:nvSpPr>
        <p:spPr>
          <a:xfrm>
            <a:off x="3883656" y="2910689"/>
            <a:ext cx="1530315" cy="597529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30315"/>
              <a:gd name="connsiteY0" fmla="*/ 268668 h 597529"/>
              <a:gd name="connsiteX1" fmla="*/ 815092 w 1530315"/>
              <a:gd name="connsiteY1" fmla="*/ 0 h 597529"/>
              <a:gd name="connsiteX2" fmla="*/ 1530315 w 1530315"/>
              <a:gd name="connsiteY2" fmla="*/ 221810 h 597529"/>
              <a:gd name="connsiteX3" fmla="*/ 747191 w 1530315"/>
              <a:gd name="connsiteY3" fmla="*/ 597529 h 597529"/>
              <a:gd name="connsiteX4" fmla="*/ 0 w 1530315"/>
              <a:gd name="connsiteY4" fmla="*/ 268668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315" h="597529">
                <a:moveTo>
                  <a:pt x="0" y="268668"/>
                </a:moveTo>
                <a:lnTo>
                  <a:pt x="815092" y="0"/>
                </a:lnTo>
                <a:lnTo>
                  <a:pt x="1530315" y="221810"/>
                </a:lnTo>
                <a:lnTo>
                  <a:pt x="747191" y="597529"/>
                </a:lnTo>
                <a:lnTo>
                  <a:pt x="0" y="268668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Voľná forma 59"/>
          <p:cNvSpPr/>
          <p:nvPr/>
        </p:nvSpPr>
        <p:spPr>
          <a:xfrm>
            <a:off x="4279096" y="2983274"/>
            <a:ext cx="688448" cy="240074"/>
          </a:xfrm>
          <a:custGeom>
            <a:avLst/>
            <a:gdLst>
              <a:gd name="connsiteX0" fmla="*/ 0 w 688448"/>
              <a:gd name="connsiteY0" fmla="*/ 130629 h 240074"/>
              <a:gd name="connsiteX1" fmla="*/ 388355 w 688448"/>
              <a:gd name="connsiteY1" fmla="*/ 0 h 240074"/>
              <a:gd name="connsiteX2" fmla="*/ 688448 w 688448"/>
              <a:gd name="connsiteY2" fmla="*/ 91793 h 240074"/>
              <a:gd name="connsiteX3" fmla="*/ 300093 w 688448"/>
              <a:gd name="connsiteY3" fmla="*/ 240074 h 240074"/>
              <a:gd name="connsiteX4" fmla="*/ 0 w 688448"/>
              <a:gd name="connsiteY4" fmla="*/ 130629 h 2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40074">
                <a:moveTo>
                  <a:pt x="0" y="130629"/>
                </a:moveTo>
                <a:lnTo>
                  <a:pt x="388355" y="0"/>
                </a:lnTo>
                <a:lnTo>
                  <a:pt x="688448" y="91793"/>
                </a:lnTo>
                <a:lnTo>
                  <a:pt x="300093" y="240074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407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283600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1244810" y="3333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Rovná spojnica 51"/>
          <p:cNvCxnSpPr/>
          <p:nvPr/>
        </p:nvCxnSpPr>
        <p:spPr>
          <a:xfrm flipV="1">
            <a:off x="6011976" y="1660358"/>
            <a:ext cx="0" cy="1960786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33147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Rovná spojnica 55"/>
          <p:cNvCxnSpPr/>
          <p:nvPr/>
        </p:nvCxnSpPr>
        <p:spPr>
          <a:xfrm flipV="1">
            <a:off x="371656" y="1669710"/>
            <a:ext cx="0" cy="1960786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lokTextu 57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Rovná spojnica 61"/>
          <p:cNvCxnSpPr/>
          <p:nvPr/>
        </p:nvCxnSpPr>
        <p:spPr>
          <a:xfrm flipV="1">
            <a:off x="2483893" y="1637731"/>
            <a:ext cx="6127844" cy="199257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V="1">
            <a:off x="2702257" y="1638804"/>
            <a:ext cx="5905587" cy="201197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V="1">
            <a:off x="3507475" y="1635625"/>
            <a:ext cx="5100369" cy="200832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4367284" y="1638681"/>
            <a:ext cx="4237504" cy="199162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368360" y="1646787"/>
            <a:ext cx="4575429" cy="199071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375440" y="1650568"/>
            <a:ext cx="6417246" cy="198191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366659" y="1647224"/>
            <a:ext cx="5280515" cy="198023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BlokTextu 99"/>
          <p:cNvSpPr txBox="1"/>
          <p:nvPr/>
        </p:nvSpPr>
        <p:spPr>
          <a:xfrm>
            <a:off x="3743992" y="289478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Rovná spojnica 134"/>
          <p:cNvCxnSpPr/>
          <p:nvPr/>
        </p:nvCxnSpPr>
        <p:spPr>
          <a:xfrm>
            <a:off x="888296" y="1665448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66740" y="22916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6948264" y="6237312"/>
            <a:ext cx="1227856" cy="393700"/>
            <a:chOff x="2699794" y="4497810"/>
            <a:chExt cx="1226922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63" name="BlokTextu 62"/>
          <p:cNvSpPr txBox="1"/>
          <p:nvPr/>
        </p:nvSpPr>
        <p:spPr>
          <a:xfrm>
            <a:off x="4833554" y="30730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12"/>
          <p:cNvSpPr>
            <a:spLocks noChangeAspect="1" noChangeArrowheads="1"/>
          </p:cNvSpPr>
          <p:nvPr/>
        </p:nvSpPr>
        <p:spPr bwMode="auto">
          <a:xfrm flipH="1" flipV="1">
            <a:off x="4943432" y="3052256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12"/>
          <p:cNvSpPr>
            <a:spLocks noChangeAspect="1" noChangeArrowheads="1"/>
          </p:cNvSpPr>
          <p:nvPr/>
        </p:nvSpPr>
        <p:spPr bwMode="auto">
          <a:xfrm flipH="1" flipV="1">
            <a:off x="3853406" y="3148564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43577" y="370477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428596" y="4437112"/>
            <a:ext cx="820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7) </a:t>
            </a:r>
            <a:r>
              <a:rPr lang="sk-SK" sz="1200" dirty="0" smtClean="0"/>
              <a:t>V nákresni zvolíme </a:t>
            </a:r>
            <a:r>
              <a:rPr lang="sk-SK" sz="1200" dirty="0" err="1" smtClean="0"/>
              <a:t>základnicu</a:t>
            </a:r>
            <a:r>
              <a:rPr lang="sk-SK" sz="1200" dirty="0" smtClean="0"/>
              <a:t> </a:t>
            </a:r>
            <a:r>
              <a:rPr lang="sk-SK" sz="1200" b="1" dirty="0" smtClean="0"/>
              <a:t>z</a:t>
            </a:r>
            <a:r>
              <a:rPr lang="sk-SK" sz="1200" dirty="0" smtClean="0"/>
              <a:t>. Narysujeme horizont vo výške </a:t>
            </a:r>
            <a:r>
              <a:rPr lang="sk-SK" sz="1200" b="1" dirty="0" err="1" smtClean="0"/>
              <a:t>v</a:t>
            </a:r>
            <a:r>
              <a:rPr lang="sk-SK" sz="1200" b="1" baseline="30000" dirty="0" err="1" smtClean="0"/>
              <a:t>h</a:t>
            </a:r>
            <a:r>
              <a:rPr lang="sk-SK" sz="1200" dirty="0" smtClean="0"/>
              <a:t> nad </a:t>
            </a:r>
            <a:r>
              <a:rPr lang="sk-SK" sz="1200" dirty="0" err="1" smtClean="0"/>
              <a:t>základnicou</a:t>
            </a:r>
            <a:r>
              <a:rPr lang="sk-SK" sz="1200" dirty="0" smtClean="0"/>
              <a:t>. </a:t>
            </a:r>
          </a:p>
          <a:p>
            <a:r>
              <a:rPr lang="sk-SK" sz="1200" b="1" dirty="0" smtClean="0"/>
              <a:t>8) </a:t>
            </a:r>
            <a:r>
              <a:rPr lang="sk-SK" sz="1200" dirty="0" smtClean="0"/>
              <a:t>Na priamku </a:t>
            </a:r>
            <a:r>
              <a:rPr lang="sk-SK" sz="1200" b="1" dirty="0" smtClean="0"/>
              <a:t>z </a:t>
            </a:r>
            <a:r>
              <a:rPr lang="sk-SK" sz="1200" dirty="0" smtClean="0"/>
              <a:t> narysujeme body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3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4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I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III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IV</a:t>
            </a:r>
            <a:r>
              <a:rPr lang="sk-SK" sz="1200" dirty="0" smtClean="0">
                <a:sym typeface="Symbol"/>
              </a:rPr>
              <a:t> 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. Ich vzájomné vzdialenosti sú rovnaké ako vzdialenosti bodov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1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3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4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ym typeface="Symbol"/>
              </a:rPr>
              <a:t>I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III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IV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 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 (pozri pôdorys v </a:t>
            </a:r>
            <a:r>
              <a:rPr lang="sk-SK" sz="1200" dirty="0" err="1" smtClean="0">
                <a:sym typeface="Symbol"/>
              </a:rPr>
              <a:t>Mongeovej</a:t>
            </a:r>
            <a:r>
              <a:rPr lang="sk-SK" sz="1200" dirty="0" smtClean="0">
                <a:sym typeface="Symbol"/>
              </a:rPr>
              <a:t> projekcii).</a:t>
            </a:r>
            <a:endParaRPr lang="sk-SK" sz="1200" baseline="-25000" dirty="0" smtClean="0">
              <a:sym typeface="Symbol"/>
            </a:endParaRPr>
          </a:p>
          <a:p>
            <a:r>
              <a:rPr lang="sk-SK" sz="1100" dirty="0" smtClean="0">
                <a:solidFill>
                  <a:srgbClr val="0000FF"/>
                </a:solidFill>
                <a:sym typeface="Symbol"/>
              </a:rPr>
              <a:t>Poznámka 1: </a:t>
            </a:r>
            <a:r>
              <a:rPr lang="sk-SK" sz="1100" dirty="0" smtClean="0">
                <a:sym typeface="Symbol"/>
              </a:rPr>
              <a:t>Body</a:t>
            </a:r>
            <a:r>
              <a:rPr lang="sk-SK" sz="11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sk-SK" sz="1100" b="1" dirty="0" smtClean="0">
                <a:sym typeface="Symbol"/>
              </a:rPr>
              <a:t>U</a:t>
            </a:r>
            <a:r>
              <a:rPr lang="sk-SK" sz="1100" b="1" baseline="30000" dirty="0" smtClean="0">
                <a:sym typeface="Symbol"/>
              </a:rPr>
              <a:t>x</a:t>
            </a:r>
            <a:r>
              <a:rPr lang="sk-SK" sz="1100" b="1" baseline="-25000" dirty="0" smtClean="0">
                <a:sym typeface="Symbol"/>
              </a:rPr>
              <a:t>s1</a:t>
            </a:r>
            <a:r>
              <a:rPr lang="sk-SK" sz="1100" dirty="0" smtClean="0">
                <a:sym typeface="Symbol"/>
              </a:rPr>
              <a:t>,</a:t>
            </a:r>
            <a:r>
              <a:rPr lang="sk-SK" sz="1100" b="1" dirty="0" smtClean="0">
                <a:sym typeface="Symbol"/>
              </a:rPr>
              <a:t> 1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sym typeface="Symbol"/>
              </a:rPr>
              <a:t>2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sym typeface="Symbol"/>
              </a:rPr>
              <a:t>3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sym typeface="Symbol"/>
              </a:rPr>
              <a:t>4</a:t>
            </a:r>
            <a:r>
              <a:rPr lang="sk-SK" sz="1100" dirty="0" smtClean="0">
                <a:sym typeface="Symbol"/>
              </a:rPr>
              <a:t>,</a:t>
            </a:r>
            <a:r>
              <a:rPr lang="sk-SK" sz="1100" b="1" dirty="0" smtClean="0">
                <a:sym typeface="Symbol"/>
              </a:rPr>
              <a:t> I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sym typeface="Symbol"/>
              </a:rPr>
              <a:t>II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1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100" dirty="0" smtClean="0">
                <a:sym typeface="Symbol"/>
              </a:rPr>
              <a:t>,</a:t>
            </a:r>
            <a:r>
              <a:rPr lang="sk-SK" sz="11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100" b="1" dirty="0" smtClean="0">
                <a:sym typeface="Symbol"/>
              </a:rPr>
              <a:t>III</a:t>
            </a:r>
            <a:r>
              <a:rPr lang="sk-SK" sz="1100" dirty="0" smtClean="0">
                <a:sym typeface="Symbol"/>
              </a:rPr>
              <a:t>, </a:t>
            </a:r>
            <a:r>
              <a:rPr lang="sk-SK" sz="1100" b="1" dirty="0" smtClean="0">
                <a:sym typeface="Symbol"/>
              </a:rPr>
              <a:t>IV</a:t>
            </a:r>
            <a:r>
              <a:rPr lang="sk-SK" sz="1100" dirty="0" smtClean="0">
                <a:sym typeface="Symbol"/>
              </a:rPr>
              <a:t> a </a:t>
            </a:r>
            <a:r>
              <a:rPr lang="sk-SK" sz="1100" b="1" dirty="0" smtClean="0">
                <a:sym typeface="Symbol"/>
              </a:rPr>
              <a:t>U</a:t>
            </a:r>
            <a:r>
              <a:rPr lang="sk-SK" sz="1100" b="1" baseline="30000" dirty="0" smtClean="0">
                <a:sym typeface="Symbol"/>
              </a:rPr>
              <a:t>y</a:t>
            </a:r>
            <a:r>
              <a:rPr lang="sk-SK" sz="1100" b="1" baseline="-25000" dirty="0" smtClean="0">
                <a:sym typeface="Symbol"/>
              </a:rPr>
              <a:t>s1 </a:t>
            </a:r>
            <a:r>
              <a:rPr lang="sk-SK" sz="1100" dirty="0" smtClean="0">
                <a:sym typeface="Symbol"/>
              </a:rPr>
              <a:t>môžeme z </a:t>
            </a:r>
            <a:r>
              <a:rPr lang="sk-SK" sz="1100" dirty="0" err="1" smtClean="0">
                <a:sym typeface="Symbol"/>
              </a:rPr>
              <a:t>Mongeovej</a:t>
            </a:r>
            <a:r>
              <a:rPr lang="sk-SK" sz="1100" dirty="0" smtClean="0">
                <a:sym typeface="Symbol"/>
              </a:rPr>
              <a:t> projekcie rýchlo preniesť pomocou prúžku papiera, alebo môžeme perspektívu rysovať na pauzovací papier, vtedy je presnosť rysovania lepšia.</a:t>
            </a:r>
          </a:p>
          <a:p>
            <a:r>
              <a:rPr lang="sk-SK" sz="1200" b="1" dirty="0" smtClean="0">
                <a:sym typeface="Symbol"/>
              </a:rPr>
              <a:t>9) </a:t>
            </a:r>
            <a:r>
              <a:rPr lang="sk-SK" sz="1200" dirty="0" smtClean="0">
                <a:sym typeface="Symbol"/>
              </a:rPr>
              <a:t>Na horizonte narysujeme body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x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y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b="1" dirty="0" smtClean="0"/>
              <a:t>10) </a:t>
            </a:r>
            <a:r>
              <a:rPr lang="sk-SK" sz="1200" dirty="0" smtClean="0"/>
              <a:t>Narysujeme perspektívu bodu </a:t>
            </a:r>
            <a:r>
              <a:rPr lang="sk-SK" sz="1200" b="1" dirty="0" smtClean="0"/>
              <a:t>A</a:t>
            </a:r>
            <a:r>
              <a:rPr lang="sk-SK" sz="1200" dirty="0" smtClean="0"/>
              <a:t>.  </a:t>
            </a:r>
            <a:r>
              <a:rPr lang="sk-SK" sz="1200" b="1" dirty="0" smtClean="0"/>
              <a:t>A </a:t>
            </a:r>
            <a:r>
              <a:rPr lang="sk-SK" sz="1200" dirty="0" smtClean="0"/>
              <a:t>= </a:t>
            </a:r>
            <a:r>
              <a:rPr lang="sk-SK" sz="1200" b="1" dirty="0" smtClean="0"/>
              <a:t>1U</a:t>
            </a:r>
            <a:r>
              <a:rPr lang="sk-SK" sz="1200" b="1" baseline="30000" dirty="0" smtClean="0"/>
              <a:t>y</a:t>
            </a:r>
            <a:r>
              <a:rPr lang="sk-SK" sz="1200" dirty="0" smtClean="0"/>
              <a:t> </a:t>
            </a:r>
            <a:r>
              <a:rPr lang="sk-SK" sz="1200" dirty="0" smtClean="0">
                <a:sym typeface="Symbol"/>
              </a:rPr>
              <a:t></a:t>
            </a:r>
            <a:r>
              <a:rPr lang="sk-SK" sz="1200" dirty="0" smtClean="0"/>
              <a:t> </a:t>
            </a:r>
            <a:r>
              <a:rPr lang="sk-SK" sz="1200" b="1" dirty="0" err="1" smtClean="0"/>
              <a:t>IU</a:t>
            </a:r>
            <a:r>
              <a:rPr lang="sk-SK" sz="1200" b="1" baseline="30000" dirty="0" err="1" smtClean="0"/>
              <a:t>x</a:t>
            </a:r>
            <a:r>
              <a:rPr lang="sk-SK" sz="1200" dirty="0" smtClean="0"/>
              <a:t> </a:t>
            </a:r>
          </a:p>
          <a:p>
            <a:r>
              <a:rPr lang="sk-SK" sz="1100" dirty="0" smtClean="0">
                <a:solidFill>
                  <a:srgbClr val="0000FF"/>
                </a:solidFill>
                <a:sym typeface="Symbol"/>
              </a:rPr>
              <a:t>Poznámka 2: </a:t>
            </a:r>
            <a:r>
              <a:rPr lang="sk-SK" sz="1100" dirty="0" smtClean="0"/>
              <a:t>Perspektíva je stredové premietanie, ale pri väčšom počte zobrazených útvarov sa obvykle označenie stredového priemetu vynecháva. </a:t>
            </a:r>
          </a:p>
          <a:p>
            <a:r>
              <a:rPr lang="sk-SK" sz="1200" b="1" dirty="0" smtClean="0">
                <a:sym typeface="Symbol"/>
              </a:rPr>
              <a:t>11) </a:t>
            </a:r>
            <a:r>
              <a:rPr lang="sk-SK" sz="1200" dirty="0" smtClean="0">
                <a:sym typeface="Symbol"/>
              </a:rPr>
              <a:t>Narysujeme pôdorys zobrazovaného objektu. Pozri príklad P7(v tejto kapitole).</a:t>
            </a:r>
          </a:p>
        </p:txBody>
      </p:sp>
      <p:cxnSp>
        <p:nvCxnSpPr>
          <p:cNvPr id="55" name="Rovná spojnica 54"/>
          <p:cNvCxnSpPr/>
          <p:nvPr/>
        </p:nvCxnSpPr>
        <p:spPr>
          <a:xfrm flipV="1">
            <a:off x="8604448" y="1654200"/>
            <a:ext cx="0" cy="1960786"/>
          </a:xfrm>
          <a:prstGeom prst="line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>
            <a:off x="335895" y="3613881"/>
            <a:ext cx="8409223" cy="347595"/>
            <a:chOff x="335895" y="3613881"/>
            <a:chExt cx="8409223" cy="347595"/>
          </a:xfrm>
        </p:grpSpPr>
        <p:sp>
          <p:nvSpPr>
            <p:cNvPr id="29" name="BlokTextu 28"/>
            <p:cNvSpPr txBox="1"/>
            <p:nvPr/>
          </p:nvSpPr>
          <p:spPr>
            <a:xfrm>
              <a:off x="5718901" y="3637139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/>
                <a:t>H</a:t>
              </a:r>
              <a:r>
                <a:rPr lang="sk-SK" sz="1400" b="1" baseline="-25000" dirty="0" smtClean="0"/>
                <a:t>1</a:t>
              </a:r>
              <a:endParaRPr lang="sk-SK" sz="1400" b="1" dirty="0"/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2255961" y="36267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1</a:t>
              </a:r>
              <a:endParaRPr lang="sk-SK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BlokTextu 32"/>
            <p:cNvSpPr txBox="1"/>
            <p:nvPr/>
          </p:nvSpPr>
          <p:spPr>
            <a:xfrm>
              <a:off x="4753921" y="3613881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I</a:t>
              </a:r>
              <a:endParaRPr 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4134153" y="36225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5" name="BlokTextu 34"/>
            <p:cNvSpPr txBox="1"/>
            <p:nvPr/>
          </p:nvSpPr>
          <p:spPr>
            <a:xfrm>
              <a:off x="6472658" y="3616183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II</a:t>
              </a:r>
              <a:r>
                <a:rPr lang="sk-SK" sz="1400" b="1" dirty="0" smtClean="0">
                  <a:solidFill>
                    <a:srgbClr val="00B050"/>
                  </a:solidFill>
                </a:rPr>
                <a:t>I</a:t>
              </a:r>
              <a:endParaRPr 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BlokTextu 43"/>
            <p:cNvSpPr txBox="1"/>
            <p:nvPr/>
          </p:nvSpPr>
          <p:spPr>
            <a:xfrm>
              <a:off x="2497699" y="36238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00FF"/>
                  </a:solidFill>
                </a:rPr>
                <a:t>2</a:t>
              </a:r>
              <a:endParaRPr lang="sk-SK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BlokTextu 44"/>
            <p:cNvSpPr txBox="1"/>
            <p:nvPr/>
          </p:nvSpPr>
          <p:spPr>
            <a:xfrm>
              <a:off x="3244804" y="36152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00FF"/>
                  </a:solidFill>
                </a:rPr>
                <a:t>3</a:t>
              </a:r>
              <a:endParaRPr lang="sk-SK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BlokTextu 45"/>
            <p:cNvSpPr txBox="1"/>
            <p:nvPr/>
          </p:nvSpPr>
          <p:spPr>
            <a:xfrm>
              <a:off x="5403015" y="361618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I</a:t>
              </a:r>
              <a:r>
                <a:rPr lang="sk-SK" sz="1400" b="1" dirty="0" smtClean="0">
                  <a:solidFill>
                    <a:srgbClr val="00B050"/>
                  </a:solidFill>
                </a:rPr>
                <a:t>I</a:t>
              </a:r>
              <a:endParaRPr 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8" name="BlokTextu 47"/>
            <p:cNvSpPr txBox="1"/>
            <p:nvPr/>
          </p:nvSpPr>
          <p:spPr>
            <a:xfrm>
              <a:off x="6766477" y="3616183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I</a:t>
              </a:r>
              <a:r>
                <a:rPr lang="sk-SK" sz="1400" b="1" dirty="0" smtClean="0">
                  <a:solidFill>
                    <a:srgbClr val="00B050"/>
                  </a:solidFill>
                </a:rPr>
                <a:t>V</a:t>
              </a:r>
              <a:endParaRPr 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8228630" y="3653699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sk-SK" sz="1400" b="1" baseline="-250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Rovná spojnica 80"/>
            <p:cNvCxnSpPr/>
            <p:nvPr/>
          </p:nvCxnSpPr>
          <p:spPr>
            <a:xfrm rot="2040000">
              <a:off x="335895" y="3640408"/>
              <a:ext cx="80838" cy="111302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 rot="2040000">
              <a:off x="2435970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ovná spojnica 83"/>
            <p:cNvCxnSpPr/>
            <p:nvPr/>
          </p:nvCxnSpPr>
          <p:spPr>
            <a:xfrm rot="2040000">
              <a:off x="3469133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ovná spojnica 86"/>
            <p:cNvCxnSpPr/>
            <p:nvPr/>
          </p:nvCxnSpPr>
          <p:spPr>
            <a:xfrm rot="2040000">
              <a:off x="4312772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ovná spojnica 87"/>
            <p:cNvCxnSpPr/>
            <p:nvPr/>
          </p:nvCxnSpPr>
          <p:spPr>
            <a:xfrm rot="2040000">
              <a:off x="4899094" y="3651314"/>
              <a:ext cx="80838" cy="1113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nica 88"/>
            <p:cNvCxnSpPr/>
            <p:nvPr/>
          </p:nvCxnSpPr>
          <p:spPr>
            <a:xfrm rot="2040000">
              <a:off x="2676320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ovná spojnica 90"/>
            <p:cNvCxnSpPr/>
            <p:nvPr/>
          </p:nvCxnSpPr>
          <p:spPr>
            <a:xfrm rot="2040000">
              <a:off x="5608254" y="3651314"/>
              <a:ext cx="80838" cy="1113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ovná spojnica 91"/>
            <p:cNvCxnSpPr/>
            <p:nvPr/>
          </p:nvCxnSpPr>
          <p:spPr>
            <a:xfrm rot="2040000">
              <a:off x="5976350" y="3651314"/>
              <a:ext cx="80838" cy="111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>
            <a:xfrm rot="2040000">
              <a:off x="6742758" y="3654713"/>
              <a:ext cx="80838" cy="1113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ovná spojnica 93"/>
            <p:cNvCxnSpPr/>
            <p:nvPr/>
          </p:nvCxnSpPr>
          <p:spPr>
            <a:xfrm rot="2040000">
              <a:off x="7025250" y="3645145"/>
              <a:ext cx="80838" cy="1113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ovná spojnica 94"/>
            <p:cNvCxnSpPr/>
            <p:nvPr/>
          </p:nvCxnSpPr>
          <p:spPr>
            <a:xfrm rot="2040000">
              <a:off x="8566751" y="3643887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Zástupný symbol čísla snímky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0" grpId="0" animBg="1"/>
      <p:bldP spid="3" grpId="0"/>
      <p:bldP spid="5" grpId="0"/>
      <p:bldP spid="54" grpId="0"/>
      <p:bldP spid="58" grpId="0"/>
      <p:bldP spid="59" grpId="0"/>
      <p:bldP spid="100" grpId="0"/>
      <p:bldP spid="51" grpId="0"/>
      <p:bldP spid="63" grpId="0"/>
      <p:bldP spid="64" grpId="0" animBg="1"/>
      <p:bldP spid="6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Rovná spojnica 93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51510" y="6445826"/>
            <a:ext cx="681228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00050"/>
            <a:ext cx="0" cy="6035040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78594" y="330770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708184" y="3888946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51720" y="2070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15979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Rovná spojnica 112"/>
          <p:cNvCxnSpPr/>
          <p:nvPr/>
        </p:nvCxnSpPr>
        <p:spPr>
          <a:xfrm flipH="1">
            <a:off x="2646947" y="2852752"/>
            <a:ext cx="3296653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/>
          <p:cNvCxnSpPr/>
          <p:nvPr/>
        </p:nvCxnSpPr>
        <p:spPr>
          <a:xfrm flipH="1">
            <a:off x="1472438" y="3501008"/>
            <a:ext cx="3515198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BlokTextu 127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29275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Rovná spojnica 71"/>
          <p:cNvCxnSpPr/>
          <p:nvPr/>
        </p:nvCxnSpPr>
        <p:spPr>
          <a:xfrm>
            <a:off x="1769896" y="1182824"/>
            <a:ext cx="0" cy="122400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H="1">
            <a:off x="1668379" y="1195950"/>
            <a:ext cx="756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>
            <a:off x="1357290" y="157161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BlokTextu 80"/>
          <p:cNvSpPr txBox="1"/>
          <p:nvPr/>
        </p:nvSpPr>
        <p:spPr>
          <a:xfrm>
            <a:off x="433320" y="648125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7500958" y="171448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1710329" y="385725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BlokTextu 116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BlokTextu 74"/>
          <p:cNvSpPr txBox="1"/>
          <p:nvPr/>
        </p:nvSpPr>
        <p:spPr>
          <a:xfrm>
            <a:off x="2204061" y="5287735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BlokTextu 76"/>
          <p:cNvSpPr txBox="1"/>
          <p:nvPr/>
        </p:nvSpPr>
        <p:spPr>
          <a:xfrm>
            <a:off x="4288779" y="3943985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BlokTextu 84"/>
          <p:cNvSpPr txBox="1"/>
          <p:nvPr/>
        </p:nvSpPr>
        <p:spPr>
          <a:xfrm>
            <a:off x="3766237" y="421849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5764638" y="291606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lokTextu 88"/>
          <p:cNvSpPr txBox="1"/>
          <p:nvPr/>
        </p:nvSpPr>
        <p:spPr>
          <a:xfrm>
            <a:off x="2423960" y="514596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BlokTextu 89"/>
          <p:cNvSpPr txBox="1"/>
          <p:nvPr/>
        </p:nvSpPr>
        <p:spPr>
          <a:xfrm>
            <a:off x="3019679" y="470209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4852671" y="354858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BlokTextu 97"/>
          <p:cNvSpPr txBox="1"/>
          <p:nvPr/>
        </p:nvSpPr>
        <p:spPr>
          <a:xfrm>
            <a:off x="6041756" y="268012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ál 100"/>
          <p:cNvSpPr>
            <a:spLocks noChangeAspect="1"/>
          </p:cNvSpPr>
          <p:nvPr/>
        </p:nvSpPr>
        <p:spPr>
          <a:xfrm>
            <a:off x="7429170" y="1810916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BlokTextu 62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dĺžnik 70"/>
          <p:cNvSpPr/>
          <p:nvPr/>
        </p:nvSpPr>
        <p:spPr>
          <a:xfrm>
            <a:off x="3254008" y="5229200"/>
            <a:ext cx="303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12)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AA´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A´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2412635" y="2572603"/>
            <a:ext cx="0" cy="266114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/>
          <p:nvPr/>
        </p:nvCxnSpPr>
        <p:spPr>
          <a:xfrm flipV="1">
            <a:off x="3923928" y="2572603"/>
            <a:ext cx="0" cy="1648485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 flipV="1">
            <a:off x="2559827" y="2579427"/>
            <a:ext cx="0" cy="2568528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vná spojnica 90"/>
          <p:cNvCxnSpPr/>
          <p:nvPr/>
        </p:nvCxnSpPr>
        <p:spPr>
          <a:xfrm flipV="1">
            <a:off x="3204032" y="2572603"/>
            <a:ext cx="0" cy="21300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nica 94"/>
          <p:cNvCxnSpPr/>
          <p:nvPr/>
        </p:nvCxnSpPr>
        <p:spPr>
          <a:xfrm flipV="1">
            <a:off x="2556506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/>
          <p:cNvSpPr txBox="1"/>
          <p:nvPr/>
        </p:nvSpPr>
        <p:spPr>
          <a:xfrm>
            <a:off x="640867" y="42429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ástupný symbol čísla snímky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Voľná forma 79"/>
          <p:cNvSpPr/>
          <p:nvPr/>
        </p:nvSpPr>
        <p:spPr>
          <a:xfrm>
            <a:off x="3883656" y="2910689"/>
            <a:ext cx="1530315" cy="597529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30315"/>
              <a:gd name="connsiteY0" fmla="*/ 268668 h 597529"/>
              <a:gd name="connsiteX1" fmla="*/ 815092 w 1530315"/>
              <a:gd name="connsiteY1" fmla="*/ 0 h 597529"/>
              <a:gd name="connsiteX2" fmla="*/ 1530315 w 1530315"/>
              <a:gd name="connsiteY2" fmla="*/ 221810 h 597529"/>
              <a:gd name="connsiteX3" fmla="*/ 747191 w 1530315"/>
              <a:gd name="connsiteY3" fmla="*/ 597529 h 597529"/>
              <a:gd name="connsiteX4" fmla="*/ 0 w 1530315"/>
              <a:gd name="connsiteY4" fmla="*/ 268668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315" h="597529">
                <a:moveTo>
                  <a:pt x="0" y="268668"/>
                </a:moveTo>
                <a:lnTo>
                  <a:pt x="815092" y="0"/>
                </a:lnTo>
                <a:lnTo>
                  <a:pt x="1530315" y="221810"/>
                </a:lnTo>
                <a:lnTo>
                  <a:pt x="747191" y="597529"/>
                </a:lnTo>
                <a:lnTo>
                  <a:pt x="0" y="268668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Voľná forma 80"/>
          <p:cNvSpPr/>
          <p:nvPr/>
        </p:nvSpPr>
        <p:spPr>
          <a:xfrm>
            <a:off x="4275438" y="2979616"/>
            <a:ext cx="688448" cy="240074"/>
          </a:xfrm>
          <a:custGeom>
            <a:avLst/>
            <a:gdLst>
              <a:gd name="connsiteX0" fmla="*/ 0 w 688448"/>
              <a:gd name="connsiteY0" fmla="*/ 130629 h 240074"/>
              <a:gd name="connsiteX1" fmla="*/ 388355 w 688448"/>
              <a:gd name="connsiteY1" fmla="*/ 0 h 240074"/>
              <a:gd name="connsiteX2" fmla="*/ 688448 w 688448"/>
              <a:gd name="connsiteY2" fmla="*/ 91793 h 240074"/>
              <a:gd name="connsiteX3" fmla="*/ 300093 w 688448"/>
              <a:gd name="connsiteY3" fmla="*/ 240074 h 240074"/>
              <a:gd name="connsiteX4" fmla="*/ 0 w 688448"/>
              <a:gd name="connsiteY4" fmla="*/ 130629 h 2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40074">
                <a:moveTo>
                  <a:pt x="0" y="130629"/>
                </a:moveTo>
                <a:lnTo>
                  <a:pt x="388355" y="0"/>
                </a:lnTo>
                <a:lnTo>
                  <a:pt x="688448" y="91793"/>
                </a:lnTo>
                <a:lnTo>
                  <a:pt x="300093" y="240074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407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283600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V="1">
            <a:off x="6011976" y="1660358"/>
            <a:ext cx="0" cy="1960786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33147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 flipV="1">
            <a:off x="8604264" y="1643853"/>
            <a:ext cx="0" cy="1960786"/>
          </a:xfrm>
          <a:prstGeom prst="line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/>
          <p:cNvCxnSpPr/>
          <p:nvPr/>
        </p:nvCxnSpPr>
        <p:spPr>
          <a:xfrm flipV="1">
            <a:off x="371656" y="1644310"/>
            <a:ext cx="0" cy="1960786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 flipV="1">
            <a:off x="2483893" y="1637731"/>
            <a:ext cx="6127844" cy="199257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V="1">
            <a:off x="2702257" y="1638804"/>
            <a:ext cx="5905587" cy="201197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V="1">
            <a:off x="3507475" y="1635625"/>
            <a:ext cx="5100369" cy="200832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4367284" y="1638681"/>
            <a:ext cx="4237504" cy="199162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368360" y="1646787"/>
            <a:ext cx="4575429" cy="199071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375440" y="1650568"/>
            <a:ext cx="6417246" cy="198191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366659" y="1647224"/>
            <a:ext cx="5280515" cy="198023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>
            <a:off x="2473263" y="998621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2473263" y="2444010"/>
            <a:ext cx="0" cy="120186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2068492" y="2916928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 flipV="1">
            <a:off x="2501900" y="1644650"/>
            <a:ext cx="6096000" cy="82550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ovná spojnica 96"/>
          <p:cNvCxnSpPr/>
          <p:nvPr/>
        </p:nvCxnSpPr>
        <p:spPr>
          <a:xfrm>
            <a:off x="3898528" y="546646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BlokTextu 98"/>
          <p:cNvSpPr txBox="1"/>
          <p:nvPr/>
        </p:nvSpPr>
        <p:spPr>
          <a:xfrm>
            <a:off x="3536174" y="197954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3608182" y="306373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Rovná spojnica 100"/>
          <p:cNvCxnSpPr/>
          <p:nvPr/>
        </p:nvCxnSpPr>
        <p:spPr>
          <a:xfrm>
            <a:off x="386707" y="1652680"/>
            <a:ext cx="4233419" cy="74036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ovná spojnica 102"/>
          <p:cNvCxnSpPr/>
          <p:nvPr/>
        </p:nvCxnSpPr>
        <p:spPr>
          <a:xfrm>
            <a:off x="4622222" y="880568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/>
          <p:cNvCxnSpPr/>
          <p:nvPr/>
        </p:nvCxnSpPr>
        <p:spPr>
          <a:xfrm flipV="1">
            <a:off x="4620126" y="1652497"/>
            <a:ext cx="3973538" cy="74178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ovná spojnica 106"/>
          <p:cNvCxnSpPr/>
          <p:nvPr/>
        </p:nvCxnSpPr>
        <p:spPr>
          <a:xfrm>
            <a:off x="5414896" y="512768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ál 97"/>
          <p:cNvSpPr>
            <a:spLocks noChangeAspect="1"/>
          </p:cNvSpPr>
          <p:nvPr/>
        </p:nvSpPr>
        <p:spPr>
          <a:xfrm>
            <a:off x="3880426" y="2247306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ál 107"/>
          <p:cNvSpPr>
            <a:spLocks noChangeAspect="1"/>
          </p:cNvSpPr>
          <p:nvPr/>
        </p:nvSpPr>
        <p:spPr>
          <a:xfrm>
            <a:off x="5398570" y="2222519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Rovná spojnica 108"/>
          <p:cNvCxnSpPr/>
          <p:nvPr/>
        </p:nvCxnSpPr>
        <p:spPr>
          <a:xfrm>
            <a:off x="366765" y="1647930"/>
            <a:ext cx="5042445" cy="590569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ovná spojnica 111"/>
          <p:cNvCxnSpPr/>
          <p:nvPr/>
        </p:nvCxnSpPr>
        <p:spPr>
          <a:xfrm>
            <a:off x="4712964" y="283648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ál 112"/>
          <p:cNvSpPr>
            <a:spLocks noChangeAspect="1"/>
          </p:cNvSpPr>
          <p:nvPr/>
        </p:nvSpPr>
        <p:spPr>
          <a:xfrm>
            <a:off x="4696568" y="2144732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Rovná spojnica 114"/>
          <p:cNvCxnSpPr>
            <a:endCxn id="98" idx="4"/>
          </p:cNvCxnSpPr>
          <p:nvPr/>
        </p:nvCxnSpPr>
        <p:spPr>
          <a:xfrm flipH="1" flipV="1">
            <a:off x="3902026" y="2290506"/>
            <a:ext cx="676" cy="893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ovná spojnica 116"/>
          <p:cNvCxnSpPr/>
          <p:nvPr/>
        </p:nvCxnSpPr>
        <p:spPr>
          <a:xfrm>
            <a:off x="3895106" y="2268187"/>
            <a:ext cx="732553" cy="125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ovná spojnica 125"/>
          <p:cNvCxnSpPr/>
          <p:nvPr/>
        </p:nvCxnSpPr>
        <p:spPr>
          <a:xfrm flipH="1">
            <a:off x="4619708" y="2250220"/>
            <a:ext cx="803082" cy="1470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4622222" y="2404985"/>
            <a:ext cx="0" cy="1093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ovná spojnica 132"/>
          <p:cNvCxnSpPr/>
          <p:nvPr/>
        </p:nvCxnSpPr>
        <p:spPr>
          <a:xfrm flipV="1">
            <a:off x="5414896" y="2245065"/>
            <a:ext cx="0" cy="875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ovná spojnica 134"/>
          <p:cNvCxnSpPr/>
          <p:nvPr/>
        </p:nvCxnSpPr>
        <p:spPr>
          <a:xfrm>
            <a:off x="888296" y="1665448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6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72" name="BlokTextu 71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lokTextu 73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bdĺžnik 81"/>
          <p:cNvSpPr/>
          <p:nvPr/>
        </p:nvSpPr>
        <p:spPr>
          <a:xfrm>
            <a:off x="1857356" y="4786322"/>
            <a:ext cx="6723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13)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Podľa príkladu P7 (v tejto kapitole) narysujeme perspektívu bodu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Použijeme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sk-SK" sz="1200" baseline="30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14)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Pomocou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úbežníkov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narysujeme perspektívu spodného kvádra.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Voľná forma 82"/>
          <p:cNvSpPr/>
          <p:nvPr/>
        </p:nvSpPr>
        <p:spPr>
          <a:xfrm>
            <a:off x="3883656" y="2910689"/>
            <a:ext cx="1530315" cy="597529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30315"/>
              <a:gd name="connsiteY0" fmla="*/ 268668 h 597529"/>
              <a:gd name="connsiteX1" fmla="*/ 815092 w 1530315"/>
              <a:gd name="connsiteY1" fmla="*/ 0 h 597529"/>
              <a:gd name="connsiteX2" fmla="*/ 1530315 w 1530315"/>
              <a:gd name="connsiteY2" fmla="*/ 221810 h 597529"/>
              <a:gd name="connsiteX3" fmla="*/ 747191 w 1530315"/>
              <a:gd name="connsiteY3" fmla="*/ 597529 h 597529"/>
              <a:gd name="connsiteX4" fmla="*/ 0 w 1530315"/>
              <a:gd name="connsiteY4" fmla="*/ 268668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315" h="597529">
                <a:moveTo>
                  <a:pt x="0" y="268668"/>
                </a:moveTo>
                <a:lnTo>
                  <a:pt x="815092" y="0"/>
                </a:lnTo>
                <a:lnTo>
                  <a:pt x="1530315" y="221810"/>
                </a:lnTo>
                <a:lnTo>
                  <a:pt x="747191" y="597529"/>
                </a:lnTo>
                <a:lnTo>
                  <a:pt x="0" y="2686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BlokTextu 84"/>
          <p:cNvSpPr txBox="1"/>
          <p:nvPr/>
        </p:nvSpPr>
        <p:spPr>
          <a:xfrm>
            <a:off x="4833554" y="30730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12"/>
          <p:cNvSpPr>
            <a:spLocks noChangeAspect="1" noChangeArrowheads="1"/>
          </p:cNvSpPr>
          <p:nvPr/>
        </p:nvSpPr>
        <p:spPr bwMode="auto">
          <a:xfrm flipH="1" flipV="1">
            <a:off x="4943432" y="3052256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Skupina 75"/>
          <p:cNvGrpSpPr/>
          <p:nvPr/>
        </p:nvGrpSpPr>
        <p:grpSpPr>
          <a:xfrm>
            <a:off x="43577" y="3613881"/>
            <a:ext cx="8701541" cy="398675"/>
            <a:chOff x="43577" y="3613881"/>
            <a:chExt cx="8701541" cy="398675"/>
          </a:xfrm>
        </p:grpSpPr>
        <p:sp>
          <p:nvSpPr>
            <p:cNvPr id="84" name="BlokTextu 83"/>
            <p:cNvSpPr txBox="1"/>
            <p:nvPr/>
          </p:nvSpPr>
          <p:spPr>
            <a:xfrm>
              <a:off x="43577" y="3704779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sk-SK" sz="14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0" name="Skupina 109"/>
            <p:cNvGrpSpPr/>
            <p:nvPr/>
          </p:nvGrpSpPr>
          <p:grpSpPr>
            <a:xfrm>
              <a:off x="335895" y="3613881"/>
              <a:ext cx="8409223" cy="347595"/>
              <a:chOff x="335895" y="3613881"/>
              <a:chExt cx="8409223" cy="347595"/>
            </a:xfrm>
          </p:grpSpPr>
          <p:sp>
            <p:nvSpPr>
              <p:cNvPr id="111" name="BlokTextu 110"/>
              <p:cNvSpPr txBox="1"/>
              <p:nvPr/>
            </p:nvSpPr>
            <p:spPr>
              <a:xfrm>
                <a:off x="5718901" y="3637139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/>
                  <a:t>H</a:t>
                </a:r>
                <a:r>
                  <a:rPr lang="sk-SK" sz="1400" b="1" baseline="-25000" dirty="0" smtClean="0"/>
                  <a:t>1</a:t>
                </a:r>
                <a:endParaRPr lang="sk-SK" sz="1400" b="1" dirty="0"/>
              </a:p>
            </p:txBody>
          </p:sp>
          <p:sp>
            <p:nvSpPr>
              <p:cNvPr id="114" name="BlokTextu 113"/>
              <p:cNvSpPr txBox="1"/>
              <p:nvPr/>
            </p:nvSpPr>
            <p:spPr>
              <a:xfrm>
                <a:off x="2255961" y="362678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6" name="BlokTextu 115"/>
              <p:cNvSpPr txBox="1"/>
              <p:nvPr/>
            </p:nvSpPr>
            <p:spPr>
              <a:xfrm>
                <a:off x="4753921" y="3613881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8" name="BlokTextu 117"/>
              <p:cNvSpPr txBox="1"/>
              <p:nvPr/>
            </p:nvSpPr>
            <p:spPr>
              <a:xfrm>
                <a:off x="4134153" y="362252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19" name="BlokTextu 118"/>
              <p:cNvSpPr txBox="1"/>
              <p:nvPr/>
            </p:nvSpPr>
            <p:spPr>
              <a:xfrm>
                <a:off x="6472658" y="361618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0" name="BlokTextu 119"/>
              <p:cNvSpPr txBox="1"/>
              <p:nvPr/>
            </p:nvSpPr>
            <p:spPr>
              <a:xfrm>
                <a:off x="2497699" y="362385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2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BlokTextu 120"/>
              <p:cNvSpPr txBox="1"/>
              <p:nvPr/>
            </p:nvSpPr>
            <p:spPr>
              <a:xfrm>
                <a:off x="3244804" y="361521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3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2" name="BlokTextu 121"/>
              <p:cNvSpPr txBox="1"/>
              <p:nvPr/>
            </p:nvSpPr>
            <p:spPr>
              <a:xfrm>
                <a:off x="5403015" y="361618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3" name="BlokTextu 122"/>
              <p:cNvSpPr txBox="1"/>
              <p:nvPr/>
            </p:nvSpPr>
            <p:spPr>
              <a:xfrm>
                <a:off x="6766477" y="361618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V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4" name="BlokTextu 123"/>
              <p:cNvSpPr txBox="1"/>
              <p:nvPr/>
            </p:nvSpPr>
            <p:spPr>
              <a:xfrm>
                <a:off x="8228630" y="3653699"/>
                <a:ext cx="516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1400" b="1" baseline="30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sk-SK" sz="1400" b="1" baseline="-25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s1</a:t>
                </a:r>
                <a:endParaRPr lang="sk-SK" sz="14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5" name="Rovná spojnica 124"/>
              <p:cNvCxnSpPr/>
              <p:nvPr/>
            </p:nvCxnSpPr>
            <p:spPr>
              <a:xfrm rot="2040000">
                <a:off x="335895" y="3640408"/>
                <a:ext cx="80838" cy="111302"/>
              </a:xfrm>
              <a:prstGeom prst="line">
                <a:avLst/>
              </a:prstGeom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Rovná spojnica 126"/>
              <p:cNvCxnSpPr/>
              <p:nvPr/>
            </p:nvCxnSpPr>
            <p:spPr>
              <a:xfrm rot="2040000">
                <a:off x="243597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ovná spojnica 127"/>
              <p:cNvCxnSpPr/>
              <p:nvPr/>
            </p:nvCxnSpPr>
            <p:spPr>
              <a:xfrm rot="2040000">
                <a:off x="3469133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ovná spojnica 128"/>
              <p:cNvCxnSpPr/>
              <p:nvPr/>
            </p:nvCxnSpPr>
            <p:spPr>
              <a:xfrm rot="2040000">
                <a:off x="4312772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Rovná spojnica 129"/>
              <p:cNvCxnSpPr/>
              <p:nvPr/>
            </p:nvCxnSpPr>
            <p:spPr>
              <a:xfrm rot="2040000">
                <a:off x="489909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>
              <a:xfrm rot="2040000">
                <a:off x="267632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>
              <a:xfrm rot="2040000">
                <a:off x="560825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ovná spojnica 135"/>
              <p:cNvCxnSpPr/>
              <p:nvPr/>
            </p:nvCxnSpPr>
            <p:spPr>
              <a:xfrm rot="2040000">
                <a:off x="5976350" y="3651314"/>
                <a:ext cx="80838" cy="1113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ovná spojnica 136"/>
              <p:cNvCxnSpPr/>
              <p:nvPr/>
            </p:nvCxnSpPr>
            <p:spPr>
              <a:xfrm rot="2040000">
                <a:off x="6742758" y="3654713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>
              <a:xfrm rot="2040000">
                <a:off x="7025250" y="3645145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>
              <a:xfrm rot="2040000">
                <a:off x="8566751" y="3643887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BlokTextu 86"/>
          <p:cNvSpPr txBox="1"/>
          <p:nvPr/>
        </p:nvSpPr>
        <p:spPr>
          <a:xfrm>
            <a:off x="1883339" y="36217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89" name="BlokTextu 88"/>
          <p:cNvSpPr txBox="1"/>
          <p:nvPr/>
        </p:nvSpPr>
        <p:spPr>
          <a:xfrm>
            <a:off x="2088000" y="224525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92" name="BlokTextu 91"/>
          <p:cNvSpPr txBox="1"/>
          <p:nvPr/>
        </p:nvSpPr>
        <p:spPr>
          <a:xfrm>
            <a:off x="866740" y="22916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BlokTextu 93"/>
          <p:cNvSpPr txBox="1"/>
          <p:nvPr/>
        </p:nvSpPr>
        <p:spPr>
          <a:xfrm>
            <a:off x="1244810" y="3333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Zástupný symbol čísla snímky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9" grpId="0"/>
      <p:bldP spid="98" grpId="0" animBg="1"/>
      <p:bldP spid="108" grpId="0" animBg="1"/>
      <p:bldP spid="113" grpId="0" animBg="1"/>
      <p:bldP spid="87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51510" y="6445826"/>
            <a:ext cx="681228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00050"/>
            <a:ext cx="0" cy="6035040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78594" y="330770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708184" y="3888946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51720" y="2070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15979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Rovná spojnica 112"/>
          <p:cNvCxnSpPr/>
          <p:nvPr/>
        </p:nvCxnSpPr>
        <p:spPr>
          <a:xfrm flipH="1">
            <a:off x="2646947" y="2852752"/>
            <a:ext cx="3296653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/>
          <p:cNvCxnSpPr/>
          <p:nvPr/>
        </p:nvCxnSpPr>
        <p:spPr>
          <a:xfrm flipH="1">
            <a:off x="1472438" y="3501008"/>
            <a:ext cx="3515198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BlokTextu 127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29275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Rovná spojnica 71"/>
          <p:cNvCxnSpPr/>
          <p:nvPr/>
        </p:nvCxnSpPr>
        <p:spPr>
          <a:xfrm>
            <a:off x="1769896" y="1182824"/>
            <a:ext cx="0" cy="122400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H="1">
            <a:off x="1668379" y="1195950"/>
            <a:ext cx="756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>
            <a:off x="1357290" y="157161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Rovná spojnica 84"/>
          <p:cNvCxnSpPr/>
          <p:nvPr/>
        </p:nvCxnSpPr>
        <p:spPr>
          <a:xfrm>
            <a:off x="4838986" y="108284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BlokTextu 86"/>
          <p:cNvSpPr txBox="1"/>
          <p:nvPr/>
        </p:nvSpPr>
        <p:spPr>
          <a:xfrm>
            <a:off x="4850834" y="57561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Rovná spojnica 88"/>
          <p:cNvCxnSpPr/>
          <p:nvPr/>
        </p:nvCxnSpPr>
        <p:spPr>
          <a:xfrm flipH="1">
            <a:off x="3059833" y="101620"/>
            <a:ext cx="186108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ovná spojnica 96"/>
          <p:cNvCxnSpPr/>
          <p:nvPr/>
        </p:nvCxnSpPr>
        <p:spPr>
          <a:xfrm>
            <a:off x="4515262" y="1196684"/>
            <a:ext cx="0" cy="119549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BlokTextu 97"/>
          <p:cNvSpPr txBox="1"/>
          <p:nvPr/>
        </p:nvSpPr>
        <p:spPr>
          <a:xfrm>
            <a:off x="4102656" y="160394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Rovná spojnica 100"/>
          <p:cNvCxnSpPr/>
          <p:nvPr/>
        </p:nvCxnSpPr>
        <p:spPr>
          <a:xfrm flipH="1">
            <a:off x="2852029" y="1197832"/>
            <a:ext cx="186108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BlokTextu 80"/>
          <p:cNvSpPr txBox="1"/>
          <p:nvPr/>
        </p:nvSpPr>
        <p:spPr>
          <a:xfrm>
            <a:off x="433320" y="648125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7500958" y="171448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1710329" y="385725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BlokTextu 116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ál 102"/>
          <p:cNvSpPr>
            <a:spLocks noChangeAspect="1"/>
          </p:cNvSpPr>
          <p:nvPr/>
        </p:nvSpPr>
        <p:spPr>
          <a:xfrm>
            <a:off x="7429170" y="1810916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BlokTextu 104"/>
          <p:cNvSpPr txBox="1"/>
          <p:nvPr/>
        </p:nvSpPr>
        <p:spPr>
          <a:xfrm>
            <a:off x="2204061" y="5287735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4288779" y="3943985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BlokTextu 118"/>
          <p:cNvSpPr txBox="1"/>
          <p:nvPr/>
        </p:nvSpPr>
        <p:spPr>
          <a:xfrm>
            <a:off x="3766237" y="421849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BlokTextu 126"/>
          <p:cNvSpPr txBox="1"/>
          <p:nvPr/>
        </p:nvSpPr>
        <p:spPr>
          <a:xfrm>
            <a:off x="5764638" y="291606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2423960" y="514596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BlokTextu 129"/>
          <p:cNvSpPr txBox="1"/>
          <p:nvPr/>
        </p:nvSpPr>
        <p:spPr>
          <a:xfrm>
            <a:off x="3019679" y="470209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BlokTextu 130"/>
          <p:cNvSpPr txBox="1"/>
          <p:nvPr/>
        </p:nvSpPr>
        <p:spPr>
          <a:xfrm>
            <a:off x="4852671" y="354858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BlokTextu 131"/>
          <p:cNvSpPr txBox="1"/>
          <p:nvPr/>
        </p:nvSpPr>
        <p:spPr>
          <a:xfrm>
            <a:off x="6041756" y="268012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BlokTextu 70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BlokTextu 72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BlokTextu 74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dĺžnik 78"/>
          <p:cNvSpPr/>
          <p:nvPr/>
        </p:nvSpPr>
        <p:spPr>
          <a:xfrm>
            <a:off x="3398024" y="5027692"/>
            <a:ext cx="292099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15)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BB´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B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B´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BB´´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B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B´´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Rovná spojnica 76"/>
          <p:cNvCxnSpPr/>
          <p:nvPr/>
        </p:nvCxnSpPr>
        <p:spPr>
          <a:xfrm flipV="1">
            <a:off x="2412635" y="2572603"/>
            <a:ext cx="0" cy="266114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/>
          <p:nvPr/>
        </p:nvCxnSpPr>
        <p:spPr>
          <a:xfrm flipV="1">
            <a:off x="3923928" y="2572603"/>
            <a:ext cx="0" cy="1648485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/>
          <p:nvPr/>
        </p:nvCxnSpPr>
        <p:spPr>
          <a:xfrm flipV="1">
            <a:off x="2559827" y="2579427"/>
            <a:ext cx="0" cy="2568528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 flipV="1">
            <a:off x="3204032" y="2572603"/>
            <a:ext cx="0" cy="21300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vná spojnica 90"/>
          <p:cNvCxnSpPr/>
          <p:nvPr/>
        </p:nvCxnSpPr>
        <p:spPr>
          <a:xfrm flipV="1">
            <a:off x="2556506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640867" y="42429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ástupný symbol čísla snímky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Voľná forma 102"/>
          <p:cNvSpPr/>
          <p:nvPr/>
        </p:nvSpPr>
        <p:spPr>
          <a:xfrm>
            <a:off x="3869024" y="2914347"/>
            <a:ext cx="1530315" cy="597529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30315"/>
              <a:gd name="connsiteY0" fmla="*/ 268668 h 597529"/>
              <a:gd name="connsiteX1" fmla="*/ 815092 w 1530315"/>
              <a:gd name="connsiteY1" fmla="*/ 0 h 597529"/>
              <a:gd name="connsiteX2" fmla="*/ 1530315 w 1530315"/>
              <a:gd name="connsiteY2" fmla="*/ 221810 h 597529"/>
              <a:gd name="connsiteX3" fmla="*/ 747191 w 1530315"/>
              <a:gd name="connsiteY3" fmla="*/ 597529 h 597529"/>
              <a:gd name="connsiteX4" fmla="*/ 0 w 1530315"/>
              <a:gd name="connsiteY4" fmla="*/ 268668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315" h="597529">
                <a:moveTo>
                  <a:pt x="0" y="268668"/>
                </a:moveTo>
                <a:lnTo>
                  <a:pt x="815092" y="0"/>
                </a:lnTo>
                <a:lnTo>
                  <a:pt x="1530315" y="221810"/>
                </a:lnTo>
                <a:lnTo>
                  <a:pt x="747191" y="597529"/>
                </a:lnTo>
                <a:lnTo>
                  <a:pt x="0" y="268668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Voľná forma 106"/>
          <p:cNvSpPr/>
          <p:nvPr/>
        </p:nvSpPr>
        <p:spPr>
          <a:xfrm>
            <a:off x="4268122" y="2972300"/>
            <a:ext cx="688448" cy="240074"/>
          </a:xfrm>
          <a:custGeom>
            <a:avLst/>
            <a:gdLst>
              <a:gd name="connsiteX0" fmla="*/ 0 w 688448"/>
              <a:gd name="connsiteY0" fmla="*/ 130629 h 240074"/>
              <a:gd name="connsiteX1" fmla="*/ 388355 w 688448"/>
              <a:gd name="connsiteY1" fmla="*/ 0 h 240074"/>
              <a:gd name="connsiteX2" fmla="*/ 688448 w 688448"/>
              <a:gd name="connsiteY2" fmla="*/ 91793 h 240074"/>
              <a:gd name="connsiteX3" fmla="*/ 300093 w 688448"/>
              <a:gd name="connsiteY3" fmla="*/ 240074 h 240074"/>
              <a:gd name="connsiteX4" fmla="*/ 0 w 688448"/>
              <a:gd name="connsiteY4" fmla="*/ 130629 h 2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40074">
                <a:moveTo>
                  <a:pt x="0" y="130629"/>
                </a:moveTo>
                <a:lnTo>
                  <a:pt x="388355" y="0"/>
                </a:lnTo>
                <a:lnTo>
                  <a:pt x="688448" y="91793"/>
                </a:lnTo>
                <a:lnTo>
                  <a:pt x="300093" y="240074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0" name="Rovná spojnica 109"/>
          <p:cNvCxnSpPr/>
          <p:nvPr/>
        </p:nvCxnSpPr>
        <p:spPr>
          <a:xfrm flipV="1">
            <a:off x="4691950" y="2179122"/>
            <a:ext cx="0" cy="72263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1956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 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283600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V="1">
            <a:off x="6011976" y="1660358"/>
            <a:ext cx="0" cy="1960786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6045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55" name="Rovná spojnica 54"/>
          <p:cNvCxnSpPr/>
          <p:nvPr/>
        </p:nvCxnSpPr>
        <p:spPr>
          <a:xfrm flipV="1">
            <a:off x="8604264" y="1623042"/>
            <a:ext cx="0" cy="2016000"/>
          </a:xfrm>
          <a:prstGeom prst="line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 flipV="1">
            <a:off x="2483893" y="1631950"/>
            <a:ext cx="6127844" cy="199257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V="1">
            <a:off x="2702257" y="1631950"/>
            <a:ext cx="5905587" cy="201197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V="1">
            <a:off x="3507475" y="1631950"/>
            <a:ext cx="5100369" cy="200832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4367284" y="1631950"/>
            <a:ext cx="4237504" cy="199162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368360" y="1645544"/>
            <a:ext cx="4575429" cy="199071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375440" y="1645544"/>
            <a:ext cx="6417246" cy="198191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366659" y="1645544"/>
            <a:ext cx="5284841" cy="199300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>
            <a:off x="2481895" y="1005445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2480957" y="2444010"/>
            <a:ext cx="0" cy="120186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2064856" y="2880832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z</a:t>
            </a:r>
            <a:r>
              <a:rPr lang="sk-SK" sz="1400" b="1" baseline="30000" dirty="0" err="1" smtClean="0"/>
              <a:t>A</a:t>
            </a:r>
            <a:r>
              <a:rPr lang="sk-SK" sz="1400" b="1" baseline="30000" dirty="0" smtClean="0"/>
              <a:t>´</a:t>
            </a:r>
            <a:r>
              <a:rPr lang="sk-SK" sz="1400" b="1" dirty="0" smtClean="0"/>
              <a:t> </a:t>
            </a:r>
            <a:endParaRPr lang="sk-SK" sz="1400" b="1" dirty="0"/>
          </a:p>
        </p:txBody>
      </p:sp>
      <p:cxnSp>
        <p:nvCxnSpPr>
          <p:cNvPr id="93" name="Rovná spojnica 92"/>
          <p:cNvCxnSpPr/>
          <p:nvPr/>
        </p:nvCxnSpPr>
        <p:spPr>
          <a:xfrm flipV="1">
            <a:off x="2501900" y="1631950"/>
            <a:ext cx="6102350" cy="83820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BlokTextu 98"/>
          <p:cNvSpPr txBox="1"/>
          <p:nvPr/>
        </p:nvSpPr>
        <p:spPr>
          <a:xfrm>
            <a:off x="3608366" y="202918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endParaRPr lang="sk-SK" sz="1400" b="1" dirty="0"/>
          </a:p>
        </p:txBody>
      </p:sp>
      <p:sp>
        <p:nvSpPr>
          <p:cNvPr id="100" name="BlokTextu 99"/>
          <p:cNvSpPr txBox="1"/>
          <p:nvPr/>
        </p:nvSpPr>
        <p:spPr>
          <a:xfrm>
            <a:off x="3608182" y="306373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101" name="Rovná spojnica 100"/>
          <p:cNvCxnSpPr/>
          <p:nvPr/>
        </p:nvCxnSpPr>
        <p:spPr>
          <a:xfrm>
            <a:off x="386707" y="1652680"/>
            <a:ext cx="4233419" cy="74036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/>
          <p:cNvCxnSpPr/>
          <p:nvPr/>
        </p:nvCxnSpPr>
        <p:spPr>
          <a:xfrm flipV="1">
            <a:off x="4620126" y="1652497"/>
            <a:ext cx="3973538" cy="74178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>
            <a:off x="381837" y="1642905"/>
            <a:ext cx="5027373" cy="595594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ovná spojnica 114"/>
          <p:cNvCxnSpPr/>
          <p:nvPr/>
        </p:nvCxnSpPr>
        <p:spPr>
          <a:xfrm flipV="1">
            <a:off x="3888748" y="2276985"/>
            <a:ext cx="13415" cy="89710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ovná spojnica 125"/>
          <p:cNvCxnSpPr/>
          <p:nvPr/>
        </p:nvCxnSpPr>
        <p:spPr>
          <a:xfrm flipH="1">
            <a:off x="4619708" y="2250220"/>
            <a:ext cx="803082" cy="14709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4619476" y="2404985"/>
            <a:ext cx="0" cy="109358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ovná spojnica 132"/>
          <p:cNvCxnSpPr/>
          <p:nvPr/>
        </p:nvCxnSpPr>
        <p:spPr>
          <a:xfrm flipV="1">
            <a:off x="5415776" y="2245065"/>
            <a:ext cx="0" cy="87582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>
            <a:off x="3512435" y="1018669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nica 68"/>
          <p:cNvCxnSpPr/>
          <p:nvPr/>
        </p:nvCxnSpPr>
        <p:spPr>
          <a:xfrm>
            <a:off x="3512435" y="2452026"/>
            <a:ext cx="0" cy="120186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 flipV="1">
            <a:off x="3530600" y="1631950"/>
            <a:ext cx="5079398" cy="836534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 flipV="1">
            <a:off x="4963542" y="57785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nica 82"/>
          <p:cNvCxnSpPr/>
          <p:nvPr/>
        </p:nvCxnSpPr>
        <p:spPr>
          <a:xfrm>
            <a:off x="3511645" y="1399180"/>
            <a:ext cx="0" cy="2254422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BlokTextu 83"/>
          <p:cNvSpPr txBox="1"/>
          <p:nvPr/>
        </p:nvSpPr>
        <p:spPr>
          <a:xfrm>
            <a:off x="3501788" y="170184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z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30000" dirty="0" smtClean="0">
                <a:solidFill>
                  <a:srgbClr val="FF0000"/>
                </a:solidFill>
              </a:rPr>
              <a:t>´´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5" name="BlokTextu 84"/>
          <p:cNvSpPr txBox="1"/>
          <p:nvPr/>
        </p:nvSpPr>
        <p:spPr>
          <a:xfrm>
            <a:off x="3175977" y="298878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z</a:t>
            </a:r>
            <a:r>
              <a:rPr lang="sk-SK" sz="1400" b="1" baseline="30000" dirty="0" err="1" smtClean="0"/>
              <a:t>B</a:t>
            </a:r>
            <a:r>
              <a:rPr lang="sk-SK" sz="1400" b="1" baseline="30000" dirty="0" smtClean="0"/>
              <a:t>´</a:t>
            </a:r>
            <a:endParaRPr lang="sk-SK" sz="1400" b="1" dirty="0"/>
          </a:p>
        </p:txBody>
      </p:sp>
      <p:cxnSp>
        <p:nvCxnSpPr>
          <p:cNvPr id="87" name="Rovná spojnica 86"/>
          <p:cNvCxnSpPr/>
          <p:nvPr/>
        </p:nvCxnSpPr>
        <p:spPr>
          <a:xfrm>
            <a:off x="3530600" y="1416050"/>
            <a:ext cx="5068218" cy="22225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4934106" y="11439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´´</a:t>
            </a:r>
            <a:endParaRPr lang="sk-SK" sz="1400" b="1" dirty="0"/>
          </a:p>
        </p:txBody>
      </p:sp>
      <p:sp>
        <p:nvSpPr>
          <p:cNvPr id="95" name="BlokTextu 94"/>
          <p:cNvSpPr txBox="1"/>
          <p:nvPr/>
        </p:nvSpPr>
        <p:spPr>
          <a:xfrm>
            <a:off x="4909958" y="194702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</a:t>
            </a:r>
            <a:endParaRPr lang="sk-SK" sz="1400" b="1" dirty="0"/>
          </a:p>
        </p:txBody>
      </p:sp>
      <p:cxnSp>
        <p:nvCxnSpPr>
          <p:cNvPr id="105" name="Rovná spojnica 104"/>
          <p:cNvCxnSpPr/>
          <p:nvPr/>
        </p:nvCxnSpPr>
        <p:spPr>
          <a:xfrm flipV="1">
            <a:off x="4558731" y="72390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 flipV="1">
            <a:off x="4260113" y="61595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ovná spojnica 120"/>
          <p:cNvCxnSpPr/>
          <p:nvPr/>
        </p:nvCxnSpPr>
        <p:spPr>
          <a:xfrm>
            <a:off x="356388" y="1644809"/>
            <a:ext cx="4198277" cy="639024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ovná spojnica 126"/>
          <p:cNvCxnSpPr/>
          <p:nvPr/>
        </p:nvCxnSpPr>
        <p:spPr>
          <a:xfrm flipV="1">
            <a:off x="373866" y="1462088"/>
            <a:ext cx="4183847" cy="184048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ovná spojnica 131"/>
          <p:cNvCxnSpPr/>
          <p:nvPr/>
        </p:nvCxnSpPr>
        <p:spPr>
          <a:xfrm>
            <a:off x="4256254" y="2240967"/>
            <a:ext cx="304108" cy="49501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ovná spojnica 140"/>
          <p:cNvCxnSpPr/>
          <p:nvPr/>
        </p:nvCxnSpPr>
        <p:spPr>
          <a:xfrm flipV="1">
            <a:off x="4561803" y="2229196"/>
            <a:ext cx="403396" cy="6643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145"/>
          <p:cNvCxnSpPr/>
          <p:nvPr/>
        </p:nvCxnSpPr>
        <p:spPr>
          <a:xfrm flipV="1">
            <a:off x="4625591" y="3128963"/>
            <a:ext cx="790593" cy="37157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flipV="1">
            <a:off x="4963926" y="1485900"/>
            <a:ext cx="0" cy="74497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Rovná spojnica 153"/>
          <p:cNvCxnSpPr/>
          <p:nvPr/>
        </p:nvCxnSpPr>
        <p:spPr>
          <a:xfrm flipV="1">
            <a:off x="4558731" y="1475277"/>
            <a:ext cx="0" cy="812513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ovná spojnica 155"/>
          <p:cNvCxnSpPr/>
          <p:nvPr/>
        </p:nvCxnSpPr>
        <p:spPr>
          <a:xfrm>
            <a:off x="4560094" y="1459706"/>
            <a:ext cx="410202" cy="1987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ovná spojnica 160"/>
          <p:cNvCxnSpPr/>
          <p:nvPr/>
        </p:nvCxnSpPr>
        <p:spPr>
          <a:xfrm flipV="1">
            <a:off x="4260113" y="1478677"/>
            <a:ext cx="0" cy="75791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Rovná spojnica 165"/>
          <p:cNvCxnSpPr/>
          <p:nvPr/>
        </p:nvCxnSpPr>
        <p:spPr>
          <a:xfrm flipV="1">
            <a:off x="3898486" y="2227496"/>
            <a:ext cx="365825" cy="4653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Rovná spojnica 169"/>
          <p:cNvCxnSpPr/>
          <p:nvPr/>
        </p:nvCxnSpPr>
        <p:spPr>
          <a:xfrm flipH="1" flipV="1">
            <a:off x="4973821" y="2191984"/>
            <a:ext cx="437883" cy="4894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ovná spojnica 116"/>
          <p:cNvCxnSpPr/>
          <p:nvPr/>
        </p:nvCxnSpPr>
        <p:spPr>
          <a:xfrm>
            <a:off x="3895106" y="2268187"/>
            <a:ext cx="732553" cy="12515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6372200" y="6419676"/>
            <a:ext cx="1227856" cy="393700"/>
            <a:chOff x="2699794" y="4497810"/>
            <a:chExt cx="1226922" cy="393091"/>
          </a:xfrm>
        </p:grpSpPr>
        <p:pic>
          <p:nvPicPr>
            <p:cNvPr id="8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96" name="BlokTextu 95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x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y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2" name="Obdĺžnik 101"/>
          <p:cNvSpPr/>
          <p:nvPr/>
        </p:nvSpPr>
        <p:spPr>
          <a:xfrm>
            <a:off x="896631" y="4786322"/>
            <a:ext cx="7156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16)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Podľa príkladu P7 (v tejto kapitole) narysujeme perspektívu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B´´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Použijeme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baseline="300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17)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Pomocou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úbežníkov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narysujeme perspektívu vrchného kvádra.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Obvykle zobrazujeme len viditeľné hrany (podľa zložitosti objektu).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111"/>
          <p:cNvSpPr txBox="1"/>
          <p:nvPr/>
        </p:nvSpPr>
        <p:spPr>
          <a:xfrm>
            <a:off x="4833554" y="30730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val 12"/>
          <p:cNvSpPr>
            <a:spLocks noChangeAspect="1" noChangeArrowheads="1"/>
          </p:cNvSpPr>
          <p:nvPr/>
        </p:nvSpPr>
        <p:spPr bwMode="auto">
          <a:xfrm flipH="1" flipV="1">
            <a:off x="4943432" y="3042059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Rovná spojnica 55"/>
          <p:cNvCxnSpPr/>
          <p:nvPr/>
        </p:nvCxnSpPr>
        <p:spPr>
          <a:xfrm flipV="1">
            <a:off x="371656" y="1644310"/>
            <a:ext cx="0" cy="1980000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Skupina 79"/>
          <p:cNvGrpSpPr/>
          <p:nvPr/>
        </p:nvGrpSpPr>
        <p:grpSpPr>
          <a:xfrm>
            <a:off x="43577" y="3613881"/>
            <a:ext cx="8701541" cy="398675"/>
            <a:chOff x="43577" y="3613881"/>
            <a:chExt cx="8701541" cy="398675"/>
          </a:xfrm>
        </p:grpSpPr>
        <p:sp>
          <p:nvSpPr>
            <p:cNvPr id="81" name="BlokTextu 80"/>
            <p:cNvSpPr txBox="1"/>
            <p:nvPr/>
          </p:nvSpPr>
          <p:spPr>
            <a:xfrm>
              <a:off x="43577" y="3704779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sk-SK" sz="14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" name="Skupina 81"/>
            <p:cNvGrpSpPr/>
            <p:nvPr/>
          </p:nvGrpSpPr>
          <p:grpSpPr>
            <a:xfrm>
              <a:off x="335895" y="3613881"/>
              <a:ext cx="8409223" cy="347595"/>
              <a:chOff x="335895" y="3613881"/>
              <a:chExt cx="8409223" cy="347595"/>
            </a:xfrm>
          </p:grpSpPr>
          <p:sp>
            <p:nvSpPr>
              <p:cNvPr id="86" name="BlokTextu 85"/>
              <p:cNvSpPr txBox="1"/>
              <p:nvPr/>
            </p:nvSpPr>
            <p:spPr>
              <a:xfrm>
                <a:off x="5718901" y="3637139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/>
                  <a:t>H</a:t>
                </a:r>
                <a:r>
                  <a:rPr lang="sk-SK" sz="1400" b="1" baseline="-25000" dirty="0" smtClean="0"/>
                  <a:t>1</a:t>
                </a:r>
                <a:endParaRPr lang="sk-SK" sz="1400" b="1" dirty="0"/>
              </a:p>
            </p:txBody>
          </p:sp>
          <p:sp>
            <p:nvSpPr>
              <p:cNvPr id="108" name="BlokTextu 107"/>
              <p:cNvSpPr txBox="1"/>
              <p:nvPr/>
            </p:nvSpPr>
            <p:spPr>
              <a:xfrm>
                <a:off x="2255961" y="362678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BlokTextu 110"/>
              <p:cNvSpPr txBox="1"/>
              <p:nvPr/>
            </p:nvSpPr>
            <p:spPr>
              <a:xfrm>
                <a:off x="4753921" y="3613881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8" name="BlokTextu 127"/>
              <p:cNvSpPr txBox="1"/>
              <p:nvPr/>
            </p:nvSpPr>
            <p:spPr>
              <a:xfrm>
                <a:off x="4134153" y="362252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29" name="BlokTextu 128"/>
              <p:cNvSpPr txBox="1"/>
              <p:nvPr/>
            </p:nvSpPr>
            <p:spPr>
              <a:xfrm>
                <a:off x="6472658" y="361618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0" name="BlokTextu 129"/>
              <p:cNvSpPr txBox="1"/>
              <p:nvPr/>
            </p:nvSpPr>
            <p:spPr>
              <a:xfrm>
                <a:off x="2497699" y="362385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2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BlokTextu 133"/>
              <p:cNvSpPr txBox="1"/>
              <p:nvPr/>
            </p:nvSpPr>
            <p:spPr>
              <a:xfrm>
                <a:off x="3244804" y="361521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3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5" name="BlokTextu 134"/>
              <p:cNvSpPr txBox="1"/>
              <p:nvPr/>
            </p:nvSpPr>
            <p:spPr>
              <a:xfrm>
                <a:off x="5403015" y="361618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6" name="BlokTextu 135"/>
              <p:cNvSpPr txBox="1"/>
              <p:nvPr/>
            </p:nvSpPr>
            <p:spPr>
              <a:xfrm>
                <a:off x="6766477" y="361618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V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7" name="BlokTextu 136"/>
              <p:cNvSpPr txBox="1"/>
              <p:nvPr/>
            </p:nvSpPr>
            <p:spPr>
              <a:xfrm>
                <a:off x="8228630" y="3653699"/>
                <a:ext cx="516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1400" b="1" baseline="30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sk-SK" sz="1400" b="1" baseline="-25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s1</a:t>
                </a:r>
                <a:endParaRPr lang="sk-SK" sz="14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8" name="Rovná spojnica 137"/>
              <p:cNvCxnSpPr/>
              <p:nvPr/>
            </p:nvCxnSpPr>
            <p:spPr>
              <a:xfrm rot="2040000">
                <a:off x="335895" y="3640408"/>
                <a:ext cx="80838" cy="111302"/>
              </a:xfrm>
              <a:prstGeom prst="line">
                <a:avLst/>
              </a:prstGeom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>
              <a:xfrm rot="2040000">
                <a:off x="243597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>
              <a:xfrm rot="2040000">
                <a:off x="3469133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ovná spojnica 141"/>
              <p:cNvCxnSpPr/>
              <p:nvPr/>
            </p:nvCxnSpPr>
            <p:spPr>
              <a:xfrm rot="2040000">
                <a:off x="4312772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Rovná spojnica 142"/>
              <p:cNvCxnSpPr/>
              <p:nvPr/>
            </p:nvCxnSpPr>
            <p:spPr>
              <a:xfrm rot="2040000">
                <a:off x="489909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ovná spojnica 143"/>
              <p:cNvCxnSpPr/>
              <p:nvPr/>
            </p:nvCxnSpPr>
            <p:spPr>
              <a:xfrm rot="2040000">
                <a:off x="267632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Rovná spojnica 144"/>
              <p:cNvCxnSpPr/>
              <p:nvPr/>
            </p:nvCxnSpPr>
            <p:spPr>
              <a:xfrm rot="2040000">
                <a:off x="560825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Rovná spojnica 146"/>
              <p:cNvCxnSpPr/>
              <p:nvPr/>
            </p:nvCxnSpPr>
            <p:spPr>
              <a:xfrm rot="2040000">
                <a:off x="5976350" y="3651314"/>
                <a:ext cx="80838" cy="1113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Rovná spojnica 147"/>
              <p:cNvCxnSpPr/>
              <p:nvPr/>
            </p:nvCxnSpPr>
            <p:spPr>
              <a:xfrm rot="2040000">
                <a:off x="6742758" y="3654713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Rovná spojnica 149"/>
              <p:cNvCxnSpPr/>
              <p:nvPr/>
            </p:nvCxnSpPr>
            <p:spPr>
              <a:xfrm rot="2040000">
                <a:off x="7025250" y="3645145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Rovná spojnica 150"/>
              <p:cNvCxnSpPr/>
              <p:nvPr/>
            </p:nvCxnSpPr>
            <p:spPr>
              <a:xfrm rot="2040000">
                <a:off x="8566751" y="3643887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3" name="Rovná spojnica 152"/>
          <p:cNvCxnSpPr/>
          <p:nvPr/>
        </p:nvCxnSpPr>
        <p:spPr>
          <a:xfrm>
            <a:off x="3891663" y="3181160"/>
            <a:ext cx="720530" cy="31349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ál 158"/>
          <p:cNvSpPr>
            <a:spLocks noChangeAspect="1"/>
          </p:cNvSpPr>
          <p:nvPr/>
        </p:nvSpPr>
        <p:spPr>
          <a:xfrm>
            <a:off x="4936915" y="2202521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ál 159"/>
          <p:cNvSpPr>
            <a:spLocks noChangeAspect="1"/>
          </p:cNvSpPr>
          <p:nvPr/>
        </p:nvSpPr>
        <p:spPr>
          <a:xfrm>
            <a:off x="4938595" y="145803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BlokTextu 113"/>
          <p:cNvSpPr txBox="1"/>
          <p:nvPr/>
        </p:nvSpPr>
        <p:spPr>
          <a:xfrm>
            <a:off x="1883339" y="36217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116" name="BlokTextu 115"/>
          <p:cNvSpPr txBox="1"/>
          <p:nvPr/>
        </p:nvSpPr>
        <p:spPr>
          <a:xfrm>
            <a:off x="2088000" y="224525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18" name="BlokTextu 117"/>
          <p:cNvSpPr txBox="1"/>
          <p:nvPr/>
        </p:nvSpPr>
        <p:spPr>
          <a:xfrm>
            <a:off x="2847982" y="361608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119" name="BlokTextu 118"/>
          <p:cNvSpPr txBox="1"/>
          <p:nvPr/>
        </p:nvSpPr>
        <p:spPr>
          <a:xfrm>
            <a:off x="3126947" y="231578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20" name="BlokTextu 119"/>
          <p:cNvSpPr txBox="1"/>
          <p:nvPr/>
        </p:nvSpPr>
        <p:spPr>
          <a:xfrm>
            <a:off x="3082497" y="119675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cxnSp>
        <p:nvCxnSpPr>
          <p:cNvPr id="168" name="Rovná spojnica 167"/>
          <p:cNvCxnSpPr/>
          <p:nvPr/>
        </p:nvCxnSpPr>
        <p:spPr>
          <a:xfrm flipV="1">
            <a:off x="4259977" y="1466750"/>
            <a:ext cx="294800" cy="12967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lokTextu 121"/>
          <p:cNvSpPr txBox="1"/>
          <p:nvPr/>
        </p:nvSpPr>
        <p:spPr>
          <a:xfrm>
            <a:off x="1244810" y="3333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Zástupný symbol čísla snímky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94" grpId="0"/>
      <p:bldP spid="95" grpId="0"/>
      <p:bldP spid="159" grpId="0" animBg="1"/>
      <p:bldP spid="160" grpId="0" animBg="1"/>
      <p:bldP spid="118" grpId="0"/>
      <p:bldP spid="119" grpId="0"/>
      <p:bldP spid="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51510" y="6445826"/>
            <a:ext cx="681228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00050"/>
            <a:ext cx="0" cy="6035040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78594" y="330770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708184" y="3888946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51720" y="2070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15979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dĺžnik 109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Rovná spojnica 112"/>
          <p:cNvCxnSpPr/>
          <p:nvPr/>
        </p:nvCxnSpPr>
        <p:spPr>
          <a:xfrm flipH="1">
            <a:off x="2646947" y="2852752"/>
            <a:ext cx="3296653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/>
          <p:cNvCxnSpPr/>
          <p:nvPr/>
        </p:nvCxnSpPr>
        <p:spPr>
          <a:xfrm flipH="1">
            <a:off x="1472438" y="3501008"/>
            <a:ext cx="3515198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BlokTextu 127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29275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Rovná spojnica 71"/>
          <p:cNvCxnSpPr/>
          <p:nvPr/>
        </p:nvCxnSpPr>
        <p:spPr>
          <a:xfrm>
            <a:off x="1769896" y="1182824"/>
            <a:ext cx="0" cy="122400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H="1">
            <a:off x="1668379" y="1195950"/>
            <a:ext cx="756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>
            <a:off x="1357290" y="157161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Rovná spojnica 84"/>
          <p:cNvCxnSpPr/>
          <p:nvPr/>
        </p:nvCxnSpPr>
        <p:spPr>
          <a:xfrm>
            <a:off x="4838986" y="108284"/>
            <a:ext cx="0" cy="226800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BlokTextu 86"/>
          <p:cNvSpPr txBox="1"/>
          <p:nvPr/>
        </p:nvSpPr>
        <p:spPr>
          <a:xfrm>
            <a:off x="4850834" y="57561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Rovná spojnica 88"/>
          <p:cNvCxnSpPr/>
          <p:nvPr/>
        </p:nvCxnSpPr>
        <p:spPr>
          <a:xfrm flipH="1">
            <a:off x="3059833" y="101620"/>
            <a:ext cx="186108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ovná spojnica 96"/>
          <p:cNvCxnSpPr/>
          <p:nvPr/>
        </p:nvCxnSpPr>
        <p:spPr>
          <a:xfrm>
            <a:off x="4515262" y="1196684"/>
            <a:ext cx="0" cy="119549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BlokTextu 97"/>
          <p:cNvSpPr txBox="1"/>
          <p:nvPr/>
        </p:nvSpPr>
        <p:spPr>
          <a:xfrm>
            <a:off x="4102656" y="160394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Rovná spojnica 100"/>
          <p:cNvCxnSpPr/>
          <p:nvPr/>
        </p:nvCxnSpPr>
        <p:spPr>
          <a:xfrm flipH="1">
            <a:off x="2852029" y="1197832"/>
            <a:ext cx="186108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BlokTextu 80"/>
          <p:cNvSpPr txBox="1"/>
          <p:nvPr/>
        </p:nvSpPr>
        <p:spPr>
          <a:xfrm>
            <a:off x="433320" y="648125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7500958" y="171448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1710329" y="385725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BlokTextu 116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ál 102"/>
          <p:cNvSpPr>
            <a:spLocks noChangeAspect="1"/>
          </p:cNvSpPr>
          <p:nvPr/>
        </p:nvSpPr>
        <p:spPr>
          <a:xfrm>
            <a:off x="7429170" y="1810916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BlokTextu 104"/>
          <p:cNvSpPr txBox="1"/>
          <p:nvPr/>
        </p:nvSpPr>
        <p:spPr>
          <a:xfrm>
            <a:off x="2204061" y="5287735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4288779" y="3943985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BlokTextu 118"/>
          <p:cNvSpPr txBox="1"/>
          <p:nvPr/>
        </p:nvSpPr>
        <p:spPr>
          <a:xfrm>
            <a:off x="3766237" y="421849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BlokTextu 126"/>
          <p:cNvSpPr txBox="1"/>
          <p:nvPr/>
        </p:nvSpPr>
        <p:spPr>
          <a:xfrm>
            <a:off x="5764638" y="291606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2423960" y="514596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BlokTextu 129"/>
          <p:cNvSpPr txBox="1"/>
          <p:nvPr/>
        </p:nvSpPr>
        <p:spPr>
          <a:xfrm>
            <a:off x="3019679" y="470209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BlokTextu 130"/>
          <p:cNvSpPr txBox="1"/>
          <p:nvPr/>
        </p:nvSpPr>
        <p:spPr>
          <a:xfrm>
            <a:off x="4852671" y="354858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BlokTextu 131"/>
          <p:cNvSpPr txBox="1"/>
          <p:nvPr/>
        </p:nvSpPr>
        <p:spPr>
          <a:xfrm>
            <a:off x="6041756" y="268012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BlokTextu 70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BlokTextu 72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BlokTextu 74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dĺžnik 78"/>
          <p:cNvSpPr/>
          <p:nvPr/>
        </p:nvSpPr>
        <p:spPr>
          <a:xfrm>
            <a:off x="3131840" y="5288340"/>
            <a:ext cx="296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18)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SH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dištancia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S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AutoShape 16"/>
          <p:cNvSpPr>
            <a:spLocks/>
          </p:cNvSpPr>
          <p:nvPr/>
        </p:nvSpPr>
        <p:spPr bwMode="auto">
          <a:xfrm rot="8760000" flipH="1" flipV="1">
            <a:off x="6219615" y="3027183"/>
            <a:ext cx="174381" cy="3787241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4" name="BlokTextu 83"/>
          <p:cNvSpPr txBox="1"/>
          <p:nvPr/>
        </p:nvSpPr>
        <p:spPr>
          <a:xfrm>
            <a:off x="5962186" y="4902211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d</a:t>
            </a:r>
            <a:endParaRPr lang="sk-SK" sz="1400" b="1" dirty="0">
              <a:solidFill>
                <a:srgbClr val="FF00FF"/>
              </a:solidFill>
            </a:endParaRPr>
          </a:p>
        </p:txBody>
      </p:sp>
      <p:cxnSp>
        <p:nvCxnSpPr>
          <p:cNvPr id="77" name="Rovná spojnica 76"/>
          <p:cNvCxnSpPr/>
          <p:nvPr/>
        </p:nvCxnSpPr>
        <p:spPr>
          <a:xfrm flipV="1">
            <a:off x="2412635" y="2572603"/>
            <a:ext cx="0" cy="266114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 flipV="1">
            <a:off x="3923928" y="2572603"/>
            <a:ext cx="0" cy="1648485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flipV="1">
            <a:off x="2559827" y="2579427"/>
            <a:ext cx="0" cy="2568528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vná spojnica 90"/>
          <p:cNvCxnSpPr/>
          <p:nvPr/>
        </p:nvCxnSpPr>
        <p:spPr>
          <a:xfrm flipV="1">
            <a:off x="3204032" y="2572603"/>
            <a:ext cx="0" cy="21300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ovná spojnica 93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nica 94"/>
          <p:cNvCxnSpPr/>
          <p:nvPr/>
        </p:nvCxnSpPr>
        <p:spPr>
          <a:xfrm flipV="1">
            <a:off x="2556506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BlokTextu 95"/>
          <p:cNvSpPr txBox="1"/>
          <p:nvPr/>
        </p:nvSpPr>
        <p:spPr>
          <a:xfrm>
            <a:off x="640867" y="42429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Zástupný symbol čísla snímky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Voľná forma 102"/>
          <p:cNvSpPr/>
          <p:nvPr/>
        </p:nvSpPr>
        <p:spPr>
          <a:xfrm>
            <a:off x="3869024" y="2914347"/>
            <a:ext cx="1530315" cy="597529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30315"/>
              <a:gd name="connsiteY0" fmla="*/ 268668 h 597529"/>
              <a:gd name="connsiteX1" fmla="*/ 815092 w 1530315"/>
              <a:gd name="connsiteY1" fmla="*/ 0 h 597529"/>
              <a:gd name="connsiteX2" fmla="*/ 1530315 w 1530315"/>
              <a:gd name="connsiteY2" fmla="*/ 221810 h 597529"/>
              <a:gd name="connsiteX3" fmla="*/ 747191 w 1530315"/>
              <a:gd name="connsiteY3" fmla="*/ 597529 h 597529"/>
              <a:gd name="connsiteX4" fmla="*/ 0 w 1530315"/>
              <a:gd name="connsiteY4" fmla="*/ 268668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315" h="597529">
                <a:moveTo>
                  <a:pt x="0" y="268668"/>
                </a:moveTo>
                <a:lnTo>
                  <a:pt x="815092" y="0"/>
                </a:lnTo>
                <a:lnTo>
                  <a:pt x="1530315" y="221810"/>
                </a:lnTo>
                <a:lnTo>
                  <a:pt x="747191" y="597529"/>
                </a:lnTo>
                <a:lnTo>
                  <a:pt x="0" y="268668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Voľná forma 106"/>
          <p:cNvSpPr/>
          <p:nvPr/>
        </p:nvSpPr>
        <p:spPr>
          <a:xfrm>
            <a:off x="4268122" y="2972300"/>
            <a:ext cx="688448" cy="240074"/>
          </a:xfrm>
          <a:custGeom>
            <a:avLst/>
            <a:gdLst>
              <a:gd name="connsiteX0" fmla="*/ 0 w 688448"/>
              <a:gd name="connsiteY0" fmla="*/ 130629 h 240074"/>
              <a:gd name="connsiteX1" fmla="*/ 388355 w 688448"/>
              <a:gd name="connsiteY1" fmla="*/ 0 h 240074"/>
              <a:gd name="connsiteX2" fmla="*/ 688448 w 688448"/>
              <a:gd name="connsiteY2" fmla="*/ 91793 h 240074"/>
              <a:gd name="connsiteX3" fmla="*/ 300093 w 688448"/>
              <a:gd name="connsiteY3" fmla="*/ 240074 h 240074"/>
              <a:gd name="connsiteX4" fmla="*/ 0 w 688448"/>
              <a:gd name="connsiteY4" fmla="*/ 130629 h 2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40074">
                <a:moveTo>
                  <a:pt x="0" y="130629"/>
                </a:moveTo>
                <a:lnTo>
                  <a:pt x="388355" y="0"/>
                </a:lnTo>
                <a:lnTo>
                  <a:pt x="688448" y="91793"/>
                </a:lnTo>
                <a:lnTo>
                  <a:pt x="300093" y="240074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0" name="Rovná spojnica 109"/>
          <p:cNvCxnSpPr/>
          <p:nvPr/>
        </p:nvCxnSpPr>
        <p:spPr>
          <a:xfrm flipV="1">
            <a:off x="4691950" y="2179122"/>
            <a:ext cx="0" cy="72263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1956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 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283600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V="1">
            <a:off x="6011976" y="1660358"/>
            <a:ext cx="0" cy="1960786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6045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55" name="Rovná spojnica 54"/>
          <p:cNvCxnSpPr/>
          <p:nvPr/>
        </p:nvCxnSpPr>
        <p:spPr>
          <a:xfrm flipV="1">
            <a:off x="8604264" y="1623042"/>
            <a:ext cx="0" cy="2016000"/>
          </a:xfrm>
          <a:prstGeom prst="line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 flipV="1">
            <a:off x="2483893" y="1631950"/>
            <a:ext cx="6127844" cy="199257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V="1">
            <a:off x="2702257" y="1631950"/>
            <a:ext cx="5905587" cy="201197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V="1">
            <a:off x="3507475" y="1631950"/>
            <a:ext cx="5100369" cy="200832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4367284" y="1631950"/>
            <a:ext cx="4237504" cy="199162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368360" y="1645544"/>
            <a:ext cx="4575429" cy="199071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375440" y="1645544"/>
            <a:ext cx="6417246" cy="1981911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366659" y="1645544"/>
            <a:ext cx="5284841" cy="1993006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>
            <a:off x="2481895" y="1005445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2480957" y="2444010"/>
            <a:ext cx="0" cy="120186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BlokTextu 90"/>
          <p:cNvSpPr txBox="1"/>
          <p:nvPr/>
        </p:nvSpPr>
        <p:spPr>
          <a:xfrm>
            <a:off x="2064856" y="2880832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z</a:t>
            </a:r>
            <a:r>
              <a:rPr lang="sk-SK" sz="1400" b="1" baseline="30000" dirty="0" err="1" smtClean="0"/>
              <a:t>A</a:t>
            </a:r>
            <a:r>
              <a:rPr lang="sk-SK" sz="1400" b="1" baseline="30000" dirty="0" smtClean="0"/>
              <a:t>´</a:t>
            </a:r>
            <a:r>
              <a:rPr lang="sk-SK" sz="1400" b="1" dirty="0" smtClean="0"/>
              <a:t> </a:t>
            </a:r>
            <a:endParaRPr lang="sk-SK" sz="1400" b="1" dirty="0"/>
          </a:p>
        </p:txBody>
      </p:sp>
      <p:cxnSp>
        <p:nvCxnSpPr>
          <p:cNvPr id="93" name="Rovná spojnica 92"/>
          <p:cNvCxnSpPr/>
          <p:nvPr/>
        </p:nvCxnSpPr>
        <p:spPr>
          <a:xfrm flipV="1">
            <a:off x="2501900" y="1631950"/>
            <a:ext cx="6102350" cy="83820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BlokTextu 98"/>
          <p:cNvSpPr txBox="1"/>
          <p:nvPr/>
        </p:nvSpPr>
        <p:spPr>
          <a:xfrm>
            <a:off x="3608366" y="202918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endParaRPr lang="sk-SK" sz="1400" b="1" dirty="0"/>
          </a:p>
        </p:txBody>
      </p:sp>
      <p:sp>
        <p:nvSpPr>
          <p:cNvPr id="100" name="BlokTextu 99"/>
          <p:cNvSpPr txBox="1"/>
          <p:nvPr/>
        </p:nvSpPr>
        <p:spPr>
          <a:xfrm>
            <a:off x="3608182" y="306373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101" name="Rovná spojnica 100"/>
          <p:cNvCxnSpPr/>
          <p:nvPr/>
        </p:nvCxnSpPr>
        <p:spPr>
          <a:xfrm>
            <a:off x="386707" y="1652680"/>
            <a:ext cx="4233419" cy="740367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/>
          <p:cNvCxnSpPr/>
          <p:nvPr/>
        </p:nvCxnSpPr>
        <p:spPr>
          <a:xfrm flipV="1">
            <a:off x="4620126" y="1652497"/>
            <a:ext cx="3973538" cy="741787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>
            <a:off x="381837" y="1642905"/>
            <a:ext cx="5027373" cy="595594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ovná spojnica 114"/>
          <p:cNvCxnSpPr/>
          <p:nvPr/>
        </p:nvCxnSpPr>
        <p:spPr>
          <a:xfrm flipV="1">
            <a:off x="3888748" y="2276985"/>
            <a:ext cx="13415" cy="89710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ovná spojnica 125"/>
          <p:cNvCxnSpPr/>
          <p:nvPr/>
        </p:nvCxnSpPr>
        <p:spPr>
          <a:xfrm flipH="1">
            <a:off x="4619708" y="2250220"/>
            <a:ext cx="803082" cy="14709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4619476" y="2404985"/>
            <a:ext cx="0" cy="109358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ovná spojnica 132"/>
          <p:cNvCxnSpPr/>
          <p:nvPr/>
        </p:nvCxnSpPr>
        <p:spPr>
          <a:xfrm flipV="1">
            <a:off x="5415776" y="2245065"/>
            <a:ext cx="0" cy="87582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>
            <a:off x="3512435" y="1018669"/>
            <a:ext cx="0" cy="262546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nica 68"/>
          <p:cNvCxnSpPr/>
          <p:nvPr/>
        </p:nvCxnSpPr>
        <p:spPr>
          <a:xfrm>
            <a:off x="3512435" y="2452026"/>
            <a:ext cx="0" cy="120186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nica 70"/>
          <p:cNvCxnSpPr/>
          <p:nvPr/>
        </p:nvCxnSpPr>
        <p:spPr>
          <a:xfrm flipV="1">
            <a:off x="3530600" y="1631950"/>
            <a:ext cx="5079398" cy="836534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 flipV="1">
            <a:off x="4963542" y="57785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nica 82"/>
          <p:cNvCxnSpPr/>
          <p:nvPr/>
        </p:nvCxnSpPr>
        <p:spPr>
          <a:xfrm>
            <a:off x="3511645" y="1399180"/>
            <a:ext cx="0" cy="2254422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BlokTextu 83"/>
          <p:cNvSpPr txBox="1"/>
          <p:nvPr/>
        </p:nvSpPr>
        <p:spPr>
          <a:xfrm>
            <a:off x="3501788" y="170184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z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30000" dirty="0" smtClean="0">
                <a:solidFill>
                  <a:srgbClr val="FF0000"/>
                </a:solidFill>
              </a:rPr>
              <a:t>´´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5" name="BlokTextu 84"/>
          <p:cNvSpPr txBox="1"/>
          <p:nvPr/>
        </p:nvSpPr>
        <p:spPr>
          <a:xfrm>
            <a:off x="3175977" y="298878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z</a:t>
            </a:r>
            <a:r>
              <a:rPr lang="sk-SK" sz="1400" b="1" baseline="30000" dirty="0" err="1" smtClean="0"/>
              <a:t>B</a:t>
            </a:r>
            <a:r>
              <a:rPr lang="sk-SK" sz="1400" b="1" baseline="30000" dirty="0" smtClean="0"/>
              <a:t>´</a:t>
            </a:r>
            <a:endParaRPr lang="sk-SK" sz="1400" b="1" dirty="0"/>
          </a:p>
        </p:txBody>
      </p:sp>
      <p:cxnSp>
        <p:nvCxnSpPr>
          <p:cNvPr id="87" name="Rovná spojnica 86"/>
          <p:cNvCxnSpPr/>
          <p:nvPr/>
        </p:nvCxnSpPr>
        <p:spPr>
          <a:xfrm>
            <a:off x="3530600" y="1416050"/>
            <a:ext cx="5068218" cy="222250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4934106" y="11439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´´</a:t>
            </a:r>
            <a:endParaRPr lang="sk-SK" sz="1400" b="1" dirty="0"/>
          </a:p>
        </p:txBody>
      </p:sp>
      <p:sp>
        <p:nvSpPr>
          <p:cNvPr id="95" name="BlokTextu 94"/>
          <p:cNvSpPr txBox="1"/>
          <p:nvPr/>
        </p:nvSpPr>
        <p:spPr>
          <a:xfrm>
            <a:off x="4909958" y="194702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</a:t>
            </a:r>
            <a:endParaRPr lang="sk-SK" sz="1400" b="1" dirty="0"/>
          </a:p>
        </p:txBody>
      </p:sp>
      <p:cxnSp>
        <p:nvCxnSpPr>
          <p:cNvPr id="105" name="Rovná spojnica 104"/>
          <p:cNvCxnSpPr/>
          <p:nvPr/>
        </p:nvCxnSpPr>
        <p:spPr>
          <a:xfrm flipV="1">
            <a:off x="4558731" y="72390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 flipV="1">
            <a:off x="4260113" y="615950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ovná spojnica 120"/>
          <p:cNvCxnSpPr/>
          <p:nvPr/>
        </p:nvCxnSpPr>
        <p:spPr>
          <a:xfrm>
            <a:off x="356388" y="1644809"/>
            <a:ext cx="4198277" cy="639024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ovná spojnica 126"/>
          <p:cNvCxnSpPr/>
          <p:nvPr/>
        </p:nvCxnSpPr>
        <p:spPr>
          <a:xfrm flipV="1">
            <a:off x="373866" y="1462088"/>
            <a:ext cx="4183847" cy="184048"/>
          </a:xfrm>
          <a:prstGeom prst="line">
            <a:avLst/>
          </a:prstGeom>
          <a:ln w="12700">
            <a:solidFill>
              <a:srgbClr val="009900"/>
            </a:solidFill>
            <a:prstDash val="sysDot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ovná spojnica 131"/>
          <p:cNvCxnSpPr/>
          <p:nvPr/>
        </p:nvCxnSpPr>
        <p:spPr>
          <a:xfrm>
            <a:off x="4256254" y="2240967"/>
            <a:ext cx="304108" cy="49501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ovná spojnica 140"/>
          <p:cNvCxnSpPr/>
          <p:nvPr/>
        </p:nvCxnSpPr>
        <p:spPr>
          <a:xfrm flipV="1">
            <a:off x="4561803" y="2229196"/>
            <a:ext cx="403396" cy="6643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145"/>
          <p:cNvCxnSpPr/>
          <p:nvPr/>
        </p:nvCxnSpPr>
        <p:spPr>
          <a:xfrm flipV="1">
            <a:off x="4625591" y="3128963"/>
            <a:ext cx="790593" cy="371579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flipV="1">
            <a:off x="4963926" y="1485900"/>
            <a:ext cx="0" cy="74497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Rovná spojnica 153"/>
          <p:cNvCxnSpPr/>
          <p:nvPr/>
        </p:nvCxnSpPr>
        <p:spPr>
          <a:xfrm flipV="1">
            <a:off x="4558731" y="1475277"/>
            <a:ext cx="0" cy="812513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ovná spojnica 155"/>
          <p:cNvCxnSpPr/>
          <p:nvPr/>
        </p:nvCxnSpPr>
        <p:spPr>
          <a:xfrm>
            <a:off x="4560094" y="1459706"/>
            <a:ext cx="410202" cy="1987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ovná spojnica 160"/>
          <p:cNvCxnSpPr/>
          <p:nvPr/>
        </p:nvCxnSpPr>
        <p:spPr>
          <a:xfrm flipV="1">
            <a:off x="4260113" y="1478677"/>
            <a:ext cx="0" cy="75791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Rovná spojnica 165"/>
          <p:cNvCxnSpPr/>
          <p:nvPr/>
        </p:nvCxnSpPr>
        <p:spPr>
          <a:xfrm flipV="1">
            <a:off x="3898486" y="2227496"/>
            <a:ext cx="365825" cy="4653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Rovná spojnica 169"/>
          <p:cNvCxnSpPr/>
          <p:nvPr/>
        </p:nvCxnSpPr>
        <p:spPr>
          <a:xfrm flipH="1" flipV="1">
            <a:off x="4973821" y="2191984"/>
            <a:ext cx="437883" cy="4894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ovná spojnica 116"/>
          <p:cNvCxnSpPr/>
          <p:nvPr/>
        </p:nvCxnSpPr>
        <p:spPr>
          <a:xfrm>
            <a:off x="3895106" y="2268187"/>
            <a:ext cx="732553" cy="125156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15"/>
          <p:cNvGrpSpPr>
            <a:grpSpLocks/>
          </p:cNvGrpSpPr>
          <p:nvPr/>
        </p:nvGrpSpPr>
        <p:grpSpPr bwMode="auto">
          <a:xfrm>
            <a:off x="6372200" y="6419676"/>
            <a:ext cx="1227856" cy="393700"/>
            <a:chOff x="2699794" y="4497810"/>
            <a:chExt cx="1226922" cy="393091"/>
          </a:xfrm>
        </p:grpSpPr>
        <p:pic>
          <p:nvPicPr>
            <p:cNvPr id="8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96" name="BlokTextu 95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x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y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12" name="BlokTextu 111"/>
          <p:cNvSpPr txBox="1"/>
          <p:nvPr/>
        </p:nvSpPr>
        <p:spPr>
          <a:xfrm>
            <a:off x="4833554" y="30730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val 12"/>
          <p:cNvSpPr>
            <a:spLocks noChangeAspect="1" noChangeArrowheads="1"/>
          </p:cNvSpPr>
          <p:nvPr/>
        </p:nvSpPr>
        <p:spPr bwMode="auto">
          <a:xfrm flipH="1" flipV="1">
            <a:off x="4943432" y="3042059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Rovná spojnica 55"/>
          <p:cNvCxnSpPr/>
          <p:nvPr/>
        </p:nvCxnSpPr>
        <p:spPr>
          <a:xfrm flipV="1">
            <a:off x="371656" y="1644310"/>
            <a:ext cx="0" cy="1980000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79"/>
          <p:cNvGrpSpPr/>
          <p:nvPr/>
        </p:nvGrpSpPr>
        <p:grpSpPr>
          <a:xfrm>
            <a:off x="43577" y="3613881"/>
            <a:ext cx="8701541" cy="398675"/>
            <a:chOff x="43577" y="3613881"/>
            <a:chExt cx="8701541" cy="398675"/>
          </a:xfrm>
        </p:grpSpPr>
        <p:sp>
          <p:nvSpPr>
            <p:cNvPr id="81" name="BlokTextu 80"/>
            <p:cNvSpPr txBox="1"/>
            <p:nvPr/>
          </p:nvSpPr>
          <p:spPr>
            <a:xfrm>
              <a:off x="43577" y="3704779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sk-SK" sz="14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Skupina 81"/>
            <p:cNvGrpSpPr/>
            <p:nvPr/>
          </p:nvGrpSpPr>
          <p:grpSpPr>
            <a:xfrm>
              <a:off x="335895" y="3613881"/>
              <a:ext cx="8409223" cy="347595"/>
              <a:chOff x="335895" y="3613881"/>
              <a:chExt cx="8409223" cy="347595"/>
            </a:xfrm>
          </p:grpSpPr>
          <p:sp>
            <p:nvSpPr>
              <p:cNvPr id="86" name="BlokTextu 85"/>
              <p:cNvSpPr txBox="1"/>
              <p:nvPr/>
            </p:nvSpPr>
            <p:spPr>
              <a:xfrm>
                <a:off x="5718901" y="3637139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/>
                  <a:t>H</a:t>
                </a:r>
                <a:r>
                  <a:rPr lang="sk-SK" sz="1400" b="1" baseline="-25000" dirty="0" smtClean="0"/>
                  <a:t>1</a:t>
                </a:r>
                <a:endParaRPr lang="sk-SK" sz="1400" b="1" dirty="0"/>
              </a:p>
            </p:txBody>
          </p:sp>
          <p:sp>
            <p:nvSpPr>
              <p:cNvPr id="108" name="BlokTextu 107"/>
              <p:cNvSpPr txBox="1"/>
              <p:nvPr/>
            </p:nvSpPr>
            <p:spPr>
              <a:xfrm>
                <a:off x="2255961" y="362678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BlokTextu 110"/>
              <p:cNvSpPr txBox="1"/>
              <p:nvPr/>
            </p:nvSpPr>
            <p:spPr>
              <a:xfrm>
                <a:off x="4753921" y="3613881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8" name="BlokTextu 127"/>
              <p:cNvSpPr txBox="1"/>
              <p:nvPr/>
            </p:nvSpPr>
            <p:spPr>
              <a:xfrm>
                <a:off x="4134153" y="362252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29" name="BlokTextu 128"/>
              <p:cNvSpPr txBox="1"/>
              <p:nvPr/>
            </p:nvSpPr>
            <p:spPr>
              <a:xfrm>
                <a:off x="6472658" y="361618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0" name="BlokTextu 129"/>
              <p:cNvSpPr txBox="1"/>
              <p:nvPr/>
            </p:nvSpPr>
            <p:spPr>
              <a:xfrm>
                <a:off x="2497699" y="362385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2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BlokTextu 133"/>
              <p:cNvSpPr txBox="1"/>
              <p:nvPr/>
            </p:nvSpPr>
            <p:spPr>
              <a:xfrm>
                <a:off x="3244804" y="361521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00FF"/>
                    </a:solidFill>
                  </a:rPr>
                  <a:t>3</a:t>
                </a:r>
                <a:endParaRPr lang="sk-SK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5" name="BlokTextu 134"/>
              <p:cNvSpPr txBox="1"/>
              <p:nvPr/>
            </p:nvSpPr>
            <p:spPr>
              <a:xfrm>
                <a:off x="5403015" y="361618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I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6" name="BlokTextu 135"/>
              <p:cNvSpPr txBox="1"/>
              <p:nvPr/>
            </p:nvSpPr>
            <p:spPr>
              <a:xfrm>
                <a:off x="6766477" y="361618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sk-SK" sz="1400" b="1" dirty="0" smtClean="0">
                    <a:solidFill>
                      <a:srgbClr val="00B050"/>
                    </a:solidFill>
                  </a:rPr>
                  <a:t>V</a:t>
                </a:r>
                <a:endParaRPr lang="sk-SK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7" name="BlokTextu 136"/>
              <p:cNvSpPr txBox="1"/>
              <p:nvPr/>
            </p:nvSpPr>
            <p:spPr>
              <a:xfrm>
                <a:off x="8228630" y="3653699"/>
                <a:ext cx="516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4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1400" b="1" baseline="30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sk-SK" sz="1400" b="1" baseline="-25000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s1</a:t>
                </a:r>
                <a:endParaRPr lang="sk-SK" sz="14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8" name="Rovná spojnica 137"/>
              <p:cNvCxnSpPr/>
              <p:nvPr/>
            </p:nvCxnSpPr>
            <p:spPr>
              <a:xfrm rot="2040000">
                <a:off x="335895" y="3640408"/>
                <a:ext cx="80838" cy="111302"/>
              </a:xfrm>
              <a:prstGeom prst="line">
                <a:avLst/>
              </a:prstGeom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>
              <a:xfrm rot="2040000">
                <a:off x="243597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>
              <a:xfrm rot="2040000">
                <a:off x="3469133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ovná spojnica 141"/>
              <p:cNvCxnSpPr/>
              <p:nvPr/>
            </p:nvCxnSpPr>
            <p:spPr>
              <a:xfrm rot="2040000">
                <a:off x="4312772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Rovná spojnica 142"/>
              <p:cNvCxnSpPr/>
              <p:nvPr/>
            </p:nvCxnSpPr>
            <p:spPr>
              <a:xfrm rot="2040000">
                <a:off x="489909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ovná spojnica 143"/>
              <p:cNvCxnSpPr/>
              <p:nvPr/>
            </p:nvCxnSpPr>
            <p:spPr>
              <a:xfrm rot="2040000">
                <a:off x="2676320" y="3640408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Rovná spojnica 144"/>
              <p:cNvCxnSpPr/>
              <p:nvPr/>
            </p:nvCxnSpPr>
            <p:spPr>
              <a:xfrm rot="2040000">
                <a:off x="5608254" y="3651314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Rovná spojnica 146"/>
              <p:cNvCxnSpPr/>
              <p:nvPr/>
            </p:nvCxnSpPr>
            <p:spPr>
              <a:xfrm rot="2040000">
                <a:off x="5976350" y="3651314"/>
                <a:ext cx="80838" cy="1113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Rovná spojnica 147"/>
              <p:cNvCxnSpPr/>
              <p:nvPr/>
            </p:nvCxnSpPr>
            <p:spPr>
              <a:xfrm rot="2040000">
                <a:off x="6742758" y="3654713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Rovná spojnica 149"/>
              <p:cNvCxnSpPr/>
              <p:nvPr/>
            </p:nvCxnSpPr>
            <p:spPr>
              <a:xfrm rot="2040000">
                <a:off x="7025250" y="3645145"/>
                <a:ext cx="80838" cy="1113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Rovná spojnica 150"/>
              <p:cNvCxnSpPr/>
              <p:nvPr/>
            </p:nvCxnSpPr>
            <p:spPr>
              <a:xfrm rot="2040000">
                <a:off x="8566751" y="3643887"/>
                <a:ext cx="80838" cy="11130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3" name="Rovná spojnica 152"/>
          <p:cNvCxnSpPr/>
          <p:nvPr/>
        </p:nvCxnSpPr>
        <p:spPr>
          <a:xfrm>
            <a:off x="3891663" y="3181160"/>
            <a:ext cx="720530" cy="31349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ál 158"/>
          <p:cNvSpPr>
            <a:spLocks noChangeAspect="1"/>
          </p:cNvSpPr>
          <p:nvPr/>
        </p:nvSpPr>
        <p:spPr>
          <a:xfrm>
            <a:off x="4936915" y="2202521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ál 159"/>
          <p:cNvSpPr>
            <a:spLocks noChangeAspect="1"/>
          </p:cNvSpPr>
          <p:nvPr/>
        </p:nvSpPr>
        <p:spPr>
          <a:xfrm>
            <a:off x="4938595" y="145803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BlokTextu 113"/>
          <p:cNvSpPr txBox="1"/>
          <p:nvPr/>
        </p:nvSpPr>
        <p:spPr>
          <a:xfrm>
            <a:off x="1883339" y="36217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116" name="BlokTextu 115"/>
          <p:cNvSpPr txBox="1"/>
          <p:nvPr/>
        </p:nvSpPr>
        <p:spPr>
          <a:xfrm>
            <a:off x="2088000" y="224525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18" name="BlokTextu 117"/>
          <p:cNvSpPr txBox="1"/>
          <p:nvPr/>
        </p:nvSpPr>
        <p:spPr>
          <a:xfrm>
            <a:off x="2847982" y="361608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119" name="BlokTextu 118"/>
          <p:cNvSpPr txBox="1"/>
          <p:nvPr/>
        </p:nvSpPr>
        <p:spPr>
          <a:xfrm>
            <a:off x="3126947" y="231578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20" name="BlokTextu 119"/>
          <p:cNvSpPr txBox="1"/>
          <p:nvPr/>
        </p:nvSpPr>
        <p:spPr>
          <a:xfrm>
            <a:off x="3082497" y="119675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cxnSp>
        <p:nvCxnSpPr>
          <p:cNvPr id="168" name="Rovná spojnica 167"/>
          <p:cNvCxnSpPr/>
          <p:nvPr/>
        </p:nvCxnSpPr>
        <p:spPr>
          <a:xfrm flipV="1">
            <a:off x="4259977" y="1466750"/>
            <a:ext cx="294800" cy="12967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blúk 121"/>
          <p:cNvSpPr>
            <a:spLocks noChangeAspect="1"/>
          </p:cNvSpPr>
          <p:nvPr/>
        </p:nvSpPr>
        <p:spPr>
          <a:xfrm>
            <a:off x="2267744" y="-2115616"/>
            <a:ext cx="7560000" cy="7560000"/>
          </a:xfrm>
          <a:prstGeom prst="arc">
            <a:avLst>
              <a:gd name="adj1" fmla="val 2076051"/>
              <a:gd name="adj2" fmla="val 118988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3" name="BlokTextu 122"/>
          <p:cNvSpPr txBox="1"/>
          <p:nvPr/>
        </p:nvSpPr>
        <p:spPr>
          <a:xfrm>
            <a:off x="2014058" y="6206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k</a:t>
            </a:r>
            <a:r>
              <a:rPr lang="en-US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124" name="Obdĺžnik 123"/>
          <p:cNvSpPr/>
          <p:nvPr/>
        </p:nvSpPr>
        <p:spPr>
          <a:xfrm>
            <a:off x="714348" y="5526961"/>
            <a:ext cx="7494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19)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Narysujeme kružnicu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správneho zobrazenia. Jej stred je v bode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 jej polomer sa rovná dištancii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Ak sme bod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zvolili správne, t. j. tak, aby objekt ležal v zornom kužeľovom priestore, pre ktorý platí </a:t>
            </a:r>
            <a:r>
              <a:rPr lang="sk-SK" sz="1200" b="1" dirty="0" smtClean="0">
                <a:sym typeface="Symbol"/>
              </a:rPr>
              <a:t></a:t>
            </a:r>
            <a:r>
              <a:rPr lang="sk-SK" sz="1200" b="1" i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45°</a:t>
            </a:r>
            <a:r>
              <a:rPr lang="en-US" sz="1200" dirty="0" smtClean="0">
                <a:sym typeface="Symbol"/>
              </a:rPr>
              <a:t>,</a:t>
            </a:r>
            <a:endParaRPr lang="sk-SK" sz="1200" dirty="0" smtClean="0">
              <a:sym typeface="Symbol"/>
            </a:endParaRP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tak perspektíva objektu leží v kružnici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1244810" y="33333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ástupný symbol čísla snímky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P10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449257" y="4965661"/>
            <a:ext cx="5550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Priemetňu zvolíme tak, aby jeden z kvádrov bol v priečelnej polohe. Použijeme postup z príkladu </a:t>
            </a:r>
            <a:r>
              <a:rPr lang="en-US" sz="1400" dirty="0" smtClean="0"/>
              <a:t>P</a:t>
            </a:r>
            <a:r>
              <a:rPr lang="sk-SK" sz="1400" dirty="0" smtClean="0"/>
              <a:t>7 (v tejto kapitole). </a:t>
            </a:r>
          </a:p>
          <a:p>
            <a:r>
              <a:rPr lang="sk-SK" sz="1400" dirty="0" smtClean="0"/>
              <a:t>Smer pomocných priamok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b="1" dirty="0" smtClean="0"/>
              <a:t> b </a:t>
            </a:r>
            <a:r>
              <a:rPr lang="sk-SK" sz="1400" dirty="0" smtClean="0"/>
              <a:t> zvolíme rovnobežne s osami </a:t>
            </a:r>
            <a:r>
              <a:rPr lang="sk-SK" sz="1400" b="1" dirty="0" smtClean="0"/>
              <a:t>x</a:t>
            </a:r>
            <a:r>
              <a:rPr lang="sk-SK" sz="1400" dirty="0" smtClean="0"/>
              <a:t>,</a:t>
            </a:r>
            <a:r>
              <a:rPr lang="sk-SK" sz="1400" b="1" dirty="0" smtClean="0"/>
              <a:t> y</a:t>
            </a:r>
            <a:r>
              <a:rPr lang="sk-SK" sz="1400" dirty="0" smtClean="0"/>
              <a:t>.</a:t>
            </a:r>
            <a:r>
              <a:rPr lang="sk-SK" sz="1400" b="1" dirty="0" smtClean="0"/>
              <a:t> </a:t>
            </a:r>
          </a:p>
          <a:p>
            <a:endParaRPr lang="sk-SK" sz="1400" b="1" dirty="0" smtClean="0"/>
          </a:p>
          <a:p>
            <a:r>
              <a:rPr lang="sk-SK" sz="1400" b="1" dirty="0" smtClean="0"/>
              <a:t>Pre kváder v priečelnej polohe je výhodné použiť aj smer kolmý na priemetňu.</a:t>
            </a:r>
            <a:r>
              <a:rPr lang="sk-SK" sz="1400" dirty="0" smtClean="0"/>
              <a:t> </a:t>
            </a:r>
            <a:r>
              <a:rPr lang="sk-SK" sz="1400" b="1" dirty="0" smtClean="0"/>
              <a:t>Hĺbkové priamky majú </a:t>
            </a:r>
            <a:r>
              <a:rPr lang="sk-SK" sz="1400" b="1" dirty="0" err="1" smtClean="0"/>
              <a:t>úbežník</a:t>
            </a:r>
            <a:r>
              <a:rPr lang="sk-SK" sz="1400" b="1" dirty="0" smtClean="0"/>
              <a:t> v hlavnom bode.</a:t>
            </a:r>
            <a:endParaRPr lang="sk-SK" sz="1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294814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792154" y="389055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075573" y="201527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 flipH="1">
            <a:off x="2411730" y="2698767"/>
            <a:ext cx="936134" cy="122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 rot="3360000">
            <a:off x="3799690" y="2583849"/>
            <a:ext cx="829866" cy="1290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2803714" y="390205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nica 21"/>
          <p:cNvCxnSpPr/>
          <p:nvPr/>
        </p:nvCxnSpPr>
        <p:spPr>
          <a:xfrm>
            <a:off x="3910992" y="1524000"/>
            <a:ext cx="0" cy="851732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Rovná spojnica 22"/>
          <p:cNvCxnSpPr/>
          <p:nvPr/>
        </p:nvCxnSpPr>
        <p:spPr>
          <a:xfrm>
            <a:off x="4515774" y="1524000"/>
            <a:ext cx="0" cy="82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BlokTextu 24"/>
          <p:cNvSpPr txBox="1"/>
          <p:nvPr/>
        </p:nvSpPr>
        <p:spPr>
          <a:xfrm>
            <a:off x="3463642" y="314096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401551" y="20989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264672" y="298861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4946217" y="21102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1979712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dĺžnik 45"/>
          <p:cNvSpPr/>
          <p:nvPr/>
        </p:nvSpPr>
        <p:spPr>
          <a:xfrm>
            <a:off x="2411731" y="1196622"/>
            <a:ext cx="936000" cy="1188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dĺžnik 46"/>
          <p:cNvSpPr/>
          <p:nvPr/>
        </p:nvSpPr>
        <p:spPr>
          <a:xfrm>
            <a:off x="3439237" y="1526009"/>
            <a:ext cx="1550452" cy="8613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362548" y="122134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4908498" y="126876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Rovná spojnica 49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/>
          <p:nvPr/>
        </p:nvGrpSpPr>
        <p:grpSpPr>
          <a:xfrm rot="18789057" flipV="1">
            <a:off x="4646852" y="3559066"/>
            <a:ext cx="193093" cy="207189"/>
            <a:chOff x="3923928" y="980728"/>
            <a:chExt cx="986408" cy="1058416"/>
          </a:xfrm>
        </p:grpSpPr>
        <p:cxnSp>
          <p:nvCxnSpPr>
            <p:cNvPr id="53" name="Rovná spojnica 52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ovná spojnica 53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Skupina 54"/>
          <p:cNvGrpSpPr/>
          <p:nvPr/>
        </p:nvGrpSpPr>
        <p:grpSpPr>
          <a:xfrm rot="18789057" flipV="1">
            <a:off x="4185014" y="3552687"/>
            <a:ext cx="193093" cy="207189"/>
            <a:chOff x="3923928" y="980728"/>
            <a:chExt cx="986408" cy="1058416"/>
          </a:xfrm>
        </p:grpSpPr>
        <p:cxnSp>
          <p:nvCxnSpPr>
            <p:cNvPr id="56" name="Rovná spojnica 55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ovná spojnica 56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dvoch kvádrov. Zobrazte ich v lineárnej zvislej perspektíve.</a:t>
            </a:r>
          </a:p>
        </p:txBody>
      </p:sp>
      <p:sp>
        <p:nvSpPr>
          <p:cNvPr id="35" name="BlokTextu 34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2998195" y="206084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kupina 15"/>
          <p:cNvGrpSpPr>
            <a:grpSpLocks/>
          </p:cNvGrpSpPr>
          <p:nvPr/>
        </p:nvGrpSpPr>
        <p:grpSpPr bwMode="auto">
          <a:xfrm>
            <a:off x="7736632" y="3933056"/>
            <a:ext cx="1227856" cy="393700"/>
            <a:chOff x="2699794" y="4497810"/>
            <a:chExt cx="1226922" cy="393091"/>
          </a:xfrm>
        </p:grpSpPr>
        <p:pic>
          <p:nvPicPr>
            <p:cNvPr id="3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41" name="Zástupný symbol čísla snímky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8" grpId="0"/>
      <p:bldP spid="25" grpId="0"/>
      <p:bldP spid="26" grpId="0"/>
      <p:bldP spid="27" grpId="0"/>
      <p:bldP spid="28" grpId="0"/>
      <p:bldP spid="45" grpId="0"/>
      <p:bldP spid="48" grpId="0"/>
      <p:bldP spid="49" grpId="0"/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lokTextu 76"/>
          <p:cNvSpPr txBox="1"/>
          <p:nvPr/>
        </p:nvSpPr>
        <p:spPr>
          <a:xfrm>
            <a:off x="2195737" y="587727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V tejto metóde zobrazujeme bod ako priesečník dvoch priamok, ktoré majú v nákresni dostupný </a:t>
            </a:r>
            <a:r>
              <a:rPr lang="sk-SK" sz="1600" dirty="0" err="1" smtClean="0"/>
              <a:t>stopník</a:t>
            </a:r>
            <a:r>
              <a:rPr lang="sk-SK" sz="1600" dirty="0" smtClean="0"/>
              <a:t> aj </a:t>
            </a:r>
            <a:r>
              <a:rPr lang="sk-SK" sz="1600" dirty="0" err="1" smtClean="0"/>
              <a:t>úbežník</a:t>
            </a:r>
            <a:r>
              <a:rPr lang="sk-SK" sz="1600" dirty="0" smtClean="0"/>
              <a:t>. Preto ju budeme nazývať 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stopníkovo-úbežníková</a:t>
            </a:r>
            <a:r>
              <a:rPr lang="sk-SK" sz="1600" b="1" dirty="0" smtClean="0"/>
              <a:t> metóda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sp>
        <p:nvSpPr>
          <p:cNvPr id="79" name="Voľná forma 78"/>
          <p:cNvSpPr/>
          <p:nvPr/>
        </p:nvSpPr>
        <p:spPr>
          <a:xfrm>
            <a:off x="-32" y="3208418"/>
            <a:ext cx="5794409" cy="2492943"/>
          </a:xfrm>
          <a:custGeom>
            <a:avLst/>
            <a:gdLst>
              <a:gd name="connsiteX0" fmla="*/ 0 w 5794409"/>
              <a:gd name="connsiteY0" fmla="*/ 1617044 h 2492943"/>
              <a:gd name="connsiteX1" fmla="*/ 1742173 w 5794409"/>
              <a:gd name="connsiteY1" fmla="*/ 0 h 2492943"/>
              <a:gd name="connsiteX2" fmla="*/ 5794409 w 5794409"/>
              <a:gd name="connsiteY2" fmla="*/ 837398 h 2492943"/>
              <a:gd name="connsiteX3" fmla="*/ 4013735 w 5794409"/>
              <a:gd name="connsiteY3" fmla="*/ 2492943 h 2492943"/>
              <a:gd name="connsiteX4" fmla="*/ 0 w 5794409"/>
              <a:gd name="connsiteY4" fmla="*/ 1617044 h 24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409" h="2492943">
                <a:moveTo>
                  <a:pt x="0" y="1617044"/>
                </a:moveTo>
                <a:lnTo>
                  <a:pt x="1742173" y="0"/>
                </a:lnTo>
                <a:lnTo>
                  <a:pt x="5794409" y="837398"/>
                </a:lnTo>
                <a:lnTo>
                  <a:pt x="4013735" y="2492943"/>
                </a:lnTo>
                <a:lnTo>
                  <a:pt x="0" y="161704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1" name="Rovná spojnica 40"/>
          <p:cNvCxnSpPr/>
          <p:nvPr/>
        </p:nvCxnSpPr>
        <p:spPr>
          <a:xfrm>
            <a:off x="2921947" y="4346591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rot="16200000" flipV="1">
            <a:off x="1284075" y="4116941"/>
            <a:ext cx="909327" cy="90932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flipH="1">
            <a:off x="1119226" y="3799583"/>
            <a:ext cx="2385653" cy="4469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rot="5400000">
            <a:off x="101870" y="2926030"/>
            <a:ext cx="2535595" cy="1421"/>
          </a:xfrm>
          <a:prstGeom prst="line">
            <a:avLst/>
          </a:prstGeom>
          <a:ln w="19050">
            <a:solidFill>
              <a:srgbClr val="009900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H="1" flipV="1">
            <a:off x="1383119" y="1677824"/>
            <a:ext cx="1148659" cy="492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lokTextu 73"/>
          <p:cNvSpPr txBox="1"/>
          <p:nvPr/>
        </p:nvSpPr>
        <p:spPr>
          <a:xfrm>
            <a:off x="360000" y="214290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Lineárna zvislá perspektíva</a:t>
            </a: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Perspektíva bodu A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Stopn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íkovo-úbežníková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metóda</a:t>
            </a:r>
            <a:endParaRPr lang="sk-SK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Rovná spojnica 32"/>
          <p:cNvCxnSpPr/>
          <p:nvPr/>
        </p:nvCxnSpPr>
        <p:spPr>
          <a:xfrm rot="5400000">
            <a:off x="3594501" y="3824532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lokTextu 79"/>
          <p:cNvSpPr txBox="1"/>
          <p:nvPr/>
        </p:nvSpPr>
        <p:spPr>
          <a:xfrm flipH="1">
            <a:off x="3643306" y="519028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BlokTextu 85"/>
          <p:cNvSpPr txBox="1"/>
          <p:nvPr/>
        </p:nvSpPr>
        <p:spPr>
          <a:xfrm>
            <a:off x="1025938" y="15273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1097376" y="422825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4377084" y="292828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4397812" y="454575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1525326" y="348090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1497430" y="556099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BlokTextu 106"/>
          <p:cNvSpPr txBox="1"/>
          <p:nvPr/>
        </p:nvSpPr>
        <p:spPr>
          <a:xfrm>
            <a:off x="4454767" y="116632"/>
            <a:ext cx="45205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základná rovina, napr.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pôdorysňa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zvislá priemetňa, 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stred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premietania,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hlavný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bod,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horizont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–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úbežnica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z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dirty="0" err="1">
                <a:latin typeface="Arial" pitchFamily="34" charset="0"/>
                <a:cs typeface="Arial" pitchFamily="34" charset="0"/>
                <a:sym typeface="Symbol"/>
              </a:rPr>
              <a:t>základnica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– stopa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ľubovoľný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bod v zornom kužeľovom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priestore,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pôdorys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stredový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priemet (perspektíva)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A,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1s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stredový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priemet (perspektíva) bodu 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5201927" y="2348880"/>
            <a:ext cx="394210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konštrukcie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také dve priamky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sk-SK" sz="1400" dirty="0" smtClean="0">
                <a:latin typeface="Arial" pitchFamily="34" charset="0"/>
                <a:cs typeface="Arial" pitchFamily="34" charset="0"/>
              </a:rPr>
              <a:t> ležiace v rovine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aby ich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stopníky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sk-SK" sz="1400" dirty="0" smtClean="0">
                <a:latin typeface="Arial" pitchFamily="34" charset="0"/>
                <a:cs typeface="Arial" pitchFamily="34" charset="0"/>
              </a:rPr>
              <a:t> aj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boli dostupné v nákresni.</a:t>
            </a:r>
          </a:p>
          <a:p>
            <a:pPr marL="342900" indent="-342900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3) 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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1491219" y="45555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3942334" y="232877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723812" y="283610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flipH="1">
            <a:off x="1640475" y="4487876"/>
            <a:ext cx="171052" cy="92527"/>
            <a:chOff x="4838514" y="2924944"/>
            <a:chExt cx="171052" cy="92527"/>
          </a:xfrm>
        </p:grpSpPr>
        <p:cxnSp>
          <p:nvCxnSpPr>
            <p:cNvPr id="71" name="Rovná spojnica 7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ovná spojnica 7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75"/>
          <p:cNvGrpSpPr/>
          <p:nvPr/>
        </p:nvGrpSpPr>
        <p:grpSpPr>
          <a:xfrm flipH="1">
            <a:off x="3983530" y="2549833"/>
            <a:ext cx="171052" cy="92527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75"/>
          <p:cNvGrpSpPr/>
          <p:nvPr/>
        </p:nvGrpSpPr>
        <p:grpSpPr>
          <a:xfrm rot="16826926" flipH="1">
            <a:off x="3913956" y="3006255"/>
            <a:ext cx="171052" cy="92527"/>
            <a:chOff x="4838514" y="2924944"/>
            <a:chExt cx="171052" cy="92527"/>
          </a:xfrm>
        </p:grpSpPr>
        <p:cxnSp>
          <p:nvCxnSpPr>
            <p:cNvPr id="84" name="Rovná spojnica 83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Rovná spojnica 59"/>
          <p:cNvCxnSpPr/>
          <p:nvPr/>
        </p:nvCxnSpPr>
        <p:spPr>
          <a:xfrm flipH="1">
            <a:off x="1365030" y="3970556"/>
            <a:ext cx="580051" cy="226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lokTextu 68"/>
          <p:cNvSpPr txBox="1"/>
          <p:nvPr/>
        </p:nvSpPr>
        <p:spPr>
          <a:xfrm>
            <a:off x="3464225" y="377511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Rovná spojnica 58"/>
          <p:cNvCxnSpPr/>
          <p:nvPr/>
        </p:nvCxnSpPr>
        <p:spPr>
          <a:xfrm flipV="1">
            <a:off x="1444978" y="3287979"/>
            <a:ext cx="2619402" cy="2438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926516" y="2668031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BlokTextu 94"/>
          <p:cNvSpPr txBox="1"/>
          <p:nvPr/>
        </p:nvSpPr>
        <p:spPr>
          <a:xfrm>
            <a:off x="5429256" y="4293096"/>
            <a:ext cx="2435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konštrukcie bodu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 </a:t>
            </a:r>
          </a:p>
          <a:p>
            <a:pPr marL="342900" indent="-342900"/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Platí: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 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Rovná spojnica 88"/>
          <p:cNvCxnSpPr/>
          <p:nvPr/>
        </p:nvCxnSpPr>
        <p:spPr>
          <a:xfrm flipH="1">
            <a:off x="1960254" y="3612354"/>
            <a:ext cx="891534" cy="3476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 flipH="1" flipV="1">
            <a:off x="2521473" y="2167611"/>
            <a:ext cx="306296" cy="1314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75"/>
          <p:cNvGrpSpPr/>
          <p:nvPr/>
        </p:nvGrpSpPr>
        <p:grpSpPr>
          <a:xfrm flipH="1">
            <a:off x="1276336" y="2702233"/>
            <a:ext cx="171052" cy="92527"/>
            <a:chOff x="4838514" y="2924944"/>
            <a:chExt cx="171052" cy="92527"/>
          </a:xfrm>
        </p:grpSpPr>
        <p:cxnSp>
          <p:nvCxnSpPr>
            <p:cNvPr id="98" name="Rovná spojnica 9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Voľná forma 112"/>
          <p:cNvSpPr/>
          <p:nvPr/>
        </p:nvSpPr>
        <p:spPr>
          <a:xfrm>
            <a:off x="1947828" y="1052736"/>
            <a:ext cx="1749778" cy="4188178"/>
          </a:xfrm>
          <a:custGeom>
            <a:avLst/>
            <a:gdLst>
              <a:gd name="connsiteX0" fmla="*/ 11289 w 1749778"/>
              <a:gd name="connsiteY0" fmla="*/ 4188178 h 4188178"/>
              <a:gd name="connsiteX1" fmla="*/ 0 w 1749778"/>
              <a:gd name="connsiteY1" fmla="*/ 1648178 h 4188178"/>
              <a:gd name="connsiteX2" fmla="*/ 1749778 w 1749778"/>
              <a:gd name="connsiteY2" fmla="*/ 0 h 4188178"/>
              <a:gd name="connsiteX3" fmla="*/ 1749778 w 1749778"/>
              <a:gd name="connsiteY3" fmla="*/ 2562578 h 4188178"/>
              <a:gd name="connsiteX4" fmla="*/ 11289 w 1749778"/>
              <a:gd name="connsiteY4" fmla="*/ 4188178 h 41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778" h="4188178">
                <a:moveTo>
                  <a:pt x="11289" y="4188178"/>
                </a:moveTo>
                <a:lnTo>
                  <a:pt x="0" y="1648178"/>
                </a:lnTo>
                <a:lnTo>
                  <a:pt x="1749778" y="0"/>
                </a:lnTo>
                <a:lnTo>
                  <a:pt x="1749778" y="2562578"/>
                </a:lnTo>
                <a:lnTo>
                  <a:pt x="11289" y="4188178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 flipH="1">
            <a:off x="2838340" y="2987422"/>
            <a:ext cx="1594931" cy="621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nica 49"/>
          <p:cNvCxnSpPr/>
          <p:nvPr/>
        </p:nvCxnSpPr>
        <p:spPr>
          <a:xfrm flipH="1">
            <a:off x="2075632" y="2994757"/>
            <a:ext cx="2350756" cy="448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BlokTextu 102"/>
          <p:cNvSpPr txBox="1"/>
          <p:nvPr/>
        </p:nvSpPr>
        <p:spPr>
          <a:xfrm>
            <a:off x="2836216" y="43392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BlokTextu 54"/>
          <p:cNvSpPr txBox="1"/>
          <p:nvPr/>
        </p:nvSpPr>
        <p:spPr>
          <a:xfrm>
            <a:off x="1691680" y="416437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75"/>
          <p:cNvGrpSpPr/>
          <p:nvPr/>
        </p:nvGrpSpPr>
        <p:grpSpPr>
          <a:xfrm rot="16826926" flipH="1">
            <a:off x="1778514" y="4081519"/>
            <a:ext cx="171052" cy="92527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BlokTextu 66"/>
          <p:cNvSpPr txBox="1"/>
          <p:nvPr/>
        </p:nvSpPr>
        <p:spPr>
          <a:xfrm>
            <a:off x="2186137" y="494918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Rovná spojnica 53"/>
          <p:cNvCxnSpPr/>
          <p:nvPr/>
        </p:nvCxnSpPr>
        <p:spPr>
          <a:xfrm flipV="1">
            <a:off x="2194495" y="2088512"/>
            <a:ext cx="1331431" cy="2923859"/>
          </a:xfrm>
          <a:prstGeom prst="line">
            <a:avLst/>
          </a:prstGeom>
          <a:ln w="19050">
            <a:solidFill>
              <a:srgbClr val="0033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BlokTextu 63"/>
          <p:cNvSpPr txBox="1"/>
          <p:nvPr/>
        </p:nvSpPr>
        <p:spPr>
          <a:xfrm>
            <a:off x="3164237" y="1758390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BlokTextu 55"/>
          <p:cNvSpPr txBox="1"/>
          <p:nvPr/>
        </p:nvSpPr>
        <p:spPr>
          <a:xfrm>
            <a:off x="3140032" y="346839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947266" y="3438236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BlokTextu 98"/>
          <p:cNvSpPr txBox="1"/>
          <p:nvPr/>
        </p:nvSpPr>
        <p:spPr>
          <a:xfrm>
            <a:off x="2725712" y="361277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ovná spojnica 41"/>
          <p:cNvCxnSpPr/>
          <p:nvPr/>
        </p:nvCxnSpPr>
        <p:spPr>
          <a:xfrm rot="5400000">
            <a:off x="2081456" y="3500053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BlokTextu 96"/>
          <p:cNvSpPr txBox="1"/>
          <p:nvPr/>
        </p:nvSpPr>
        <p:spPr>
          <a:xfrm>
            <a:off x="2805356" y="204800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Rovná spojnica 67"/>
          <p:cNvCxnSpPr/>
          <p:nvPr/>
        </p:nvCxnSpPr>
        <p:spPr>
          <a:xfrm flipH="1">
            <a:off x="2823188" y="2307073"/>
            <a:ext cx="1" cy="1330094"/>
          </a:xfrm>
          <a:prstGeom prst="line">
            <a:avLst/>
          </a:prstGeom>
          <a:ln w="1270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BlokTextu 101"/>
          <p:cNvSpPr txBox="1"/>
          <p:nvPr/>
        </p:nvSpPr>
        <p:spPr>
          <a:xfrm>
            <a:off x="2851576" y="26264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ál 39"/>
          <p:cNvSpPr>
            <a:spLocks noChangeAspect="1"/>
          </p:cNvSpPr>
          <p:nvPr/>
        </p:nvSpPr>
        <p:spPr>
          <a:xfrm>
            <a:off x="2801588" y="2280650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75"/>
          <p:cNvGrpSpPr/>
          <p:nvPr/>
        </p:nvGrpSpPr>
        <p:grpSpPr>
          <a:xfrm flipH="1">
            <a:off x="2727348" y="2916049"/>
            <a:ext cx="171052" cy="92527"/>
            <a:chOff x="4838514" y="2924944"/>
            <a:chExt cx="171052" cy="92527"/>
          </a:xfrm>
        </p:grpSpPr>
        <p:cxnSp>
          <p:nvCxnSpPr>
            <p:cNvPr id="111" name="Rovná spojnica 11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Rovná spojnica 46"/>
          <p:cNvCxnSpPr/>
          <p:nvPr/>
        </p:nvCxnSpPr>
        <p:spPr>
          <a:xfrm rot="16200000" flipV="1">
            <a:off x="3529382" y="2077671"/>
            <a:ext cx="909327" cy="909327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2119556" y="432669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Rovná spojnica 25"/>
          <p:cNvCxnSpPr/>
          <p:nvPr/>
        </p:nvCxnSpPr>
        <p:spPr>
          <a:xfrm flipV="1">
            <a:off x="1648178" y="1517385"/>
            <a:ext cx="2492142" cy="2320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BlokTextu 80"/>
          <p:cNvSpPr txBox="1"/>
          <p:nvPr/>
        </p:nvSpPr>
        <p:spPr>
          <a:xfrm flipH="1">
            <a:off x="3311954" y="137073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83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cxnSp>
        <p:nvCxnSpPr>
          <p:cNvPr id="58" name="Rovná spojnica 57"/>
          <p:cNvCxnSpPr/>
          <p:nvPr/>
        </p:nvCxnSpPr>
        <p:spPr>
          <a:xfrm>
            <a:off x="2073840" y="3441824"/>
            <a:ext cx="1431039" cy="35776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nica 60"/>
          <p:cNvCxnSpPr/>
          <p:nvPr/>
        </p:nvCxnSpPr>
        <p:spPr>
          <a:xfrm flipH="1" flipV="1">
            <a:off x="2860853" y="2310886"/>
            <a:ext cx="1527335" cy="6554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ál 42"/>
          <p:cNvSpPr>
            <a:spLocks noChangeAspect="1"/>
          </p:cNvSpPr>
          <p:nvPr/>
        </p:nvSpPr>
        <p:spPr>
          <a:xfrm>
            <a:off x="2794764" y="3612872"/>
            <a:ext cx="46800" cy="46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Zástupný symbol čísla snímky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8" grpId="0"/>
      <p:bldP spid="46" grpId="0"/>
      <p:bldP spid="53" grpId="0"/>
      <p:bldP spid="57" grpId="0"/>
      <p:bldP spid="69" grpId="0"/>
      <p:bldP spid="95" grpId="0"/>
      <p:bldP spid="55" grpId="0"/>
      <p:bldP spid="67" grpId="0"/>
      <p:bldP spid="64" grpId="0"/>
      <p:bldP spid="56" grpId="0"/>
      <p:bldP spid="65" grpId="0"/>
      <p:bldP spid="99" grpId="0"/>
      <p:bldP spid="97" grpId="0"/>
      <p:bldP spid="40" grpId="0" animBg="1"/>
      <p:bldP spid="49" grpId="0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lokTextu 149"/>
          <p:cNvSpPr txBox="1"/>
          <p:nvPr/>
        </p:nvSpPr>
        <p:spPr>
          <a:xfrm>
            <a:off x="3294814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17689"/>
            <a:ext cx="0" cy="6017401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52442" y="3779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55677" y="296727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709030" y="389055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75573" y="201527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 3"/>
          <p:cNvSpPr/>
          <p:nvPr/>
        </p:nvSpPr>
        <p:spPr>
          <a:xfrm flipH="1">
            <a:off x="2411730" y="2698767"/>
            <a:ext cx="936134" cy="122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 rot="3360000">
            <a:off x="3799690" y="2583849"/>
            <a:ext cx="829866" cy="1290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85720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15"/>
          <p:cNvGrpSpPr>
            <a:grpSpLocks/>
          </p:cNvGrpSpPr>
          <p:nvPr/>
        </p:nvGrpSpPr>
        <p:grpSpPr bwMode="auto">
          <a:xfrm>
            <a:off x="7736632" y="3933056"/>
            <a:ext cx="1227856" cy="393700"/>
            <a:chOff x="2699794" y="4497810"/>
            <a:chExt cx="1226922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BlokTextu 76"/>
          <p:cNvSpPr txBox="1"/>
          <p:nvPr/>
        </p:nvSpPr>
        <p:spPr>
          <a:xfrm>
            <a:off x="2702118" y="390205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Rovná spojnica 89"/>
          <p:cNvCxnSpPr/>
          <p:nvPr/>
        </p:nvCxnSpPr>
        <p:spPr>
          <a:xfrm>
            <a:off x="3910992" y="1524000"/>
            <a:ext cx="0" cy="851732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Rovná spojnica 97"/>
          <p:cNvCxnSpPr/>
          <p:nvPr/>
        </p:nvCxnSpPr>
        <p:spPr>
          <a:xfrm>
            <a:off x="4515774" y="1524000"/>
            <a:ext cx="0" cy="82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BlokTextu 77"/>
          <p:cNvSpPr txBox="1"/>
          <p:nvPr/>
        </p:nvSpPr>
        <p:spPr>
          <a:xfrm>
            <a:off x="3463642" y="314096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3401551" y="20989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BlokTextu 83"/>
          <p:cNvSpPr txBox="1"/>
          <p:nvPr/>
        </p:nvSpPr>
        <p:spPr>
          <a:xfrm>
            <a:off x="4275892" y="302227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lokTextu 88"/>
          <p:cNvSpPr txBox="1"/>
          <p:nvPr/>
        </p:nvSpPr>
        <p:spPr>
          <a:xfrm>
            <a:off x="4946217" y="21102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BlokTextu 143"/>
          <p:cNvSpPr txBox="1"/>
          <p:nvPr/>
        </p:nvSpPr>
        <p:spPr>
          <a:xfrm>
            <a:off x="1979712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bdĺžnik 147"/>
          <p:cNvSpPr/>
          <p:nvPr/>
        </p:nvSpPr>
        <p:spPr>
          <a:xfrm>
            <a:off x="2411731" y="1196622"/>
            <a:ext cx="936000" cy="1188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bdĺžnik 150"/>
          <p:cNvSpPr/>
          <p:nvPr/>
        </p:nvSpPr>
        <p:spPr>
          <a:xfrm>
            <a:off x="3439237" y="1526009"/>
            <a:ext cx="1550452" cy="8613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BlokTextu 151"/>
          <p:cNvSpPr txBox="1"/>
          <p:nvPr/>
        </p:nvSpPr>
        <p:spPr>
          <a:xfrm>
            <a:off x="3362548" y="122134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BlokTextu 152"/>
          <p:cNvSpPr txBox="1"/>
          <p:nvPr/>
        </p:nvSpPr>
        <p:spPr>
          <a:xfrm>
            <a:off x="4908498" y="126876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Skupina 93"/>
          <p:cNvGrpSpPr/>
          <p:nvPr/>
        </p:nvGrpSpPr>
        <p:grpSpPr>
          <a:xfrm rot="18789057" flipV="1">
            <a:off x="4646852" y="3559066"/>
            <a:ext cx="193093" cy="207189"/>
            <a:chOff x="3923928" y="980728"/>
            <a:chExt cx="986408" cy="1058416"/>
          </a:xfrm>
        </p:grpSpPr>
        <p:cxnSp>
          <p:nvCxnSpPr>
            <p:cNvPr id="95" name="Rovná spojnica 94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ovná spojnica 95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Skupina 96"/>
          <p:cNvGrpSpPr/>
          <p:nvPr/>
        </p:nvGrpSpPr>
        <p:grpSpPr>
          <a:xfrm rot="18789057" flipV="1">
            <a:off x="4185014" y="3552687"/>
            <a:ext cx="193093" cy="207189"/>
            <a:chOff x="3923928" y="980728"/>
            <a:chExt cx="986408" cy="1058416"/>
          </a:xfrm>
        </p:grpSpPr>
        <p:cxnSp>
          <p:nvCxnSpPr>
            <p:cNvPr id="102" name="Rovná spojnica 101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BlokTextu 87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BlokTextu 116"/>
          <p:cNvSpPr txBox="1"/>
          <p:nvPr/>
        </p:nvSpPr>
        <p:spPr>
          <a:xfrm>
            <a:off x="2998195" y="206084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2080244" y="5409440"/>
            <a:ext cx="515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pPr marL="228600" indent="-228600" algn="l"/>
            <a:r>
              <a:rPr lang="sk-SK" sz="1200" b="1" dirty="0" smtClean="0"/>
              <a:t>1) </a:t>
            </a:r>
            <a:r>
              <a:rPr lang="sk-SK" sz="1200" dirty="0" smtClean="0"/>
              <a:t>Zvolíme os </a:t>
            </a:r>
            <a:r>
              <a:rPr lang="sk-SK" sz="1200" b="1" dirty="0" smtClean="0"/>
              <a:t>o </a:t>
            </a:r>
            <a:r>
              <a:rPr lang="sk-SK" sz="1200" dirty="0" smtClean="0"/>
              <a:t>zornej kužeľovej plochy. </a:t>
            </a:r>
          </a:p>
          <a:p>
            <a:pPr marL="228600" indent="-228600" algn="l"/>
            <a:r>
              <a:rPr lang="sk-SK" sz="1200" dirty="0" smtClean="0"/>
              <a:t>Os </a:t>
            </a:r>
            <a:r>
              <a:rPr lang="sk-SK" sz="1200" b="1" dirty="0" smtClean="0"/>
              <a:t>o </a:t>
            </a:r>
            <a:r>
              <a:rPr lang="sk-SK" sz="1200" dirty="0" smtClean="0"/>
              <a:t> je vodorovná</a:t>
            </a:r>
            <a:r>
              <a:rPr lang="en-US" sz="1200" dirty="0" smtClean="0"/>
              <a:t>, </a:t>
            </a:r>
            <a:r>
              <a:rPr lang="sk-SK" sz="1200" dirty="0" smtClean="0"/>
              <a:t>kolmá na priemetňu 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. Os </a:t>
            </a:r>
            <a:r>
              <a:rPr lang="sk-SK" sz="1200" b="1" dirty="0" smtClean="0">
                <a:sym typeface="Symbol"/>
              </a:rPr>
              <a:t>o</a:t>
            </a:r>
            <a:r>
              <a:rPr lang="sk-SK" sz="1200" dirty="0" smtClean="0">
                <a:sym typeface="Symbol"/>
              </a:rPr>
              <a:t> zvolíme nad </a:t>
            </a:r>
          </a:p>
          <a:p>
            <a:pPr marL="228600" indent="-228600" algn="l"/>
            <a:r>
              <a:rPr lang="sk-SK" sz="1200" dirty="0" smtClean="0">
                <a:sym typeface="Symbol"/>
              </a:rPr>
              <a:t>objektom, aby boli v perspektíve viditeľné horné podstavy oboch kvádrov.</a:t>
            </a:r>
          </a:p>
          <a:p>
            <a:pPr algn="l"/>
            <a:r>
              <a:rPr lang="sk-SK" sz="1200" b="1" dirty="0" smtClean="0"/>
              <a:t>2) </a:t>
            </a:r>
            <a:r>
              <a:rPr lang="sk-SK" sz="1200" dirty="0" smtClean="0"/>
              <a:t>Na osi </a:t>
            </a:r>
            <a:r>
              <a:rPr lang="sk-SK" sz="1200" b="1" dirty="0" smtClean="0"/>
              <a:t>o </a:t>
            </a:r>
            <a:r>
              <a:rPr lang="sk-SK" sz="1200" dirty="0" smtClean="0"/>
              <a:t>určíme bod </a:t>
            </a:r>
            <a:r>
              <a:rPr lang="sk-SK" sz="1200" b="1" dirty="0" smtClean="0"/>
              <a:t>S</a:t>
            </a:r>
            <a:r>
              <a:rPr lang="sk-SK" sz="1200" dirty="0" smtClean="0"/>
              <a:t>, stred premietania tak, aby sa objekt</a:t>
            </a:r>
          </a:p>
          <a:p>
            <a:pPr algn="l"/>
            <a:r>
              <a:rPr lang="sk-SK" sz="1200" dirty="0" smtClean="0"/>
              <a:t>nachádzal v zornom kužeľovom priestore, pre ktorý platí </a:t>
            </a:r>
            <a:r>
              <a:rPr lang="sk-SK" sz="1200" b="1" dirty="0" smtClean="0">
                <a:sym typeface="Symbol"/>
              </a:rPr>
              <a:t></a:t>
            </a:r>
            <a:r>
              <a:rPr lang="sk-SK" sz="1200" b="1" i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45°.</a:t>
            </a:r>
            <a:endParaRPr lang="sk-SK" sz="1200" dirty="0" smtClean="0"/>
          </a:p>
        </p:txBody>
      </p:sp>
      <p:sp>
        <p:nvSpPr>
          <p:cNvPr id="51" name="Zástupný symbol čísla snímky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18" grpId="0"/>
      <p:bldP spid="33" grpId="0"/>
      <p:bldP spid="99" grpId="0" animBg="1"/>
      <p:bldP spid="100" grpId="0"/>
      <p:bldP spid="93" grpId="0"/>
      <p:bldP spid="66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lokTextu 149"/>
          <p:cNvSpPr txBox="1"/>
          <p:nvPr/>
        </p:nvSpPr>
        <p:spPr>
          <a:xfrm>
            <a:off x="3294814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31414" y="6445826"/>
            <a:ext cx="681228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17689"/>
            <a:ext cx="0" cy="6017401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52442" y="3779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055677" y="296727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685744" y="3921560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nica 53"/>
          <p:cNvCxnSpPr/>
          <p:nvPr/>
        </p:nvCxnSpPr>
        <p:spPr>
          <a:xfrm flipV="1">
            <a:off x="2417100" y="2534856"/>
            <a:ext cx="0" cy="2712896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453854" y="646634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7419933" y="179750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709030" y="389055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75573" y="201527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34451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BlokTextu 72"/>
          <p:cNvSpPr txBox="1"/>
          <p:nvPr/>
        </p:nvSpPr>
        <p:spPr>
          <a:xfrm>
            <a:off x="2256830" y="5246318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BlokTextu 81"/>
          <p:cNvSpPr txBox="1"/>
          <p:nvPr/>
        </p:nvSpPr>
        <p:spPr>
          <a:xfrm>
            <a:off x="3748894" y="423521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Rovná spojnica 82"/>
          <p:cNvCxnSpPr/>
          <p:nvPr/>
        </p:nvCxnSpPr>
        <p:spPr>
          <a:xfrm flipV="1">
            <a:off x="3347864" y="2511706"/>
            <a:ext cx="0" cy="2105144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 3"/>
          <p:cNvSpPr/>
          <p:nvPr/>
        </p:nvSpPr>
        <p:spPr>
          <a:xfrm flipH="1">
            <a:off x="2411730" y="2698767"/>
            <a:ext cx="936134" cy="122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 rot="3360000">
            <a:off x="3799690" y="2583849"/>
            <a:ext cx="829866" cy="1290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Rovná spojnica 110"/>
          <p:cNvCxnSpPr/>
          <p:nvPr/>
        </p:nvCxnSpPr>
        <p:spPr>
          <a:xfrm flipV="1">
            <a:off x="3910992" y="2523281"/>
            <a:ext cx="0" cy="1700701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85720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7736632" y="3933056"/>
            <a:ext cx="1227856" cy="393700"/>
            <a:chOff x="2699794" y="4497810"/>
            <a:chExt cx="1226922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BlokTextu 76"/>
          <p:cNvSpPr txBox="1"/>
          <p:nvPr/>
        </p:nvSpPr>
        <p:spPr>
          <a:xfrm>
            <a:off x="2702118" y="390205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Rovná spojnica 71"/>
          <p:cNvCxnSpPr/>
          <p:nvPr/>
        </p:nvCxnSpPr>
        <p:spPr>
          <a:xfrm flipV="1">
            <a:off x="4510999" y="2347670"/>
            <a:ext cx="0" cy="1485899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 flipH="1" flipV="1">
            <a:off x="3507443" y="3336239"/>
            <a:ext cx="536995" cy="785989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flipH="1" flipV="1">
            <a:off x="4746178" y="2861320"/>
            <a:ext cx="367689" cy="538179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3910992" y="1524000"/>
            <a:ext cx="0" cy="851732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Rovná spojnica 97"/>
          <p:cNvCxnSpPr/>
          <p:nvPr/>
        </p:nvCxnSpPr>
        <p:spPr>
          <a:xfrm>
            <a:off x="4515774" y="1524000"/>
            <a:ext cx="0" cy="82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5" name="Rovná spojnica 134"/>
          <p:cNvCxnSpPr/>
          <p:nvPr/>
        </p:nvCxnSpPr>
        <p:spPr>
          <a:xfrm flipV="1">
            <a:off x="3440344" y="2534856"/>
            <a:ext cx="0" cy="20092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lokTextu 77"/>
          <p:cNvSpPr txBox="1"/>
          <p:nvPr/>
        </p:nvSpPr>
        <p:spPr>
          <a:xfrm>
            <a:off x="3463642" y="314096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3401551" y="20989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BlokTextu 83"/>
          <p:cNvSpPr txBox="1"/>
          <p:nvPr/>
        </p:nvSpPr>
        <p:spPr>
          <a:xfrm>
            <a:off x="4275892" y="302227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lokTextu 88"/>
          <p:cNvSpPr txBox="1"/>
          <p:nvPr/>
        </p:nvSpPr>
        <p:spPr>
          <a:xfrm>
            <a:off x="4946217" y="21102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3177737" y="46088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3321137" y="452302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3975761" y="40929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4235915" y="39301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BlokTextu 112"/>
          <p:cNvSpPr txBox="1"/>
          <p:nvPr/>
        </p:nvSpPr>
        <p:spPr>
          <a:xfrm>
            <a:off x="4445994" y="380689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>
            <a:off x="4841641" y="35010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5010725" y="339654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6011675" y="2684881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" name="Rovná spojnica 111"/>
          <p:cNvCxnSpPr/>
          <p:nvPr/>
        </p:nvCxnSpPr>
        <p:spPr>
          <a:xfrm flipV="1">
            <a:off x="4979815" y="2399370"/>
            <a:ext cx="0" cy="1104194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BlokTextu 143"/>
          <p:cNvSpPr txBox="1"/>
          <p:nvPr/>
        </p:nvSpPr>
        <p:spPr>
          <a:xfrm>
            <a:off x="1979712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bdĺžnik 147"/>
          <p:cNvSpPr/>
          <p:nvPr/>
        </p:nvSpPr>
        <p:spPr>
          <a:xfrm>
            <a:off x="2411731" y="1196622"/>
            <a:ext cx="936000" cy="1188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bdĺžnik 150"/>
          <p:cNvSpPr/>
          <p:nvPr/>
        </p:nvSpPr>
        <p:spPr>
          <a:xfrm>
            <a:off x="3439237" y="1526009"/>
            <a:ext cx="1550452" cy="8613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BlokTextu 151"/>
          <p:cNvSpPr txBox="1"/>
          <p:nvPr/>
        </p:nvSpPr>
        <p:spPr>
          <a:xfrm>
            <a:off x="3362548" y="122134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BlokTextu 152"/>
          <p:cNvSpPr txBox="1"/>
          <p:nvPr/>
        </p:nvSpPr>
        <p:spPr>
          <a:xfrm>
            <a:off x="4908498" y="126876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93"/>
          <p:cNvGrpSpPr/>
          <p:nvPr/>
        </p:nvGrpSpPr>
        <p:grpSpPr>
          <a:xfrm rot="18789057" flipV="1">
            <a:off x="4646852" y="3559066"/>
            <a:ext cx="193093" cy="207189"/>
            <a:chOff x="3923928" y="980728"/>
            <a:chExt cx="986408" cy="1058416"/>
          </a:xfrm>
        </p:grpSpPr>
        <p:cxnSp>
          <p:nvCxnSpPr>
            <p:cNvPr id="95" name="Rovná spojnica 94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ovná spojnica 95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6"/>
          <p:cNvGrpSpPr/>
          <p:nvPr/>
        </p:nvGrpSpPr>
        <p:grpSpPr>
          <a:xfrm rot="18789057" flipV="1">
            <a:off x="4185014" y="3552687"/>
            <a:ext cx="193093" cy="207189"/>
            <a:chOff x="3923928" y="980728"/>
            <a:chExt cx="986408" cy="1058416"/>
          </a:xfrm>
        </p:grpSpPr>
        <p:cxnSp>
          <p:nvCxnSpPr>
            <p:cNvPr id="102" name="Rovná spojnica 101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vál 113"/>
          <p:cNvSpPr>
            <a:spLocks noChangeAspect="1"/>
          </p:cNvSpPr>
          <p:nvPr/>
        </p:nvSpPr>
        <p:spPr>
          <a:xfrm>
            <a:off x="7419122" y="1805892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8" name="BlokTextu 87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BlokTextu 116"/>
          <p:cNvSpPr txBox="1"/>
          <p:nvPr/>
        </p:nvSpPr>
        <p:spPr>
          <a:xfrm>
            <a:off x="2998195" y="206084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81"/>
          <p:cNvGrpSpPr>
            <a:grpSpLocks/>
          </p:cNvGrpSpPr>
          <p:nvPr/>
        </p:nvGrpSpPr>
        <p:grpSpPr bwMode="auto">
          <a:xfrm rot="5400000">
            <a:off x="2415906" y="4533240"/>
            <a:ext cx="33338" cy="144462"/>
            <a:chOff x="7766462" y="4808010"/>
            <a:chExt cx="33487" cy="144684"/>
          </a:xfrm>
        </p:grpSpPr>
        <p:cxnSp>
          <p:nvCxnSpPr>
            <p:cNvPr id="124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7449561" y="2797374"/>
            <a:ext cx="33338" cy="144462"/>
            <a:chOff x="7766462" y="4808010"/>
            <a:chExt cx="33487" cy="144684"/>
          </a:xfrm>
        </p:grpSpPr>
        <p:cxnSp>
          <p:nvCxnSpPr>
            <p:cNvPr id="12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BlokTextu 93"/>
          <p:cNvSpPr txBox="1"/>
          <p:nvPr/>
        </p:nvSpPr>
        <p:spPr>
          <a:xfrm>
            <a:off x="2808000" y="5040000"/>
            <a:ext cx="5381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sym typeface="Symbol"/>
              </a:rPr>
              <a:t>3) </a:t>
            </a:r>
            <a:r>
              <a:rPr lang="en-US" sz="1200" dirty="0" err="1" smtClean="0">
                <a:sym typeface="Symbol"/>
              </a:rPr>
              <a:t>Narysujeme</a:t>
            </a:r>
            <a:r>
              <a:rPr lang="en-US" sz="1200" dirty="0" smtClean="0">
                <a:sym typeface="Symbol"/>
              </a:rPr>
              <a:t> </a:t>
            </a:r>
            <a:r>
              <a:rPr lang="sk-SK" sz="1200" dirty="0" err="1" smtClean="0">
                <a:sym typeface="Symbol"/>
              </a:rPr>
              <a:t>úbežníky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b="1" dirty="0" smtClean="0">
                <a:sym typeface="Symbol"/>
              </a:rPr>
              <a:t>4) </a:t>
            </a:r>
            <a:r>
              <a:rPr lang="sk-SK" sz="1200" dirty="0" smtClean="0">
                <a:sym typeface="Symbol"/>
              </a:rPr>
              <a:t>Narysujeme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priamok rovnobežných s osou </a:t>
            </a:r>
            <a:r>
              <a:rPr lang="sk-SK" sz="1200" b="1" dirty="0" smtClean="0">
                <a:sym typeface="Symbol"/>
              </a:rPr>
              <a:t>x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dirty="0" smtClean="0">
                <a:sym typeface="Symbol"/>
              </a:rPr>
              <a:t>    Narysujeme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priamok rovnobežných s osou </a:t>
            </a:r>
            <a:r>
              <a:rPr lang="sk-SK" sz="1200" b="1" dirty="0" smtClean="0">
                <a:sym typeface="Symbol"/>
              </a:rPr>
              <a:t>y</a:t>
            </a:r>
            <a:r>
              <a:rPr lang="sk-SK" sz="1200" dirty="0" smtClean="0">
                <a:sym typeface="Symbol"/>
              </a:rPr>
              <a:t>.</a:t>
            </a:r>
            <a:endParaRPr lang="sk-SK" sz="1200" b="1" dirty="0" smtClean="0">
              <a:sym typeface="Symbol"/>
            </a:endParaRPr>
          </a:p>
          <a:p>
            <a:r>
              <a:rPr lang="sk-SK" sz="1200" dirty="0" smtClean="0">
                <a:sym typeface="Symbol"/>
              </a:rPr>
              <a:t>    Narysujeme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priamok kolmých na priemetňu (hĺbkových priamok).</a:t>
            </a:r>
          </a:p>
          <a:p>
            <a:r>
              <a:rPr lang="sk-SK" sz="1200" b="1" dirty="0" smtClean="0">
                <a:sym typeface="Symbol"/>
              </a:rPr>
              <a:t>5)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dirty="0" err="1" smtClean="0">
                <a:sym typeface="Symbol"/>
              </a:rPr>
              <a:t>Stopníky</a:t>
            </a:r>
            <a:r>
              <a:rPr lang="sk-SK" sz="1200" dirty="0" smtClean="0">
                <a:sym typeface="Symbol"/>
              </a:rPr>
              <a:t> označíme </a:t>
            </a:r>
            <a:r>
              <a:rPr lang="sk-SK" sz="1200" b="1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dirty="0" smtClean="0">
                <a:sym typeface="Symbol"/>
              </a:rPr>
              <a:t>, ..., </a:t>
            </a:r>
            <a:r>
              <a:rPr lang="sk-SK" sz="1200" b="1" dirty="0" smtClean="0">
                <a:sym typeface="Symbol"/>
              </a:rPr>
              <a:t>9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10</a:t>
            </a:r>
            <a:r>
              <a:rPr lang="sk-SK" sz="1200" dirty="0" smtClean="0">
                <a:sym typeface="Symbol"/>
              </a:rPr>
              <a:t>.</a:t>
            </a:r>
            <a:endParaRPr lang="sk-SK" sz="1200" b="1" dirty="0" smtClean="0">
              <a:sym typeface="Symbol"/>
            </a:endParaRPr>
          </a:p>
        </p:txBody>
      </p:sp>
      <p:sp>
        <p:nvSpPr>
          <p:cNvPr id="97" name="Zástupný symbol čísla snímky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  <p:grpSp>
        <p:nvGrpSpPr>
          <p:cNvPr id="87" name="Group 181"/>
          <p:cNvGrpSpPr>
            <a:grpSpLocks/>
          </p:cNvGrpSpPr>
          <p:nvPr/>
        </p:nvGrpSpPr>
        <p:grpSpPr bwMode="auto">
          <a:xfrm>
            <a:off x="1034412" y="3856629"/>
            <a:ext cx="33338" cy="144462"/>
            <a:chOff x="7766462" y="4808010"/>
            <a:chExt cx="33487" cy="144684"/>
          </a:xfrm>
        </p:grpSpPr>
        <p:cxnSp>
          <p:nvCxnSpPr>
            <p:cNvPr id="10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73" grpId="0"/>
      <p:bldP spid="82" grpId="0"/>
      <p:bldP spid="101" grpId="0"/>
      <p:bldP spid="104" grpId="0"/>
      <p:bldP spid="105" grpId="0"/>
      <p:bldP spid="110" grpId="0"/>
      <p:bldP spid="113" grpId="0"/>
      <p:bldP spid="115" grpId="0"/>
      <p:bldP spid="116" grpId="0"/>
      <p:bldP spid="118" grpId="0"/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Voľná forma 138"/>
          <p:cNvSpPr/>
          <p:nvPr/>
        </p:nvSpPr>
        <p:spPr>
          <a:xfrm>
            <a:off x="3874714" y="2912454"/>
            <a:ext cx="1226481" cy="460738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11270"/>
              <a:gd name="connsiteY0" fmla="*/ 332578 h 661441"/>
              <a:gd name="connsiteX1" fmla="*/ 995682 w 1511270"/>
              <a:gd name="connsiteY1" fmla="*/ 0 h 661441"/>
              <a:gd name="connsiteX2" fmla="*/ 1511270 w 1511270"/>
              <a:gd name="connsiteY2" fmla="*/ 285722 h 661441"/>
              <a:gd name="connsiteX3" fmla="*/ 728146 w 1511270"/>
              <a:gd name="connsiteY3" fmla="*/ 661441 h 661441"/>
              <a:gd name="connsiteX4" fmla="*/ 0 w 1511270"/>
              <a:gd name="connsiteY4" fmla="*/ 332578 h 661441"/>
              <a:gd name="connsiteX0" fmla="*/ 0 w 1530921"/>
              <a:gd name="connsiteY0" fmla="*/ 332578 h 661441"/>
              <a:gd name="connsiteX1" fmla="*/ 995682 w 1530921"/>
              <a:gd name="connsiteY1" fmla="*/ 0 h 661441"/>
              <a:gd name="connsiteX2" fmla="*/ 1530921 w 1530921"/>
              <a:gd name="connsiteY2" fmla="*/ 171095 h 661441"/>
              <a:gd name="connsiteX3" fmla="*/ 728146 w 1530921"/>
              <a:gd name="connsiteY3" fmla="*/ 661441 h 661441"/>
              <a:gd name="connsiteX4" fmla="*/ 0 w 1530921"/>
              <a:gd name="connsiteY4" fmla="*/ 332578 h 661441"/>
              <a:gd name="connsiteX0" fmla="*/ 0 w 1530921"/>
              <a:gd name="connsiteY0" fmla="*/ 332578 h 585296"/>
              <a:gd name="connsiteX1" fmla="*/ 995682 w 1530921"/>
              <a:gd name="connsiteY1" fmla="*/ 0 h 585296"/>
              <a:gd name="connsiteX2" fmla="*/ 1530921 w 1530921"/>
              <a:gd name="connsiteY2" fmla="*/ 171095 h 585296"/>
              <a:gd name="connsiteX3" fmla="*/ 547874 w 1530921"/>
              <a:gd name="connsiteY3" fmla="*/ 585296 h 585296"/>
              <a:gd name="connsiteX4" fmla="*/ 0 w 1530921"/>
              <a:gd name="connsiteY4" fmla="*/ 332578 h 585296"/>
              <a:gd name="connsiteX0" fmla="*/ 0 w 1530921"/>
              <a:gd name="connsiteY0" fmla="*/ 332578 h 574507"/>
              <a:gd name="connsiteX1" fmla="*/ 995682 w 1530921"/>
              <a:gd name="connsiteY1" fmla="*/ 0 h 574507"/>
              <a:gd name="connsiteX2" fmla="*/ 1530921 w 1530921"/>
              <a:gd name="connsiteY2" fmla="*/ 171095 h 574507"/>
              <a:gd name="connsiteX3" fmla="*/ 531065 w 1530921"/>
              <a:gd name="connsiteY3" fmla="*/ 574507 h 574507"/>
              <a:gd name="connsiteX4" fmla="*/ 0 w 1530921"/>
              <a:gd name="connsiteY4" fmla="*/ 332578 h 574507"/>
              <a:gd name="connsiteX0" fmla="*/ 0 w 1530921"/>
              <a:gd name="connsiteY0" fmla="*/ 332578 h 585821"/>
              <a:gd name="connsiteX1" fmla="*/ 995682 w 1530921"/>
              <a:gd name="connsiteY1" fmla="*/ 0 h 585821"/>
              <a:gd name="connsiteX2" fmla="*/ 1530921 w 1530921"/>
              <a:gd name="connsiteY2" fmla="*/ 171095 h 585821"/>
              <a:gd name="connsiteX3" fmla="*/ 526388 w 1530921"/>
              <a:gd name="connsiteY3" fmla="*/ 585821 h 585821"/>
              <a:gd name="connsiteX4" fmla="*/ 0 w 1530921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452" h="585821">
                <a:moveTo>
                  <a:pt x="0" y="332578"/>
                </a:moveTo>
                <a:lnTo>
                  <a:pt x="1024213" y="0"/>
                </a:lnTo>
                <a:lnTo>
                  <a:pt x="1559452" y="171095"/>
                </a:lnTo>
                <a:lnTo>
                  <a:pt x="554919" y="585821"/>
                </a:lnTo>
                <a:lnTo>
                  <a:pt x="0" y="332578"/>
                </a:lnTo>
                <a:close/>
              </a:path>
            </a:pathLst>
          </a:custGeom>
          <a:solidFill>
            <a:srgbClr val="0000FF">
              <a:alpha val="3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Voľná forma 91"/>
          <p:cNvSpPr/>
          <p:nvPr/>
        </p:nvSpPr>
        <p:spPr>
          <a:xfrm>
            <a:off x="4613910" y="3211830"/>
            <a:ext cx="1234440" cy="300990"/>
          </a:xfrm>
          <a:custGeom>
            <a:avLst/>
            <a:gdLst>
              <a:gd name="connsiteX0" fmla="*/ 228600 w 1234440"/>
              <a:gd name="connsiteY0" fmla="*/ 0 h 300990"/>
              <a:gd name="connsiteX1" fmla="*/ 1234440 w 1234440"/>
              <a:gd name="connsiteY1" fmla="*/ 7620 h 300990"/>
              <a:gd name="connsiteX2" fmla="*/ 1207770 w 1234440"/>
              <a:gd name="connsiteY2" fmla="*/ 300990 h 300990"/>
              <a:gd name="connsiteX3" fmla="*/ 0 w 1234440"/>
              <a:gd name="connsiteY3" fmla="*/ 297180 h 300990"/>
              <a:gd name="connsiteX4" fmla="*/ 228600 w 1234440"/>
              <a:gd name="connsiteY4" fmla="*/ 0 h 3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300990">
                <a:moveTo>
                  <a:pt x="228600" y="0"/>
                </a:moveTo>
                <a:lnTo>
                  <a:pt x="1234440" y="7620"/>
                </a:lnTo>
                <a:lnTo>
                  <a:pt x="1207770" y="300990"/>
                </a:lnTo>
                <a:lnTo>
                  <a:pt x="0" y="297180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407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Skupina 86"/>
          <p:cNvGrpSpPr/>
          <p:nvPr/>
        </p:nvGrpSpPr>
        <p:grpSpPr>
          <a:xfrm>
            <a:off x="32407" y="3595958"/>
            <a:ext cx="8701539" cy="352227"/>
            <a:chOff x="32407" y="3595958"/>
            <a:chExt cx="8701539" cy="352227"/>
          </a:xfrm>
        </p:grpSpPr>
        <p:sp>
          <p:nvSpPr>
            <p:cNvPr id="110" name="BlokTextu 109"/>
            <p:cNvSpPr txBox="1"/>
            <p:nvPr/>
          </p:nvSpPr>
          <p:spPr>
            <a:xfrm>
              <a:off x="32407" y="3640408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sk-SK" sz="14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Rovná spojnica 113"/>
            <p:cNvCxnSpPr/>
            <p:nvPr/>
          </p:nvCxnSpPr>
          <p:spPr>
            <a:xfrm rot="2040000">
              <a:off x="335895" y="3640408"/>
              <a:ext cx="80838" cy="111302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ovná spojnica 121"/>
            <p:cNvCxnSpPr/>
            <p:nvPr/>
          </p:nvCxnSpPr>
          <p:spPr>
            <a:xfrm rot="2040000">
              <a:off x="2454689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ovná spojnica 122"/>
            <p:cNvCxnSpPr/>
            <p:nvPr/>
          </p:nvCxnSpPr>
          <p:spPr>
            <a:xfrm rot="2040000">
              <a:off x="3619532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ovná spojnica 123"/>
            <p:cNvCxnSpPr/>
            <p:nvPr/>
          </p:nvCxnSpPr>
          <p:spPr>
            <a:xfrm rot="2040000">
              <a:off x="3735453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ovná spojnica 124"/>
            <p:cNvCxnSpPr/>
            <p:nvPr/>
          </p:nvCxnSpPr>
          <p:spPr>
            <a:xfrm rot="2040000">
              <a:off x="4312772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ovná spojnica 125"/>
            <p:cNvCxnSpPr/>
            <p:nvPr/>
          </p:nvCxnSpPr>
          <p:spPr>
            <a:xfrm rot="2040000">
              <a:off x="4480871" y="3640408"/>
              <a:ext cx="80838" cy="1113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BlokTextu 133"/>
            <p:cNvSpPr txBox="1"/>
            <p:nvPr/>
          </p:nvSpPr>
          <p:spPr>
            <a:xfrm>
              <a:off x="5612708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7" name="Rovná spojnica 136"/>
            <p:cNvCxnSpPr/>
            <p:nvPr/>
          </p:nvCxnSpPr>
          <p:spPr>
            <a:xfrm rot="2040000">
              <a:off x="5039339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ovná spojnica 149"/>
            <p:cNvCxnSpPr/>
            <p:nvPr/>
          </p:nvCxnSpPr>
          <p:spPr>
            <a:xfrm rot="2040000">
              <a:off x="4869769" y="3662068"/>
              <a:ext cx="80838" cy="111302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BlokTextu 3"/>
            <p:cNvSpPr txBox="1"/>
            <p:nvPr/>
          </p:nvSpPr>
          <p:spPr>
            <a:xfrm>
              <a:off x="5972384" y="3595958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sk-SK" sz="14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BlokTextu 110"/>
            <p:cNvSpPr txBox="1"/>
            <p:nvPr/>
          </p:nvSpPr>
          <p:spPr>
            <a:xfrm>
              <a:off x="8217458" y="3640408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sk-SK" sz="1400" b="1" baseline="-250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s1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BlokTextu 111"/>
            <p:cNvSpPr txBox="1"/>
            <p:nvPr/>
          </p:nvSpPr>
          <p:spPr>
            <a:xfrm>
              <a:off x="2293371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BlokTextu 112"/>
            <p:cNvSpPr txBox="1"/>
            <p:nvPr/>
          </p:nvSpPr>
          <p:spPr>
            <a:xfrm>
              <a:off x="4116173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5" name="BlokTextu 114"/>
            <p:cNvSpPr txBox="1"/>
            <p:nvPr/>
          </p:nvSpPr>
          <p:spPr>
            <a:xfrm>
              <a:off x="3426769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BlokTextu 115"/>
            <p:cNvSpPr txBox="1"/>
            <p:nvPr/>
          </p:nvSpPr>
          <p:spPr>
            <a:xfrm>
              <a:off x="3736160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BlokTextu 116"/>
            <p:cNvSpPr txBox="1"/>
            <p:nvPr/>
          </p:nvSpPr>
          <p:spPr>
            <a:xfrm>
              <a:off x="4436421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BlokTextu 117"/>
            <p:cNvSpPr txBox="1"/>
            <p:nvPr/>
          </p:nvSpPr>
          <p:spPr>
            <a:xfrm>
              <a:off x="4707548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BlokTextu 119"/>
            <p:cNvSpPr txBox="1"/>
            <p:nvPr/>
          </p:nvSpPr>
          <p:spPr>
            <a:xfrm>
              <a:off x="5412241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BlokTextu 120"/>
            <p:cNvSpPr txBox="1"/>
            <p:nvPr/>
          </p:nvSpPr>
          <p:spPr>
            <a:xfrm>
              <a:off x="7003784" y="36404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8" name="Rovná spojnica 127"/>
            <p:cNvCxnSpPr/>
            <p:nvPr/>
          </p:nvCxnSpPr>
          <p:spPr>
            <a:xfrm rot="2040000">
              <a:off x="7022408" y="3640408"/>
              <a:ext cx="80838" cy="111302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ovná spojnica 129"/>
            <p:cNvCxnSpPr/>
            <p:nvPr/>
          </p:nvCxnSpPr>
          <p:spPr>
            <a:xfrm rot="2040000">
              <a:off x="5596692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ovná spojnica 130"/>
            <p:cNvCxnSpPr/>
            <p:nvPr/>
          </p:nvCxnSpPr>
          <p:spPr>
            <a:xfrm rot="2040000">
              <a:off x="8565767" y="3640408"/>
              <a:ext cx="80838" cy="11130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ovná spojnica 131"/>
            <p:cNvCxnSpPr/>
            <p:nvPr/>
          </p:nvCxnSpPr>
          <p:spPr>
            <a:xfrm rot="2040000">
              <a:off x="5983110" y="3640408"/>
              <a:ext cx="80838" cy="111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kTextu 132"/>
            <p:cNvSpPr txBox="1"/>
            <p:nvPr/>
          </p:nvSpPr>
          <p:spPr>
            <a:xfrm>
              <a:off x="4857652" y="36404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6" name="Rovná spojnica 135"/>
            <p:cNvCxnSpPr/>
            <p:nvPr/>
          </p:nvCxnSpPr>
          <p:spPr>
            <a:xfrm rot="2040000">
              <a:off x="5771217" y="3640408"/>
              <a:ext cx="80838" cy="1113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lokTextu 4"/>
          <p:cNvSpPr txBox="1"/>
          <p:nvPr/>
        </p:nvSpPr>
        <p:spPr>
          <a:xfrm>
            <a:off x="1360560" y="33372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5971256" y="133147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8604264" y="1641804"/>
            <a:ext cx="0" cy="1980000"/>
          </a:xfrm>
          <a:prstGeom prst="line">
            <a:avLst/>
          </a:prstGeom>
          <a:ln>
            <a:solidFill>
              <a:srgbClr val="0000FF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/>
          <p:cNvCxnSpPr/>
          <p:nvPr/>
        </p:nvCxnSpPr>
        <p:spPr>
          <a:xfrm flipV="1">
            <a:off x="371656" y="1644310"/>
            <a:ext cx="0" cy="1960786"/>
          </a:xfrm>
          <a:prstGeom prst="line">
            <a:avLst/>
          </a:prstGeom>
          <a:ln>
            <a:solidFill>
              <a:srgbClr val="00990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lokTextu 57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Rovná spojnica 61"/>
          <p:cNvCxnSpPr/>
          <p:nvPr/>
        </p:nvCxnSpPr>
        <p:spPr>
          <a:xfrm flipV="1">
            <a:off x="2483893" y="1637731"/>
            <a:ext cx="6127844" cy="199257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3657600" y="1638682"/>
            <a:ext cx="4947188" cy="199634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BlokTextu 99"/>
          <p:cNvSpPr txBox="1"/>
          <p:nvPr/>
        </p:nvSpPr>
        <p:spPr>
          <a:xfrm>
            <a:off x="3721934" y="316210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Rovná spojnica 134"/>
          <p:cNvCxnSpPr/>
          <p:nvPr/>
        </p:nvCxnSpPr>
        <p:spPr>
          <a:xfrm>
            <a:off x="888296" y="1665448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66740" y="22916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63" name="BlokTextu 62"/>
          <p:cNvSpPr txBox="1"/>
          <p:nvPr/>
        </p:nvSpPr>
        <p:spPr>
          <a:xfrm>
            <a:off x="4166804" y="33399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Rovná spojnica 59"/>
          <p:cNvCxnSpPr/>
          <p:nvPr/>
        </p:nvCxnSpPr>
        <p:spPr>
          <a:xfrm flipV="1">
            <a:off x="3781425" y="1647107"/>
            <a:ext cx="4817717" cy="199144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 flipV="1">
            <a:off x="4343400" y="1638638"/>
            <a:ext cx="4259974" cy="198086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 flipV="1">
            <a:off x="5100638" y="1639342"/>
            <a:ext cx="3509086" cy="1994446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 flipV="1">
            <a:off x="5645150" y="1639342"/>
            <a:ext cx="2958224" cy="1999208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 flipV="1">
            <a:off x="4514850" y="1651000"/>
            <a:ext cx="1492250" cy="19748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/>
          <p:nvPr/>
        </p:nvCxnSpPr>
        <p:spPr>
          <a:xfrm flipV="1">
            <a:off x="5810250" y="1651000"/>
            <a:ext cx="196850" cy="19875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 flipH="1">
            <a:off x="4619887" y="3217069"/>
            <a:ext cx="207168" cy="27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flipV="1">
            <a:off x="5826472" y="3214688"/>
            <a:ext cx="26227" cy="290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>
            <a:off x="4611614" y="3508840"/>
            <a:ext cx="121768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ovná spojnica 137"/>
          <p:cNvCxnSpPr/>
          <p:nvPr/>
        </p:nvCxnSpPr>
        <p:spPr>
          <a:xfrm>
            <a:off x="368360" y="1646787"/>
            <a:ext cx="4534619" cy="1988374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>
            <a:off x="4840222" y="3212976"/>
            <a:ext cx="10128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Skupina 72"/>
          <p:cNvGrpSpPr/>
          <p:nvPr/>
        </p:nvGrpSpPr>
        <p:grpSpPr>
          <a:xfrm>
            <a:off x="4876606" y="3448148"/>
            <a:ext cx="148586" cy="136744"/>
            <a:chOff x="4433270" y="4365104"/>
            <a:chExt cx="148586" cy="136744"/>
          </a:xfrm>
        </p:grpSpPr>
        <p:cxnSp>
          <p:nvCxnSpPr>
            <p:cNvPr id="157" name="Rovná spojnica 156"/>
            <p:cNvCxnSpPr/>
            <p:nvPr/>
          </p:nvCxnSpPr>
          <p:spPr>
            <a:xfrm flipV="1">
              <a:off x="4433270" y="4365104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ovná spojnica 157"/>
            <p:cNvCxnSpPr/>
            <p:nvPr/>
          </p:nvCxnSpPr>
          <p:spPr>
            <a:xfrm flipV="1">
              <a:off x="4463717" y="4383710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BlokTextu 73"/>
          <p:cNvSpPr txBox="1"/>
          <p:nvPr/>
        </p:nvSpPr>
        <p:spPr>
          <a:xfrm>
            <a:off x="4733161" y="316080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5580486" y="32736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Skupina 77"/>
          <p:cNvGrpSpPr/>
          <p:nvPr/>
        </p:nvGrpSpPr>
        <p:grpSpPr>
          <a:xfrm>
            <a:off x="5364804" y="3568832"/>
            <a:ext cx="148586" cy="136744"/>
            <a:chOff x="4433270" y="4365104"/>
            <a:chExt cx="148586" cy="136744"/>
          </a:xfrm>
        </p:grpSpPr>
        <p:cxnSp>
          <p:nvCxnSpPr>
            <p:cNvPr id="79" name="Rovná spojnica 78"/>
            <p:cNvCxnSpPr/>
            <p:nvPr/>
          </p:nvCxnSpPr>
          <p:spPr>
            <a:xfrm flipV="1">
              <a:off x="4433270" y="4365104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ovná spojnica 80"/>
            <p:cNvCxnSpPr/>
            <p:nvPr/>
          </p:nvCxnSpPr>
          <p:spPr>
            <a:xfrm flipV="1">
              <a:off x="4463717" y="4383710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Skupina 82"/>
          <p:cNvGrpSpPr/>
          <p:nvPr/>
        </p:nvGrpSpPr>
        <p:grpSpPr>
          <a:xfrm>
            <a:off x="5311050" y="3151540"/>
            <a:ext cx="148586" cy="136744"/>
            <a:chOff x="4433270" y="4365104"/>
            <a:chExt cx="148586" cy="136744"/>
          </a:xfrm>
        </p:grpSpPr>
        <p:cxnSp>
          <p:nvCxnSpPr>
            <p:cNvPr id="84" name="Rovná spojnica 83"/>
            <p:cNvCxnSpPr/>
            <p:nvPr/>
          </p:nvCxnSpPr>
          <p:spPr>
            <a:xfrm flipV="1">
              <a:off x="4433270" y="4365104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4"/>
            <p:cNvCxnSpPr/>
            <p:nvPr/>
          </p:nvCxnSpPr>
          <p:spPr>
            <a:xfrm flipV="1">
              <a:off x="4463717" y="4383710"/>
              <a:ext cx="118139" cy="118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Rovná spojnica 87"/>
          <p:cNvCxnSpPr/>
          <p:nvPr/>
        </p:nvCxnSpPr>
        <p:spPr>
          <a:xfrm>
            <a:off x="323528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lokTextu 88"/>
          <p:cNvSpPr txBox="1"/>
          <p:nvPr/>
        </p:nvSpPr>
        <p:spPr>
          <a:xfrm>
            <a:off x="360000" y="4464000"/>
            <a:ext cx="756008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6) </a:t>
            </a:r>
            <a:r>
              <a:rPr lang="sk-SK" sz="1200" dirty="0" smtClean="0"/>
              <a:t>V nákresni zvolíme </a:t>
            </a:r>
            <a:r>
              <a:rPr lang="sk-SK" sz="1200" dirty="0" err="1" smtClean="0"/>
              <a:t>základnicu</a:t>
            </a:r>
            <a:r>
              <a:rPr lang="sk-SK" sz="1200" dirty="0" smtClean="0"/>
              <a:t> </a:t>
            </a:r>
            <a:r>
              <a:rPr lang="sk-SK" sz="1200" b="1" dirty="0" smtClean="0"/>
              <a:t>z</a:t>
            </a:r>
            <a:r>
              <a:rPr lang="sk-SK" sz="1200" dirty="0" smtClean="0"/>
              <a:t>. Narysujeme horizont vo výške </a:t>
            </a:r>
            <a:r>
              <a:rPr lang="sk-SK" sz="1200" b="1" dirty="0" err="1" smtClean="0"/>
              <a:t>v</a:t>
            </a:r>
            <a:r>
              <a:rPr lang="sk-SK" sz="1200" b="1" baseline="30000" dirty="0" err="1" smtClean="0"/>
              <a:t>h</a:t>
            </a:r>
            <a:r>
              <a:rPr lang="sk-SK" sz="1200" dirty="0" smtClean="0"/>
              <a:t> nad </a:t>
            </a:r>
            <a:r>
              <a:rPr lang="sk-SK" sz="1200" dirty="0" err="1" smtClean="0"/>
              <a:t>základnicou</a:t>
            </a:r>
            <a:r>
              <a:rPr lang="sk-SK" sz="1200" dirty="0" smtClean="0"/>
              <a:t>. </a:t>
            </a:r>
          </a:p>
          <a:p>
            <a:endParaRPr lang="sk-SK" sz="1200" dirty="0" smtClean="0"/>
          </a:p>
          <a:p>
            <a:r>
              <a:rPr lang="sk-SK" sz="1200" b="1" dirty="0" smtClean="0"/>
              <a:t>7) </a:t>
            </a:r>
            <a:r>
              <a:rPr lang="sk-SK" sz="1200" dirty="0" smtClean="0"/>
              <a:t>Na priamku </a:t>
            </a:r>
            <a:r>
              <a:rPr lang="sk-SK" sz="1200" b="1" dirty="0" smtClean="0"/>
              <a:t>z </a:t>
            </a:r>
            <a:r>
              <a:rPr lang="sk-SK" sz="1200" dirty="0" smtClean="0"/>
              <a:t> narysujeme body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3</a:t>
            </a:r>
            <a:r>
              <a:rPr lang="sk-SK" sz="1200" dirty="0" smtClean="0">
                <a:sym typeface="Symbol"/>
              </a:rPr>
              <a:t>, ..., </a:t>
            </a:r>
            <a:r>
              <a:rPr lang="sk-SK" sz="1200" b="1" dirty="0" smtClean="0">
                <a:sym typeface="Symbol"/>
              </a:rPr>
              <a:t>8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9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10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. Ich vzájomné vzdialenosti sú rovnaké </a:t>
            </a:r>
          </a:p>
          <a:p>
            <a:r>
              <a:rPr lang="sk-SK" sz="1200" dirty="0" smtClean="0">
                <a:sym typeface="Symbol"/>
              </a:rPr>
              <a:t>ako vzdialenosti bodov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x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1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2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3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..., </a:t>
            </a:r>
            <a:r>
              <a:rPr lang="sk-SK" sz="1200" b="1" dirty="0" smtClean="0">
                <a:sym typeface="Symbol"/>
              </a:rPr>
              <a:t>8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smtClean="0">
                <a:sym typeface="Symbol"/>
              </a:rPr>
              <a:t>9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ym typeface="Symbol"/>
              </a:rPr>
              <a:t>10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dirty="0" smtClean="0">
                <a:sym typeface="Symbol"/>
              </a:rPr>
              <a:t> a </a:t>
            </a:r>
            <a:r>
              <a:rPr lang="sk-SK" sz="1200" b="1" dirty="0" smtClean="0">
                <a:sym typeface="Symbol"/>
              </a:rPr>
              <a:t>U</a:t>
            </a:r>
            <a:r>
              <a:rPr lang="sk-SK" sz="1200" b="1" baseline="30000" dirty="0" smtClean="0">
                <a:sym typeface="Symbol"/>
              </a:rPr>
              <a:t>y</a:t>
            </a:r>
            <a:r>
              <a:rPr lang="sk-SK" sz="1200" b="1" baseline="-25000" dirty="0" smtClean="0">
                <a:sym typeface="Symbol"/>
              </a:rPr>
              <a:t>s1</a:t>
            </a:r>
            <a:r>
              <a:rPr lang="sk-SK" sz="1200" dirty="0" smtClean="0">
                <a:sym typeface="Symbol"/>
              </a:rPr>
              <a:t> (pozri pôdorys v </a:t>
            </a:r>
            <a:r>
              <a:rPr lang="sk-SK" sz="1200" dirty="0" err="1" smtClean="0">
                <a:sym typeface="Symbol"/>
              </a:rPr>
              <a:t>Mongeovej</a:t>
            </a:r>
            <a:r>
              <a:rPr lang="sk-SK" sz="1200" dirty="0" smtClean="0">
                <a:sym typeface="Symbol"/>
              </a:rPr>
              <a:t> projekcii).</a:t>
            </a:r>
            <a:endParaRPr lang="sk-SK" sz="1200" baseline="-25000" dirty="0" smtClean="0">
              <a:sym typeface="Symbol"/>
            </a:endParaRPr>
          </a:p>
          <a:p>
            <a:r>
              <a:rPr lang="sk-SK" sz="1100" dirty="0" smtClean="0">
                <a:solidFill>
                  <a:srgbClr val="0000FF"/>
                </a:solidFill>
                <a:sym typeface="Symbol"/>
              </a:rPr>
              <a:t>Poznámka: </a:t>
            </a:r>
            <a:r>
              <a:rPr lang="sk-SK" sz="1100" dirty="0" smtClean="0">
                <a:sym typeface="Symbol"/>
              </a:rPr>
              <a:t>Perspektívu môžeme rysovať na pauzovací papier.</a:t>
            </a:r>
          </a:p>
          <a:p>
            <a:endParaRPr lang="sk-SK" sz="1100" dirty="0" smtClean="0">
              <a:sym typeface="Symbol"/>
            </a:endParaRPr>
          </a:p>
          <a:p>
            <a:r>
              <a:rPr lang="sk-SK" sz="1200" b="1" dirty="0" smtClean="0">
                <a:sym typeface="Symbol"/>
              </a:rPr>
              <a:t>8) </a:t>
            </a:r>
            <a:r>
              <a:rPr lang="sk-SK" sz="1200" dirty="0" smtClean="0">
                <a:sym typeface="Symbol"/>
              </a:rPr>
              <a:t>Na horizonte narysujeme body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x</a:t>
            </a:r>
            <a:r>
              <a:rPr lang="sk-SK" sz="1200" dirty="0" smtClean="0">
                <a:sym typeface="Symbol"/>
              </a:rPr>
              <a:t>,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y</a:t>
            </a:r>
            <a:r>
              <a:rPr lang="sk-SK" sz="1200" dirty="0" smtClean="0">
                <a:sym typeface="Symbol"/>
              </a:rPr>
              <a:t>.</a:t>
            </a:r>
          </a:p>
          <a:p>
            <a:endParaRPr lang="sk-SK" sz="1200" dirty="0" smtClean="0">
              <a:sym typeface="Symbol"/>
            </a:endParaRPr>
          </a:p>
          <a:p>
            <a:r>
              <a:rPr lang="sk-SK" sz="1200" b="1" dirty="0" smtClean="0"/>
              <a:t>9) </a:t>
            </a:r>
            <a:r>
              <a:rPr lang="sk-SK" sz="1200" dirty="0" smtClean="0">
                <a:sym typeface="Symbol"/>
              </a:rPr>
              <a:t>Narysujeme pôdorys zobrazovaného objektu. Postup je analogický ako v príklade P9 (v tejto kapitole).</a:t>
            </a:r>
          </a:p>
        </p:txBody>
      </p:sp>
      <p:sp>
        <p:nvSpPr>
          <p:cNvPr id="93" name="Voľná forma 92"/>
          <p:cNvSpPr/>
          <p:nvPr/>
        </p:nvSpPr>
        <p:spPr>
          <a:xfrm>
            <a:off x="3872987" y="2915867"/>
            <a:ext cx="1226481" cy="460738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11270"/>
              <a:gd name="connsiteY0" fmla="*/ 332578 h 661441"/>
              <a:gd name="connsiteX1" fmla="*/ 995682 w 1511270"/>
              <a:gd name="connsiteY1" fmla="*/ 0 h 661441"/>
              <a:gd name="connsiteX2" fmla="*/ 1511270 w 1511270"/>
              <a:gd name="connsiteY2" fmla="*/ 285722 h 661441"/>
              <a:gd name="connsiteX3" fmla="*/ 728146 w 1511270"/>
              <a:gd name="connsiteY3" fmla="*/ 661441 h 661441"/>
              <a:gd name="connsiteX4" fmla="*/ 0 w 1511270"/>
              <a:gd name="connsiteY4" fmla="*/ 332578 h 661441"/>
              <a:gd name="connsiteX0" fmla="*/ 0 w 1530921"/>
              <a:gd name="connsiteY0" fmla="*/ 332578 h 661441"/>
              <a:gd name="connsiteX1" fmla="*/ 995682 w 1530921"/>
              <a:gd name="connsiteY1" fmla="*/ 0 h 661441"/>
              <a:gd name="connsiteX2" fmla="*/ 1530921 w 1530921"/>
              <a:gd name="connsiteY2" fmla="*/ 171095 h 661441"/>
              <a:gd name="connsiteX3" fmla="*/ 728146 w 1530921"/>
              <a:gd name="connsiteY3" fmla="*/ 661441 h 661441"/>
              <a:gd name="connsiteX4" fmla="*/ 0 w 1530921"/>
              <a:gd name="connsiteY4" fmla="*/ 332578 h 661441"/>
              <a:gd name="connsiteX0" fmla="*/ 0 w 1530921"/>
              <a:gd name="connsiteY0" fmla="*/ 332578 h 585296"/>
              <a:gd name="connsiteX1" fmla="*/ 995682 w 1530921"/>
              <a:gd name="connsiteY1" fmla="*/ 0 h 585296"/>
              <a:gd name="connsiteX2" fmla="*/ 1530921 w 1530921"/>
              <a:gd name="connsiteY2" fmla="*/ 171095 h 585296"/>
              <a:gd name="connsiteX3" fmla="*/ 547874 w 1530921"/>
              <a:gd name="connsiteY3" fmla="*/ 585296 h 585296"/>
              <a:gd name="connsiteX4" fmla="*/ 0 w 1530921"/>
              <a:gd name="connsiteY4" fmla="*/ 332578 h 585296"/>
              <a:gd name="connsiteX0" fmla="*/ 0 w 1530921"/>
              <a:gd name="connsiteY0" fmla="*/ 332578 h 574507"/>
              <a:gd name="connsiteX1" fmla="*/ 995682 w 1530921"/>
              <a:gd name="connsiteY1" fmla="*/ 0 h 574507"/>
              <a:gd name="connsiteX2" fmla="*/ 1530921 w 1530921"/>
              <a:gd name="connsiteY2" fmla="*/ 171095 h 574507"/>
              <a:gd name="connsiteX3" fmla="*/ 531065 w 1530921"/>
              <a:gd name="connsiteY3" fmla="*/ 574507 h 574507"/>
              <a:gd name="connsiteX4" fmla="*/ 0 w 1530921"/>
              <a:gd name="connsiteY4" fmla="*/ 332578 h 574507"/>
              <a:gd name="connsiteX0" fmla="*/ 0 w 1530921"/>
              <a:gd name="connsiteY0" fmla="*/ 332578 h 585821"/>
              <a:gd name="connsiteX1" fmla="*/ 995682 w 1530921"/>
              <a:gd name="connsiteY1" fmla="*/ 0 h 585821"/>
              <a:gd name="connsiteX2" fmla="*/ 1530921 w 1530921"/>
              <a:gd name="connsiteY2" fmla="*/ 171095 h 585821"/>
              <a:gd name="connsiteX3" fmla="*/ 526388 w 1530921"/>
              <a:gd name="connsiteY3" fmla="*/ 585821 h 585821"/>
              <a:gd name="connsiteX4" fmla="*/ 0 w 1530921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452" h="585821">
                <a:moveTo>
                  <a:pt x="0" y="332578"/>
                </a:moveTo>
                <a:lnTo>
                  <a:pt x="1024213" y="0"/>
                </a:lnTo>
                <a:lnTo>
                  <a:pt x="1559452" y="171095"/>
                </a:lnTo>
                <a:lnTo>
                  <a:pt x="554919" y="585821"/>
                </a:lnTo>
                <a:lnTo>
                  <a:pt x="0" y="33257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Rovná spojnica 51"/>
          <p:cNvCxnSpPr/>
          <p:nvPr/>
        </p:nvCxnSpPr>
        <p:spPr>
          <a:xfrm>
            <a:off x="6011976" y="1660358"/>
            <a:ext cx="0" cy="1960786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ástupný symbol čísla snímky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92" grpId="0" animBg="1"/>
      <p:bldP spid="3" grpId="0"/>
      <p:bldP spid="5" grpId="0"/>
      <p:bldP spid="54" grpId="0"/>
      <p:bldP spid="58" grpId="0"/>
      <p:bldP spid="59" grpId="0"/>
      <p:bldP spid="100" grpId="0"/>
      <p:bldP spid="51" grpId="0"/>
      <p:bldP spid="63" grpId="0"/>
      <p:bldP spid="74" grpId="0"/>
      <p:bldP spid="76" grpId="0"/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lokTextu 149"/>
          <p:cNvSpPr txBox="1"/>
          <p:nvPr/>
        </p:nvSpPr>
        <p:spPr>
          <a:xfrm>
            <a:off x="3294814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Rovná spojnica 91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V="1">
            <a:off x="0" y="845820"/>
            <a:ext cx="8917316" cy="6023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251520" y="4046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631414" y="6445826"/>
            <a:ext cx="6812280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7452320" y="417689"/>
            <a:ext cx="0" cy="6017401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5302918" y="3302668"/>
            <a:ext cx="2125940" cy="31116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424886" y="641326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7444318" y="3418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 flipH="1">
            <a:off x="5987158" y="407707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2699792" y="6381328"/>
            <a:ext cx="33338" cy="144462"/>
            <a:chOff x="7766462" y="4808010"/>
            <a:chExt cx="33487" cy="144684"/>
          </a:xfrm>
        </p:grpSpPr>
        <p:cxnSp>
          <p:nvCxnSpPr>
            <p:cNvPr id="4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Rovná spojnica 42"/>
          <p:cNvCxnSpPr/>
          <p:nvPr/>
        </p:nvCxnSpPr>
        <p:spPr>
          <a:xfrm flipH="1">
            <a:off x="685744" y="3921560"/>
            <a:ext cx="3692976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lúk 98"/>
          <p:cNvSpPr/>
          <p:nvPr/>
        </p:nvSpPr>
        <p:spPr>
          <a:xfrm flipV="1">
            <a:off x="4866888" y="2800360"/>
            <a:ext cx="914400" cy="914400"/>
          </a:xfrm>
          <a:prstGeom prst="arc">
            <a:avLst>
              <a:gd name="adj1" fmla="val 17846270"/>
              <a:gd name="adj2" fmla="val 2059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5356086" y="314096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/>
          <p:nvPr/>
        </p:nvSpPr>
        <p:spPr>
          <a:xfrm>
            <a:off x="453854" y="646634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709030" y="389055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lokTextu 75"/>
          <p:cNvSpPr txBox="1"/>
          <p:nvPr/>
        </p:nvSpPr>
        <p:spPr>
          <a:xfrm>
            <a:off x="2075573" y="201527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/>
          <p:nvPr/>
        </p:nvSpPr>
        <p:spPr>
          <a:xfrm>
            <a:off x="691952" y="231552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 flipH="1">
            <a:off x="1515979" y="2696036"/>
            <a:ext cx="4640565" cy="0"/>
          </a:xfrm>
          <a:prstGeom prst="line">
            <a:avLst/>
          </a:prstGeom>
          <a:ln w="19050">
            <a:solidFill>
              <a:srgbClr val="0099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>
            <a:off x="603012" y="404664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 3"/>
          <p:cNvSpPr/>
          <p:nvPr/>
        </p:nvSpPr>
        <p:spPr>
          <a:xfrm flipH="1">
            <a:off x="2411730" y="2698767"/>
            <a:ext cx="936134" cy="122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dĺžnik 108"/>
          <p:cNvSpPr/>
          <p:nvPr/>
        </p:nvSpPr>
        <p:spPr>
          <a:xfrm rot="3360000">
            <a:off x="3799690" y="2583849"/>
            <a:ext cx="829866" cy="1290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1139496" y="2312784"/>
            <a:ext cx="33338" cy="144462"/>
            <a:chOff x="7766462" y="4808010"/>
            <a:chExt cx="33487" cy="144684"/>
          </a:xfrm>
        </p:grpSpPr>
        <p:cxnSp>
          <p:nvCxnSpPr>
            <p:cNvPr id="14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BlokTextu 146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285720" y="1214422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7736632" y="3933056"/>
            <a:ext cx="1227856" cy="393700"/>
            <a:chOff x="2699794" y="4497810"/>
            <a:chExt cx="1226922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pic>
        <p:nvPicPr>
          <p:cNvPr id="7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BlokTextu 76"/>
          <p:cNvSpPr txBox="1"/>
          <p:nvPr/>
        </p:nvSpPr>
        <p:spPr>
          <a:xfrm>
            <a:off x="2702118" y="390205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Rovná spojnica 80"/>
          <p:cNvCxnSpPr/>
          <p:nvPr/>
        </p:nvCxnSpPr>
        <p:spPr>
          <a:xfrm flipH="1" flipV="1">
            <a:off x="3373108" y="3139616"/>
            <a:ext cx="671331" cy="982613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flipH="1" flipV="1">
            <a:off x="4466865" y="2452495"/>
            <a:ext cx="647003" cy="94700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>
            <a:off x="3910992" y="1524000"/>
            <a:ext cx="0" cy="851732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Rovná spojnica 97"/>
          <p:cNvCxnSpPr/>
          <p:nvPr/>
        </p:nvCxnSpPr>
        <p:spPr>
          <a:xfrm>
            <a:off x="4515774" y="1524000"/>
            <a:ext cx="0" cy="82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BlokTextu 77"/>
          <p:cNvSpPr txBox="1"/>
          <p:nvPr/>
        </p:nvSpPr>
        <p:spPr>
          <a:xfrm>
            <a:off x="3463642" y="314096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3401551" y="209898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BlokTextu 83"/>
          <p:cNvSpPr txBox="1"/>
          <p:nvPr/>
        </p:nvSpPr>
        <p:spPr>
          <a:xfrm>
            <a:off x="4275892" y="302227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lokTextu 88"/>
          <p:cNvSpPr txBox="1"/>
          <p:nvPr/>
        </p:nvSpPr>
        <p:spPr>
          <a:xfrm>
            <a:off x="4946217" y="21102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BlokTextu 143"/>
          <p:cNvSpPr txBox="1"/>
          <p:nvPr/>
        </p:nvSpPr>
        <p:spPr>
          <a:xfrm>
            <a:off x="1979712" y="91972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bdĺžnik 147"/>
          <p:cNvSpPr/>
          <p:nvPr/>
        </p:nvSpPr>
        <p:spPr>
          <a:xfrm>
            <a:off x="2411731" y="1196622"/>
            <a:ext cx="936000" cy="1188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bdĺžnik 150"/>
          <p:cNvSpPr/>
          <p:nvPr/>
        </p:nvSpPr>
        <p:spPr>
          <a:xfrm>
            <a:off x="3439237" y="1526009"/>
            <a:ext cx="1550452" cy="8613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BlokTextu 151"/>
          <p:cNvSpPr txBox="1"/>
          <p:nvPr/>
        </p:nvSpPr>
        <p:spPr>
          <a:xfrm>
            <a:off x="3362548" y="1221341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BlokTextu 152"/>
          <p:cNvSpPr txBox="1"/>
          <p:nvPr/>
        </p:nvSpPr>
        <p:spPr>
          <a:xfrm>
            <a:off x="4908498" y="126876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93"/>
          <p:cNvGrpSpPr/>
          <p:nvPr/>
        </p:nvGrpSpPr>
        <p:grpSpPr>
          <a:xfrm rot="18789057" flipV="1">
            <a:off x="4646852" y="3559066"/>
            <a:ext cx="193093" cy="207189"/>
            <a:chOff x="3923928" y="980728"/>
            <a:chExt cx="986408" cy="1058416"/>
          </a:xfrm>
        </p:grpSpPr>
        <p:cxnSp>
          <p:nvCxnSpPr>
            <p:cNvPr id="95" name="Rovná spojnica 94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ovná spojnica 95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6"/>
          <p:cNvGrpSpPr/>
          <p:nvPr/>
        </p:nvGrpSpPr>
        <p:grpSpPr>
          <a:xfrm rot="18789057" flipV="1">
            <a:off x="4185014" y="3552687"/>
            <a:ext cx="193093" cy="207189"/>
            <a:chOff x="3923928" y="980728"/>
            <a:chExt cx="986408" cy="1058416"/>
          </a:xfrm>
        </p:grpSpPr>
        <p:cxnSp>
          <p:nvCxnSpPr>
            <p:cNvPr id="102" name="Rovná spojnica 101"/>
            <p:cNvCxnSpPr/>
            <p:nvPr/>
          </p:nvCxnSpPr>
          <p:spPr>
            <a:xfrm>
              <a:off x="3923928" y="1124744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>
            <a:xfrm>
              <a:off x="3995936" y="980728"/>
              <a:ext cx="914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vál 113"/>
          <p:cNvSpPr>
            <a:spLocks noChangeAspect="1"/>
          </p:cNvSpPr>
          <p:nvPr/>
        </p:nvSpPr>
        <p:spPr>
          <a:xfrm>
            <a:off x="7419122" y="1805892"/>
            <a:ext cx="54000" cy="5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BlokTextu 79"/>
          <p:cNvSpPr txBox="1"/>
          <p:nvPr/>
        </p:nvSpPr>
        <p:spPr>
          <a:xfrm>
            <a:off x="2501317" y="149100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4067944" y="183553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Rovná spojnica 87"/>
          <p:cNvCxnSpPr/>
          <p:nvPr/>
        </p:nvCxnSpPr>
        <p:spPr>
          <a:xfrm>
            <a:off x="2523872" y="1189737"/>
            <a:ext cx="0" cy="1203069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vná spojnica 90"/>
          <p:cNvCxnSpPr/>
          <p:nvPr/>
        </p:nvCxnSpPr>
        <p:spPr>
          <a:xfrm>
            <a:off x="4132670" y="1509218"/>
            <a:ext cx="0" cy="87480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BlokTextu 116"/>
          <p:cNvSpPr txBox="1"/>
          <p:nvPr/>
        </p:nvSpPr>
        <p:spPr>
          <a:xfrm>
            <a:off x="7419933" y="179750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5055677" y="296727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BlokTextu 81"/>
          <p:cNvSpPr txBox="1"/>
          <p:nvPr/>
        </p:nvSpPr>
        <p:spPr>
          <a:xfrm>
            <a:off x="2256830" y="5246318"/>
            <a:ext cx="341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BlokTextu 93"/>
          <p:cNvSpPr txBox="1"/>
          <p:nvPr/>
        </p:nvSpPr>
        <p:spPr>
          <a:xfrm>
            <a:off x="3748894" y="423521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3177737" y="46088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3321137" y="452302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3975761" y="40929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4235915" y="39301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4445994" y="380689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4841641" y="350100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5010725" y="339654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BlokTextu 112"/>
          <p:cNvSpPr txBox="1"/>
          <p:nvPr/>
        </p:nvSpPr>
        <p:spPr>
          <a:xfrm>
            <a:off x="6011675" y="2684881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 flipH="1">
            <a:off x="1259632" y="542638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485446" y="543701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2998195" y="206084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bdĺžnik 118"/>
          <p:cNvSpPr/>
          <p:nvPr/>
        </p:nvSpPr>
        <p:spPr>
          <a:xfrm>
            <a:off x="2843808" y="5013176"/>
            <a:ext cx="2954207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10)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AA´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A´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 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     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CC´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´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C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C´</a:t>
            </a:r>
            <a:r>
              <a:rPr lang="sk-SK" sz="1200" b="1" baseline="-25000" dirty="0" smtClean="0">
                <a:sym typeface="Symbol"/>
              </a:rPr>
              <a:t>2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11)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Vzdialenosť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SH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je dištancia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S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-25000" dirty="0" smtClean="0">
                <a:sym typeface="Symbol"/>
              </a:rPr>
              <a:t>1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3" name="AutoShape 16"/>
          <p:cNvSpPr>
            <a:spLocks/>
          </p:cNvSpPr>
          <p:nvPr/>
        </p:nvSpPr>
        <p:spPr bwMode="auto">
          <a:xfrm rot="8760000" flipH="1" flipV="1">
            <a:off x="6219615" y="3027183"/>
            <a:ext cx="174381" cy="3787241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24" name="BlokTextu 123"/>
          <p:cNvSpPr txBox="1"/>
          <p:nvPr/>
        </p:nvSpPr>
        <p:spPr>
          <a:xfrm>
            <a:off x="5995237" y="4891194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d</a:t>
            </a:r>
            <a:endParaRPr lang="sk-SK" sz="1400" b="1" dirty="0">
              <a:solidFill>
                <a:srgbClr val="FF00FF"/>
              </a:solidFill>
            </a:endParaRPr>
          </a:p>
        </p:txBody>
      </p:sp>
      <p:cxnSp>
        <p:nvCxnSpPr>
          <p:cNvPr id="120" name="Rovná spojnica 119"/>
          <p:cNvCxnSpPr/>
          <p:nvPr/>
        </p:nvCxnSpPr>
        <p:spPr>
          <a:xfrm flipV="1">
            <a:off x="2417100" y="2534856"/>
            <a:ext cx="0" cy="2712896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ovná spojnica 121"/>
          <p:cNvCxnSpPr/>
          <p:nvPr/>
        </p:nvCxnSpPr>
        <p:spPr>
          <a:xfrm flipV="1">
            <a:off x="3347864" y="2511706"/>
            <a:ext cx="0" cy="2105144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ovná spojnica 124"/>
          <p:cNvCxnSpPr/>
          <p:nvPr/>
        </p:nvCxnSpPr>
        <p:spPr>
          <a:xfrm flipV="1">
            <a:off x="3910992" y="2523281"/>
            <a:ext cx="0" cy="1700701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ovná spojnica 125"/>
          <p:cNvCxnSpPr/>
          <p:nvPr/>
        </p:nvCxnSpPr>
        <p:spPr>
          <a:xfrm flipV="1">
            <a:off x="4510999" y="2347670"/>
            <a:ext cx="0" cy="1485899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ovná spojnica 126"/>
          <p:cNvCxnSpPr/>
          <p:nvPr/>
        </p:nvCxnSpPr>
        <p:spPr>
          <a:xfrm flipV="1">
            <a:off x="3440344" y="2534856"/>
            <a:ext cx="0" cy="2009227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ovná spojnica 127"/>
          <p:cNvCxnSpPr/>
          <p:nvPr/>
        </p:nvCxnSpPr>
        <p:spPr>
          <a:xfrm flipV="1">
            <a:off x="4979815" y="2399370"/>
            <a:ext cx="0" cy="1104194"/>
          </a:xfrm>
          <a:prstGeom prst="line">
            <a:avLst/>
          </a:prstGeom>
          <a:ln w="19050">
            <a:solidFill>
              <a:srgbClr val="0033CC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BlokTextu 111"/>
          <p:cNvSpPr txBox="1"/>
          <p:nvPr/>
        </p:nvSpPr>
        <p:spPr>
          <a:xfrm>
            <a:off x="652442" y="3779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Zástupný symbol čísla snímky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  <p:grpSp>
        <p:nvGrpSpPr>
          <p:cNvPr id="111" name="Group 181"/>
          <p:cNvGrpSpPr>
            <a:grpSpLocks/>
          </p:cNvGrpSpPr>
          <p:nvPr/>
        </p:nvGrpSpPr>
        <p:grpSpPr bwMode="auto">
          <a:xfrm>
            <a:off x="1034412" y="3856629"/>
            <a:ext cx="33338" cy="144462"/>
            <a:chOff x="7766462" y="4808010"/>
            <a:chExt cx="33487" cy="144684"/>
          </a:xfrm>
        </p:grpSpPr>
        <p:cxnSp>
          <p:nvCxnSpPr>
            <p:cNvPr id="13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  <p:bldP spid="123" grpId="0" animBg="1"/>
      <p:bldP spid="1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Voľná forma 108"/>
          <p:cNvSpPr/>
          <p:nvPr/>
        </p:nvSpPr>
        <p:spPr>
          <a:xfrm>
            <a:off x="3860974" y="2915890"/>
            <a:ext cx="1226481" cy="460738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11270"/>
              <a:gd name="connsiteY0" fmla="*/ 332578 h 661441"/>
              <a:gd name="connsiteX1" fmla="*/ 995682 w 1511270"/>
              <a:gd name="connsiteY1" fmla="*/ 0 h 661441"/>
              <a:gd name="connsiteX2" fmla="*/ 1511270 w 1511270"/>
              <a:gd name="connsiteY2" fmla="*/ 285722 h 661441"/>
              <a:gd name="connsiteX3" fmla="*/ 728146 w 1511270"/>
              <a:gd name="connsiteY3" fmla="*/ 661441 h 661441"/>
              <a:gd name="connsiteX4" fmla="*/ 0 w 1511270"/>
              <a:gd name="connsiteY4" fmla="*/ 332578 h 661441"/>
              <a:gd name="connsiteX0" fmla="*/ 0 w 1530921"/>
              <a:gd name="connsiteY0" fmla="*/ 332578 h 661441"/>
              <a:gd name="connsiteX1" fmla="*/ 995682 w 1530921"/>
              <a:gd name="connsiteY1" fmla="*/ 0 h 661441"/>
              <a:gd name="connsiteX2" fmla="*/ 1530921 w 1530921"/>
              <a:gd name="connsiteY2" fmla="*/ 171095 h 661441"/>
              <a:gd name="connsiteX3" fmla="*/ 728146 w 1530921"/>
              <a:gd name="connsiteY3" fmla="*/ 661441 h 661441"/>
              <a:gd name="connsiteX4" fmla="*/ 0 w 1530921"/>
              <a:gd name="connsiteY4" fmla="*/ 332578 h 661441"/>
              <a:gd name="connsiteX0" fmla="*/ 0 w 1530921"/>
              <a:gd name="connsiteY0" fmla="*/ 332578 h 585296"/>
              <a:gd name="connsiteX1" fmla="*/ 995682 w 1530921"/>
              <a:gd name="connsiteY1" fmla="*/ 0 h 585296"/>
              <a:gd name="connsiteX2" fmla="*/ 1530921 w 1530921"/>
              <a:gd name="connsiteY2" fmla="*/ 171095 h 585296"/>
              <a:gd name="connsiteX3" fmla="*/ 547874 w 1530921"/>
              <a:gd name="connsiteY3" fmla="*/ 585296 h 585296"/>
              <a:gd name="connsiteX4" fmla="*/ 0 w 1530921"/>
              <a:gd name="connsiteY4" fmla="*/ 332578 h 585296"/>
              <a:gd name="connsiteX0" fmla="*/ 0 w 1530921"/>
              <a:gd name="connsiteY0" fmla="*/ 332578 h 574507"/>
              <a:gd name="connsiteX1" fmla="*/ 995682 w 1530921"/>
              <a:gd name="connsiteY1" fmla="*/ 0 h 574507"/>
              <a:gd name="connsiteX2" fmla="*/ 1530921 w 1530921"/>
              <a:gd name="connsiteY2" fmla="*/ 171095 h 574507"/>
              <a:gd name="connsiteX3" fmla="*/ 531065 w 1530921"/>
              <a:gd name="connsiteY3" fmla="*/ 574507 h 574507"/>
              <a:gd name="connsiteX4" fmla="*/ 0 w 1530921"/>
              <a:gd name="connsiteY4" fmla="*/ 332578 h 574507"/>
              <a:gd name="connsiteX0" fmla="*/ 0 w 1530921"/>
              <a:gd name="connsiteY0" fmla="*/ 332578 h 585821"/>
              <a:gd name="connsiteX1" fmla="*/ 995682 w 1530921"/>
              <a:gd name="connsiteY1" fmla="*/ 0 h 585821"/>
              <a:gd name="connsiteX2" fmla="*/ 1530921 w 1530921"/>
              <a:gd name="connsiteY2" fmla="*/ 171095 h 585821"/>
              <a:gd name="connsiteX3" fmla="*/ 526388 w 1530921"/>
              <a:gd name="connsiteY3" fmla="*/ 585821 h 585821"/>
              <a:gd name="connsiteX4" fmla="*/ 0 w 1530921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452" h="585821">
                <a:moveTo>
                  <a:pt x="0" y="332578"/>
                </a:moveTo>
                <a:lnTo>
                  <a:pt x="1024213" y="0"/>
                </a:lnTo>
                <a:lnTo>
                  <a:pt x="1559452" y="171095"/>
                </a:lnTo>
                <a:lnTo>
                  <a:pt x="554919" y="585821"/>
                </a:lnTo>
                <a:lnTo>
                  <a:pt x="0" y="332578"/>
                </a:lnTo>
                <a:close/>
              </a:path>
            </a:pathLst>
          </a:custGeom>
          <a:solidFill>
            <a:srgbClr val="0000FF">
              <a:alpha val="3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Voľná forma 109"/>
          <p:cNvSpPr/>
          <p:nvPr/>
        </p:nvSpPr>
        <p:spPr>
          <a:xfrm>
            <a:off x="4613910" y="3211830"/>
            <a:ext cx="1234440" cy="300990"/>
          </a:xfrm>
          <a:custGeom>
            <a:avLst/>
            <a:gdLst>
              <a:gd name="connsiteX0" fmla="*/ 228600 w 1234440"/>
              <a:gd name="connsiteY0" fmla="*/ 0 h 300990"/>
              <a:gd name="connsiteX1" fmla="*/ 1234440 w 1234440"/>
              <a:gd name="connsiteY1" fmla="*/ 7620 h 300990"/>
              <a:gd name="connsiteX2" fmla="*/ 1207770 w 1234440"/>
              <a:gd name="connsiteY2" fmla="*/ 300990 h 300990"/>
              <a:gd name="connsiteX3" fmla="*/ 0 w 1234440"/>
              <a:gd name="connsiteY3" fmla="*/ 297180 h 300990"/>
              <a:gd name="connsiteX4" fmla="*/ 228600 w 1234440"/>
              <a:gd name="connsiteY4" fmla="*/ 0 h 3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300990">
                <a:moveTo>
                  <a:pt x="228600" y="0"/>
                </a:moveTo>
                <a:lnTo>
                  <a:pt x="1234440" y="7620"/>
                </a:lnTo>
                <a:lnTo>
                  <a:pt x="1207770" y="300990"/>
                </a:lnTo>
                <a:lnTo>
                  <a:pt x="0" y="297180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5" name="Rovná spojnica 84"/>
          <p:cNvCxnSpPr/>
          <p:nvPr/>
        </p:nvCxnSpPr>
        <p:spPr>
          <a:xfrm flipV="1">
            <a:off x="4302272" y="871198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407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323528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>
            <a:off x="6011976" y="1660358"/>
            <a:ext cx="0" cy="1960786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33147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8604264" y="1632278"/>
            <a:ext cx="0" cy="1960786"/>
          </a:xfrm>
          <a:prstGeom prst="line">
            <a:avLst/>
          </a:prstGeom>
          <a:ln>
            <a:solidFill>
              <a:srgbClr val="0000FF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/>
          <p:cNvCxnSpPr/>
          <p:nvPr/>
        </p:nvCxnSpPr>
        <p:spPr>
          <a:xfrm flipV="1">
            <a:off x="371656" y="1644310"/>
            <a:ext cx="0" cy="1960786"/>
          </a:xfrm>
          <a:prstGeom prst="line">
            <a:avLst/>
          </a:prstGeom>
          <a:ln>
            <a:solidFill>
              <a:srgbClr val="009900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lokTextu 57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Rovná spojnica 61"/>
          <p:cNvCxnSpPr/>
          <p:nvPr/>
        </p:nvCxnSpPr>
        <p:spPr>
          <a:xfrm flipV="1">
            <a:off x="2482850" y="1637733"/>
            <a:ext cx="6128887" cy="199291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 flipV="1">
            <a:off x="3657600" y="1638682"/>
            <a:ext cx="4947188" cy="199634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BlokTextu 99"/>
          <p:cNvSpPr txBox="1"/>
          <p:nvPr/>
        </p:nvSpPr>
        <p:spPr>
          <a:xfrm>
            <a:off x="3691314" y="314093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Rovná spojnica 134"/>
          <p:cNvCxnSpPr/>
          <p:nvPr/>
        </p:nvCxnSpPr>
        <p:spPr>
          <a:xfrm>
            <a:off x="888296" y="1665448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66740" y="22916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63" name="BlokTextu 62"/>
          <p:cNvSpPr txBox="1"/>
          <p:nvPr/>
        </p:nvSpPr>
        <p:spPr>
          <a:xfrm>
            <a:off x="4101811" y="333845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12"/>
          <p:cNvSpPr>
            <a:spLocks noChangeAspect="1" noChangeArrowheads="1"/>
          </p:cNvSpPr>
          <p:nvPr/>
        </p:nvSpPr>
        <p:spPr bwMode="auto">
          <a:xfrm flipH="1" flipV="1">
            <a:off x="3873754" y="3155715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Rovná spojnica 59"/>
          <p:cNvCxnSpPr/>
          <p:nvPr/>
        </p:nvCxnSpPr>
        <p:spPr>
          <a:xfrm flipV="1">
            <a:off x="3781425" y="1647107"/>
            <a:ext cx="4817717" cy="199144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 flipV="1">
            <a:off x="4343400" y="1638638"/>
            <a:ext cx="4259974" cy="198086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 flipV="1">
            <a:off x="5100638" y="1639342"/>
            <a:ext cx="3509086" cy="1994446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 flipV="1">
            <a:off x="5645150" y="1639342"/>
            <a:ext cx="2958224" cy="1999208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 flipV="1">
            <a:off x="4514850" y="1651000"/>
            <a:ext cx="1492250" cy="19748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/>
          <p:nvPr/>
        </p:nvCxnSpPr>
        <p:spPr>
          <a:xfrm flipV="1">
            <a:off x="5810250" y="1651000"/>
            <a:ext cx="196850" cy="19875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 flipH="1">
            <a:off x="4617244" y="3217069"/>
            <a:ext cx="207168" cy="27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flipV="1">
            <a:off x="5826472" y="3214688"/>
            <a:ext cx="26227" cy="290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>
            <a:off x="4611614" y="3508840"/>
            <a:ext cx="121768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ovná spojnica 137"/>
          <p:cNvCxnSpPr/>
          <p:nvPr/>
        </p:nvCxnSpPr>
        <p:spPr>
          <a:xfrm>
            <a:off x="368360" y="1646787"/>
            <a:ext cx="4534619" cy="1988374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Voľná forma 138"/>
          <p:cNvSpPr/>
          <p:nvPr/>
        </p:nvSpPr>
        <p:spPr>
          <a:xfrm>
            <a:off x="3872535" y="2914519"/>
            <a:ext cx="1226481" cy="460738"/>
          </a:xfrm>
          <a:custGeom>
            <a:avLst/>
            <a:gdLst>
              <a:gd name="connsiteX0" fmla="*/ 0 w 1543616"/>
              <a:gd name="connsiteY0" fmla="*/ 262551 h 597529"/>
              <a:gd name="connsiteX1" fmla="*/ 828393 w 1543616"/>
              <a:gd name="connsiteY1" fmla="*/ 0 h 597529"/>
              <a:gd name="connsiteX2" fmla="*/ 1543616 w 1543616"/>
              <a:gd name="connsiteY2" fmla="*/ 221810 h 597529"/>
              <a:gd name="connsiteX3" fmla="*/ 760492 w 1543616"/>
              <a:gd name="connsiteY3" fmla="*/ 597529 h 597529"/>
              <a:gd name="connsiteX4" fmla="*/ 0 w 1543616"/>
              <a:gd name="connsiteY4" fmla="*/ 262551 h 597529"/>
              <a:gd name="connsiteX0" fmla="*/ 0 w 1538760"/>
              <a:gd name="connsiteY0" fmla="*/ 249975 h 597529"/>
              <a:gd name="connsiteX1" fmla="*/ 823537 w 1538760"/>
              <a:gd name="connsiteY1" fmla="*/ 0 h 597529"/>
              <a:gd name="connsiteX2" fmla="*/ 1538760 w 1538760"/>
              <a:gd name="connsiteY2" fmla="*/ 221810 h 597529"/>
              <a:gd name="connsiteX3" fmla="*/ 755636 w 1538760"/>
              <a:gd name="connsiteY3" fmla="*/ 597529 h 597529"/>
              <a:gd name="connsiteX4" fmla="*/ 0 w 1538760"/>
              <a:gd name="connsiteY4" fmla="*/ 249975 h 597529"/>
              <a:gd name="connsiteX0" fmla="*/ 0 w 1511270"/>
              <a:gd name="connsiteY0" fmla="*/ 268666 h 597529"/>
              <a:gd name="connsiteX1" fmla="*/ 796047 w 1511270"/>
              <a:gd name="connsiteY1" fmla="*/ 0 h 597529"/>
              <a:gd name="connsiteX2" fmla="*/ 1511270 w 1511270"/>
              <a:gd name="connsiteY2" fmla="*/ 221810 h 597529"/>
              <a:gd name="connsiteX3" fmla="*/ 728146 w 1511270"/>
              <a:gd name="connsiteY3" fmla="*/ 597529 h 597529"/>
              <a:gd name="connsiteX4" fmla="*/ 0 w 1511270"/>
              <a:gd name="connsiteY4" fmla="*/ 268666 h 597529"/>
              <a:gd name="connsiteX0" fmla="*/ 0 w 1511270"/>
              <a:gd name="connsiteY0" fmla="*/ 332578 h 661441"/>
              <a:gd name="connsiteX1" fmla="*/ 995682 w 1511270"/>
              <a:gd name="connsiteY1" fmla="*/ 0 h 661441"/>
              <a:gd name="connsiteX2" fmla="*/ 1511270 w 1511270"/>
              <a:gd name="connsiteY2" fmla="*/ 285722 h 661441"/>
              <a:gd name="connsiteX3" fmla="*/ 728146 w 1511270"/>
              <a:gd name="connsiteY3" fmla="*/ 661441 h 661441"/>
              <a:gd name="connsiteX4" fmla="*/ 0 w 1511270"/>
              <a:gd name="connsiteY4" fmla="*/ 332578 h 661441"/>
              <a:gd name="connsiteX0" fmla="*/ 0 w 1530921"/>
              <a:gd name="connsiteY0" fmla="*/ 332578 h 661441"/>
              <a:gd name="connsiteX1" fmla="*/ 995682 w 1530921"/>
              <a:gd name="connsiteY1" fmla="*/ 0 h 661441"/>
              <a:gd name="connsiteX2" fmla="*/ 1530921 w 1530921"/>
              <a:gd name="connsiteY2" fmla="*/ 171095 h 661441"/>
              <a:gd name="connsiteX3" fmla="*/ 728146 w 1530921"/>
              <a:gd name="connsiteY3" fmla="*/ 661441 h 661441"/>
              <a:gd name="connsiteX4" fmla="*/ 0 w 1530921"/>
              <a:gd name="connsiteY4" fmla="*/ 332578 h 661441"/>
              <a:gd name="connsiteX0" fmla="*/ 0 w 1530921"/>
              <a:gd name="connsiteY0" fmla="*/ 332578 h 585296"/>
              <a:gd name="connsiteX1" fmla="*/ 995682 w 1530921"/>
              <a:gd name="connsiteY1" fmla="*/ 0 h 585296"/>
              <a:gd name="connsiteX2" fmla="*/ 1530921 w 1530921"/>
              <a:gd name="connsiteY2" fmla="*/ 171095 h 585296"/>
              <a:gd name="connsiteX3" fmla="*/ 547874 w 1530921"/>
              <a:gd name="connsiteY3" fmla="*/ 585296 h 585296"/>
              <a:gd name="connsiteX4" fmla="*/ 0 w 1530921"/>
              <a:gd name="connsiteY4" fmla="*/ 332578 h 585296"/>
              <a:gd name="connsiteX0" fmla="*/ 0 w 1530921"/>
              <a:gd name="connsiteY0" fmla="*/ 332578 h 574507"/>
              <a:gd name="connsiteX1" fmla="*/ 995682 w 1530921"/>
              <a:gd name="connsiteY1" fmla="*/ 0 h 574507"/>
              <a:gd name="connsiteX2" fmla="*/ 1530921 w 1530921"/>
              <a:gd name="connsiteY2" fmla="*/ 171095 h 574507"/>
              <a:gd name="connsiteX3" fmla="*/ 531065 w 1530921"/>
              <a:gd name="connsiteY3" fmla="*/ 574507 h 574507"/>
              <a:gd name="connsiteX4" fmla="*/ 0 w 1530921"/>
              <a:gd name="connsiteY4" fmla="*/ 332578 h 574507"/>
              <a:gd name="connsiteX0" fmla="*/ 0 w 1530921"/>
              <a:gd name="connsiteY0" fmla="*/ 332578 h 585821"/>
              <a:gd name="connsiteX1" fmla="*/ 995682 w 1530921"/>
              <a:gd name="connsiteY1" fmla="*/ 0 h 585821"/>
              <a:gd name="connsiteX2" fmla="*/ 1530921 w 1530921"/>
              <a:gd name="connsiteY2" fmla="*/ 171095 h 585821"/>
              <a:gd name="connsiteX3" fmla="*/ 526388 w 1530921"/>
              <a:gd name="connsiteY3" fmla="*/ 585821 h 585821"/>
              <a:gd name="connsiteX4" fmla="*/ 0 w 1530921"/>
              <a:gd name="connsiteY4" fmla="*/ 332578 h 585821"/>
              <a:gd name="connsiteX0" fmla="*/ 0 w 1559452"/>
              <a:gd name="connsiteY0" fmla="*/ 332578 h 585821"/>
              <a:gd name="connsiteX1" fmla="*/ 1024213 w 1559452"/>
              <a:gd name="connsiteY1" fmla="*/ 0 h 585821"/>
              <a:gd name="connsiteX2" fmla="*/ 1559452 w 1559452"/>
              <a:gd name="connsiteY2" fmla="*/ 171095 h 585821"/>
              <a:gd name="connsiteX3" fmla="*/ 554919 w 1559452"/>
              <a:gd name="connsiteY3" fmla="*/ 585821 h 585821"/>
              <a:gd name="connsiteX4" fmla="*/ 0 w 1559452"/>
              <a:gd name="connsiteY4" fmla="*/ 332578 h 5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452" h="585821">
                <a:moveTo>
                  <a:pt x="0" y="332578"/>
                </a:moveTo>
                <a:lnTo>
                  <a:pt x="1024213" y="0"/>
                </a:lnTo>
                <a:lnTo>
                  <a:pt x="1559452" y="171095"/>
                </a:lnTo>
                <a:lnTo>
                  <a:pt x="554919" y="585821"/>
                </a:lnTo>
                <a:lnTo>
                  <a:pt x="0" y="33257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Rovná spojnica 147"/>
          <p:cNvCxnSpPr/>
          <p:nvPr/>
        </p:nvCxnSpPr>
        <p:spPr>
          <a:xfrm>
            <a:off x="4840222" y="3212976"/>
            <a:ext cx="10128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ovná spojnica 149"/>
          <p:cNvCxnSpPr/>
          <p:nvPr/>
        </p:nvCxnSpPr>
        <p:spPr>
          <a:xfrm rot="2040000">
            <a:off x="4869769" y="3662068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vná spojnica 73"/>
          <p:cNvCxnSpPr/>
          <p:nvPr/>
        </p:nvCxnSpPr>
        <p:spPr>
          <a:xfrm>
            <a:off x="2492122" y="2410883"/>
            <a:ext cx="0" cy="1203069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BlokTextu 75"/>
          <p:cNvSpPr txBox="1"/>
          <p:nvPr/>
        </p:nvSpPr>
        <p:spPr>
          <a:xfrm>
            <a:off x="2157595" y="272922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BlokTextu 78"/>
          <p:cNvSpPr txBox="1"/>
          <p:nvPr/>
        </p:nvSpPr>
        <p:spPr>
          <a:xfrm>
            <a:off x="4140514" y="2885409"/>
            <a:ext cx="4010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Rovná spojnica 80"/>
          <p:cNvCxnSpPr/>
          <p:nvPr/>
        </p:nvCxnSpPr>
        <p:spPr>
          <a:xfrm flipV="1">
            <a:off x="3893257" y="682566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nica 82"/>
          <p:cNvCxnSpPr/>
          <p:nvPr/>
        </p:nvCxnSpPr>
        <p:spPr>
          <a:xfrm flipV="1">
            <a:off x="4686064" y="417486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/>
          <p:nvPr/>
        </p:nvCxnSpPr>
        <p:spPr>
          <a:xfrm flipV="1">
            <a:off x="5102908" y="552449"/>
            <a:ext cx="0" cy="2491732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ovná spojnica 87"/>
          <p:cNvCxnSpPr/>
          <p:nvPr/>
        </p:nvCxnSpPr>
        <p:spPr>
          <a:xfrm flipV="1">
            <a:off x="2470150" y="1635746"/>
            <a:ext cx="6127723" cy="787603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12"/>
          <p:cNvSpPr>
            <a:spLocks noChangeAspect="1" noChangeArrowheads="1"/>
          </p:cNvSpPr>
          <p:nvPr/>
        </p:nvSpPr>
        <p:spPr bwMode="auto">
          <a:xfrm flipH="1" flipV="1">
            <a:off x="3870641" y="2223712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3599681" y="197386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>
            <a:off x="369553" y="1643558"/>
            <a:ext cx="3933506" cy="681749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/>
          <p:cNvCxnSpPr/>
          <p:nvPr/>
        </p:nvCxnSpPr>
        <p:spPr>
          <a:xfrm flipV="1">
            <a:off x="4310743" y="1639696"/>
            <a:ext cx="4285142" cy="68193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ovná spojnica 107"/>
          <p:cNvCxnSpPr/>
          <p:nvPr/>
        </p:nvCxnSpPr>
        <p:spPr>
          <a:xfrm>
            <a:off x="371032" y="1647508"/>
            <a:ext cx="4729420" cy="549427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ovná spojnica 128"/>
          <p:cNvCxnSpPr/>
          <p:nvPr/>
        </p:nvCxnSpPr>
        <p:spPr>
          <a:xfrm flipV="1">
            <a:off x="4508573" y="1648178"/>
            <a:ext cx="1519694" cy="1110879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ovná spojnica 141"/>
          <p:cNvCxnSpPr/>
          <p:nvPr/>
        </p:nvCxnSpPr>
        <p:spPr>
          <a:xfrm flipV="1">
            <a:off x="4610296" y="2500065"/>
            <a:ext cx="0" cy="995785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ovná spojnica 143"/>
          <p:cNvCxnSpPr/>
          <p:nvPr/>
        </p:nvCxnSpPr>
        <p:spPr>
          <a:xfrm flipV="1">
            <a:off x="4832200" y="2211884"/>
            <a:ext cx="0" cy="995785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144"/>
          <p:cNvCxnSpPr/>
          <p:nvPr/>
        </p:nvCxnSpPr>
        <p:spPr>
          <a:xfrm flipV="1">
            <a:off x="5852286" y="2205966"/>
            <a:ext cx="0" cy="995785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145"/>
          <p:cNvCxnSpPr/>
          <p:nvPr/>
        </p:nvCxnSpPr>
        <p:spPr>
          <a:xfrm flipV="1">
            <a:off x="5819276" y="2236711"/>
            <a:ext cx="0" cy="127158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ovná spojnica 150"/>
          <p:cNvCxnSpPr/>
          <p:nvPr/>
        </p:nvCxnSpPr>
        <p:spPr>
          <a:xfrm>
            <a:off x="4614622" y="2693357"/>
            <a:ext cx="120490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flipV="1">
            <a:off x="5811769" y="1656644"/>
            <a:ext cx="200974" cy="1041677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BlokTextu 159"/>
          <p:cNvSpPr txBox="1"/>
          <p:nvPr/>
        </p:nvSpPr>
        <p:spPr>
          <a:xfrm>
            <a:off x="4726176" y="315957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4544244" y="231179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BlokTextu 165"/>
          <p:cNvSpPr txBox="1"/>
          <p:nvPr/>
        </p:nvSpPr>
        <p:spPr>
          <a:xfrm>
            <a:off x="5577474" y="325026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BlokTextu 166"/>
          <p:cNvSpPr txBox="1"/>
          <p:nvPr/>
        </p:nvSpPr>
        <p:spPr>
          <a:xfrm>
            <a:off x="5518962" y="264932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Rovná spojnica 77"/>
          <p:cNvCxnSpPr/>
          <p:nvPr/>
        </p:nvCxnSpPr>
        <p:spPr>
          <a:xfrm>
            <a:off x="4520722" y="2748486"/>
            <a:ext cx="0" cy="87480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2"/>
          <p:cNvSpPr>
            <a:spLocks noChangeAspect="1" noChangeArrowheads="1"/>
          </p:cNvSpPr>
          <p:nvPr/>
        </p:nvSpPr>
        <p:spPr bwMode="auto">
          <a:xfrm flipH="1" flipV="1">
            <a:off x="4808775" y="3197413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12"/>
          <p:cNvSpPr>
            <a:spLocks noChangeAspect="1" noChangeArrowheads="1"/>
          </p:cNvSpPr>
          <p:nvPr/>
        </p:nvSpPr>
        <p:spPr bwMode="auto">
          <a:xfrm flipH="1" flipV="1">
            <a:off x="4813144" y="2496240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Rovná spojnica 148"/>
          <p:cNvCxnSpPr/>
          <p:nvPr/>
        </p:nvCxnSpPr>
        <p:spPr>
          <a:xfrm>
            <a:off x="4847528" y="2508459"/>
            <a:ext cx="1009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BlokTextu 190"/>
          <p:cNvSpPr txBox="1"/>
          <p:nvPr/>
        </p:nvSpPr>
        <p:spPr>
          <a:xfrm>
            <a:off x="34332" y="361918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2" name="Rovná spojnica 191"/>
          <p:cNvCxnSpPr/>
          <p:nvPr/>
        </p:nvCxnSpPr>
        <p:spPr>
          <a:xfrm rot="2040000">
            <a:off x="337820" y="3619183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/>
          <p:nvPr/>
        </p:nvCxnSpPr>
        <p:spPr>
          <a:xfrm rot="2040000">
            <a:off x="2456614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ovná spojnica 193"/>
          <p:cNvCxnSpPr/>
          <p:nvPr/>
        </p:nvCxnSpPr>
        <p:spPr>
          <a:xfrm rot="2040000">
            <a:off x="3621457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ovná spojnica 194"/>
          <p:cNvCxnSpPr/>
          <p:nvPr/>
        </p:nvCxnSpPr>
        <p:spPr>
          <a:xfrm rot="2040000">
            <a:off x="3737378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ovná spojnica 195"/>
          <p:cNvCxnSpPr/>
          <p:nvPr/>
        </p:nvCxnSpPr>
        <p:spPr>
          <a:xfrm rot="2040000">
            <a:off x="4314697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ovná spojnica 196"/>
          <p:cNvCxnSpPr/>
          <p:nvPr/>
        </p:nvCxnSpPr>
        <p:spPr>
          <a:xfrm rot="2040000">
            <a:off x="4482796" y="3619183"/>
            <a:ext cx="80838" cy="111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BlokTextu 197"/>
          <p:cNvSpPr txBox="1"/>
          <p:nvPr/>
        </p:nvSpPr>
        <p:spPr>
          <a:xfrm>
            <a:off x="5614633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9" name="Rovná spojnica 198"/>
          <p:cNvCxnSpPr/>
          <p:nvPr/>
        </p:nvCxnSpPr>
        <p:spPr>
          <a:xfrm rot="2040000">
            <a:off x="5041264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ovná spojnica 199"/>
          <p:cNvCxnSpPr/>
          <p:nvPr/>
        </p:nvCxnSpPr>
        <p:spPr>
          <a:xfrm rot="2040000">
            <a:off x="4871694" y="3640843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BlokTextu 3"/>
          <p:cNvSpPr txBox="1"/>
          <p:nvPr/>
        </p:nvSpPr>
        <p:spPr>
          <a:xfrm>
            <a:off x="5993359" y="361918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BlokTextu 201"/>
          <p:cNvSpPr txBox="1"/>
          <p:nvPr/>
        </p:nvSpPr>
        <p:spPr>
          <a:xfrm>
            <a:off x="8219383" y="3619183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BlokTextu 202"/>
          <p:cNvSpPr txBox="1"/>
          <p:nvPr/>
        </p:nvSpPr>
        <p:spPr>
          <a:xfrm>
            <a:off x="2295296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BlokTextu 203"/>
          <p:cNvSpPr txBox="1"/>
          <p:nvPr/>
        </p:nvSpPr>
        <p:spPr>
          <a:xfrm>
            <a:off x="4118098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5" name="BlokTextu 204"/>
          <p:cNvSpPr txBox="1"/>
          <p:nvPr/>
        </p:nvSpPr>
        <p:spPr>
          <a:xfrm>
            <a:off x="3428694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6" name="BlokTextu 205"/>
          <p:cNvSpPr txBox="1"/>
          <p:nvPr/>
        </p:nvSpPr>
        <p:spPr>
          <a:xfrm>
            <a:off x="3738085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BlokTextu 206"/>
          <p:cNvSpPr txBox="1"/>
          <p:nvPr/>
        </p:nvSpPr>
        <p:spPr>
          <a:xfrm>
            <a:off x="4312137" y="36076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BlokTextu 207"/>
          <p:cNvSpPr txBox="1"/>
          <p:nvPr/>
        </p:nvSpPr>
        <p:spPr>
          <a:xfrm>
            <a:off x="4709473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BlokTextu 208"/>
          <p:cNvSpPr txBox="1"/>
          <p:nvPr/>
        </p:nvSpPr>
        <p:spPr>
          <a:xfrm>
            <a:off x="5414166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BlokTextu 209"/>
          <p:cNvSpPr txBox="1"/>
          <p:nvPr/>
        </p:nvSpPr>
        <p:spPr>
          <a:xfrm>
            <a:off x="7005709" y="361918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1" name="Rovná spojnica 210"/>
          <p:cNvCxnSpPr/>
          <p:nvPr/>
        </p:nvCxnSpPr>
        <p:spPr>
          <a:xfrm rot="2040000">
            <a:off x="7024333" y="3619183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Rovná spojnica 211"/>
          <p:cNvCxnSpPr/>
          <p:nvPr/>
        </p:nvCxnSpPr>
        <p:spPr>
          <a:xfrm rot="2040000">
            <a:off x="5598617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ovná spojnica 212"/>
          <p:cNvCxnSpPr/>
          <p:nvPr/>
        </p:nvCxnSpPr>
        <p:spPr>
          <a:xfrm rot="2040000">
            <a:off x="8567692" y="3619183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ovná spojnica 213"/>
          <p:cNvCxnSpPr/>
          <p:nvPr/>
        </p:nvCxnSpPr>
        <p:spPr>
          <a:xfrm rot="2040000">
            <a:off x="5985035" y="3619183"/>
            <a:ext cx="80838" cy="1113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BlokTextu 214"/>
          <p:cNvSpPr txBox="1"/>
          <p:nvPr/>
        </p:nvSpPr>
        <p:spPr>
          <a:xfrm>
            <a:off x="4859577" y="36191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6" name="Rovná spojnica 215"/>
          <p:cNvCxnSpPr/>
          <p:nvPr/>
        </p:nvCxnSpPr>
        <p:spPr>
          <a:xfrm rot="2040000">
            <a:off x="5773142" y="3619183"/>
            <a:ext cx="80838" cy="111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BlokTextu 95"/>
          <p:cNvSpPr txBox="1"/>
          <p:nvPr/>
        </p:nvSpPr>
        <p:spPr>
          <a:xfrm>
            <a:off x="1918064" y="362699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</a:t>
            </a:r>
            <a:endParaRPr lang="sk-SK" sz="1400" b="1" dirty="0"/>
          </a:p>
        </p:txBody>
      </p:sp>
      <p:sp>
        <p:nvSpPr>
          <p:cNvPr id="97" name="BlokTextu 96"/>
          <p:cNvSpPr txBox="1"/>
          <p:nvPr/>
        </p:nvSpPr>
        <p:spPr>
          <a:xfrm>
            <a:off x="4418967" y="3621874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=</a:t>
            </a:r>
            <a:r>
              <a:rPr lang="sk-SK" sz="1400" b="1" dirty="0" smtClean="0">
                <a:sym typeface="Symbol"/>
              </a:rPr>
              <a:t>C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="1" dirty="0"/>
          </a:p>
        </p:txBody>
      </p:sp>
      <p:sp>
        <p:nvSpPr>
          <p:cNvPr id="98" name="BlokTextu 97"/>
          <p:cNvSpPr txBox="1"/>
          <p:nvPr/>
        </p:nvSpPr>
        <p:spPr>
          <a:xfrm>
            <a:off x="2120086" y="220742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="1" dirty="0"/>
          </a:p>
        </p:txBody>
      </p:sp>
      <p:sp>
        <p:nvSpPr>
          <p:cNvPr id="99" name="BlokTextu 98"/>
          <p:cNvSpPr txBox="1"/>
          <p:nvPr/>
        </p:nvSpPr>
        <p:spPr>
          <a:xfrm>
            <a:off x="4217964" y="256249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C´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01" name="Obdĺžnik 100"/>
          <p:cNvSpPr/>
          <p:nvPr/>
        </p:nvSpPr>
        <p:spPr>
          <a:xfrm>
            <a:off x="360000" y="5040000"/>
            <a:ext cx="5503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12)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Podľa príkladu P7 (v tejto kapitole) narysujeme perspektívu bodov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A´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C´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sk-SK" sz="1200" baseline="300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13)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Pomocou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úbežníkov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narysujeme perspektívu oboch kvádrov.</a:t>
            </a:r>
            <a:endParaRPr lang="sk-SK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1360560" y="33372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Zástupný symbol čísla snímky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 animBg="1"/>
      <p:bldP spid="91" grpId="0" animBg="1"/>
      <p:bldP spid="92" grpId="0"/>
      <p:bldP spid="163" grpId="0"/>
      <p:bldP spid="167" grpId="0"/>
      <p:bldP spid="103" grpId="0" animBg="1"/>
      <p:bldP spid="96" grpId="0"/>
      <p:bldP spid="97" grpId="0"/>
      <p:bldP spid="98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Rovná spojnica 61"/>
          <p:cNvCxnSpPr/>
          <p:nvPr/>
        </p:nvCxnSpPr>
        <p:spPr>
          <a:xfrm flipV="1">
            <a:off x="2500065" y="1637733"/>
            <a:ext cx="6111672" cy="198731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ovná spojnica 1"/>
          <p:cNvCxnSpPr/>
          <p:nvPr/>
        </p:nvCxnSpPr>
        <p:spPr>
          <a:xfrm>
            <a:off x="251520" y="1652864"/>
            <a:ext cx="85689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39552" y="13407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323528" y="36355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>
            <a:off x="6011976" y="1660358"/>
            <a:ext cx="0" cy="1960786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971256" y="133147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8604264" y="1632278"/>
            <a:ext cx="0" cy="1960786"/>
          </a:xfrm>
          <a:prstGeom prst="line">
            <a:avLst/>
          </a:prstGeom>
          <a:ln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/>
          <p:cNvCxnSpPr/>
          <p:nvPr/>
        </p:nvCxnSpPr>
        <p:spPr>
          <a:xfrm>
            <a:off x="371656" y="1644310"/>
            <a:ext cx="0" cy="1960786"/>
          </a:xfrm>
          <a:prstGeom prst="line">
            <a:avLst/>
          </a:prstGeom>
          <a:ln>
            <a:solidFill>
              <a:srgbClr val="009900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lokTextu 57"/>
          <p:cNvSpPr txBox="1"/>
          <p:nvPr/>
        </p:nvSpPr>
        <p:spPr>
          <a:xfrm>
            <a:off x="107136" y="12930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8564430" y="130106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Rovná spojnica 69"/>
          <p:cNvCxnSpPr/>
          <p:nvPr/>
        </p:nvCxnSpPr>
        <p:spPr>
          <a:xfrm flipV="1">
            <a:off x="3657600" y="1638682"/>
            <a:ext cx="4947188" cy="199634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370040" y="1645544"/>
            <a:ext cx="6698975" cy="1976887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BlokTextu 99"/>
          <p:cNvSpPr txBox="1"/>
          <p:nvPr/>
        </p:nvSpPr>
        <p:spPr>
          <a:xfrm>
            <a:off x="3724418" y="314093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Rovná spojnica 134"/>
          <p:cNvCxnSpPr/>
          <p:nvPr/>
        </p:nvCxnSpPr>
        <p:spPr>
          <a:xfrm>
            <a:off x="888296" y="1665448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66740" y="22916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63" name="BlokTextu 62"/>
          <p:cNvSpPr txBox="1"/>
          <p:nvPr/>
        </p:nvSpPr>
        <p:spPr>
          <a:xfrm>
            <a:off x="4143191" y="331776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Rovná spojnica 59"/>
          <p:cNvCxnSpPr/>
          <p:nvPr/>
        </p:nvCxnSpPr>
        <p:spPr>
          <a:xfrm flipV="1">
            <a:off x="3781425" y="1647107"/>
            <a:ext cx="4817717" cy="1991443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 flipV="1">
            <a:off x="4343400" y="1638638"/>
            <a:ext cx="4259974" cy="1980862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 flipV="1">
            <a:off x="5100638" y="1639342"/>
            <a:ext cx="3509086" cy="1994446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 flipV="1">
            <a:off x="5645150" y="1639342"/>
            <a:ext cx="2958224" cy="1999208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 flipV="1">
            <a:off x="4514850" y="1651000"/>
            <a:ext cx="1492250" cy="19748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/>
          <p:nvPr/>
        </p:nvCxnSpPr>
        <p:spPr>
          <a:xfrm flipV="1">
            <a:off x="5810250" y="1651000"/>
            <a:ext cx="196850" cy="198755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 flipH="1">
            <a:off x="4617244" y="3217069"/>
            <a:ext cx="207168" cy="276225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flipV="1">
            <a:off x="5826472" y="3214688"/>
            <a:ext cx="26227" cy="290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>
            <a:off x="4611614" y="3508840"/>
            <a:ext cx="1217686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ovná spojnica 137"/>
          <p:cNvCxnSpPr/>
          <p:nvPr/>
        </p:nvCxnSpPr>
        <p:spPr>
          <a:xfrm>
            <a:off x="368360" y="1646787"/>
            <a:ext cx="4534619" cy="1988374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>
            <a:off x="4840222" y="3212976"/>
            <a:ext cx="101289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vná spojnica 73"/>
          <p:cNvCxnSpPr/>
          <p:nvPr/>
        </p:nvCxnSpPr>
        <p:spPr>
          <a:xfrm>
            <a:off x="2492156" y="2404533"/>
            <a:ext cx="0" cy="1203069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BlokTextu 75"/>
          <p:cNvSpPr txBox="1"/>
          <p:nvPr/>
        </p:nvSpPr>
        <p:spPr>
          <a:xfrm>
            <a:off x="2157595" y="272922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Rovná spojnica 87"/>
          <p:cNvCxnSpPr/>
          <p:nvPr/>
        </p:nvCxnSpPr>
        <p:spPr>
          <a:xfrm flipV="1">
            <a:off x="2494779" y="1635746"/>
            <a:ext cx="6103094" cy="784437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12"/>
          <p:cNvSpPr>
            <a:spLocks noChangeAspect="1" noChangeArrowheads="1"/>
          </p:cNvSpPr>
          <p:nvPr/>
        </p:nvSpPr>
        <p:spPr bwMode="auto">
          <a:xfrm flipH="1" flipV="1">
            <a:off x="3870641" y="2223712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3599681" y="197386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>
            <a:off x="369553" y="1643558"/>
            <a:ext cx="3933506" cy="681749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/>
          <p:cNvCxnSpPr/>
          <p:nvPr/>
        </p:nvCxnSpPr>
        <p:spPr>
          <a:xfrm flipV="1">
            <a:off x="4310743" y="1639696"/>
            <a:ext cx="4285142" cy="681930"/>
          </a:xfrm>
          <a:prstGeom prst="line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ovná spojnica 107"/>
          <p:cNvCxnSpPr/>
          <p:nvPr/>
        </p:nvCxnSpPr>
        <p:spPr>
          <a:xfrm>
            <a:off x="371032" y="1647508"/>
            <a:ext cx="4729420" cy="549427"/>
          </a:xfrm>
          <a:prstGeom prst="line">
            <a:avLst/>
          </a:prstGeom>
          <a:ln w="12700">
            <a:solidFill>
              <a:srgbClr val="00B05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ovná spojnica 128"/>
          <p:cNvCxnSpPr/>
          <p:nvPr/>
        </p:nvCxnSpPr>
        <p:spPr>
          <a:xfrm flipV="1">
            <a:off x="4508573" y="1648178"/>
            <a:ext cx="1519694" cy="1110879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144"/>
          <p:cNvCxnSpPr/>
          <p:nvPr/>
        </p:nvCxnSpPr>
        <p:spPr>
          <a:xfrm flipV="1">
            <a:off x="5852286" y="2512437"/>
            <a:ext cx="0" cy="689315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145"/>
          <p:cNvCxnSpPr/>
          <p:nvPr/>
        </p:nvCxnSpPr>
        <p:spPr>
          <a:xfrm flipV="1">
            <a:off x="5819276" y="2700916"/>
            <a:ext cx="0" cy="807375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ovná spojnica 148"/>
          <p:cNvCxnSpPr/>
          <p:nvPr/>
        </p:nvCxnSpPr>
        <p:spPr>
          <a:xfrm>
            <a:off x="4847528" y="2508459"/>
            <a:ext cx="100939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ovná spojnica 150"/>
          <p:cNvCxnSpPr/>
          <p:nvPr/>
        </p:nvCxnSpPr>
        <p:spPr>
          <a:xfrm>
            <a:off x="4614622" y="2693357"/>
            <a:ext cx="120490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flipV="1">
            <a:off x="5811769" y="1656644"/>
            <a:ext cx="200974" cy="1041677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BlokTextu 159"/>
          <p:cNvSpPr txBox="1"/>
          <p:nvPr/>
        </p:nvSpPr>
        <p:spPr>
          <a:xfrm>
            <a:off x="4719928" y="315185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4632089" y="226404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BlokTextu 165"/>
          <p:cNvSpPr txBox="1"/>
          <p:nvPr/>
        </p:nvSpPr>
        <p:spPr>
          <a:xfrm>
            <a:off x="5571340" y="325045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BlokTextu 166"/>
          <p:cNvSpPr txBox="1"/>
          <p:nvPr/>
        </p:nvSpPr>
        <p:spPr>
          <a:xfrm>
            <a:off x="5515564" y="265607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12"/>
          <p:cNvSpPr>
            <a:spLocks noChangeAspect="1" noChangeArrowheads="1"/>
          </p:cNvSpPr>
          <p:nvPr/>
        </p:nvSpPr>
        <p:spPr bwMode="auto">
          <a:xfrm flipH="1" flipV="1">
            <a:off x="4808775" y="3197413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12"/>
          <p:cNvSpPr>
            <a:spLocks noChangeAspect="1" noChangeArrowheads="1"/>
          </p:cNvSpPr>
          <p:nvPr/>
        </p:nvSpPr>
        <p:spPr bwMode="auto">
          <a:xfrm flipH="1" flipV="1">
            <a:off x="4813144" y="2496240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3" name="Rovná spojnica 212"/>
          <p:cNvCxnSpPr/>
          <p:nvPr/>
        </p:nvCxnSpPr>
        <p:spPr>
          <a:xfrm flipV="1">
            <a:off x="3937189" y="2913538"/>
            <a:ext cx="745067" cy="24227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ovná spojnica 139"/>
          <p:cNvCxnSpPr/>
          <p:nvPr/>
        </p:nvCxnSpPr>
        <p:spPr>
          <a:xfrm flipV="1">
            <a:off x="3895117" y="2245807"/>
            <a:ext cx="0" cy="93289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ovná spojnica 155"/>
          <p:cNvCxnSpPr/>
          <p:nvPr/>
        </p:nvCxnSpPr>
        <p:spPr>
          <a:xfrm flipV="1">
            <a:off x="5103182" y="2203756"/>
            <a:ext cx="0" cy="30330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Rovná spojnica 167"/>
          <p:cNvCxnSpPr/>
          <p:nvPr/>
        </p:nvCxnSpPr>
        <p:spPr>
          <a:xfrm>
            <a:off x="3893442" y="3189029"/>
            <a:ext cx="405480" cy="17779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Rovná spojnica 171"/>
          <p:cNvCxnSpPr/>
          <p:nvPr/>
        </p:nvCxnSpPr>
        <p:spPr>
          <a:xfrm>
            <a:off x="3888712" y="2252715"/>
            <a:ext cx="411003" cy="7123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vná spojnica 173"/>
          <p:cNvCxnSpPr/>
          <p:nvPr/>
        </p:nvCxnSpPr>
        <p:spPr>
          <a:xfrm flipV="1">
            <a:off x="3893736" y="2140300"/>
            <a:ext cx="795018" cy="10218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vná spojnica 176"/>
          <p:cNvCxnSpPr/>
          <p:nvPr/>
        </p:nvCxnSpPr>
        <p:spPr>
          <a:xfrm flipV="1">
            <a:off x="4302375" y="2205566"/>
            <a:ext cx="787115" cy="12526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178"/>
          <p:cNvCxnSpPr/>
          <p:nvPr/>
        </p:nvCxnSpPr>
        <p:spPr>
          <a:xfrm>
            <a:off x="4682532" y="2147140"/>
            <a:ext cx="432079" cy="50195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ovná spojnica 181"/>
          <p:cNvCxnSpPr/>
          <p:nvPr/>
        </p:nvCxnSpPr>
        <p:spPr>
          <a:xfrm flipV="1">
            <a:off x="3935684" y="2915006"/>
            <a:ext cx="745067" cy="24227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ovná spojnica 184"/>
          <p:cNvCxnSpPr/>
          <p:nvPr/>
        </p:nvCxnSpPr>
        <p:spPr>
          <a:xfrm flipV="1">
            <a:off x="4684890" y="2148840"/>
            <a:ext cx="0" cy="76587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ovná spojnica 185"/>
          <p:cNvCxnSpPr/>
          <p:nvPr/>
        </p:nvCxnSpPr>
        <p:spPr>
          <a:xfrm flipV="1">
            <a:off x="5103182" y="2510790"/>
            <a:ext cx="0" cy="54489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ovná spojnica 186"/>
          <p:cNvCxnSpPr/>
          <p:nvPr/>
        </p:nvCxnSpPr>
        <p:spPr>
          <a:xfrm flipV="1">
            <a:off x="4301490" y="3046390"/>
            <a:ext cx="801934" cy="323604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ovná spojnica 152"/>
          <p:cNvCxnSpPr/>
          <p:nvPr/>
        </p:nvCxnSpPr>
        <p:spPr>
          <a:xfrm flipV="1">
            <a:off x="4303977" y="2331218"/>
            <a:ext cx="0" cy="103375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ovná spojnica 195"/>
          <p:cNvCxnSpPr/>
          <p:nvPr/>
        </p:nvCxnSpPr>
        <p:spPr>
          <a:xfrm flipV="1">
            <a:off x="4614044" y="2517837"/>
            <a:ext cx="219329" cy="16032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ovná spojnica 201"/>
          <p:cNvCxnSpPr/>
          <p:nvPr/>
        </p:nvCxnSpPr>
        <p:spPr>
          <a:xfrm flipV="1">
            <a:off x="5818562" y="2509552"/>
            <a:ext cx="35227" cy="18259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ovná spojnica 213"/>
          <p:cNvCxnSpPr/>
          <p:nvPr/>
        </p:nvCxnSpPr>
        <p:spPr>
          <a:xfrm>
            <a:off x="4687189" y="2920806"/>
            <a:ext cx="433401" cy="127898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/>
          <p:nvPr/>
        </p:nvCxnSpPr>
        <p:spPr>
          <a:xfrm>
            <a:off x="4681250" y="2914192"/>
            <a:ext cx="433401" cy="12789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Rovná spojnica 214"/>
          <p:cNvCxnSpPr/>
          <p:nvPr/>
        </p:nvCxnSpPr>
        <p:spPr>
          <a:xfrm flipV="1">
            <a:off x="4303450" y="3038076"/>
            <a:ext cx="801934" cy="323604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>
            <a:off x="4520722" y="2748486"/>
            <a:ext cx="0" cy="874807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ovná spojnica 141"/>
          <p:cNvCxnSpPr/>
          <p:nvPr/>
        </p:nvCxnSpPr>
        <p:spPr>
          <a:xfrm flipV="1">
            <a:off x="4610296" y="2685509"/>
            <a:ext cx="0" cy="810344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ovná spojnica 215"/>
          <p:cNvCxnSpPr/>
          <p:nvPr/>
        </p:nvCxnSpPr>
        <p:spPr>
          <a:xfrm flipH="1">
            <a:off x="4621656" y="3217114"/>
            <a:ext cx="207168" cy="27622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ovná spojnica 143"/>
          <p:cNvCxnSpPr/>
          <p:nvPr/>
        </p:nvCxnSpPr>
        <p:spPr>
          <a:xfrm flipV="1">
            <a:off x="4832200" y="2510636"/>
            <a:ext cx="0" cy="697034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2"/>
          <p:cNvSpPr>
            <a:spLocks noChangeAspect="1" noChangeArrowheads="1"/>
          </p:cNvSpPr>
          <p:nvPr/>
        </p:nvSpPr>
        <p:spPr bwMode="auto">
          <a:xfrm flipH="1" flipV="1">
            <a:off x="3873754" y="3155715"/>
            <a:ext cx="43200" cy="4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BlokTextu 232"/>
          <p:cNvSpPr txBox="1"/>
          <p:nvPr/>
        </p:nvSpPr>
        <p:spPr>
          <a:xfrm>
            <a:off x="4221539" y="298958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blúk 126"/>
          <p:cNvSpPr>
            <a:spLocks noChangeAspect="1"/>
          </p:cNvSpPr>
          <p:nvPr/>
        </p:nvSpPr>
        <p:spPr>
          <a:xfrm>
            <a:off x="2256709" y="-2114776"/>
            <a:ext cx="7560000" cy="7560000"/>
          </a:xfrm>
          <a:prstGeom prst="arc">
            <a:avLst>
              <a:gd name="adj1" fmla="val 2076051"/>
              <a:gd name="adj2" fmla="val 118988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9" name="BlokTextu 138"/>
          <p:cNvSpPr txBox="1"/>
          <p:nvPr/>
        </p:nvSpPr>
        <p:spPr>
          <a:xfrm>
            <a:off x="1978917" y="6206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k</a:t>
            </a:r>
            <a:r>
              <a:rPr lang="en-US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141" name="BlokTextu 140"/>
          <p:cNvSpPr txBox="1"/>
          <p:nvPr/>
        </p:nvSpPr>
        <p:spPr>
          <a:xfrm>
            <a:off x="34332" y="3629977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Rovná spojnica 142"/>
          <p:cNvCxnSpPr/>
          <p:nvPr/>
        </p:nvCxnSpPr>
        <p:spPr>
          <a:xfrm rot="2040000">
            <a:off x="337820" y="3629977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Rovná spojnica 156"/>
          <p:cNvCxnSpPr/>
          <p:nvPr/>
        </p:nvCxnSpPr>
        <p:spPr>
          <a:xfrm rot="2040000">
            <a:off x="2456614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ovná spojnica 157"/>
          <p:cNvCxnSpPr/>
          <p:nvPr/>
        </p:nvCxnSpPr>
        <p:spPr>
          <a:xfrm rot="2040000">
            <a:off x="3621457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Rovná spojnica 158"/>
          <p:cNvCxnSpPr/>
          <p:nvPr/>
        </p:nvCxnSpPr>
        <p:spPr>
          <a:xfrm rot="2040000">
            <a:off x="3737378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ovná spojnica 160"/>
          <p:cNvCxnSpPr/>
          <p:nvPr/>
        </p:nvCxnSpPr>
        <p:spPr>
          <a:xfrm rot="2040000">
            <a:off x="4314697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Rovná spojnica 161"/>
          <p:cNvCxnSpPr/>
          <p:nvPr/>
        </p:nvCxnSpPr>
        <p:spPr>
          <a:xfrm rot="2040000">
            <a:off x="4482796" y="3629977"/>
            <a:ext cx="80838" cy="111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BlokTextu 163"/>
          <p:cNvSpPr txBox="1"/>
          <p:nvPr/>
        </p:nvSpPr>
        <p:spPr>
          <a:xfrm>
            <a:off x="5614633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Rovná spojnica 164"/>
          <p:cNvCxnSpPr/>
          <p:nvPr/>
        </p:nvCxnSpPr>
        <p:spPr>
          <a:xfrm rot="2040000">
            <a:off x="5041264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ovná spojnica 168"/>
          <p:cNvCxnSpPr/>
          <p:nvPr/>
        </p:nvCxnSpPr>
        <p:spPr>
          <a:xfrm rot="2040000">
            <a:off x="4871694" y="3651637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BlokTextu 3"/>
          <p:cNvSpPr txBox="1"/>
          <p:nvPr/>
        </p:nvSpPr>
        <p:spPr>
          <a:xfrm>
            <a:off x="5993359" y="361727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BlokTextu 170"/>
          <p:cNvSpPr txBox="1"/>
          <p:nvPr/>
        </p:nvSpPr>
        <p:spPr>
          <a:xfrm>
            <a:off x="8219383" y="3629977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BlokTextu 172"/>
          <p:cNvSpPr txBox="1"/>
          <p:nvPr/>
        </p:nvSpPr>
        <p:spPr>
          <a:xfrm>
            <a:off x="2295296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BlokTextu 174"/>
          <p:cNvSpPr txBox="1"/>
          <p:nvPr/>
        </p:nvSpPr>
        <p:spPr>
          <a:xfrm>
            <a:off x="4118098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6" name="BlokTextu 175"/>
          <p:cNvSpPr txBox="1"/>
          <p:nvPr/>
        </p:nvSpPr>
        <p:spPr>
          <a:xfrm>
            <a:off x="3428694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8" name="BlokTextu 177"/>
          <p:cNvSpPr txBox="1"/>
          <p:nvPr/>
        </p:nvSpPr>
        <p:spPr>
          <a:xfrm>
            <a:off x="3738085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BlokTextu 179"/>
          <p:cNvSpPr txBox="1"/>
          <p:nvPr/>
        </p:nvSpPr>
        <p:spPr>
          <a:xfrm>
            <a:off x="4438346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BlokTextu 180"/>
          <p:cNvSpPr txBox="1"/>
          <p:nvPr/>
        </p:nvSpPr>
        <p:spPr>
          <a:xfrm>
            <a:off x="4709473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BlokTextu 182"/>
          <p:cNvSpPr txBox="1"/>
          <p:nvPr/>
        </p:nvSpPr>
        <p:spPr>
          <a:xfrm>
            <a:off x="5414166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BlokTextu 183"/>
          <p:cNvSpPr txBox="1"/>
          <p:nvPr/>
        </p:nvSpPr>
        <p:spPr>
          <a:xfrm>
            <a:off x="7005709" y="36299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8" name="Rovná spojnica 187"/>
          <p:cNvCxnSpPr/>
          <p:nvPr/>
        </p:nvCxnSpPr>
        <p:spPr>
          <a:xfrm rot="2040000">
            <a:off x="7024333" y="3629977"/>
            <a:ext cx="80838" cy="111302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Rovná spojnica 188"/>
          <p:cNvCxnSpPr/>
          <p:nvPr/>
        </p:nvCxnSpPr>
        <p:spPr>
          <a:xfrm rot="2040000">
            <a:off x="5598617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ovná spojnica 189"/>
          <p:cNvCxnSpPr/>
          <p:nvPr/>
        </p:nvCxnSpPr>
        <p:spPr>
          <a:xfrm rot="2040000">
            <a:off x="8567692" y="3629977"/>
            <a:ext cx="80838" cy="11130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ovná spojnica 190"/>
          <p:cNvCxnSpPr/>
          <p:nvPr/>
        </p:nvCxnSpPr>
        <p:spPr>
          <a:xfrm rot="2040000">
            <a:off x="5985035" y="3629977"/>
            <a:ext cx="80838" cy="1113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BlokTextu 191"/>
          <p:cNvSpPr txBox="1"/>
          <p:nvPr/>
        </p:nvSpPr>
        <p:spPr>
          <a:xfrm>
            <a:off x="4859577" y="36299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" name="Rovná spojnica 193"/>
          <p:cNvCxnSpPr/>
          <p:nvPr/>
        </p:nvCxnSpPr>
        <p:spPr>
          <a:xfrm rot="2040000">
            <a:off x="5773142" y="3629977"/>
            <a:ext cx="80838" cy="111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ovná spojnica 200"/>
          <p:cNvCxnSpPr/>
          <p:nvPr/>
        </p:nvCxnSpPr>
        <p:spPr>
          <a:xfrm flipV="1">
            <a:off x="4305736" y="3240783"/>
            <a:ext cx="301433" cy="121637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dĺžnik 109"/>
          <p:cNvSpPr/>
          <p:nvPr/>
        </p:nvSpPr>
        <p:spPr>
          <a:xfrm>
            <a:off x="360000" y="5040000"/>
            <a:ext cx="7604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14)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Zobrazíme viditeľnosť všetkých hrán.</a:t>
            </a:r>
            <a:endParaRPr lang="sk-SK" sz="1200" baseline="300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15)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Narysujeme kružnicu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správneho zobrazenia. Jej stred je v bode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 jej polomer sa rovná dištancii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Ak sme bod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zvolili správne, t. j. tak, aby objekt ležal v zornom kužeľovom priestore, pre ktorý platí </a:t>
            </a:r>
            <a:r>
              <a:rPr lang="sk-SK" sz="1200" b="1" dirty="0" smtClean="0">
                <a:sym typeface="Symbol"/>
              </a:rPr>
              <a:t></a:t>
            </a:r>
            <a:r>
              <a:rPr lang="sk-SK" sz="1200" b="1" i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45°</a:t>
            </a:r>
            <a:r>
              <a:rPr lang="en-US" sz="1200" dirty="0" smtClean="0">
                <a:sym typeface="Symbol"/>
              </a:rPr>
              <a:t>,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tak perspektíva objektu leží v kružnici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dirty="0" smtClean="0">
              <a:sym typeface="Symbol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1360560" y="33372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Zástupný symbol čísla snímky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90494" y="2250281"/>
            <a:ext cx="64039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060794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H="1">
            <a:off x="2417732" y="3294856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H="1">
            <a:off x="2417732" y="2472531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3651219" y="3294856"/>
            <a:ext cx="273050" cy="598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3924269" y="3552031"/>
            <a:ext cx="744538" cy="34131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 flipV="1">
            <a:off x="4125882" y="2355056"/>
            <a:ext cx="542925" cy="1196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H="1">
            <a:off x="3867119" y="2355056"/>
            <a:ext cx="258763" cy="117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2417732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9" name="Line 59"/>
          <p:cNvSpPr>
            <a:spLocks noChangeShapeType="1"/>
          </p:cNvSpPr>
          <p:nvPr/>
        </p:nvSpPr>
        <p:spPr bwMode="auto">
          <a:xfrm>
            <a:off x="2417732" y="1508918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4060794" y="1508918"/>
            <a:ext cx="1588" cy="369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3924269" y="1878806"/>
            <a:ext cx="0" cy="371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 flipV="1">
            <a:off x="4668807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3651219" y="1878806"/>
            <a:ext cx="10175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V="1">
            <a:off x="2417732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 flipV="1">
            <a:off x="3651219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74"/>
          <p:cNvSpPr>
            <a:spLocks noChangeShapeType="1"/>
          </p:cNvSpPr>
          <p:nvPr/>
        </p:nvSpPr>
        <p:spPr bwMode="auto">
          <a:xfrm>
            <a:off x="4668807" y="2250281"/>
            <a:ext cx="330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Line 75"/>
          <p:cNvSpPr>
            <a:spLocks noChangeShapeType="1"/>
          </p:cNvSpPr>
          <p:nvPr/>
        </p:nvSpPr>
        <p:spPr bwMode="auto">
          <a:xfrm flipV="1">
            <a:off x="4999007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6" name="Line 76"/>
          <p:cNvSpPr>
            <a:spLocks noChangeShapeType="1"/>
          </p:cNvSpPr>
          <p:nvPr/>
        </p:nvSpPr>
        <p:spPr bwMode="auto">
          <a:xfrm>
            <a:off x="4999007" y="1508918"/>
            <a:ext cx="820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5819744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V="1">
            <a:off x="6416644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>
            <a:off x="5819744" y="1878806"/>
            <a:ext cx="5969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0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7" name="Line 413"/>
          <p:cNvSpPr>
            <a:spLocks noChangeShapeType="1"/>
          </p:cNvSpPr>
          <p:nvPr/>
        </p:nvSpPr>
        <p:spPr bwMode="auto">
          <a:xfrm>
            <a:off x="5065682" y="2250281"/>
            <a:ext cx="492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pôdorys, nárys a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bokorys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rodinného domu. Zobrazte ho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lineárn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zvisl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perspektív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BlokTextu 53"/>
          <p:cNvSpPr txBox="1">
            <a:spLocks noChangeArrowheads="1"/>
          </p:cNvSpPr>
          <p:nvPr/>
        </p:nvSpPr>
        <p:spPr bwMode="auto">
          <a:xfrm>
            <a:off x="0" y="756000"/>
            <a:ext cx="58227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995936" y="396000"/>
            <a:ext cx="5082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Rys vypracovala v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AutoCADe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študentka Kristína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Hanesová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v roku 2017.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Prezentáciu v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PowerPointe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upravila Mészárosová.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Line 59"/>
          <p:cNvSpPr>
            <a:spLocks noChangeShapeType="1"/>
          </p:cNvSpPr>
          <p:nvPr/>
        </p:nvSpPr>
        <p:spPr bwMode="auto">
          <a:xfrm>
            <a:off x="2411382" y="2252178"/>
            <a:ext cx="226221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7" name="BlokTextu 186"/>
          <p:cNvSpPr txBox="1"/>
          <p:nvPr/>
        </p:nvSpPr>
        <p:spPr>
          <a:xfrm>
            <a:off x="5822988" y="140995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err="1" smtClean="0"/>
              <a:t>Bokorys</a:t>
            </a:r>
            <a:endParaRPr lang="sk-SK" sz="1000" dirty="0" smtClean="0"/>
          </a:p>
          <a:p>
            <a:r>
              <a:rPr lang="sk-SK" sz="1000" dirty="0" smtClean="0"/>
              <a:t>Pohľad západný</a:t>
            </a:r>
            <a:endParaRPr lang="sk-SK" sz="1000" dirty="0"/>
          </a:p>
        </p:txBody>
      </p:sp>
      <p:grpSp>
        <p:nvGrpSpPr>
          <p:cNvPr id="121" name="Skupina 120"/>
          <p:cNvGrpSpPr/>
          <p:nvPr/>
        </p:nvGrpSpPr>
        <p:grpSpPr>
          <a:xfrm>
            <a:off x="4408165" y="2210197"/>
            <a:ext cx="566062" cy="864825"/>
            <a:chOff x="5292080" y="2758350"/>
            <a:chExt cx="566062" cy="864825"/>
          </a:xfrm>
        </p:grpSpPr>
        <p:grpSp>
          <p:nvGrpSpPr>
            <p:cNvPr id="2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48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9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0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201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BlokTextu 156"/>
          <p:cNvSpPr txBox="1"/>
          <p:nvPr/>
        </p:nvSpPr>
        <p:spPr>
          <a:xfrm>
            <a:off x="4018514" y="1409953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Nárys</a:t>
            </a:r>
          </a:p>
          <a:p>
            <a:r>
              <a:rPr lang="sk-SK" sz="1000" dirty="0" smtClean="0"/>
              <a:t>Pohľad južný</a:t>
            </a:r>
            <a:endParaRPr lang="sk-SK" sz="1000" dirty="0"/>
          </a:p>
        </p:txBody>
      </p:sp>
      <p:cxnSp>
        <p:nvCxnSpPr>
          <p:cNvPr id="131" name="Rovná spojnica 130"/>
          <p:cNvCxnSpPr/>
          <p:nvPr/>
        </p:nvCxnSpPr>
        <p:spPr>
          <a:xfrm rot="16200000" flipV="1">
            <a:off x="4932040" y="1815027"/>
            <a:ext cx="0" cy="12435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132" name="Line 62"/>
          <p:cNvSpPr>
            <a:spLocks noChangeShapeType="1"/>
          </p:cNvSpPr>
          <p:nvPr/>
        </p:nvSpPr>
        <p:spPr bwMode="auto">
          <a:xfrm flipV="1">
            <a:off x="4870134" y="1875777"/>
            <a:ext cx="158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5" name="BlokTextu 124"/>
          <p:cNvSpPr txBox="1"/>
          <p:nvPr/>
        </p:nvSpPr>
        <p:spPr>
          <a:xfrm>
            <a:off x="360000" y="5858108"/>
            <a:ext cx="719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Os zornej kužeľovej plochy, stred premietania a priemetňu zvolíme tak, aby v perspektíve bola viditeľná</a:t>
            </a:r>
          </a:p>
          <a:p>
            <a:r>
              <a:rPr lang="sk-SK" sz="1200" dirty="0" smtClean="0"/>
              <a:t>južná a západná strana domu.</a:t>
            </a:r>
            <a:r>
              <a:rPr lang="sk-SK" sz="1200" b="1" dirty="0" smtClean="0"/>
              <a:t> </a:t>
            </a:r>
            <a:r>
              <a:rPr lang="sk-SK" sz="1200" dirty="0" smtClean="0"/>
              <a:t>Priemetňa je zvolená </a:t>
            </a:r>
            <a:r>
              <a:rPr lang="en-US" sz="1200" dirty="0" smtClean="0"/>
              <a:t>t</a:t>
            </a:r>
            <a:r>
              <a:rPr lang="sk-SK" sz="1200" dirty="0" smtClean="0"/>
              <a:t>ak, aby </a:t>
            </a:r>
            <a:r>
              <a:rPr lang="sk-SK" sz="1200" dirty="0" err="1" smtClean="0"/>
              <a:t>incidovala</a:t>
            </a:r>
            <a:r>
              <a:rPr lang="sk-SK" sz="1200" dirty="0" smtClean="0"/>
              <a:t> s hranou </a:t>
            </a:r>
            <a:r>
              <a:rPr lang="sk-SK" sz="1200" b="1" dirty="0" smtClean="0"/>
              <a:t>AB</a:t>
            </a:r>
            <a:r>
              <a:rPr lang="sk-SK" sz="1200" dirty="0" smtClean="0"/>
              <a:t>. </a:t>
            </a:r>
          </a:p>
        </p:txBody>
      </p:sp>
      <p:sp>
        <p:nvSpPr>
          <p:cNvPr id="126" name="Line 22"/>
          <p:cNvSpPr>
            <a:spLocks noChangeShapeType="1"/>
          </p:cNvSpPr>
          <p:nvPr/>
        </p:nvSpPr>
        <p:spPr bwMode="auto">
          <a:xfrm>
            <a:off x="390494" y="2108993"/>
            <a:ext cx="5678488" cy="3321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5974395" y="5117518"/>
            <a:ext cx="38651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29" name="Text Box 13"/>
          <p:cNvSpPr txBox="1">
            <a:spLocks noChangeArrowheads="1"/>
          </p:cNvSpPr>
          <p:nvPr/>
        </p:nvSpPr>
        <p:spPr bwMode="auto">
          <a:xfrm flipH="1">
            <a:off x="2117148" y="2006694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 Box 14"/>
          <p:cNvSpPr txBox="1">
            <a:spLocks noChangeArrowheads="1"/>
          </p:cNvSpPr>
          <p:nvPr/>
        </p:nvSpPr>
        <p:spPr bwMode="auto">
          <a:xfrm flipH="1">
            <a:off x="2016719" y="3272737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13"/>
          <p:cNvSpPr txBox="1">
            <a:spLocks noChangeArrowheads="1"/>
          </p:cNvSpPr>
          <p:nvPr/>
        </p:nvSpPr>
        <p:spPr bwMode="auto">
          <a:xfrm flipH="1">
            <a:off x="2109866" y="1369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3"/>
          <p:cNvSpPr txBox="1">
            <a:spLocks noChangeArrowheads="1"/>
          </p:cNvSpPr>
          <p:nvPr/>
        </p:nvSpPr>
        <p:spPr bwMode="auto">
          <a:xfrm flipH="1">
            <a:off x="3687404" y="1623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13"/>
          <p:cNvSpPr txBox="1">
            <a:spLocks noChangeArrowheads="1"/>
          </p:cNvSpPr>
          <p:nvPr/>
        </p:nvSpPr>
        <p:spPr bwMode="auto">
          <a:xfrm flipH="1">
            <a:off x="3604854" y="3685773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54"/>
          <p:cNvSpPr>
            <a:spLocks noChangeShapeType="1"/>
          </p:cNvSpPr>
          <p:nvPr/>
        </p:nvSpPr>
        <p:spPr bwMode="auto">
          <a:xfrm flipV="1">
            <a:off x="27479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55"/>
          <p:cNvSpPr>
            <a:spLocks noChangeShapeType="1"/>
          </p:cNvSpPr>
          <p:nvPr/>
        </p:nvSpPr>
        <p:spPr bwMode="auto">
          <a:xfrm flipV="1">
            <a:off x="28781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56"/>
          <p:cNvSpPr>
            <a:spLocks noChangeShapeType="1"/>
          </p:cNvSpPr>
          <p:nvPr/>
        </p:nvSpPr>
        <p:spPr bwMode="auto">
          <a:xfrm flipV="1">
            <a:off x="3009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57"/>
          <p:cNvSpPr>
            <a:spLocks noChangeShapeType="1"/>
          </p:cNvSpPr>
          <p:nvPr/>
        </p:nvSpPr>
        <p:spPr bwMode="auto">
          <a:xfrm flipV="1">
            <a:off x="31416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0" name="Line 58"/>
          <p:cNvSpPr>
            <a:spLocks noChangeShapeType="1"/>
          </p:cNvSpPr>
          <p:nvPr/>
        </p:nvSpPr>
        <p:spPr bwMode="auto">
          <a:xfrm flipV="1">
            <a:off x="34289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64"/>
          <p:cNvSpPr>
            <a:spLocks noChangeShapeType="1"/>
          </p:cNvSpPr>
          <p:nvPr/>
        </p:nvSpPr>
        <p:spPr bwMode="auto">
          <a:xfrm>
            <a:off x="3702019" y="1961356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Line 65"/>
          <p:cNvSpPr>
            <a:spLocks noChangeShapeType="1"/>
          </p:cNvSpPr>
          <p:nvPr/>
        </p:nvSpPr>
        <p:spPr bwMode="auto">
          <a:xfrm>
            <a:off x="4035394" y="1961356"/>
            <a:ext cx="5222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Line 67"/>
          <p:cNvSpPr>
            <a:spLocks noChangeShapeType="1"/>
          </p:cNvSpPr>
          <p:nvPr/>
        </p:nvSpPr>
        <p:spPr bwMode="auto">
          <a:xfrm flipV="1">
            <a:off x="4035394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Line 68"/>
          <p:cNvSpPr>
            <a:spLocks noChangeShapeType="1"/>
          </p:cNvSpPr>
          <p:nvPr/>
        </p:nvSpPr>
        <p:spPr bwMode="auto">
          <a:xfrm flipV="1">
            <a:off x="4557682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5" name="Line 71"/>
          <p:cNvSpPr>
            <a:spLocks noChangeShapeType="1"/>
          </p:cNvSpPr>
          <p:nvPr/>
        </p:nvSpPr>
        <p:spPr bwMode="auto">
          <a:xfrm flipV="1">
            <a:off x="370201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Line 72"/>
          <p:cNvSpPr>
            <a:spLocks noChangeShapeType="1"/>
          </p:cNvSpPr>
          <p:nvPr/>
        </p:nvSpPr>
        <p:spPr bwMode="auto">
          <a:xfrm flipV="1">
            <a:off x="38734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1" name="Line 78"/>
          <p:cNvSpPr>
            <a:spLocks noChangeShapeType="1"/>
          </p:cNvSpPr>
          <p:nvPr/>
        </p:nvSpPr>
        <p:spPr bwMode="auto">
          <a:xfrm>
            <a:off x="56879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2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9" name="Line 83"/>
          <p:cNvSpPr>
            <a:spLocks noChangeShapeType="1"/>
          </p:cNvSpPr>
          <p:nvPr/>
        </p:nvSpPr>
        <p:spPr bwMode="auto">
          <a:xfrm flipV="1">
            <a:off x="5930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0" name="Line 84"/>
          <p:cNvSpPr>
            <a:spLocks noChangeShapeType="1"/>
          </p:cNvSpPr>
          <p:nvPr/>
        </p:nvSpPr>
        <p:spPr bwMode="auto">
          <a:xfrm flipV="1">
            <a:off x="6307107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1" name="Line 85"/>
          <p:cNvSpPr>
            <a:spLocks noChangeShapeType="1"/>
          </p:cNvSpPr>
          <p:nvPr/>
        </p:nvSpPr>
        <p:spPr bwMode="auto">
          <a:xfrm flipH="1">
            <a:off x="5930869" y="1961356"/>
            <a:ext cx="37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2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" name="Line 350"/>
          <p:cNvSpPr>
            <a:spLocks noChangeShapeType="1"/>
          </p:cNvSpPr>
          <p:nvPr/>
        </p:nvSpPr>
        <p:spPr bwMode="auto">
          <a:xfrm flipH="1">
            <a:off x="3141632" y="1961356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4" name="Line 351"/>
          <p:cNvSpPr>
            <a:spLocks noChangeShapeType="1"/>
          </p:cNvSpPr>
          <p:nvPr/>
        </p:nvSpPr>
        <p:spPr bwMode="auto">
          <a:xfrm flipH="1">
            <a:off x="2878107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5" name="Line 352"/>
          <p:cNvSpPr>
            <a:spLocks noChangeShapeType="1"/>
          </p:cNvSpPr>
          <p:nvPr/>
        </p:nvSpPr>
        <p:spPr bwMode="auto">
          <a:xfrm flipH="1">
            <a:off x="2417732" y="1961356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6" name="Line 353"/>
          <p:cNvSpPr>
            <a:spLocks noChangeShapeType="1"/>
          </p:cNvSpPr>
          <p:nvPr/>
        </p:nvSpPr>
        <p:spPr bwMode="auto">
          <a:xfrm flipH="1">
            <a:off x="5687982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7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8" name="Line 386"/>
          <p:cNvSpPr>
            <a:spLocks noChangeShapeType="1"/>
          </p:cNvSpPr>
          <p:nvPr/>
        </p:nvSpPr>
        <p:spPr bwMode="auto">
          <a:xfrm flipV="1">
            <a:off x="274793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387"/>
          <p:cNvSpPr>
            <a:spLocks noChangeShapeType="1"/>
          </p:cNvSpPr>
          <p:nvPr/>
        </p:nvSpPr>
        <p:spPr bwMode="auto">
          <a:xfrm>
            <a:off x="2747932" y="1632743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0" name="Line 388"/>
          <p:cNvSpPr>
            <a:spLocks noChangeShapeType="1"/>
          </p:cNvSpPr>
          <p:nvPr/>
        </p:nvSpPr>
        <p:spPr bwMode="auto">
          <a:xfrm>
            <a:off x="3284507" y="1632743"/>
            <a:ext cx="1588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1" name="Line 389"/>
          <p:cNvSpPr>
            <a:spLocks noChangeShapeType="1"/>
          </p:cNvSpPr>
          <p:nvPr/>
        </p:nvSpPr>
        <p:spPr bwMode="auto">
          <a:xfrm flipH="1">
            <a:off x="2747932" y="1878806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5" name="Line 411"/>
          <p:cNvSpPr>
            <a:spLocks noChangeShapeType="1"/>
          </p:cNvSpPr>
          <p:nvPr/>
        </p:nvSpPr>
        <p:spPr bwMode="auto">
          <a:xfrm flipH="1">
            <a:off x="5065682" y="1961356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Line 412"/>
          <p:cNvSpPr>
            <a:spLocks noChangeShapeType="1"/>
          </p:cNvSpPr>
          <p:nvPr/>
        </p:nvSpPr>
        <p:spPr bwMode="auto">
          <a:xfrm>
            <a:off x="50656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2" name="Line 414"/>
          <p:cNvSpPr>
            <a:spLocks noChangeShapeType="1"/>
          </p:cNvSpPr>
          <p:nvPr/>
        </p:nvSpPr>
        <p:spPr bwMode="auto">
          <a:xfrm flipV="1">
            <a:off x="55578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415"/>
          <p:cNvSpPr>
            <a:spLocks noChangeShapeType="1"/>
          </p:cNvSpPr>
          <p:nvPr/>
        </p:nvSpPr>
        <p:spPr bwMode="auto">
          <a:xfrm>
            <a:off x="5065682" y="1632743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5" name="Line 416"/>
          <p:cNvSpPr>
            <a:spLocks noChangeShapeType="1"/>
          </p:cNvSpPr>
          <p:nvPr/>
        </p:nvSpPr>
        <p:spPr bwMode="auto">
          <a:xfrm>
            <a:off x="5310157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8" name="Line 417"/>
          <p:cNvSpPr>
            <a:spLocks noChangeShapeType="1"/>
          </p:cNvSpPr>
          <p:nvPr/>
        </p:nvSpPr>
        <p:spPr bwMode="auto">
          <a:xfrm flipH="1">
            <a:off x="5065682" y="1878806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9" name="Line 418"/>
          <p:cNvSpPr>
            <a:spLocks noChangeShapeType="1"/>
          </p:cNvSpPr>
          <p:nvPr/>
        </p:nvSpPr>
        <p:spPr bwMode="auto">
          <a:xfrm flipV="1">
            <a:off x="506568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871252" y="2248822"/>
            <a:ext cx="154260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 flipH="1">
            <a:off x="1322474" y="2199481"/>
            <a:ext cx="460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Zástupný symbol čísla snímky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  <p:bldP spid="128" grpId="0"/>
      <p:bldP spid="129" grpId="0"/>
      <p:bldP spid="130" grpId="0"/>
      <p:bldP spid="134" grpId="0"/>
      <p:bldP spid="135" grpId="0"/>
      <p:bldP spid="1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390494" y="2108993"/>
            <a:ext cx="5678488" cy="3321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Line 527"/>
          <p:cNvSpPr>
            <a:spLocks noChangeShapeType="1"/>
          </p:cNvSpPr>
          <p:nvPr/>
        </p:nvSpPr>
        <p:spPr bwMode="auto">
          <a:xfrm flipH="1">
            <a:off x="1747777" y="3553618"/>
            <a:ext cx="1111280" cy="1902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90494" y="1346993"/>
            <a:ext cx="6403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90494" y="2249706"/>
            <a:ext cx="640397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1906557" y="1342663"/>
            <a:ext cx="0" cy="38413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060794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H="1">
            <a:off x="2417732" y="3294856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H="1">
            <a:off x="2417732" y="2472531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3651219" y="3294856"/>
            <a:ext cx="273050" cy="598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3924269" y="3552031"/>
            <a:ext cx="744538" cy="34131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 flipV="1">
            <a:off x="4125882" y="2355056"/>
            <a:ext cx="542925" cy="1196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H="1">
            <a:off x="3867119" y="2355056"/>
            <a:ext cx="258763" cy="117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2417732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4060794" y="1508918"/>
            <a:ext cx="1588" cy="369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3924269" y="1878806"/>
            <a:ext cx="1588" cy="371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3651219" y="1878806"/>
            <a:ext cx="10175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V="1">
            <a:off x="2417732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 flipV="1">
            <a:off x="3651219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Line 75"/>
          <p:cNvSpPr>
            <a:spLocks noChangeShapeType="1"/>
          </p:cNvSpPr>
          <p:nvPr/>
        </p:nvSpPr>
        <p:spPr bwMode="auto">
          <a:xfrm flipV="1">
            <a:off x="4999007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5819744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V="1">
            <a:off x="6416644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>
            <a:off x="5819744" y="1878806"/>
            <a:ext cx="5969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0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7" name="Line 413"/>
          <p:cNvSpPr>
            <a:spLocks noChangeShapeType="1"/>
          </p:cNvSpPr>
          <p:nvPr/>
        </p:nvSpPr>
        <p:spPr bwMode="auto">
          <a:xfrm>
            <a:off x="5065682" y="2250281"/>
            <a:ext cx="4921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pôdorys, nárys a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bokorys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rodinného domu. Zobrazte ho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lineárn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zvisl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perspektív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Line 59"/>
          <p:cNvSpPr>
            <a:spLocks noChangeShapeType="1"/>
          </p:cNvSpPr>
          <p:nvPr/>
        </p:nvSpPr>
        <p:spPr bwMode="auto">
          <a:xfrm>
            <a:off x="2411382" y="2250500"/>
            <a:ext cx="226221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 flipH="1">
            <a:off x="2411760" y="4153354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 flipH="1">
            <a:off x="1609076" y="497392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22"/>
          <p:cNvSpPr txBox="1">
            <a:spLocks noChangeArrowheads="1"/>
          </p:cNvSpPr>
          <p:nvPr/>
        </p:nvSpPr>
        <p:spPr bwMode="auto">
          <a:xfrm flipH="1">
            <a:off x="6149020" y="1101657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 Box 24"/>
          <p:cNvSpPr txBox="1">
            <a:spLocks noChangeArrowheads="1"/>
          </p:cNvSpPr>
          <p:nvPr/>
        </p:nvSpPr>
        <p:spPr bwMode="auto">
          <a:xfrm flipH="1">
            <a:off x="1633052" y="1081456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 Box 22"/>
          <p:cNvSpPr txBox="1">
            <a:spLocks noChangeArrowheads="1"/>
          </p:cNvSpPr>
          <p:nvPr/>
        </p:nvSpPr>
        <p:spPr bwMode="auto">
          <a:xfrm flipH="1">
            <a:off x="6361025" y="1101657"/>
            <a:ext cx="47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BlokTextu 186"/>
          <p:cNvSpPr txBox="1"/>
          <p:nvPr/>
        </p:nvSpPr>
        <p:spPr>
          <a:xfrm>
            <a:off x="5822988" y="1409953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5974395" y="5117518"/>
            <a:ext cx="38651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 flipH="1">
            <a:off x="2117148" y="2006694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 Box 14"/>
          <p:cNvSpPr txBox="1">
            <a:spLocks noChangeArrowheads="1"/>
          </p:cNvSpPr>
          <p:nvPr/>
        </p:nvSpPr>
        <p:spPr bwMode="auto">
          <a:xfrm flipH="1">
            <a:off x="2016719" y="3272737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 Box 13"/>
          <p:cNvSpPr txBox="1">
            <a:spLocks noChangeArrowheads="1"/>
          </p:cNvSpPr>
          <p:nvPr/>
        </p:nvSpPr>
        <p:spPr bwMode="auto">
          <a:xfrm flipH="1">
            <a:off x="2109866" y="1369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 Box 9"/>
          <p:cNvSpPr txBox="1">
            <a:spLocks noChangeArrowheads="1"/>
          </p:cNvSpPr>
          <p:nvPr/>
        </p:nvSpPr>
        <p:spPr bwMode="auto">
          <a:xfrm flipH="1">
            <a:off x="2478652" y="3429000"/>
            <a:ext cx="42002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3"/>
          <p:cNvSpPr txBox="1">
            <a:spLocks noChangeArrowheads="1"/>
          </p:cNvSpPr>
          <p:nvPr/>
        </p:nvSpPr>
        <p:spPr bwMode="auto">
          <a:xfrm flipH="1">
            <a:off x="3687404" y="1623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3"/>
          <p:cNvSpPr txBox="1">
            <a:spLocks noChangeArrowheads="1"/>
          </p:cNvSpPr>
          <p:nvPr/>
        </p:nvSpPr>
        <p:spPr bwMode="auto">
          <a:xfrm flipH="1">
            <a:off x="3604854" y="3685773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20"/>
          <p:cNvGrpSpPr/>
          <p:nvPr/>
        </p:nvGrpSpPr>
        <p:grpSpPr>
          <a:xfrm>
            <a:off x="4408165" y="2210197"/>
            <a:ext cx="566062" cy="864825"/>
            <a:chOff x="5292080" y="2758350"/>
            <a:chExt cx="566062" cy="864825"/>
          </a:xfrm>
        </p:grpSpPr>
        <p:grpSp>
          <p:nvGrpSpPr>
            <p:cNvPr id="3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48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9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0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201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BlokTextu 156"/>
          <p:cNvSpPr txBox="1"/>
          <p:nvPr/>
        </p:nvSpPr>
        <p:spPr>
          <a:xfrm>
            <a:off x="4018514" y="1409953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južný</a:t>
            </a:r>
            <a:endParaRPr lang="sk-SK" sz="1000" dirty="0"/>
          </a:p>
        </p:txBody>
      </p:sp>
      <p:cxnSp>
        <p:nvCxnSpPr>
          <p:cNvPr id="131" name="Rovná spojnica 130"/>
          <p:cNvCxnSpPr/>
          <p:nvPr/>
        </p:nvCxnSpPr>
        <p:spPr>
          <a:xfrm rot="16200000" flipV="1">
            <a:off x="4932040" y="1815027"/>
            <a:ext cx="0" cy="12435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132" name="Line 62"/>
          <p:cNvSpPr>
            <a:spLocks noChangeShapeType="1"/>
          </p:cNvSpPr>
          <p:nvPr/>
        </p:nvSpPr>
        <p:spPr bwMode="auto">
          <a:xfrm flipV="1">
            <a:off x="4870134" y="1875777"/>
            <a:ext cx="158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" name="Oblúk 121"/>
          <p:cNvSpPr/>
          <p:nvPr/>
        </p:nvSpPr>
        <p:spPr>
          <a:xfrm flipH="1" flipV="1">
            <a:off x="2370473" y="3085548"/>
            <a:ext cx="914400" cy="914400"/>
          </a:xfrm>
          <a:prstGeom prst="arc">
            <a:avLst>
              <a:gd name="adj1" fmla="val 12687895"/>
              <a:gd name="adj2" fmla="val 177640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BlokTextu 122"/>
          <p:cNvSpPr txBox="1"/>
          <p:nvPr/>
        </p:nvSpPr>
        <p:spPr>
          <a:xfrm>
            <a:off x="2711367" y="361931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BlokTextu 123"/>
          <p:cNvSpPr txBox="1"/>
          <p:nvPr/>
        </p:nvSpPr>
        <p:spPr>
          <a:xfrm>
            <a:off x="360000" y="5580000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pPr marL="342900" indent="-342900" algn="l"/>
            <a:r>
              <a:rPr lang="sk-SK" sz="1200" b="1" dirty="0" smtClean="0"/>
              <a:t>1) </a:t>
            </a:r>
            <a:r>
              <a:rPr lang="sk-SK" sz="1200" dirty="0" smtClean="0"/>
              <a:t>Zvolíme os </a:t>
            </a:r>
            <a:r>
              <a:rPr lang="sk-SK" sz="1200" b="1" dirty="0" smtClean="0"/>
              <a:t>o </a:t>
            </a:r>
            <a:r>
              <a:rPr lang="sk-SK" sz="1200" dirty="0" smtClean="0"/>
              <a:t>zornej kužeľovej plochy. Os </a:t>
            </a:r>
            <a:r>
              <a:rPr lang="sk-SK" sz="1200" b="1" dirty="0" smtClean="0"/>
              <a:t>o </a:t>
            </a:r>
            <a:r>
              <a:rPr lang="sk-SK" sz="1200" dirty="0" smtClean="0"/>
              <a:t> je vodorovná</a:t>
            </a:r>
            <a:r>
              <a:rPr lang="en-US" sz="1200" dirty="0" smtClean="0"/>
              <a:t>, </a:t>
            </a:r>
            <a:r>
              <a:rPr lang="sk-SK" sz="1200" dirty="0" smtClean="0"/>
              <a:t>kolmá na priemetňu 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. </a:t>
            </a:r>
          </a:p>
          <a:p>
            <a:pPr marL="342900" indent="-342900" algn="l"/>
            <a:r>
              <a:rPr lang="sk-SK" sz="1200" dirty="0" smtClean="0">
                <a:sym typeface="Symbol"/>
              </a:rPr>
              <a:t>Os </a:t>
            </a:r>
            <a:r>
              <a:rPr lang="sk-SK" sz="1200" b="1" dirty="0" smtClean="0">
                <a:sym typeface="Symbol"/>
              </a:rPr>
              <a:t>o </a:t>
            </a:r>
            <a:r>
              <a:rPr lang="sk-SK" sz="1200" dirty="0" smtClean="0">
                <a:sym typeface="Symbol"/>
              </a:rPr>
              <a:t>zvolíme nad objektom, aby boli v perspektíve viditeľné horné podstavy oboch kvádrov.</a:t>
            </a:r>
            <a:endParaRPr lang="sk-SK" sz="1200" dirty="0" smtClean="0"/>
          </a:p>
          <a:p>
            <a:pPr algn="l"/>
            <a:r>
              <a:rPr lang="sk-SK" sz="1200" dirty="0" smtClean="0"/>
              <a:t>Na osi </a:t>
            </a:r>
            <a:r>
              <a:rPr lang="sk-SK" sz="1200" b="1" dirty="0" smtClean="0"/>
              <a:t>o </a:t>
            </a:r>
            <a:r>
              <a:rPr lang="sk-SK" sz="1200" dirty="0" smtClean="0"/>
              <a:t>určíme bod </a:t>
            </a:r>
            <a:r>
              <a:rPr lang="sk-SK" sz="1200" b="1" dirty="0" smtClean="0"/>
              <a:t>S</a:t>
            </a:r>
            <a:r>
              <a:rPr lang="sk-SK" sz="1200" dirty="0" smtClean="0"/>
              <a:t>, stred premietania tak, aby sa objekt nachádzal v zornom kužeľovom priestore,</a:t>
            </a:r>
          </a:p>
          <a:p>
            <a:pPr algn="l"/>
            <a:r>
              <a:rPr lang="sk-SK" sz="1200" dirty="0" smtClean="0"/>
              <a:t>pre ktorý platí </a:t>
            </a:r>
            <a:r>
              <a:rPr lang="sk-SK" sz="1200" b="1" dirty="0" smtClean="0">
                <a:sym typeface="Symbol"/>
              </a:rPr>
              <a:t></a:t>
            </a:r>
            <a:r>
              <a:rPr lang="sk-SK" sz="1200" b="1" i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45°.</a:t>
            </a:r>
          </a:p>
        </p:txBody>
      </p:sp>
      <p:sp>
        <p:nvSpPr>
          <p:cNvPr id="74" name="Line 83"/>
          <p:cNvSpPr>
            <a:spLocks noChangeShapeType="1"/>
          </p:cNvSpPr>
          <p:nvPr/>
        </p:nvSpPr>
        <p:spPr bwMode="auto">
          <a:xfrm flipV="1">
            <a:off x="5930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5" name="Line 84"/>
          <p:cNvSpPr>
            <a:spLocks noChangeShapeType="1"/>
          </p:cNvSpPr>
          <p:nvPr/>
        </p:nvSpPr>
        <p:spPr bwMode="auto">
          <a:xfrm flipV="1">
            <a:off x="6307107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7" name="Line 85"/>
          <p:cNvSpPr>
            <a:spLocks noChangeShapeType="1"/>
          </p:cNvSpPr>
          <p:nvPr/>
        </p:nvSpPr>
        <p:spPr bwMode="auto">
          <a:xfrm flipH="1">
            <a:off x="5930869" y="1961356"/>
            <a:ext cx="37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411"/>
          <p:cNvSpPr>
            <a:spLocks noChangeShapeType="1"/>
          </p:cNvSpPr>
          <p:nvPr/>
        </p:nvSpPr>
        <p:spPr bwMode="auto">
          <a:xfrm flipH="1">
            <a:off x="5065682" y="1961356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9" name="Line 412"/>
          <p:cNvSpPr>
            <a:spLocks noChangeShapeType="1"/>
          </p:cNvSpPr>
          <p:nvPr/>
        </p:nvSpPr>
        <p:spPr bwMode="auto">
          <a:xfrm>
            <a:off x="50656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0" name="Line 414"/>
          <p:cNvSpPr>
            <a:spLocks noChangeShapeType="1"/>
          </p:cNvSpPr>
          <p:nvPr/>
        </p:nvSpPr>
        <p:spPr bwMode="auto">
          <a:xfrm flipV="1">
            <a:off x="55578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" name="Line 415"/>
          <p:cNvSpPr>
            <a:spLocks noChangeShapeType="1"/>
          </p:cNvSpPr>
          <p:nvPr/>
        </p:nvSpPr>
        <p:spPr bwMode="auto">
          <a:xfrm>
            <a:off x="5065682" y="1632743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2" name="Line 416"/>
          <p:cNvSpPr>
            <a:spLocks noChangeShapeType="1"/>
          </p:cNvSpPr>
          <p:nvPr/>
        </p:nvSpPr>
        <p:spPr bwMode="auto">
          <a:xfrm>
            <a:off x="5310157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3" name="Line 417"/>
          <p:cNvSpPr>
            <a:spLocks noChangeShapeType="1"/>
          </p:cNvSpPr>
          <p:nvPr/>
        </p:nvSpPr>
        <p:spPr bwMode="auto">
          <a:xfrm flipH="1">
            <a:off x="5065682" y="1878806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4" name="Line 418"/>
          <p:cNvSpPr>
            <a:spLocks noChangeShapeType="1"/>
          </p:cNvSpPr>
          <p:nvPr/>
        </p:nvSpPr>
        <p:spPr bwMode="auto">
          <a:xfrm flipV="1">
            <a:off x="506568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5" name="Line 54"/>
          <p:cNvSpPr>
            <a:spLocks noChangeShapeType="1"/>
          </p:cNvSpPr>
          <p:nvPr/>
        </p:nvSpPr>
        <p:spPr bwMode="auto">
          <a:xfrm flipV="1">
            <a:off x="27479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6" name="Line 55"/>
          <p:cNvSpPr>
            <a:spLocks noChangeShapeType="1"/>
          </p:cNvSpPr>
          <p:nvPr/>
        </p:nvSpPr>
        <p:spPr bwMode="auto">
          <a:xfrm flipV="1">
            <a:off x="28781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7" name="Line 56"/>
          <p:cNvSpPr>
            <a:spLocks noChangeShapeType="1"/>
          </p:cNvSpPr>
          <p:nvPr/>
        </p:nvSpPr>
        <p:spPr bwMode="auto">
          <a:xfrm flipV="1">
            <a:off x="3009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8" name="Line 57"/>
          <p:cNvSpPr>
            <a:spLocks noChangeShapeType="1"/>
          </p:cNvSpPr>
          <p:nvPr/>
        </p:nvSpPr>
        <p:spPr bwMode="auto">
          <a:xfrm flipV="1">
            <a:off x="31416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9" name="Line 58"/>
          <p:cNvSpPr>
            <a:spLocks noChangeShapeType="1"/>
          </p:cNvSpPr>
          <p:nvPr/>
        </p:nvSpPr>
        <p:spPr bwMode="auto">
          <a:xfrm flipV="1">
            <a:off x="34289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0" name="Line 64"/>
          <p:cNvSpPr>
            <a:spLocks noChangeShapeType="1"/>
          </p:cNvSpPr>
          <p:nvPr/>
        </p:nvSpPr>
        <p:spPr bwMode="auto">
          <a:xfrm>
            <a:off x="3702019" y="1961356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1" name="Line 65"/>
          <p:cNvSpPr>
            <a:spLocks noChangeShapeType="1"/>
          </p:cNvSpPr>
          <p:nvPr/>
        </p:nvSpPr>
        <p:spPr bwMode="auto">
          <a:xfrm>
            <a:off x="4035394" y="1961356"/>
            <a:ext cx="5222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67"/>
          <p:cNvSpPr>
            <a:spLocks noChangeShapeType="1"/>
          </p:cNvSpPr>
          <p:nvPr/>
        </p:nvSpPr>
        <p:spPr bwMode="auto">
          <a:xfrm flipV="1">
            <a:off x="4035394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68"/>
          <p:cNvSpPr>
            <a:spLocks noChangeShapeType="1"/>
          </p:cNvSpPr>
          <p:nvPr/>
        </p:nvSpPr>
        <p:spPr bwMode="auto">
          <a:xfrm flipV="1">
            <a:off x="4557682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71"/>
          <p:cNvSpPr>
            <a:spLocks noChangeShapeType="1"/>
          </p:cNvSpPr>
          <p:nvPr/>
        </p:nvSpPr>
        <p:spPr bwMode="auto">
          <a:xfrm flipV="1">
            <a:off x="370201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5" name="Line 72"/>
          <p:cNvSpPr>
            <a:spLocks noChangeShapeType="1"/>
          </p:cNvSpPr>
          <p:nvPr/>
        </p:nvSpPr>
        <p:spPr bwMode="auto">
          <a:xfrm flipV="1">
            <a:off x="38734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350"/>
          <p:cNvSpPr>
            <a:spLocks noChangeShapeType="1"/>
          </p:cNvSpPr>
          <p:nvPr/>
        </p:nvSpPr>
        <p:spPr bwMode="auto">
          <a:xfrm flipH="1">
            <a:off x="3141632" y="1961356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7" name="Line 351"/>
          <p:cNvSpPr>
            <a:spLocks noChangeShapeType="1"/>
          </p:cNvSpPr>
          <p:nvPr/>
        </p:nvSpPr>
        <p:spPr bwMode="auto">
          <a:xfrm flipH="1">
            <a:off x="2878107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8" name="Line 352"/>
          <p:cNvSpPr>
            <a:spLocks noChangeShapeType="1"/>
          </p:cNvSpPr>
          <p:nvPr/>
        </p:nvSpPr>
        <p:spPr bwMode="auto">
          <a:xfrm flipH="1">
            <a:off x="2417732" y="1961356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0" name="Line 387"/>
          <p:cNvSpPr>
            <a:spLocks noChangeShapeType="1"/>
          </p:cNvSpPr>
          <p:nvPr/>
        </p:nvSpPr>
        <p:spPr bwMode="auto">
          <a:xfrm>
            <a:off x="2747932" y="1632743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388"/>
          <p:cNvSpPr>
            <a:spLocks noChangeShapeType="1"/>
          </p:cNvSpPr>
          <p:nvPr/>
        </p:nvSpPr>
        <p:spPr bwMode="auto">
          <a:xfrm>
            <a:off x="3284507" y="1632743"/>
            <a:ext cx="1588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" name="Line 389"/>
          <p:cNvSpPr>
            <a:spLocks noChangeShapeType="1"/>
          </p:cNvSpPr>
          <p:nvPr/>
        </p:nvSpPr>
        <p:spPr bwMode="auto">
          <a:xfrm flipH="1">
            <a:off x="2747932" y="1878806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78"/>
          <p:cNvSpPr>
            <a:spLocks noChangeShapeType="1"/>
          </p:cNvSpPr>
          <p:nvPr/>
        </p:nvSpPr>
        <p:spPr bwMode="auto">
          <a:xfrm>
            <a:off x="56879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" name="Line 353"/>
          <p:cNvSpPr>
            <a:spLocks noChangeShapeType="1"/>
          </p:cNvSpPr>
          <p:nvPr/>
        </p:nvSpPr>
        <p:spPr bwMode="auto">
          <a:xfrm flipH="1">
            <a:off x="5687982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Line 59"/>
          <p:cNvSpPr>
            <a:spLocks noChangeShapeType="1"/>
          </p:cNvSpPr>
          <p:nvPr/>
        </p:nvSpPr>
        <p:spPr bwMode="auto">
          <a:xfrm>
            <a:off x="2417732" y="1508918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" name="Line 76"/>
          <p:cNvSpPr>
            <a:spLocks noChangeShapeType="1"/>
          </p:cNvSpPr>
          <p:nvPr/>
        </p:nvSpPr>
        <p:spPr bwMode="auto">
          <a:xfrm>
            <a:off x="4999007" y="1508918"/>
            <a:ext cx="820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" name="Line 386"/>
          <p:cNvSpPr>
            <a:spLocks noChangeShapeType="1"/>
          </p:cNvSpPr>
          <p:nvPr/>
        </p:nvSpPr>
        <p:spPr bwMode="auto">
          <a:xfrm flipV="1">
            <a:off x="274793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" name="Line 62"/>
          <p:cNvSpPr>
            <a:spLocks noChangeShapeType="1"/>
          </p:cNvSpPr>
          <p:nvPr/>
        </p:nvSpPr>
        <p:spPr bwMode="auto">
          <a:xfrm flipV="1">
            <a:off x="4668807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" name="Line 59"/>
          <p:cNvSpPr>
            <a:spLocks noChangeShapeType="1"/>
          </p:cNvSpPr>
          <p:nvPr/>
        </p:nvSpPr>
        <p:spPr bwMode="auto">
          <a:xfrm>
            <a:off x="4871252" y="2250500"/>
            <a:ext cx="154260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Text Box 22"/>
          <p:cNvSpPr txBox="1">
            <a:spLocks noChangeArrowheads="1"/>
          </p:cNvSpPr>
          <p:nvPr/>
        </p:nvSpPr>
        <p:spPr bwMode="auto">
          <a:xfrm flipH="1">
            <a:off x="1322474" y="2199481"/>
            <a:ext cx="460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Zástupný symbol čísla snímky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4" grpId="0" animBg="1"/>
      <p:bldP spid="16" grpId="0" animBg="1"/>
      <p:bldP spid="182" grpId="0"/>
      <p:bldP spid="183" grpId="0"/>
      <p:bldP spid="184" grpId="0"/>
      <p:bldP spid="185" grpId="0"/>
      <p:bldP spid="186" grpId="0"/>
      <p:bldP spid="194" grpId="0"/>
      <p:bldP spid="122" grpId="0" animBg="1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390494" y="2108993"/>
            <a:ext cx="5678488" cy="3321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Line 527"/>
          <p:cNvSpPr>
            <a:spLocks noChangeShapeType="1"/>
          </p:cNvSpPr>
          <p:nvPr/>
        </p:nvSpPr>
        <p:spPr bwMode="auto">
          <a:xfrm flipH="1">
            <a:off x="1906557" y="3553618"/>
            <a:ext cx="952500" cy="1630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90494" y="1346993"/>
            <a:ext cx="640397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90494" y="2250281"/>
            <a:ext cx="64039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1906557" y="2966243"/>
            <a:ext cx="1588" cy="22177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oval" w="sm" len="sm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H="1">
            <a:off x="1911349" y="5183981"/>
            <a:ext cx="3741707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060794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H="1">
            <a:off x="2417732" y="3294856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H="1">
            <a:off x="2417732" y="2472531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3651219" y="3294856"/>
            <a:ext cx="273050" cy="598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3924269" y="3552031"/>
            <a:ext cx="744538" cy="34131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 flipV="1">
            <a:off x="4125882" y="2355056"/>
            <a:ext cx="542925" cy="1196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H="1">
            <a:off x="3867119" y="2355056"/>
            <a:ext cx="258763" cy="117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539719" y="2185193"/>
            <a:ext cx="1366838" cy="2998788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1906556" y="4229203"/>
            <a:ext cx="2094857" cy="954777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2417732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4060794" y="1508918"/>
            <a:ext cx="1588" cy="369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3924269" y="1878806"/>
            <a:ext cx="1588" cy="371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3651219" y="1878806"/>
            <a:ext cx="10175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V="1">
            <a:off x="2417732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 flipV="1">
            <a:off x="3651219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74"/>
          <p:cNvSpPr>
            <a:spLocks noChangeShapeType="1"/>
          </p:cNvSpPr>
          <p:nvPr/>
        </p:nvSpPr>
        <p:spPr bwMode="auto">
          <a:xfrm>
            <a:off x="4668807" y="2250281"/>
            <a:ext cx="330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Line 75"/>
          <p:cNvSpPr>
            <a:spLocks noChangeShapeType="1"/>
          </p:cNvSpPr>
          <p:nvPr/>
        </p:nvSpPr>
        <p:spPr bwMode="auto">
          <a:xfrm flipV="1">
            <a:off x="4999007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5819744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V="1">
            <a:off x="6416644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>
            <a:off x="5819744" y="1878806"/>
            <a:ext cx="5969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2" name="Line 92"/>
          <p:cNvSpPr>
            <a:spLocks noChangeShapeType="1"/>
          </p:cNvSpPr>
          <p:nvPr/>
        </p:nvSpPr>
        <p:spPr bwMode="auto">
          <a:xfrm>
            <a:off x="1012794" y="2472531"/>
            <a:ext cx="1404938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3" name="Line 93"/>
          <p:cNvSpPr>
            <a:spLocks noChangeShapeType="1"/>
          </p:cNvSpPr>
          <p:nvPr/>
        </p:nvSpPr>
        <p:spPr bwMode="auto">
          <a:xfrm flipV="1">
            <a:off x="4060794" y="3294856"/>
            <a:ext cx="0" cy="960438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 flipV="1">
            <a:off x="2263744" y="2468880"/>
            <a:ext cx="1611922" cy="737076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5" name="Line 95"/>
          <p:cNvSpPr>
            <a:spLocks noChangeShapeType="1"/>
          </p:cNvSpPr>
          <p:nvPr/>
        </p:nvSpPr>
        <p:spPr bwMode="auto">
          <a:xfrm flipV="1">
            <a:off x="3652807" y="3893343"/>
            <a:ext cx="271463" cy="123825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6" name="Line 96"/>
          <p:cNvSpPr>
            <a:spLocks noChangeShapeType="1"/>
          </p:cNvSpPr>
          <p:nvPr/>
        </p:nvSpPr>
        <p:spPr bwMode="auto">
          <a:xfrm flipH="1" flipV="1">
            <a:off x="3924269" y="3893343"/>
            <a:ext cx="173038" cy="384175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7" name="Line 97"/>
          <p:cNvSpPr>
            <a:spLocks noChangeShapeType="1"/>
          </p:cNvSpPr>
          <p:nvPr/>
        </p:nvSpPr>
        <p:spPr bwMode="auto">
          <a:xfrm flipH="1" flipV="1">
            <a:off x="4668807" y="3552031"/>
            <a:ext cx="660400" cy="1444625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0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7" name="Line 413"/>
          <p:cNvSpPr>
            <a:spLocks noChangeShapeType="1"/>
          </p:cNvSpPr>
          <p:nvPr/>
        </p:nvSpPr>
        <p:spPr bwMode="auto">
          <a:xfrm>
            <a:off x="5065682" y="2250281"/>
            <a:ext cx="492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" name="Line 550"/>
          <p:cNvSpPr>
            <a:spLocks noChangeShapeType="1"/>
          </p:cNvSpPr>
          <p:nvPr/>
        </p:nvSpPr>
        <p:spPr bwMode="auto">
          <a:xfrm>
            <a:off x="1906557" y="1346993"/>
            <a:ext cx="1588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1" name="Line 553"/>
          <p:cNvSpPr>
            <a:spLocks noChangeShapeType="1"/>
          </p:cNvSpPr>
          <p:nvPr/>
        </p:nvSpPr>
        <p:spPr bwMode="auto">
          <a:xfrm flipV="1">
            <a:off x="1065182" y="1357714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pôdorys, nárys a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bokorys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rodinného domu. Zobrazte ho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lineárn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zvisl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perspektív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Line 59"/>
          <p:cNvSpPr>
            <a:spLocks noChangeShapeType="1"/>
          </p:cNvSpPr>
          <p:nvPr/>
        </p:nvSpPr>
        <p:spPr bwMode="auto">
          <a:xfrm>
            <a:off x="2411382" y="2250281"/>
            <a:ext cx="226221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 flipH="1">
            <a:off x="2411760" y="4153354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 flipH="1">
            <a:off x="1620651" y="511282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22"/>
          <p:cNvSpPr txBox="1">
            <a:spLocks noChangeArrowheads="1"/>
          </p:cNvSpPr>
          <p:nvPr/>
        </p:nvSpPr>
        <p:spPr bwMode="auto">
          <a:xfrm flipH="1">
            <a:off x="6149020" y="1101657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 Box 24"/>
          <p:cNvSpPr txBox="1">
            <a:spLocks noChangeArrowheads="1"/>
          </p:cNvSpPr>
          <p:nvPr/>
        </p:nvSpPr>
        <p:spPr bwMode="auto">
          <a:xfrm flipH="1">
            <a:off x="1633052" y="1081456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BlokTextu 186"/>
          <p:cNvSpPr txBox="1"/>
          <p:nvPr/>
        </p:nvSpPr>
        <p:spPr>
          <a:xfrm>
            <a:off x="5822988" y="1409953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5974395" y="5117518"/>
            <a:ext cx="38651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 flipH="1">
            <a:off x="2117148" y="2006694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 Box 14"/>
          <p:cNvSpPr txBox="1">
            <a:spLocks noChangeArrowheads="1"/>
          </p:cNvSpPr>
          <p:nvPr/>
        </p:nvSpPr>
        <p:spPr bwMode="auto">
          <a:xfrm flipH="1">
            <a:off x="2016719" y="3272737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 Box 13"/>
          <p:cNvSpPr txBox="1">
            <a:spLocks noChangeArrowheads="1"/>
          </p:cNvSpPr>
          <p:nvPr/>
        </p:nvSpPr>
        <p:spPr bwMode="auto">
          <a:xfrm flipH="1">
            <a:off x="2109866" y="1369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 Box 14"/>
          <p:cNvSpPr txBox="1">
            <a:spLocks noChangeArrowheads="1"/>
          </p:cNvSpPr>
          <p:nvPr/>
        </p:nvSpPr>
        <p:spPr bwMode="auto">
          <a:xfrm flipH="1">
            <a:off x="860124" y="2443211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1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 Box 9"/>
          <p:cNvSpPr txBox="1">
            <a:spLocks noChangeArrowheads="1"/>
          </p:cNvSpPr>
          <p:nvPr/>
        </p:nvSpPr>
        <p:spPr bwMode="auto">
          <a:xfrm flipH="1">
            <a:off x="2478652" y="3429000"/>
            <a:ext cx="42002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 Box 9"/>
          <p:cNvSpPr txBox="1">
            <a:spLocks noChangeArrowheads="1"/>
          </p:cNvSpPr>
          <p:nvPr/>
        </p:nvSpPr>
        <p:spPr bwMode="auto">
          <a:xfrm flipH="1">
            <a:off x="5580112" y="4924152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3"/>
          <p:cNvSpPr txBox="1">
            <a:spLocks noChangeArrowheads="1"/>
          </p:cNvSpPr>
          <p:nvPr/>
        </p:nvSpPr>
        <p:spPr bwMode="auto">
          <a:xfrm flipH="1">
            <a:off x="3687404" y="1623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3"/>
          <p:cNvSpPr txBox="1">
            <a:spLocks noChangeArrowheads="1"/>
          </p:cNvSpPr>
          <p:nvPr/>
        </p:nvSpPr>
        <p:spPr bwMode="auto">
          <a:xfrm flipH="1">
            <a:off x="3604854" y="3685773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Line 93"/>
          <p:cNvSpPr>
            <a:spLocks noChangeShapeType="1"/>
          </p:cNvSpPr>
          <p:nvPr/>
        </p:nvSpPr>
        <p:spPr bwMode="auto">
          <a:xfrm>
            <a:off x="1907704" y="2994917"/>
            <a:ext cx="0" cy="217539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9" name="Text Box 9"/>
          <p:cNvSpPr txBox="1">
            <a:spLocks noChangeArrowheads="1"/>
          </p:cNvSpPr>
          <p:nvPr/>
        </p:nvSpPr>
        <p:spPr bwMode="auto">
          <a:xfrm flipH="1">
            <a:off x="1862548" y="2766898"/>
            <a:ext cx="516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20"/>
          <p:cNvGrpSpPr/>
          <p:nvPr/>
        </p:nvGrpSpPr>
        <p:grpSpPr>
          <a:xfrm>
            <a:off x="4408165" y="2210197"/>
            <a:ext cx="566062" cy="864825"/>
            <a:chOff x="5292080" y="2758350"/>
            <a:chExt cx="566062" cy="864825"/>
          </a:xfrm>
        </p:grpSpPr>
        <p:grpSp>
          <p:nvGrpSpPr>
            <p:cNvPr id="3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48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9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0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201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2" name="Text Box 14"/>
          <p:cNvSpPr txBox="1">
            <a:spLocks noChangeArrowheads="1"/>
          </p:cNvSpPr>
          <p:nvPr/>
        </p:nvSpPr>
        <p:spPr bwMode="auto">
          <a:xfrm flipH="1">
            <a:off x="3847558" y="4198117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 Box 14"/>
          <p:cNvSpPr txBox="1">
            <a:spLocks noChangeArrowheads="1"/>
          </p:cNvSpPr>
          <p:nvPr/>
        </p:nvSpPr>
        <p:spPr bwMode="auto">
          <a:xfrm flipH="1">
            <a:off x="5107889" y="4925175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1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 Box 9"/>
          <p:cNvSpPr txBox="1">
            <a:spLocks noChangeArrowheads="1"/>
          </p:cNvSpPr>
          <p:nvPr/>
        </p:nvSpPr>
        <p:spPr bwMode="auto">
          <a:xfrm flipH="1">
            <a:off x="422388" y="1954973"/>
            <a:ext cx="516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4"/>
          <p:cNvSpPr txBox="1">
            <a:spLocks noChangeArrowheads="1"/>
          </p:cNvSpPr>
          <p:nvPr/>
        </p:nvSpPr>
        <p:spPr bwMode="auto">
          <a:xfrm flipH="1">
            <a:off x="3992880" y="4287327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1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 flipH="1">
            <a:off x="3979508" y="3986774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 Box 14"/>
          <p:cNvSpPr txBox="1">
            <a:spLocks noChangeArrowheads="1"/>
          </p:cNvSpPr>
          <p:nvPr/>
        </p:nvSpPr>
        <p:spPr bwMode="auto">
          <a:xfrm flipH="1">
            <a:off x="3416942" y="3968684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1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 Box 14"/>
          <p:cNvSpPr txBox="1">
            <a:spLocks noChangeArrowheads="1"/>
          </p:cNvSpPr>
          <p:nvPr/>
        </p:nvSpPr>
        <p:spPr bwMode="auto">
          <a:xfrm flipH="1">
            <a:off x="2020526" y="3117216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1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5400000">
            <a:off x="1893674" y="3861048"/>
            <a:ext cx="33338" cy="144462"/>
            <a:chOff x="7766462" y="4808010"/>
            <a:chExt cx="33487" cy="144684"/>
          </a:xfrm>
        </p:grpSpPr>
        <p:cxnSp>
          <p:nvCxnSpPr>
            <p:cNvPr id="213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 rot="5400000">
            <a:off x="4079112" y="3407834"/>
            <a:ext cx="33338" cy="144462"/>
            <a:chOff x="7766462" y="4808010"/>
            <a:chExt cx="33487" cy="144684"/>
          </a:xfrm>
        </p:grpSpPr>
        <p:cxnSp>
          <p:nvCxnSpPr>
            <p:cNvPr id="216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1"/>
          <p:cNvGrpSpPr>
            <a:grpSpLocks/>
          </p:cNvGrpSpPr>
          <p:nvPr/>
        </p:nvGrpSpPr>
        <p:grpSpPr bwMode="auto">
          <a:xfrm rot="10800000">
            <a:off x="3962598" y="5122878"/>
            <a:ext cx="33338" cy="144462"/>
            <a:chOff x="7766462" y="4808010"/>
            <a:chExt cx="33487" cy="144684"/>
          </a:xfrm>
        </p:grpSpPr>
        <p:cxnSp>
          <p:nvCxnSpPr>
            <p:cNvPr id="219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1"/>
          <p:cNvGrpSpPr>
            <a:grpSpLocks/>
          </p:cNvGrpSpPr>
          <p:nvPr/>
        </p:nvGrpSpPr>
        <p:grpSpPr bwMode="auto">
          <a:xfrm rot="10800000">
            <a:off x="1567502" y="2420888"/>
            <a:ext cx="33338" cy="144462"/>
            <a:chOff x="7766462" y="4808010"/>
            <a:chExt cx="33487" cy="144684"/>
          </a:xfrm>
        </p:grpSpPr>
        <p:cxnSp>
          <p:nvCxnSpPr>
            <p:cNvPr id="222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1"/>
          <p:cNvGrpSpPr>
            <a:grpSpLocks/>
          </p:cNvGrpSpPr>
          <p:nvPr/>
        </p:nvGrpSpPr>
        <p:grpSpPr bwMode="auto">
          <a:xfrm rot="15000000">
            <a:off x="4970710" y="4221088"/>
            <a:ext cx="33338" cy="144462"/>
            <a:chOff x="7766462" y="4808010"/>
            <a:chExt cx="33487" cy="144684"/>
          </a:xfrm>
        </p:grpSpPr>
        <p:cxnSp>
          <p:nvCxnSpPr>
            <p:cNvPr id="22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1"/>
          <p:cNvGrpSpPr>
            <a:grpSpLocks/>
          </p:cNvGrpSpPr>
          <p:nvPr/>
        </p:nvGrpSpPr>
        <p:grpSpPr bwMode="auto">
          <a:xfrm rot="15000000">
            <a:off x="3942488" y="3933932"/>
            <a:ext cx="33338" cy="144462"/>
            <a:chOff x="7766462" y="4808010"/>
            <a:chExt cx="33487" cy="144684"/>
          </a:xfrm>
        </p:grpSpPr>
        <p:cxnSp>
          <p:nvCxnSpPr>
            <p:cNvPr id="2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1"/>
          <p:cNvGrpSpPr>
            <a:grpSpLocks/>
          </p:cNvGrpSpPr>
          <p:nvPr/>
        </p:nvGrpSpPr>
        <p:grpSpPr bwMode="auto">
          <a:xfrm rot="15000000">
            <a:off x="1123094" y="3397138"/>
            <a:ext cx="33338" cy="144462"/>
            <a:chOff x="7766462" y="4808010"/>
            <a:chExt cx="33487" cy="144684"/>
          </a:xfrm>
        </p:grpSpPr>
        <p:cxnSp>
          <p:nvCxnSpPr>
            <p:cNvPr id="2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20400000">
            <a:off x="3002794" y="4628766"/>
            <a:ext cx="33338" cy="144462"/>
            <a:chOff x="7766462" y="4808010"/>
            <a:chExt cx="33487" cy="144684"/>
          </a:xfrm>
        </p:grpSpPr>
        <p:cxnSp>
          <p:nvCxnSpPr>
            <p:cNvPr id="234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81"/>
          <p:cNvGrpSpPr>
            <a:grpSpLocks/>
          </p:cNvGrpSpPr>
          <p:nvPr/>
        </p:nvGrpSpPr>
        <p:grpSpPr bwMode="auto">
          <a:xfrm rot="20400000">
            <a:off x="3155194" y="2710266"/>
            <a:ext cx="33338" cy="144462"/>
            <a:chOff x="7766462" y="4808010"/>
            <a:chExt cx="33487" cy="144684"/>
          </a:xfrm>
        </p:grpSpPr>
        <p:cxnSp>
          <p:nvCxnSpPr>
            <p:cNvPr id="23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1"/>
          <p:cNvGrpSpPr>
            <a:grpSpLocks/>
          </p:cNvGrpSpPr>
          <p:nvPr/>
        </p:nvGrpSpPr>
        <p:grpSpPr bwMode="auto">
          <a:xfrm rot="20400000">
            <a:off x="3722874" y="3914526"/>
            <a:ext cx="33338" cy="144462"/>
            <a:chOff x="7766462" y="4808010"/>
            <a:chExt cx="33487" cy="144684"/>
          </a:xfrm>
        </p:grpSpPr>
        <p:cxnSp>
          <p:nvCxnSpPr>
            <p:cNvPr id="24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BlokTextu 241"/>
          <p:cNvSpPr txBox="1"/>
          <p:nvPr/>
        </p:nvSpPr>
        <p:spPr>
          <a:xfrm>
            <a:off x="1008028" y="1589896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7" name="BlokTextu 156"/>
          <p:cNvSpPr txBox="1"/>
          <p:nvPr/>
        </p:nvSpPr>
        <p:spPr>
          <a:xfrm>
            <a:off x="4018514" y="1409953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južný</a:t>
            </a:r>
            <a:endParaRPr lang="sk-SK" sz="1000" dirty="0"/>
          </a:p>
        </p:txBody>
      </p:sp>
      <p:cxnSp>
        <p:nvCxnSpPr>
          <p:cNvPr id="131" name="Rovná spojnica 130"/>
          <p:cNvCxnSpPr/>
          <p:nvPr/>
        </p:nvCxnSpPr>
        <p:spPr>
          <a:xfrm rot="16200000" flipV="1">
            <a:off x="4932040" y="1815027"/>
            <a:ext cx="0" cy="12435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132" name="Line 62"/>
          <p:cNvSpPr>
            <a:spLocks noChangeShapeType="1"/>
          </p:cNvSpPr>
          <p:nvPr/>
        </p:nvSpPr>
        <p:spPr bwMode="auto">
          <a:xfrm flipV="1">
            <a:off x="4870134" y="1875777"/>
            <a:ext cx="158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" name="Oblúk 121"/>
          <p:cNvSpPr/>
          <p:nvPr/>
        </p:nvSpPr>
        <p:spPr>
          <a:xfrm flipH="1" flipV="1">
            <a:off x="2370473" y="3085548"/>
            <a:ext cx="914400" cy="914400"/>
          </a:xfrm>
          <a:prstGeom prst="arc">
            <a:avLst>
              <a:gd name="adj1" fmla="val 12687895"/>
              <a:gd name="adj2" fmla="val 177640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BlokTextu 122"/>
          <p:cNvSpPr txBox="1"/>
          <p:nvPr/>
        </p:nvSpPr>
        <p:spPr>
          <a:xfrm>
            <a:off x="2711367" y="361931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BlokTextu 123"/>
          <p:cNvSpPr txBox="1"/>
          <p:nvPr/>
        </p:nvSpPr>
        <p:spPr>
          <a:xfrm>
            <a:off x="360000" y="5580000"/>
            <a:ext cx="864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v </a:t>
            </a:r>
            <a:r>
              <a:rPr lang="sk-SK" sz="1200" dirty="0" err="1" smtClean="0">
                <a:solidFill>
                  <a:srgbClr val="FF0000"/>
                </a:solidFill>
              </a:rPr>
              <a:t>Mongeovej</a:t>
            </a:r>
            <a:r>
              <a:rPr lang="sk-SK" sz="1200" dirty="0" smtClean="0">
                <a:solidFill>
                  <a:srgbClr val="FF0000"/>
                </a:solidFill>
              </a:rPr>
              <a:t> projekcii:</a:t>
            </a:r>
          </a:p>
          <a:p>
            <a:r>
              <a:rPr lang="sk-SK" sz="1200" b="1" dirty="0" smtClean="0"/>
              <a:t>2) </a:t>
            </a:r>
            <a:r>
              <a:rPr lang="sk-SK" sz="1200" dirty="0" smtClean="0"/>
              <a:t>Použijeme postup z príkladu P7 (v tejto kapitole). Použijeme </a:t>
            </a:r>
            <a:r>
              <a:rPr lang="sk-SK" sz="1200" dirty="0" err="1" smtClean="0"/>
              <a:t>úbežníky</a:t>
            </a:r>
            <a:r>
              <a:rPr lang="sk-SK" sz="1200" dirty="0" smtClean="0"/>
              <a:t> a </a:t>
            </a:r>
            <a:r>
              <a:rPr lang="sk-SK" sz="1200" dirty="0" err="1" smtClean="0"/>
              <a:t>stopníky</a:t>
            </a:r>
            <a:r>
              <a:rPr lang="sk-SK" sz="1200" dirty="0" smtClean="0"/>
              <a:t> priamok rovnobežných s hranami objektu. Ak by boli tieto </a:t>
            </a:r>
            <a:r>
              <a:rPr lang="sk-SK" sz="1200" dirty="0" err="1" smtClean="0"/>
              <a:t>úbežníky</a:t>
            </a:r>
            <a:r>
              <a:rPr lang="sk-SK" sz="1200" dirty="0" smtClean="0"/>
              <a:t> a </a:t>
            </a:r>
            <a:r>
              <a:rPr lang="sk-SK" sz="1200" dirty="0" err="1" smtClean="0"/>
              <a:t>stopníky</a:t>
            </a:r>
            <a:r>
              <a:rPr lang="sk-SK" sz="1200" dirty="0" smtClean="0"/>
              <a:t> nedostupné v nákresni, zvolíme iné pomocné priamky.</a:t>
            </a:r>
          </a:p>
          <a:p>
            <a:endParaRPr lang="sk-SK" sz="1200" dirty="0" smtClean="0"/>
          </a:p>
          <a:p>
            <a:r>
              <a:rPr lang="sk-SK" sz="1000" dirty="0" smtClean="0">
                <a:solidFill>
                  <a:srgbClr val="0000FF"/>
                </a:solidFill>
              </a:rPr>
              <a:t>Poznámka: </a:t>
            </a:r>
            <a:r>
              <a:rPr lang="sk-SK" sz="1000" dirty="0" smtClean="0"/>
              <a:t>Pre lepšiu prehľadnosť indexov označíme </a:t>
            </a:r>
            <a:r>
              <a:rPr lang="sk-SK" sz="1000" dirty="0" err="1" smtClean="0"/>
              <a:t>úbežník</a:t>
            </a:r>
            <a:r>
              <a:rPr lang="sk-SK" sz="1000" dirty="0" smtClean="0"/>
              <a:t> priamky </a:t>
            </a:r>
            <a:r>
              <a:rPr lang="sk-SK" sz="1000" b="1" dirty="0" smtClean="0"/>
              <a:t>a </a:t>
            </a:r>
            <a:r>
              <a:rPr lang="sk-SK" sz="1000" b="1" baseline="30000" dirty="0" err="1" smtClean="0"/>
              <a:t>a</a:t>
            </a:r>
            <a:r>
              <a:rPr lang="sk-SK" sz="1000" b="1" dirty="0" err="1" smtClean="0"/>
              <a:t>U</a:t>
            </a:r>
            <a:r>
              <a:rPr lang="sk-SK" sz="1000" b="1" baseline="-25000" dirty="0" err="1" smtClean="0"/>
              <a:t>s</a:t>
            </a:r>
            <a:r>
              <a:rPr lang="sk-SK" sz="1000" dirty="0" smtClean="0"/>
              <a:t> (namiesto predchádzajúceho označenia </a:t>
            </a:r>
            <a:r>
              <a:rPr lang="sk-SK" sz="1000" b="1" dirty="0" err="1" smtClean="0"/>
              <a:t>U</a:t>
            </a:r>
            <a:r>
              <a:rPr lang="sk-SK" sz="1000" b="1" baseline="30000" dirty="0" err="1" smtClean="0"/>
              <a:t>a</a:t>
            </a:r>
            <a:r>
              <a:rPr lang="sk-SK" sz="1000" b="1" baseline="-25000" dirty="0" err="1" smtClean="0"/>
              <a:t>s</a:t>
            </a:r>
            <a:r>
              <a:rPr lang="sk-SK" sz="1000" dirty="0" smtClean="0"/>
              <a:t>). Podobne označíme </a:t>
            </a:r>
            <a:r>
              <a:rPr lang="sk-SK" sz="1000" dirty="0" err="1" smtClean="0"/>
              <a:t>úbežníky</a:t>
            </a:r>
            <a:r>
              <a:rPr lang="sk-SK" sz="1000" dirty="0" smtClean="0"/>
              <a:t> všetkých priamok.</a:t>
            </a:r>
            <a:endParaRPr lang="sk-SK" sz="1000" b="1" dirty="0" smtClean="0"/>
          </a:p>
        </p:txBody>
      </p:sp>
      <p:sp>
        <p:nvSpPr>
          <p:cNvPr id="125" name="Line 54"/>
          <p:cNvSpPr>
            <a:spLocks noChangeShapeType="1"/>
          </p:cNvSpPr>
          <p:nvPr/>
        </p:nvSpPr>
        <p:spPr bwMode="auto">
          <a:xfrm flipV="1">
            <a:off x="27479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6" name="Line 55"/>
          <p:cNvSpPr>
            <a:spLocks noChangeShapeType="1"/>
          </p:cNvSpPr>
          <p:nvPr/>
        </p:nvSpPr>
        <p:spPr bwMode="auto">
          <a:xfrm flipV="1">
            <a:off x="28781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8" name="Line 56"/>
          <p:cNvSpPr>
            <a:spLocks noChangeShapeType="1"/>
          </p:cNvSpPr>
          <p:nvPr/>
        </p:nvSpPr>
        <p:spPr bwMode="auto">
          <a:xfrm flipV="1">
            <a:off x="3009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 flipV="1">
            <a:off x="31416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0" name="Line 58"/>
          <p:cNvSpPr>
            <a:spLocks noChangeShapeType="1"/>
          </p:cNvSpPr>
          <p:nvPr/>
        </p:nvSpPr>
        <p:spPr bwMode="auto">
          <a:xfrm flipV="1">
            <a:off x="34289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3702019" y="1961356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4035394" y="1961356"/>
            <a:ext cx="5222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 flipV="1">
            <a:off x="4035394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68"/>
          <p:cNvSpPr>
            <a:spLocks noChangeShapeType="1"/>
          </p:cNvSpPr>
          <p:nvPr/>
        </p:nvSpPr>
        <p:spPr bwMode="auto">
          <a:xfrm flipV="1">
            <a:off x="4557682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71"/>
          <p:cNvSpPr>
            <a:spLocks noChangeShapeType="1"/>
          </p:cNvSpPr>
          <p:nvPr/>
        </p:nvSpPr>
        <p:spPr bwMode="auto">
          <a:xfrm flipV="1">
            <a:off x="370201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72"/>
          <p:cNvSpPr>
            <a:spLocks noChangeShapeType="1"/>
          </p:cNvSpPr>
          <p:nvPr/>
        </p:nvSpPr>
        <p:spPr bwMode="auto">
          <a:xfrm flipV="1">
            <a:off x="38734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56879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5" name="Line 83"/>
          <p:cNvSpPr>
            <a:spLocks noChangeShapeType="1"/>
          </p:cNvSpPr>
          <p:nvPr/>
        </p:nvSpPr>
        <p:spPr bwMode="auto">
          <a:xfrm flipV="1">
            <a:off x="5930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Line 84"/>
          <p:cNvSpPr>
            <a:spLocks noChangeShapeType="1"/>
          </p:cNvSpPr>
          <p:nvPr/>
        </p:nvSpPr>
        <p:spPr bwMode="auto">
          <a:xfrm flipV="1">
            <a:off x="6307107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7" name="Line 85"/>
          <p:cNvSpPr>
            <a:spLocks noChangeShapeType="1"/>
          </p:cNvSpPr>
          <p:nvPr/>
        </p:nvSpPr>
        <p:spPr bwMode="auto">
          <a:xfrm flipH="1">
            <a:off x="5930869" y="1961356"/>
            <a:ext cx="37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2" name="Line 350"/>
          <p:cNvSpPr>
            <a:spLocks noChangeShapeType="1"/>
          </p:cNvSpPr>
          <p:nvPr/>
        </p:nvSpPr>
        <p:spPr bwMode="auto">
          <a:xfrm flipH="1">
            <a:off x="3141632" y="1961356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9" name="Line 351"/>
          <p:cNvSpPr>
            <a:spLocks noChangeShapeType="1"/>
          </p:cNvSpPr>
          <p:nvPr/>
        </p:nvSpPr>
        <p:spPr bwMode="auto">
          <a:xfrm flipH="1">
            <a:off x="2878107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0" name="Line 352"/>
          <p:cNvSpPr>
            <a:spLocks noChangeShapeType="1"/>
          </p:cNvSpPr>
          <p:nvPr/>
        </p:nvSpPr>
        <p:spPr bwMode="auto">
          <a:xfrm flipH="1">
            <a:off x="2417732" y="1961356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2" name="Line 353"/>
          <p:cNvSpPr>
            <a:spLocks noChangeShapeType="1"/>
          </p:cNvSpPr>
          <p:nvPr/>
        </p:nvSpPr>
        <p:spPr bwMode="auto">
          <a:xfrm flipH="1">
            <a:off x="5687982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5" name="Line 387"/>
          <p:cNvSpPr>
            <a:spLocks noChangeShapeType="1"/>
          </p:cNvSpPr>
          <p:nvPr/>
        </p:nvSpPr>
        <p:spPr bwMode="auto">
          <a:xfrm>
            <a:off x="2747932" y="1632743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6" name="Line 388"/>
          <p:cNvSpPr>
            <a:spLocks noChangeShapeType="1"/>
          </p:cNvSpPr>
          <p:nvPr/>
        </p:nvSpPr>
        <p:spPr bwMode="auto">
          <a:xfrm>
            <a:off x="3284507" y="1632743"/>
            <a:ext cx="1588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7" name="Line 389"/>
          <p:cNvSpPr>
            <a:spLocks noChangeShapeType="1"/>
          </p:cNvSpPr>
          <p:nvPr/>
        </p:nvSpPr>
        <p:spPr bwMode="auto">
          <a:xfrm flipH="1">
            <a:off x="2747932" y="1878806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8" name="Line 411"/>
          <p:cNvSpPr>
            <a:spLocks noChangeShapeType="1"/>
          </p:cNvSpPr>
          <p:nvPr/>
        </p:nvSpPr>
        <p:spPr bwMode="auto">
          <a:xfrm flipH="1">
            <a:off x="5065682" y="1961356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412"/>
          <p:cNvSpPr>
            <a:spLocks noChangeShapeType="1"/>
          </p:cNvSpPr>
          <p:nvPr/>
        </p:nvSpPr>
        <p:spPr bwMode="auto">
          <a:xfrm>
            <a:off x="50656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1" name="Line 414"/>
          <p:cNvSpPr>
            <a:spLocks noChangeShapeType="1"/>
          </p:cNvSpPr>
          <p:nvPr/>
        </p:nvSpPr>
        <p:spPr bwMode="auto">
          <a:xfrm flipV="1">
            <a:off x="55578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" name="Line 415"/>
          <p:cNvSpPr>
            <a:spLocks noChangeShapeType="1"/>
          </p:cNvSpPr>
          <p:nvPr/>
        </p:nvSpPr>
        <p:spPr bwMode="auto">
          <a:xfrm>
            <a:off x="5065682" y="1632743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5" name="Line 416"/>
          <p:cNvSpPr>
            <a:spLocks noChangeShapeType="1"/>
          </p:cNvSpPr>
          <p:nvPr/>
        </p:nvSpPr>
        <p:spPr bwMode="auto">
          <a:xfrm>
            <a:off x="5310157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Line 417"/>
          <p:cNvSpPr>
            <a:spLocks noChangeShapeType="1"/>
          </p:cNvSpPr>
          <p:nvPr/>
        </p:nvSpPr>
        <p:spPr bwMode="auto">
          <a:xfrm flipH="1">
            <a:off x="5065682" y="1878806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418"/>
          <p:cNvSpPr>
            <a:spLocks noChangeShapeType="1"/>
          </p:cNvSpPr>
          <p:nvPr/>
        </p:nvSpPr>
        <p:spPr bwMode="auto">
          <a:xfrm flipV="1">
            <a:off x="506568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0" name="Line 59"/>
          <p:cNvSpPr>
            <a:spLocks noChangeShapeType="1"/>
          </p:cNvSpPr>
          <p:nvPr/>
        </p:nvSpPr>
        <p:spPr bwMode="auto">
          <a:xfrm>
            <a:off x="2417732" y="1508918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76"/>
          <p:cNvSpPr>
            <a:spLocks noChangeShapeType="1"/>
          </p:cNvSpPr>
          <p:nvPr/>
        </p:nvSpPr>
        <p:spPr bwMode="auto">
          <a:xfrm>
            <a:off x="4999007" y="1508918"/>
            <a:ext cx="820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386"/>
          <p:cNvSpPr>
            <a:spLocks noChangeShapeType="1"/>
          </p:cNvSpPr>
          <p:nvPr/>
        </p:nvSpPr>
        <p:spPr bwMode="auto">
          <a:xfrm flipV="1">
            <a:off x="274793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" name="Line 62"/>
          <p:cNvSpPr>
            <a:spLocks noChangeShapeType="1"/>
          </p:cNvSpPr>
          <p:nvPr/>
        </p:nvSpPr>
        <p:spPr bwMode="auto">
          <a:xfrm flipV="1">
            <a:off x="4668807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" name="Line 59"/>
          <p:cNvSpPr>
            <a:spLocks noChangeShapeType="1"/>
          </p:cNvSpPr>
          <p:nvPr/>
        </p:nvSpPr>
        <p:spPr bwMode="auto">
          <a:xfrm>
            <a:off x="4871252" y="2248822"/>
            <a:ext cx="154260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8" name="Text Box 22"/>
          <p:cNvSpPr txBox="1">
            <a:spLocks noChangeArrowheads="1"/>
          </p:cNvSpPr>
          <p:nvPr/>
        </p:nvSpPr>
        <p:spPr bwMode="auto">
          <a:xfrm flipH="1">
            <a:off x="6361025" y="1101657"/>
            <a:ext cx="47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22"/>
          <p:cNvSpPr txBox="1">
            <a:spLocks noChangeArrowheads="1"/>
          </p:cNvSpPr>
          <p:nvPr/>
        </p:nvSpPr>
        <p:spPr bwMode="auto">
          <a:xfrm flipH="1">
            <a:off x="1322474" y="2199481"/>
            <a:ext cx="460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ástupný symbol čísla snímky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4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61" grpId="0" animBg="1"/>
      <p:bldP spid="193" grpId="0"/>
      <p:bldP spid="195" grpId="0"/>
      <p:bldP spid="198" grpId="0" animBg="1"/>
      <p:bldP spid="199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7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9525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5" name="Line 70"/>
          <p:cNvSpPr>
            <a:spLocks noChangeShapeType="1"/>
          </p:cNvSpPr>
          <p:nvPr/>
        </p:nvSpPr>
        <p:spPr bwMode="auto">
          <a:xfrm>
            <a:off x="5072066" y="1998042"/>
            <a:ext cx="0" cy="371475"/>
          </a:xfrm>
          <a:prstGeom prst="line">
            <a:avLst/>
          </a:prstGeom>
          <a:noFill/>
          <a:ln w="12700">
            <a:solidFill>
              <a:srgbClr val="009900"/>
            </a:solidFill>
            <a:prstDash val="sysDash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71448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79" name="BlokTextu 178"/>
          <p:cNvSpPr txBox="1"/>
          <p:nvPr/>
        </p:nvSpPr>
        <p:spPr>
          <a:xfrm>
            <a:off x="3180786" y="1883948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9900"/>
                </a:solidFill>
              </a:rPr>
              <a:t>z</a:t>
            </a:r>
            <a:r>
              <a:rPr lang="en-US" sz="1200" b="1" baseline="30000" dirty="0" err="1" smtClean="0">
                <a:solidFill>
                  <a:srgbClr val="009900"/>
                </a:solidFill>
              </a:rPr>
              <a:t>B</a:t>
            </a:r>
            <a:endParaRPr lang="sk-SK" sz="1200" b="1" dirty="0">
              <a:solidFill>
                <a:srgbClr val="009900"/>
              </a:solidFill>
            </a:endParaRPr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5" name="AutoShape 16"/>
          <p:cNvSpPr>
            <a:spLocks/>
          </p:cNvSpPr>
          <p:nvPr/>
        </p:nvSpPr>
        <p:spPr bwMode="auto">
          <a:xfrm rot="10800000" flipH="1">
            <a:off x="3463582" y="1643050"/>
            <a:ext cx="174381" cy="7416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6" name="BlokTextu 185"/>
          <p:cNvSpPr txBox="1"/>
          <p:nvPr/>
        </p:nvSpPr>
        <p:spPr>
          <a:xfrm>
            <a:off x="4719663" y="2063018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9900"/>
                </a:solidFill>
              </a:rPr>
              <a:t>z</a:t>
            </a:r>
            <a:r>
              <a:rPr lang="en-US" sz="1200" b="1" baseline="30000" dirty="0" err="1" smtClean="0">
                <a:solidFill>
                  <a:srgbClr val="009900"/>
                </a:solidFill>
              </a:rPr>
              <a:t>C</a:t>
            </a:r>
            <a:endParaRPr lang="sk-SK" sz="1200" b="1" dirty="0">
              <a:solidFill>
                <a:srgbClr val="009900"/>
              </a:solidFill>
            </a:endParaRPr>
          </a:p>
        </p:txBody>
      </p:sp>
      <p:sp>
        <p:nvSpPr>
          <p:cNvPr id="187" name="AutoShape 16"/>
          <p:cNvSpPr>
            <a:spLocks noChangeAspect="1"/>
          </p:cNvSpPr>
          <p:nvPr/>
        </p:nvSpPr>
        <p:spPr bwMode="auto">
          <a:xfrm rot="10800000" flipH="1">
            <a:off x="4979159" y="1998610"/>
            <a:ext cx="87191" cy="3708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9525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9525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95" name="Skupina 94"/>
          <p:cNvGrpSpPr/>
          <p:nvPr/>
        </p:nvGrpSpPr>
        <p:grpSpPr>
          <a:xfrm>
            <a:off x="1400678" y="1201710"/>
            <a:ext cx="6679702" cy="320489"/>
            <a:chOff x="1400678" y="1201710"/>
            <a:chExt cx="6679702" cy="320489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 flipV="1">
              <a:off x="1468437" y="1439863"/>
              <a:ext cx="1588" cy="6350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V="1">
              <a:off x="3044825" y="1439863"/>
              <a:ext cx="0" cy="63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 flipV="1">
              <a:off x="4148137" y="1439863"/>
              <a:ext cx="0" cy="63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flipV="1">
              <a:off x="5480050" y="1439863"/>
              <a:ext cx="0" cy="6350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3" name="Line 141"/>
            <p:cNvSpPr>
              <a:spLocks noChangeShapeType="1"/>
            </p:cNvSpPr>
            <p:nvPr/>
          </p:nvSpPr>
          <p:spPr bwMode="auto">
            <a:xfrm flipV="1">
              <a:off x="7380287" y="1439863"/>
              <a:ext cx="1588" cy="635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4" name="Line 142"/>
            <p:cNvSpPr>
              <a:spLocks noChangeShapeType="1"/>
            </p:cNvSpPr>
            <p:nvPr/>
          </p:nvSpPr>
          <p:spPr bwMode="auto">
            <a:xfrm flipH="1">
              <a:off x="1468437" y="1473200"/>
              <a:ext cx="6516000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 flipH="1">
              <a:off x="1400678" y="1210454"/>
              <a:ext cx="381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baseline="30000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sk-SK" sz="1400" b="1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sk-SK" sz="1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Text Box 9"/>
            <p:cNvSpPr txBox="1">
              <a:spLocks noChangeArrowheads="1"/>
            </p:cNvSpPr>
            <p:nvPr/>
          </p:nvSpPr>
          <p:spPr bwMode="auto">
            <a:xfrm flipH="1">
              <a:off x="2710494" y="1210454"/>
              <a:ext cx="381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baseline="30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k-SK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9"/>
            <p:cNvSpPr txBox="1">
              <a:spLocks noChangeArrowheads="1"/>
            </p:cNvSpPr>
            <p:nvPr/>
          </p:nvSpPr>
          <p:spPr bwMode="auto">
            <a:xfrm flipH="1">
              <a:off x="4065280" y="1204741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Text Box 9"/>
            <p:cNvSpPr txBox="1">
              <a:spLocks noChangeArrowheads="1"/>
            </p:cNvSpPr>
            <p:nvPr/>
          </p:nvSpPr>
          <p:spPr bwMode="auto">
            <a:xfrm flipH="1">
              <a:off x="5360444" y="1201710"/>
              <a:ext cx="388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baseline="300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sk-SK" sz="1400" b="1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sk-SK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Text Box 9"/>
            <p:cNvSpPr txBox="1">
              <a:spLocks noChangeArrowheads="1"/>
            </p:cNvSpPr>
            <p:nvPr/>
          </p:nvSpPr>
          <p:spPr bwMode="auto">
            <a:xfrm flipH="1">
              <a:off x="7236154" y="1201710"/>
              <a:ext cx="388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baseline="30000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sk-SK" sz="1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BlokTextu 180"/>
            <p:cNvSpPr txBox="1"/>
            <p:nvPr/>
          </p:nvSpPr>
          <p:spPr>
            <a:xfrm>
              <a:off x="7786710" y="1214422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h</a:t>
              </a:r>
              <a:endParaRPr lang="sk-SK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9525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0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81" name="Oblúk 80"/>
          <p:cNvSpPr>
            <a:spLocks noChangeAspect="1"/>
          </p:cNvSpPr>
          <p:nvPr/>
        </p:nvSpPr>
        <p:spPr>
          <a:xfrm>
            <a:off x="2262178" y="-425900"/>
            <a:ext cx="3780000" cy="3780000"/>
          </a:xfrm>
          <a:prstGeom prst="arc">
            <a:avLst>
              <a:gd name="adj1" fmla="val 20327389"/>
              <a:gd name="adj2" fmla="val 113373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BlokTextu 83"/>
          <p:cNvSpPr txBox="1"/>
          <p:nvPr/>
        </p:nvSpPr>
        <p:spPr>
          <a:xfrm>
            <a:off x="5956028" y="88835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</a:t>
            </a:r>
            <a:r>
              <a:rPr lang="en-US" sz="1200" b="1" baseline="30000" dirty="0" err="1" smtClean="0"/>
              <a:t>z</a:t>
            </a:r>
            <a:endParaRPr lang="sk-SK" sz="1200" b="1" dirty="0"/>
          </a:p>
        </p:txBody>
      </p:sp>
      <p:sp>
        <p:nvSpPr>
          <p:cNvPr id="82" name="BlokTextu 81"/>
          <p:cNvSpPr txBox="1"/>
          <p:nvPr/>
        </p:nvSpPr>
        <p:spPr>
          <a:xfrm>
            <a:off x="360001" y="3600000"/>
            <a:ext cx="8497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3) </a:t>
            </a:r>
            <a:r>
              <a:rPr lang="sk-SK" sz="1200" dirty="0" smtClean="0"/>
              <a:t>V nákresni zvolíme horizont </a:t>
            </a:r>
            <a:r>
              <a:rPr lang="sk-SK" sz="1200" b="1" dirty="0" smtClean="0"/>
              <a:t>h</a:t>
            </a:r>
            <a:r>
              <a:rPr lang="sk-SK" sz="1200" dirty="0" smtClean="0"/>
              <a:t>.</a:t>
            </a:r>
          </a:p>
          <a:p>
            <a:r>
              <a:rPr lang="sk-SK" sz="1000" dirty="0" smtClean="0">
                <a:solidFill>
                  <a:srgbClr val="0066CC"/>
                </a:solidFill>
              </a:rPr>
              <a:t>Poznámka: </a:t>
            </a:r>
            <a:r>
              <a:rPr lang="sk-SK" sz="1000" dirty="0" smtClean="0"/>
              <a:t>Bod </a:t>
            </a:r>
            <a:r>
              <a:rPr lang="sk-SK" sz="1000" b="1" dirty="0" smtClean="0"/>
              <a:t>S</a:t>
            </a:r>
            <a:r>
              <a:rPr lang="sk-SK" sz="1000" dirty="0" smtClean="0"/>
              <a:t> je nad objektom, preto celá perspektíva domu bude pod horizontom.</a:t>
            </a:r>
          </a:p>
          <a:p>
            <a:r>
              <a:rPr lang="sk-SK" sz="1200" dirty="0" smtClean="0"/>
              <a:t>Na horizont narysujeme body </a:t>
            </a:r>
            <a:r>
              <a:rPr lang="sk-SK" sz="1200" b="1" baseline="30000" dirty="0" err="1" smtClean="0"/>
              <a:t>c</a:t>
            </a:r>
            <a:r>
              <a:rPr lang="sk-SK" sz="1200" b="1" dirty="0" err="1" smtClean="0"/>
              <a:t>U</a:t>
            </a:r>
            <a:r>
              <a:rPr lang="sk-SK" sz="1200" dirty="0" smtClean="0"/>
              <a:t>, </a:t>
            </a:r>
            <a:r>
              <a:rPr lang="sk-SK" sz="1200" b="1" baseline="30000" dirty="0" err="1" smtClean="0"/>
              <a:t>a</a:t>
            </a:r>
            <a:r>
              <a:rPr lang="sk-SK" sz="1200" b="1" dirty="0" err="1" smtClean="0"/>
              <a:t>U</a:t>
            </a:r>
            <a:r>
              <a:rPr lang="sk-SK" sz="1200" dirty="0" smtClean="0"/>
              <a:t>, </a:t>
            </a:r>
            <a:r>
              <a:rPr lang="sk-SK" sz="1200" b="1" dirty="0" smtClean="0"/>
              <a:t>H</a:t>
            </a:r>
            <a:r>
              <a:rPr lang="sk-SK" sz="1200" dirty="0" smtClean="0"/>
              <a:t>,</a:t>
            </a:r>
            <a:r>
              <a:rPr lang="sk-SK" sz="1200" b="1" baseline="30000" dirty="0" smtClean="0"/>
              <a:t> </a:t>
            </a:r>
            <a:r>
              <a:rPr lang="sk-SK" sz="1200" b="1" baseline="30000" dirty="0" err="1" smtClean="0"/>
              <a:t>d</a:t>
            </a:r>
            <a:r>
              <a:rPr lang="sk-SK" sz="1200" b="1" dirty="0" err="1" smtClean="0"/>
              <a:t>U</a:t>
            </a:r>
            <a:r>
              <a:rPr lang="sk-SK" sz="1200" dirty="0" smtClean="0"/>
              <a:t>,</a:t>
            </a:r>
            <a:r>
              <a:rPr lang="sk-SK" sz="1200" b="1" baseline="30000" dirty="0" smtClean="0"/>
              <a:t> </a:t>
            </a:r>
            <a:r>
              <a:rPr lang="sk-SK" sz="1200" b="1" baseline="30000" dirty="0" err="1" smtClean="0"/>
              <a:t>b</a:t>
            </a:r>
            <a:r>
              <a:rPr lang="sk-SK" sz="1200" b="1" dirty="0" err="1" smtClean="0"/>
              <a:t>U</a:t>
            </a:r>
            <a:r>
              <a:rPr lang="sk-SK" sz="1200" dirty="0" smtClean="0"/>
              <a:t> tak, aby ich vzájomné vzdialenosti boli rovnaké ako vzájomné vzdialenosti bodov </a:t>
            </a:r>
            <a:r>
              <a:rPr lang="sk-SK" sz="1200" b="1" baseline="30000" dirty="0" smtClean="0"/>
              <a:t>c</a:t>
            </a:r>
            <a:r>
              <a:rPr lang="sk-SK" sz="1200" b="1" dirty="0" smtClean="0"/>
              <a:t>U</a:t>
            </a:r>
            <a:r>
              <a:rPr lang="sk-SK" sz="1200" b="1" baseline="-25000" dirty="0" smtClean="0"/>
              <a:t>s1</a:t>
            </a:r>
            <a:r>
              <a:rPr lang="sk-SK" sz="1200" dirty="0" smtClean="0"/>
              <a:t>, </a:t>
            </a:r>
            <a:r>
              <a:rPr lang="sk-SK" sz="1200" b="1" baseline="30000" dirty="0" smtClean="0"/>
              <a:t>a</a:t>
            </a:r>
            <a:r>
              <a:rPr lang="sk-SK" sz="1200" b="1" dirty="0" smtClean="0"/>
              <a:t>U</a:t>
            </a:r>
            <a:r>
              <a:rPr lang="sk-SK" sz="1200" b="1" baseline="-25000" dirty="0" smtClean="0"/>
              <a:t>s1</a:t>
            </a:r>
            <a:r>
              <a:rPr lang="sk-SK" sz="1200" dirty="0" smtClean="0"/>
              <a:t>, </a:t>
            </a:r>
            <a:r>
              <a:rPr lang="sk-SK" sz="1200" b="1" dirty="0" smtClean="0"/>
              <a:t>H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baseline="30000" dirty="0" smtClean="0"/>
              <a:t>d</a:t>
            </a:r>
            <a:r>
              <a:rPr lang="sk-SK" sz="1200" b="1" dirty="0" smtClean="0"/>
              <a:t>U</a:t>
            </a:r>
            <a:r>
              <a:rPr lang="sk-SK" sz="1200" b="1" baseline="-25000" dirty="0" smtClean="0"/>
              <a:t>s1</a:t>
            </a:r>
            <a:r>
              <a:rPr lang="sk-SK" sz="1200" dirty="0" smtClean="0"/>
              <a:t>,</a:t>
            </a:r>
            <a:r>
              <a:rPr lang="sk-SK" sz="1200" b="1" baseline="30000" dirty="0" smtClean="0"/>
              <a:t> b</a:t>
            </a:r>
            <a:r>
              <a:rPr lang="sk-SK" sz="1200" b="1" dirty="0" smtClean="0"/>
              <a:t>U</a:t>
            </a:r>
            <a:r>
              <a:rPr lang="sk-SK" sz="1200" b="1" baseline="-25000" dirty="0" smtClean="0"/>
              <a:t>s1 </a:t>
            </a:r>
            <a:r>
              <a:rPr lang="sk-SK" sz="1200" dirty="0" smtClean="0"/>
              <a:t> (pozri pôdorys v </a:t>
            </a:r>
            <a:r>
              <a:rPr lang="sk-SK" sz="1200" dirty="0" err="1" smtClean="0"/>
              <a:t>Mongeovej</a:t>
            </a:r>
            <a:r>
              <a:rPr lang="sk-SK" sz="1200" dirty="0" smtClean="0"/>
              <a:t> projekcii).</a:t>
            </a:r>
          </a:p>
          <a:p>
            <a:endParaRPr lang="sk-SK" sz="1200" dirty="0" smtClean="0"/>
          </a:p>
          <a:p>
            <a:r>
              <a:rPr lang="sk-SK" sz="1200" b="1" dirty="0" smtClean="0"/>
              <a:t>4) </a:t>
            </a:r>
            <a:r>
              <a:rPr lang="sk-SK" sz="1200" dirty="0" smtClean="0"/>
              <a:t>Narysujeme </a:t>
            </a:r>
            <a:r>
              <a:rPr lang="sk-SK" sz="1200" dirty="0" err="1" smtClean="0"/>
              <a:t>základnicu</a:t>
            </a:r>
            <a:r>
              <a:rPr lang="sk-SK" sz="1200" dirty="0" smtClean="0"/>
              <a:t> vo vzdialenosti </a:t>
            </a:r>
            <a:r>
              <a:rPr lang="sk-SK" sz="1200" b="1" dirty="0" err="1" smtClean="0"/>
              <a:t>v</a:t>
            </a:r>
            <a:r>
              <a:rPr lang="sk-SK" sz="1200" b="1" baseline="30000" dirty="0" err="1" smtClean="0"/>
              <a:t>h</a:t>
            </a:r>
            <a:r>
              <a:rPr lang="sk-SK" sz="1200" dirty="0" smtClean="0"/>
              <a:t> pod horizontom.</a:t>
            </a:r>
            <a:r>
              <a:rPr lang="sk-SK" sz="1200" b="1" dirty="0" smtClean="0"/>
              <a:t> </a:t>
            </a:r>
            <a:r>
              <a:rPr lang="sk-SK" sz="1200" dirty="0" smtClean="0"/>
              <a:t>Na </a:t>
            </a:r>
            <a:r>
              <a:rPr lang="sk-SK" sz="1200" dirty="0" err="1" smtClean="0"/>
              <a:t>základnicu</a:t>
            </a:r>
            <a:r>
              <a:rPr lang="sk-SK" sz="1200" dirty="0" smtClean="0"/>
              <a:t> narysujeme bod </a:t>
            </a:r>
            <a:r>
              <a:rPr lang="sk-SK" sz="1200" b="1" dirty="0" smtClean="0"/>
              <a:t>H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.  </a:t>
            </a:r>
            <a:r>
              <a:rPr lang="sk-SK" sz="1200" b="1" dirty="0" smtClean="0"/>
              <a:t>HH</a:t>
            </a:r>
            <a:r>
              <a:rPr lang="sk-SK" sz="1200" b="1" baseline="-25000" dirty="0" smtClean="0"/>
              <a:t>1</a:t>
            </a:r>
            <a:r>
              <a:rPr lang="sk-SK" sz="1200" b="1" dirty="0" smtClean="0"/>
              <a:t> </a:t>
            </a:r>
            <a:r>
              <a:rPr lang="sk-SK" sz="1200" dirty="0" smtClean="0">
                <a:sym typeface="Symbol"/>
              </a:rPr>
              <a:t> 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dirty="0" smtClean="0">
                <a:sym typeface="Symbol"/>
              </a:rPr>
              <a:t>.</a:t>
            </a:r>
            <a:endParaRPr lang="sk-SK" sz="1200" b="1" dirty="0" smtClean="0">
              <a:sym typeface="Symbol"/>
            </a:endParaRPr>
          </a:p>
          <a:p>
            <a:r>
              <a:rPr lang="sk-SK" sz="1200" dirty="0" smtClean="0"/>
              <a:t>Na </a:t>
            </a:r>
            <a:r>
              <a:rPr lang="sk-SK" sz="1200" dirty="0" err="1" smtClean="0"/>
              <a:t>základnicu</a:t>
            </a:r>
            <a:r>
              <a:rPr lang="sk-SK" sz="1200" dirty="0" smtClean="0"/>
              <a:t> narysujeme body </a:t>
            </a:r>
            <a:r>
              <a:rPr lang="sk-SK" sz="1200" b="1" dirty="0" smtClean="0"/>
              <a:t>2</a:t>
            </a:r>
            <a:r>
              <a:rPr lang="sk-SK" sz="1200" dirty="0" smtClean="0"/>
              <a:t>, </a:t>
            </a:r>
            <a:r>
              <a:rPr lang="sk-SK" sz="1200" b="1" dirty="0" smtClean="0"/>
              <a:t>6</a:t>
            </a:r>
            <a:r>
              <a:rPr lang="sk-SK" sz="1200" dirty="0" smtClean="0"/>
              <a:t>, </a:t>
            </a:r>
            <a:r>
              <a:rPr lang="sk-SK" sz="1200" b="1" dirty="0" smtClean="0"/>
              <a:t>A</a:t>
            </a:r>
            <a:r>
              <a:rPr lang="sk-SK" sz="1200" dirty="0" smtClean="0"/>
              <a:t>, </a:t>
            </a:r>
            <a:r>
              <a:rPr lang="sk-SK" sz="1200" b="1" dirty="0" smtClean="0"/>
              <a:t>H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5</a:t>
            </a:r>
            <a:r>
              <a:rPr lang="sk-SK" sz="1200" dirty="0" smtClean="0"/>
              <a:t>, </a:t>
            </a:r>
            <a:r>
              <a:rPr lang="sk-SK" sz="1200" b="1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4</a:t>
            </a:r>
            <a:r>
              <a:rPr lang="sk-SK" sz="1200" dirty="0" smtClean="0"/>
              <a:t>,</a:t>
            </a:r>
            <a:r>
              <a:rPr lang="sk-SK" sz="1200" b="1" dirty="0" smtClean="0"/>
              <a:t> 3</a:t>
            </a:r>
            <a:r>
              <a:rPr lang="sk-SK" sz="1200" dirty="0" smtClean="0"/>
              <a:t> tak, aby ich vzájomné vzdialenosti boli rovnaké ako vzájomné vzdialenosti bodov </a:t>
            </a:r>
            <a:r>
              <a:rPr lang="sk-SK" sz="1200" b="1" dirty="0" smtClean="0"/>
              <a:t>2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6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H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5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1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 </a:t>
            </a:r>
            <a:r>
              <a:rPr lang="sk-SK" sz="1200" b="1" dirty="0" smtClean="0"/>
              <a:t>4</a:t>
            </a:r>
            <a:r>
              <a:rPr lang="sk-SK" sz="1200" b="1" baseline="-25000" dirty="0" smtClean="0"/>
              <a:t>1</a:t>
            </a:r>
            <a:r>
              <a:rPr lang="sk-SK" sz="1200" dirty="0" smtClean="0"/>
              <a:t>,</a:t>
            </a:r>
            <a:r>
              <a:rPr lang="sk-SK" sz="1200" b="1" dirty="0" smtClean="0"/>
              <a:t> 3</a:t>
            </a:r>
            <a:r>
              <a:rPr lang="sk-SK" sz="1200" b="1" baseline="-25000" dirty="0" smtClean="0"/>
              <a:t>1 </a:t>
            </a:r>
            <a:r>
              <a:rPr lang="sk-SK" sz="1200" dirty="0" smtClean="0"/>
              <a:t> (pozri pôdorys v </a:t>
            </a:r>
            <a:r>
              <a:rPr lang="sk-SK" sz="1200" dirty="0" err="1" smtClean="0"/>
              <a:t>Mongeovej</a:t>
            </a:r>
            <a:r>
              <a:rPr lang="sk-SK" sz="1200" dirty="0" smtClean="0"/>
              <a:t> projekcii).</a:t>
            </a:r>
          </a:p>
          <a:p>
            <a:endParaRPr lang="sk-SK" sz="1200" dirty="0" smtClean="0"/>
          </a:p>
          <a:p>
            <a:r>
              <a:rPr lang="sk-SK" sz="1200" b="1" dirty="0" smtClean="0"/>
              <a:t>5) </a:t>
            </a:r>
            <a:r>
              <a:rPr lang="sk-SK" sz="1200" dirty="0" smtClean="0"/>
              <a:t>Ďalší postup rysovania perspektívy je analogický ako v príkladoch P10 a P11 (v tejto kapitole):</a:t>
            </a:r>
          </a:p>
          <a:p>
            <a:pPr marL="216000" indent="-216000">
              <a:buFont typeface="Arial" pitchFamily="34" charset="0"/>
              <a:buChar char="–"/>
            </a:pPr>
            <a:r>
              <a:rPr lang="sk-SK" sz="1200" dirty="0" smtClean="0"/>
              <a:t>narysujme pôdorys domu,</a:t>
            </a:r>
          </a:p>
          <a:p>
            <a:pPr marL="216000" indent="-216000">
              <a:buFont typeface="Arial" pitchFamily="34" charset="0"/>
              <a:buChar char="–"/>
            </a:pPr>
            <a:r>
              <a:rPr lang="sk-SK" sz="1200" dirty="0" smtClean="0"/>
              <a:t>narysujme body </a:t>
            </a:r>
            <a:r>
              <a:rPr lang="sk-SK" sz="1200" b="1" dirty="0" smtClean="0"/>
              <a:t>B </a:t>
            </a:r>
            <a:r>
              <a:rPr lang="sk-SK" sz="1200" dirty="0" smtClean="0"/>
              <a:t>a </a:t>
            </a:r>
            <a:r>
              <a:rPr lang="sk-SK" sz="1200" b="1" dirty="0" smtClean="0"/>
              <a:t>C</a:t>
            </a:r>
            <a:r>
              <a:rPr lang="sk-SK" sz="1200" dirty="0" smtClean="0"/>
              <a:t>,</a:t>
            </a:r>
          </a:p>
          <a:p>
            <a:pPr marL="216000" indent="-216000">
              <a:buFont typeface="Arial" pitchFamily="34" charset="0"/>
              <a:buChar char="–"/>
            </a:pPr>
            <a:r>
              <a:rPr lang="sk-SK" sz="1200" dirty="0" smtClean="0"/>
              <a:t>pomocou </a:t>
            </a:r>
            <a:r>
              <a:rPr lang="sk-SK" sz="1200" dirty="0" err="1" smtClean="0"/>
              <a:t>úbežníkov</a:t>
            </a:r>
            <a:r>
              <a:rPr lang="sk-SK" sz="1200" dirty="0" smtClean="0"/>
              <a:t> narysujme celý objekt</a:t>
            </a:r>
            <a:r>
              <a:rPr lang="en-US" sz="1200" dirty="0" smtClean="0"/>
              <a:t> </a:t>
            </a:r>
            <a:r>
              <a:rPr lang="sk-SK" sz="1200" dirty="0" smtClean="0"/>
              <a:t>(bez okien a dverí),</a:t>
            </a:r>
          </a:p>
          <a:p>
            <a:pPr marL="216000" indent="-216000">
              <a:buFont typeface="Arial" pitchFamily="34" charset="0"/>
              <a:buChar char="–"/>
            </a:pPr>
            <a:r>
              <a:rPr lang="sk-SK" sz="1200" dirty="0" smtClean="0"/>
              <a:t>narysujme kružnicu </a:t>
            </a:r>
            <a:r>
              <a:rPr lang="sk-SK" sz="1200" b="1" dirty="0" err="1" smtClean="0"/>
              <a:t>k</a:t>
            </a:r>
            <a:r>
              <a:rPr lang="sk-SK" sz="1200" b="1" baseline="30000" dirty="0" err="1" smtClean="0"/>
              <a:t>z</a:t>
            </a:r>
            <a:r>
              <a:rPr lang="sk-SK" sz="1200" dirty="0" smtClean="0"/>
              <a:t>.</a:t>
            </a:r>
          </a:p>
        </p:txBody>
      </p:sp>
      <p:grpSp>
        <p:nvGrpSpPr>
          <p:cNvPr id="98" name="Skupina 97"/>
          <p:cNvGrpSpPr/>
          <p:nvPr/>
        </p:nvGrpSpPr>
        <p:grpSpPr>
          <a:xfrm>
            <a:off x="1466613" y="2322630"/>
            <a:ext cx="6516000" cy="314673"/>
            <a:chOff x="1466613" y="2322630"/>
            <a:chExt cx="6516000" cy="314673"/>
          </a:xfrm>
        </p:grpSpPr>
        <p:sp>
          <p:nvSpPr>
            <p:cNvPr id="9" name="Line 127"/>
            <p:cNvSpPr>
              <a:spLocks noChangeShapeType="1"/>
            </p:cNvSpPr>
            <p:nvPr/>
          </p:nvSpPr>
          <p:spPr bwMode="auto">
            <a:xfrm>
              <a:off x="1466613" y="2376488"/>
              <a:ext cx="6516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6" name="Line 144"/>
            <p:cNvSpPr>
              <a:spLocks noChangeShapeType="1"/>
            </p:cNvSpPr>
            <p:nvPr/>
          </p:nvSpPr>
          <p:spPr bwMode="auto">
            <a:xfrm flipV="1">
              <a:off x="2011362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8" name="Line 146"/>
            <p:cNvSpPr>
              <a:spLocks noChangeShapeType="1"/>
            </p:cNvSpPr>
            <p:nvPr/>
          </p:nvSpPr>
          <p:spPr bwMode="auto">
            <a:xfrm flipV="1">
              <a:off x="3460750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0" name="Line 148"/>
            <p:cNvSpPr>
              <a:spLocks noChangeShapeType="1"/>
            </p:cNvSpPr>
            <p:nvPr/>
          </p:nvSpPr>
          <p:spPr bwMode="auto">
            <a:xfrm flipV="1">
              <a:off x="5067300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2" name="Line 150"/>
            <p:cNvSpPr>
              <a:spLocks noChangeShapeType="1"/>
            </p:cNvSpPr>
            <p:nvPr/>
          </p:nvSpPr>
          <p:spPr bwMode="auto">
            <a:xfrm flipV="1">
              <a:off x="5540375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3" name="Line 151"/>
            <p:cNvSpPr>
              <a:spLocks noChangeShapeType="1"/>
            </p:cNvSpPr>
            <p:nvPr/>
          </p:nvSpPr>
          <p:spPr bwMode="auto">
            <a:xfrm flipV="1">
              <a:off x="5583237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" name="Line 152"/>
            <p:cNvSpPr>
              <a:spLocks noChangeShapeType="1"/>
            </p:cNvSpPr>
            <p:nvPr/>
          </p:nvSpPr>
          <p:spPr bwMode="auto">
            <a:xfrm flipV="1">
              <a:off x="7008812" y="2343150"/>
              <a:ext cx="1588" cy="6508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0" name="Text Box 14"/>
            <p:cNvSpPr txBox="1">
              <a:spLocks noChangeArrowheads="1"/>
            </p:cNvSpPr>
            <p:nvPr/>
          </p:nvSpPr>
          <p:spPr bwMode="auto">
            <a:xfrm flipH="1">
              <a:off x="1928794" y="2341726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k-SK" sz="11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14"/>
            <p:cNvSpPr txBox="1">
              <a:spLocks noChangeArrowheads="1"/>
            </p:cNvSpPr>
            <p:nvPr/>
          </p:nvSpPr>
          <p:spPr bwMode="auto">
            <a:xfrm flipH="1">
              <a:off x="5336520" y="2341726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k-SK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 Box 14"/>
            <p:cNvSpPr txBox="1">
              <a:spLocks noChangeArrowheads="1"/>
            </p:cNvSpPr>
            <p:nvPr/>
          </p:nvSpPr>
          <p:spPr bwMode="auto">
            <a:xfrm flipH="1">
              <a:off x="6858016" y="2341726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sk-SK" sz="11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 Box 14"/>
            <p:cNvSpPr txBox="1">
              <a:spLocks noChangeArrowheads="1"/>
            </p:cNvSpPr>
            <p:nvPr/>
          </p:nvSpPr>
          <p:spPr bwMode="auto">
            <a:xfrm flipH="1">
              <a:off x="5516706" y="2336440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sk-SK" sz="11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 Box 14"/>
            <p:cNvSpPr txBox="1">
              <a:spLocks noChangeArrowheads="1"/>
            </p:cNvSpPr>
            <p:nvPr/>
          </p:nvSpPr>
          <p:spPr bwMode="auto">
            <a:xfrm flipH="1">
              <a:off x="4825882" y="2341726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sk-SK" sz="1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xt Box 14"/>
            <p:cNvSpPr txBox="1">
              <a:spLocks noChangeArrowheads="1"/>
            </p:cNvSpPr>
            <p:nvPr/>
          </p:nvSpPr>
          <p:spPr bwMode="auto">
            <a:xfrm flipH="1">
              <a:off x="3235822" y="2341726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1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sk-SK" sz="1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BlokTextu 175"/>
            <p:cNvSpPr txBox="1"/>
            <p:nvPr/>
          </p:nvSpPr>
          <p:spPr>
            <a:xfrm>
              <a:off x="3500430" y="2360304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</a:t>
              </a:r>
              <a:endParaRPr lang="sk-SK" sz="1200" b="1" dirty="0"/>
            </a:p>
          </p:txBody>
        </p:sp>
        <p:sp>
          <p:nvSpPr>
            <p:cNvPr id="180" name="BlokTextu 179"/>
            <p:cNvSpPr txBox="1"/>
            <p:nvPr/>
          </p:nvSpPr>
          <p:spPr>
            <a:xfrm>
              <a:off x="7643834" y="235743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z</a:t>
              </a:r>
              <a:endParaRPr lang="sk-SK" sz="1200" b="1" dirty="0"/>
            </a:p>
          </p:txBody>
        </p:sp>
        <p:sp>
          <p:nvSpPr>
            <p:cNvPr id="182" name="Line 146"/>
            <p:cNvSpPr>
              <a:spLocks noChangeShapeType="1"/>
            </p:cNvSpPr>
            <p:nvPr/>
          </p:nvSpPr>
          <p:spPr bwMode="auto">
            <a:xfrm flipV="1">
              <a:off x="3636943" y="2342595"/>
              <a:ext cx="1588" cy="650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 flipH="1">
              <a:off x="4078780" y="2322630"/>
              <a:ext cx="3529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sk-SK" sz="12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Zástupný symbol čísla snímky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97" grpId="0" animBg="1"/>
      <p:bldP spid="191" grpId="0" animBg="1"/>
      <p:bldP spid="90" grpId="0" animBg="1"/>
      <p:bldP spid="57" grpId="0" animBg="1"/>
      <p:bldP spid="60" grpId="0" animBg="1"/>
      <p:bldP spid="63" grpId="0" animBg="1"/>
      <p:bldP spid="64" grpId="0" animBg="1"/>
      <p:bldP spid="78" grpId="0" animBg="1"/>
      <p:bldP spid="78" grpId="1" animBg="1"/>
      <p:bldP spid="96" grpId="0" animBg="1"/>
      <p:bldP spid="96" grpId="1" animBg="1"/>
      <p:bldP spid="145" grpId="0" animBg="1"/>
      <p:bldP spid="162" grpId="0" animBg="1"/>
      <p:bldP spid="163" grpId="0"/>
      <p:bldP spid="179" grpId="0"/>
      <p:bldP spid="184" grpId="0" animBg="1"/>
      <p:bldP spid="185" grpId="0" animBg="1"/>
      <p:bldP spid="186" grpId="0"/>
      <p:bldP spid="187" grpId="0" animBg="1"/>
      <p:bldP spid="74" grpId="0" animBg="1"/>
      <p:bldP spid="198" grpId="0" animBg="1"/>
      <p:bldP spid="201" grpId="0" animBg="1"/>
      <p:bldP spid="202" grpId="0" animBg="1"/>
      <p:bldP spid="207" grpId="0" animBg="1"/>
      <p:bldP spid="208" grpId="0" animBg="1"/>
      <p:bldP spid="209" grpId="0" animBg="1"/>
      <p:bldP spid="210" grpId="0" animBg="1"/>
      <p:bldP spid="89" grpId="1" animBg="1"/>
      <p:bldP spid="81" grpId="0" animBg="1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Zobrazte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perspektíve.</a:t>
            </a:r>
          </a:p>
        </p:txBody>
      </p:sp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P7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140000" y="540000"/>
            <a:ext cx="4952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/>
              <a:t>1)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plochy. Os </a:t>
            </a:r>
            <a:r>
              <a:rPr lang="sk-SK" sz="1400" b="1" dirty="0" smtClean="0"/>
              <a:t>o </a:t>
            </a:r>
            <a:r>
              <a:rPr lang="sk-SK" sz="1400" dirty="0" smtClean="0"/>
              <a:t> je vodorovná.</a:t>
            </a:r>
          </a:p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dirty="0" smtClean="0"/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 </a:t>
            </a:r>
            <a:r>
              <a:rPr lang="sk-SK" sz="1400" b="1" dirty="0" smtClean="0">
                <a:sym typeface="Symbol"/>
              </a:rPr>
              <a:t>x</a:t>
            </a:r>
            <a:r>
              <a:rPr lang="sk-SK" sz="1400" b="1" baseline="-25000" dirty="0" smtClean="0">
                <a:sym typeface="Symbol"/>
              </a:rPr>
              <a:t>2</a:t>
            </a:r>
            <a:endParaRPr lang="sk-SK" sz="1400" b="1" dirty="0" smtClean="0"/>
          </a:p>
          <a:p>
            <a:pPr algn="l"/>
            <a:endParaRPr lang="sk-SK" sz="1400" b="1" dirty="0" smtClean="0"/>
          </a:p>
          <a:p>
            <a:pPr algn="l"/>
            <a:r>
              <a:rPr lang="sk-SK" sz="1400" b="1" dirty="0" smtClean="0"/>
              <a:t>2) </a:t>
            </a:r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určíme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 sa bod </a:t>
            </a:r>
            <a:r>
              <a:rPr lang="sk-SK" sz="1400" b="1" dirty="0" smtClean="0"/>
              <a:t>A</a:t>
            </a:r>
            <a:r>
              <a:rPr lang="sk-SK" sz="1400" dirty="0" smtClean="0"/>
              <a:t> nachádzal v zornom kužeľovom priestore,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</a:p>
          <a:p>
            <a:r>
              <a:rPr lang="sk-SK" sz="1400" b="1" dirty="0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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2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b="1" baseline="-25000" dirty="0" smtClean="0">
                <a:sym typeface="Symbol"/>
              </a:rPr>
              <a:t>2</a:t>
            </a:r>
          </a:p>
          <a:p>
            <a:pPr algn="l"/>
            <a:endParaRPr lang="sk-SK" sz="1400" b="1" dirty="0" smtClean="0"/>
          </a:p>
          <a:p>
            <a:pPr algn="l"/>
            <a:r>
              <a:rPr lang="sk-SK" sz="1400" b="1" dirty="0" smtClean="0"/>
              <a:t>3) </a:t>
            </a:r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</a:t>
            </a:r>
          </a:p>
          <a:p>
            <a:pPr algn="l"/>
            <a:r>
              <a:rPr lang="sk-SK" sz="1400" dirty="0" smtClean="0">
                <a:sym typeface="Symbol"/>
              </a:rPr>
              <a:t>Vzdialenosť priemetne od bodu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je ľubovoľná.</a:t>
            </a:r>
          </a:p>
          <a:p>
            <a:r>
              <a:rPr lang="sk-SK" sz="1400" dirty="0" smtClean="0">
                <a:sym typeface="Symbol"/>
              </a:rPr>
              <a:t>Priemetňa je zvislá, t. j.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je priamka.</a:t>
            </a:r>
          </a:p>
          <a:p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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b="1" baseline="-25000" dirty="0" smtClean="0">
                <a:sym typeface="Symbol"/>
              </a:rPr>
              <a:t>1</a:t>
            </a:r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</a:p>
          <a:p>
            <a:r>
              <a:rPr lang="sk-SK" sz="1400" b="1" dirty="0" smtClean="0">
                <a:sym typeface="Symbol"/>
              </a:rPr>
              <a:t>o</a:t>
            </a:r>
            <a:r>
              <a:rPr lang="sk-SK" sz="1400" b="1" baseline="-25000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2</a:t>
            </a:r>
            <a:endParaRPr lang="sk-SK" sz="1400" b="1" dirty="0" smtClean="0">
              <a:sym typeface="Symbol"/>
            </a:endParaRPr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flipH="1">
            <a:off x="409824" y="9608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flipH="1">
            <a:off x="402882" y="33486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 flipH="1" flipV="1">
            <a:off x="825425" y="971836"/>
            <a:ext cx="0" cy="30051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 flipH="1">
            <a:off x="3944" y="2265942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131943" y="3287683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 flipH="1">
            <a:off x="3135313" y="494013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 flipH="1">
            <a:off x="2677340" y="45749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 flipH="1">
            <a:off x="2922183" y="121405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2618383" y="148404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 flipH="1" flipV="1">
            <a:off x="2582892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 flipH="1" flipV="1">
            <a:off x="785244" y="1142153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 flipH="1" flipV="1">
            <a:off x="2622769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rot="16200000">
            <a:off x="153285" y="2521028"/>
            <a:ext cx="3344608" cy="315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866072" y="397165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 flipH="1">
            <a:off x="1747672" y="406475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 flipH="1" flipV="1">
            <a:off x="785244" y="357531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H="1" flipV="1">
            <a:off x="2582710" y="464423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 flipH="1">
            <a:off x="3143240" y="121442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9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 flipH="1">
            <a:off x="356910" y="2265942"/>
            <a:ext cx="495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 flipH="1">
            <a:off x="467544" y="5661248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 flipH="1">
            <a:off x="1527857" y="3678061"/>
            <a:ext cx="718984" cy="718984"/>
            <a:chOff x="1545789" y="3603037"/>
            <a:chExt cx="793653" cy="793653"/>
          </a:xfrm>
        </p:grpSpPr>
        <p:sp>
          <p:nvSpPr>
            <p:cNvPr id="33" name="Oblúk 32"/>
            <p:cNvSpPr/>
            <p:nvPr/>
          </p:nvSpPr>
          <p:spPr>
            <a:xfrm>
              <a:off x="1545789" y="3603037"/>
              <a:ext cx="793653" cy="793653"/>
            </a:xfrm>
            <a:prstGeom prst="arc">
              <a:avLst>
                <a:gd name="adj1" fmla="val 18762572"/>
                <a:gd name="adj2" fmla="val 28133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4" name="Oval 12"/>
            <p:cNvSpPr>
              <a:spLocks noChangeAspect="1" noChangeArrowheads="1"/>
            </p:cNvSpPr>
            <p:nvPr/>
          </p:nvSpPr>
          <p:spPr bwMode="auto">
            <a:xfrm flipH="1" flipV="1">
              <a:off x="2133620" y="3967781"/>
              <a:ext cx="54768" cy="5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Zástupný symbol čísla snímky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/>
      <p:bldP spid="68" grpId="0"/>
      <p:bldP spid="70" grpId="0" animBg="1"/>
      <p:bldP spid="24" grpId="0" animBg="1"/>
      <p:bldP spid="25" grpId="0" animBg="1"/>
      <p:bldP spid="36" grpId="0"/>
      <p:bldP spid="83" grpId="0" animBg="1"/>
      <p:bldP spid="84" grpId="0"/>
      <p:bldP spid="69" grpId="0" animBg="1"/>
      <p:bldP spid="85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244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573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-13604" y="1474916"/>
            <a:ext cx="9108000" cy="0"/>
          </a:xfrm>
          <a:prstGeom prst="line">
            <a:avLst/>
          </a:pr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221"/>
          <p:cNvSpPr>
            <a:spLocks noChangeShapeType="1"/>
          </p:cNvSpPr>
          <p:nvPr/>
        </p:nvSpPr>
        <p:spPr bwMode="auto">
          <a:xfrm flipH="1">
            <a:off x="2362199" y="1750744"/>
            <a:ext cx="6754091" cy="29554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1795463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27"/>
          <p:cNvSpPr>
            <a:spLocks noChangeShapeType="1"/>
          </p:cNvSpPr>
          <p:nvPr/>
        </p:nvSpPr>
        <p:spPr bwMode="auto">
          <a:xfrm>
            <a:off x="1466613" y="2376488"/>
            <a:ext cx="65160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128"/>
          <p:cNvSpPr>
            <a:spLocks noChangeShapeType="1"/>
          </p:cNvSpPr>
          <p:nvPr/>
        </p:nvSpPr>
        <p:spPr bwMode="auto">
          <a:xfrm flipV="1">
            <a:off x="1468437" y="1439863"/>
            <a:ext cx="1588" cy="635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9"/>
          <p:cNvSpPr>
            <a:spLocks noChangeShapeType="1"/>
          </p:cNvSpPr>
          <p:nvPr/>
        </p:nvSpPr>
        <p:spPr bwMode="auto">
          <a:xfrm flipV="1">
            <a:off x="3044825" y="1439863"/>
            <a:ext cx="0" cy="63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0"/>
          <p:cNvSpPr>
            <a:spLocks noChangeShapeType="1"/>
          </p:cNvSpPr>
          <p:nvPr/>
        </p:nvSpPr>
        <p:spPr bwMode="auto">
          <a:xfrm flipV="1">
            <a:off x="4148137" y="1439863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Line 131"/>
          <p:cNvSpPr>
            <a:spLocks noChangeShapeType="1"/>
          </p:cNvSpPr>
          <p:nvPr/>
        </p:nvSpPr>
        <p:spPr bwMode="auto">
          <a:xfrm flipV="1">
            <a:off x="5480050" y="1439863"/>
            <a:ext cx="0" cy="635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141"/>
          <p:cNvSpPr>
            <a:spLocks noChangeShapeType="1"/>
          </p:cNvSpPr>
          <p:nvPr/>
        </p:nvSpPr>
        <p:spPr bwMode="auto">
          <a:xfrm flipV="1">
            <a:off x="7380287" y="1439863"/>
            <a:ext cx="1588" cy="63500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142"/>
          <p:cNvSpPr>
            <a:spLocks noChangeShapeType="1"/>
          </p:cNvSpPr>
          <p:nvPr/>
        </p:nvSpPr>
        <p:spPr bwMode="auto">
          <a:xfrm flipH="1">
            <a:off x="1468437" y="1473200"/>
            <a:ext cx="6516000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 flipV="1">
            <a:off x="3460750" y="2343150"/>
            <a:ext cx="1588" cy="65088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150"/>
          <p:cNvSpPr>
            <a:spLocks noChangeShapeType="1"/>
          </p:cNvSpPr>
          <p:nvPr/>
        </p:nvSpPr>
        <p:spPr bwMode="auto">
          <a:xfrm flipV="1">
            <a:off x="5540375" y="2343150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 flipV="1">
            <a:off x="5583237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Line 152"/>
          <p:cNvSpPr>
            <a:spLocks noChangeShapeType="1"/>
          </p:cNvSpPr>
          <p:nvPr/>
        </p:nvSpPr>
        <p:spPr bwMode="auto">
          <a:xfrm flipV="1">
            <a:off x="7008812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 flipH="1">
            <a:off x="1400678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78393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 flipH="1">
            <a:off x="2710494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 flipH="1">
            <a:off x="4065280" y="120474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 flipH="1">
            <a:off x="536044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 flipH="1">
            <a:off x="723615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14"/>
          <p:cNvSpPr txBox="1">
            <a:spLocks noChangeArrowheads="1"/>
          </p:cNvSpPr>
          <p:nvPr/>
        </p:nvSpPr>
        <p:spPr bwMode="auto">
          <a:xfrm flipH="1">
            <a:off x="1928794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 flipH="1">
            <a:off x="5336520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14"/>
          <p:cNvSpPr txBox="1">
            <a:spLocks noChangeArrowheads="1"/>
          </p:cNvSpPr>
          <p:nvPr/>
        </p:nvSpPr>
        <p:spPr bwMode="auto">
          <a:xfrm flipH="1">
            <a:off x="6858016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 flipH="1">
            <a:off x="5516706" y="233644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4"/>
          <p:cNvSpPr txBox="1">
            <a:spLocks noChangeArrowheads="1"/>
          </p:cNvSpPr>
          <p:nvPr/>
        </p:nvSpPr>
        <p:spPr bwMode="auto">
          <a:xfrm flipH="1">
            <a:off x="482588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 flipH="1">
            <a:off x="323582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00430" y="23603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sk-SK" sz="1200" b="1" dirty="0"/>
          </a:p>
        </p:txBody>
      </p:sp>
      <p:sp>
        <p:nvSpPr>
          <p:cNvPr id="180" name="BlokTextu 179"/>
          <p:cNvSpPr txBox="1"/>
          <p:nvPr/>
        </p:nvSpPr>
        <p:spPr>
          <a:xfrm>
            <a:off x="7643834" y="23574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sk-SK" sz="1200" b="1" dirty="0"/>
          </a:p>
        </p:txBody>
      </p:sp>
      <p:sp>
        <p:nvSpPr>
          <p:cNvPr id="181" name="BlokTextu 180"/>
          <p:cNvSpPr txBox="1"/>
          <p:nvPr/>
        </p:nvSpPr>
        <p:spPr>
          <a:xfrm>
            <a:off x="7786710" y="12144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3636943" y="2342595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06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1588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91" name="Line 224"/>
          <p:cNvSpPr>
            <a:spLocks noChangeShapeType="1"/>
          </p:cNvSpPr>
          <p:nvPr/>
        </p:nvSpPr>
        <p:spPr bwMode="auto">
          <a:xfrm flipV="1">
            <a:off x="1795463" y="1473200"/>
            <a:ext cx="2352675" cy="417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238"/>
          <p:cNvSpPr>
            <a:spLocks noChangeShapeType="1"/>
          </p:cNvSpPr>
          <p:nvPr/>
        </p:nvSpPr>
        <p:spPr bwMode="auto">
          <a:xfrm flipH="1" flipV="1">
            <a:off x="3471863" y="1558925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239"/>
          <p:cNvSpPr>
            <a:spLocks noChangeShapeType="1"/>
          </p:cNvSpPr>
          <p:nvPr/>
        </p:nvSpPr>
        <p:spPr bwMode="auto">
          <a:xfrm flipH="1" flipV="1">
            <a:off x="2798763" y="1677988"/>
            <a:ext cx="11113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240"/>
          <p:cNvSpPr>
            <a:spLocks noChangeShapeType="1"/>
          </p:cNvSpPr>
          <p:nvPr/>
        </p:nvSpPr>
        <p:spPr bwMode="auto">
          <a:xfrm flipH="1" flipV="1">
            <a:off x="2127250" y="1798638"/>
            <a:ext cx="11113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7" name="Skupina 103"/>
          <p:cNvGrpSpPr/>
          <p:nvPr/>
        </p:nvGrpSpPr>
        <p:grpSpPr>
          <a:xfrm>
            <a:off x="2362200" y="1473200"/>
            <a:ext cx="1785938" cy="573088"/>
            <a:chOff x="2362200" y="1473200"/>
            <a:chExt cx="1785938" cy="573088"/>
          </a:xfrm>
        </p:grpSpPr>
        <p:sp>
          <p:nvSpPr>
            <p:cNvPr id="95" name="Line 216"/>
            <p:cNvSpPr>
              <a:spLocks noChangeShapeType="1"/>
            </p:cNvSpPr>
            <p:nvPr/>
          </p:nvSpPr>
          <p:spPr bwMode="auto">
            <a:xfrm flipH="1">
              <a:off x="2617788" y="1800225"/>
              <a:ext cx="5111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7" name="Line 217"/>
            <p:cNvSpPr>
              <a:spLocks noChangeShapeType="1"/>
            </p:cNvSpPr>
            <p:nvPr/>
          </p:nvSpPr>
          <p:spPr bwMode="auto">
            <a:xfrm flipV="1">
              <a:off x="2362200" y="1965325"/>
              <a:ext cx="255588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8" name="Line 214"/>
            <p:cNvSpPr>
              <a:spLocks noChangeShapeType="1"/>
            </p:cNvSpPr>
            <p:nvPr/>
          </p:nvSpPr>
          <p:spPr bwMode="auto">
            <a:xfrm flipH="1">
              <a:off x="3638550" y="1473200"/>
              <a:ext cx="509588" cy="161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9" name="Line 215"/>
            <p:cNvSpPr>
              <a:spLocks noChangeShapeType="1"/>
            </p:cNvSpPr>
            <p:nvPr/>
          </p:nvSpPr>
          <p:spPr bwMode="auto">
            <a:xfrm flipH="1">
              <a:off x="3128963" y="1635125"/>
              <a:ext cx="509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0" name="Line 227"/>
          <p:cNvSpPr>
            <a:spLocks noChangeShapeType="1"/>
          </p:cNvSpPr>
          <p:nvPr/>
        </p:nvSpPr>
        <p:spPr bwMode="auto">
          <a:xfrm>
            <a:off x="3117850" y="1770063"/>
            <a:ext cx="20638" cy="61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228"/>
          <p:cNvSpPr>
            <a:spLocks noChangeShapeType="1"/>
          </p:cNvSpPr>
          <p:nvPr/>
        </p:nvSpPr>
        <p:spPr bwMode="auto">
          <a:xfrm>
            <a:off x="2608263" y="1933575"/>
            <a:ext cx="19050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238"/>
          <p:cNvSpPr>
            <a:spLocks noChangeShapeType="1"/>
          </p:cNvSpPr>
          <p:nvPr/>
        </p:nvSpPr>
        <p:spPr bwMode="auto">
          <a:xfrm flipH="1" flipV="1">
            <a:off x="3631883" y="1608760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" name="BlokTextu 104"/>
          <p:cNvSpPr txBox="1"/>
          <p:nvPr/>
        </p:nvSpPr>
        <p:spPr>
          <a:xfrm>
            <a:off x="360001" y="5400000"/>
            <a:ext cx="857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6) </a:t>
            </a:r>
            <a:r>
              <a:rPr lang="sk-SK" sz="1200" dirty="0" smtClean="0"/>
              <a:t>Perspektívu zväčšíme. Použijeme </a:t>
            </a:r>
            <a:r>
              <a:rPr lang="sk-SK" sz="1200" dirty="0" err="1" smtClean="0"/>
              <a:t>rovnoľahlosť</a:t>
            </a:r>
            <a:r>
              <a:rPr lang="sk-SK" sz="1200" dirty="0" smtClean="0"/>
              <a:t> so stredom v bode </a:t>
            </a:r>
            <a:r>
              <a:rPr lang="sk-SK" sz="1200" b="1" dirty="0" smtClean="0"/>
              <a:t>H</a:t>
            </a:r>
            <a:r>
              <a:rPr lang="sk-SK" sz="1200" dirty="0" smtClean="0"/>
              <a:t> a s koeficientom zväčšenia </a:t>
            </a:r>
            <a:r>
              <a:rPr lang="sk-SK" sz="1200" b="1" dirty="0" smtClean="0"/>
              <a:t>3,5</a:t>
            </a:r>
            <a:r>
              <a:rPr lang="sk-SK" sz="1200" dirty="0" smtClean="0"/>
              <a:t>.</a:t>
            </a:r>
          </a:p>
          <a:p>
            <a:r>
              <a:rPr lang="sk-SK" sz="1200" dirty="0" smtClean="0"/>
              <a:t>Pozri príklad P6 v kapitole </a:t>
            </a:r>
            <a:r>
              <a:rPr lang="sk-SK" sz="1200" b="1" dirty="0" smtClean="0"/>
              <a:t>P2 </a:t>
            </a:r>
            <a:r>
              <a:rPr lang="sk-SK" sz="1200" dirty="0" smtClean="0"/>
              <a:t>Lineárna zvislá perspektíva.</a:t>
            </a:r>
          </a:p>
          <a:p>
            <a:r>
              <a:rPr lang="sk-SK" sz="1200" dirty="0" smtClean="0"/>
              <a:t>Podľa možnosti využívame aj „zväčšené“ </a:t>
            </a:r>
            <a:r>
              <a:rPr lang="sk-SK" sz="1200" dirty="0" err="1" smtClean="0"/>
              <a:t>úbežníky</a:t>
            </a:r>
            <a:r>
              <a:rPr lang="sk-SK" sz="1200" dirty="0" smtClean="0"/>
              <a:t>, ak sú dostupné v nákresni. Ak nie, tak využijeme rovnobežnosť zodpovedajúcich si priamok.</a:t>
            </a:r>
          </a:p>
          <a:p>
            <a:r>
              <a:rPr lang="sk-SK" sz="1200" dirty="0" smtClean="0"/>
              <a:t>Zobrazíme len viditeľné hrany objektu.</a:t>
            </a:r>
            <a:endParaRPr lang="sk-SK" sz="1200" dirty="0"/>
          </a:p>
        </p:txBody>
      </p:sp>
      <p:grpSp>
        <p:nvGrpSpPr>
          <p:cNvPr id="8" name="Skupina 113"/>
          <p:cNvGrpSpPr/>
          <p:nvPr/>
        </p:nvGrpSpPr>
        <p:grpSpPr>
          <a:xfrm>
            <a:off x="2362200" y="1457196"/>
            <a:ext cx="1795463" cy="3176717"/>
            <a:chOff x="2362200" y="1457196"/>
            <a:chExt cx="1795463" cy="3176717"/>
          </a:xfrm>
        </p:grpSpPr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 flipH="1">
              <a:off x="2617787" y="1457196"/>
              <a:ext cx="1539876" cy="2725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2362200" y="4183063"/>
              <a:ext cx="255588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11" name="Freeform 254"/>
          <p:cNvSpPr>
            <a:spLocks/>
          </p:cNvSpPr>
          <p:nvPr/>
        </p:nvSpPr>
        <p:spPr bwMode="auto">
          <a:xfrm>
            <a:off x="1795463" y="1789113"/>
            <a:ext cx="4560888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3" y="52"/>
              </a:cxn>
              <a:cxn ang="0">
                <a:pos x="2081" y="0"/>
              </a:cxn>
              <a:cxn ang="0">
                <a:pos x="0" y="64"/>
              </a:cxn>
            </a:cxnLst>
            <a:rect l="0" t="0" r="r" b="b"/>
            <a:pathLst>
              <a:path w="2873" h="162">
                <a:moveTo>
                  <a:pt x="357" y="162"/>
                </a:moveTo>
                <a:lnTo>
                  <a:pt x="2873" y="52"/>
                </a:lnTo>
                <a:lnTo>
                  <a:pt x="2081" y="0"/>
                </a:lnTo>
                <a:lnTo>
                  <a:pt x="0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/>
          <p:nvPr/>
        </p:nvSpPr>
        <p:spPr>
          <a:xfrm>
            <a:off x="1916783" y="198006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</a:t>
            </a:r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13" name="Line 218"/>
          <p:cNvSpPr>
            <a:spLocks noChangeShapeType="1"/>
          </p:cNvSpPr>
          <p:nvPr/>
        </p:nvSpPr>
        <p:spPr bwMode="auto">
          <a:xfrm flipV="1">
            <a:off x="2362200" y="2046288"/>
            <a:ext cx="1588" cy="2587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1921530" y="464746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3,5A</a:t>
            </a:r>
            <a:endParaRPr lang="sk-SK" sz="1200" b="1" dirty="0"/>
          </a:p>
        </p:txBody>
      </p: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2341546" y="3407834"/>
            <a:ext cx="33338" cy="144462"/>
            <a:chOff x="7766462" y="4808010"/>
            <a:chExt cx="33487" cy="144684"/>
          </a:xfrm>
        </p:grpSpPr>
        <p:cxnSp>
          <p:nvCxnSpPr>
            <p:cNvPr id="11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81"/>
          <p:cNvGrpSpPr>
            <a:grpSpLocks/>
          </p:cNvGrpSpPr>
          <p:nvPr/>
        </p:nvGrpSpPr>
        <p:grpSpPr bwMode="auto">
          <a:xfrm rot="5400000">
            <a:off x="3598859" y="1825589"/>
            <a:ext cx="33338" cy="144462"/>
            <a:chOff x="7766462" y="4808010"/>
            <a:chExt cx="33487" cy="144684"/>
          </a:xfrm>
        </p:grpSpPr>
        <p:cxnSp>
          <p:nvCxnSpPr>
            <p:cNvPr id="12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225"/>
          <p:cNvSpPr>
            <a:spLocks noChangeShapeType="1"/>
          </p:cNvSpPr>
          <p:nvPr/>
        </p:nvSpPr>
        <p:spPr bwMode="auto">
          <a:xfrm>
            <a:off x="3098800" y="3262313"/>
            <a:ext cx="57150" cy="33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3" name="Line 226"/>
          <p:cNvSpPr>
            <a:spLocks noChangeShapeType="1"/>
          </p:cNvSpPr>
          <p:nvPr/>
        </p:nvSpPr>
        <p:spPr bwMode="auto">
          <a:xfrm>
            <a:off x="2587625" y="4167188"/>
            <a:ext cx="58738" cy="31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6" name="Group 181"/>
          <p:cNvGrpSpPr>
            <a:grpSpLocks noChangeAspect="1"/>
          </p:cNvGrpSpPr>
          <p:nvPr/>
        </p:nvGrpSpPr>
        <p:grpSpPr bwMode="auto">
          <a:xfrm rot="15000000" flipH="1">
            <a:off x="3560341" y="1575322"/>
            <a:ext cx="18288" cy="79239"/>
            <a:chOff x="7766462" y="4808010"/>
            <a:chExt cx="33487" cy="144684"/>
          </a:xfrm>
        </p:grpSpPr>
        <p:cxnSp>
          <p:nvCxnSpPr>
            <p:cNvPr id="1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1"/>
          <p:cNvGrpSpPr>
            <a:grpSpLocks noChangeAspect="1"/>
          </p:cNvGrpSpPr>
          <p:nvPr/>
        </p:nvGrpSpPr>
        <p:grpSpPr bwMode="auto">
          <a:xfrm rot="15000000" flipH="1">
            <a:off x="2081820" y="1930410"/>
            <a:ext cx="18288" cy="79239"/>
            <a:chOff x="7766462" y="4808010"/>
            <a:chExt cx="33487" cy="144684"/>
          </a:xfrm>
        </p:grpSpPr>
        <p:cxnSp>
          <p:nvCxnSpPr>
            <p:cNvPr id="1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251"/>
          <p:cNvSpPr>
            <a:spLocks/>
          </p:cNvSpPr>
          <p:nvPr/>
        </p:nvSpPr>
        <p:spPr bwMode="auto">
          <a:xfrm>
            <a:off x="1795463" y="1890713"/>
            <a:ext cx="34925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2" y="1217"/>
              </a:cxn>
            </a:cxnLst>
            <a:rect l="0" t="0" r="r" b="b"/>
            <a:pathLst>
              <a:path w="22" h="1217">
                <a:moveTo>
                  <a:pt x="0" y="0"/>
                </a:moveTo>
                <a:lnTo>
                  <a:pt x="0" y="1185"/>
                </a:lnTo>
                <a:lnTo>
                  <a:pt x="22" y="121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223"/>
          <p:cNvSpPr>
            <a:spLocks noChangeShapeType="1"/>
          </p:cNvSpPr>
          <p:nvPr/>
        </p:nvSpPr>
        <p:spPr bwMode="auto">
          <a:xfrm flipV="1">
            <a:off x="2362200" y="3026215"/>
            <a:ext cx="6661727" cy="16076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245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31607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280"/>
          <p:cNvSpPr>
            <a:spLocks noChangeShapeType="1"/>
          </p:cNvSpPr>
          <p:nvPr/>
        </p:nvSpPr>
        <p:spPr bwMode="auto">
          <a:xfrm flipH="1">
            <a:off x="7527925" y="1473200"/>
            <a:ext cx="1279525" cy="2800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281"/>
          <p:cNvSpPr>
            <a:spLocks noChangeShapeType="1"/>
          </p:cNvSpPr>
          <p:nvPr/>
        </p:nvSpPr>
        <p:spPr bwMode="auto">
          <a:xfrm flipV="1">
            <a:off x="7527925" y="1473200"/>
            <a:ext cx="1279525" cy="16557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Freeform 285"/>
          <p:cNvSpPr>
            <a:spLocks/>
          </p:cNvSpPr>
          <p:nvPr/>
        </p:nvSpPr>
        <p:spPr bwMode="auto">
          <a:xfrm>
            <a:off x="5605463" y="2878138"/>
            <a:ext cx="1922463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1" y="879"/>
              </a:cxn>
              <a:cxn ang="0">
                <a:pos x="1211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1" h="879">
                <a:moveTo>
                  <a:pt x="953" y="822"/>
                </a:moveTo>
                <a:lnTo>
                  <a:pt x="1211" y="879"/>
                </a:lnTo>
                <a:lnTo>
                  <a:pt x="1211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Freeform 290"/>
          <p:cNvSpPr>
            <a:spLocks/>
          </p:cNvSpPr>
          <p:nvPr/>
        </p:nvSpPr>
        <p:spPr bwMode="auto">
          <a:xfrm>
            <a:off x="6356350" y="2587625"/>
            <a:ext cx="1477963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1" y="90"/>
              </a:cxn>
              <a:cxn ang="0">
                <a:pos x="931" y="640"/>
              </a:cxn>
              <a:cxn ang="0">
                <a:pos x="909" y="689"/>
              </a:cxn>
            </a:cxnLst>
            <a:rect l="0" t="0" r="r" b="b"/>
            <a:pathLst>
              <a:path w="931" h="689">
                <a:moveTo>
                  <a:pt x="0" y="0"/>
                </a:moveTo>
                <a:lnTo>
                  <a:pt x="931" y="90"/>
                </a:lnTo>
                <a:lnTo>
                  <a:pt x="931" y="640"/>
                </a:lnTo>
                <a:lnTo>
                  <a:pt x="909" y="689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7" name="Line 266"/>
          <p:cNvSpPr>
            <a:spLocks noChangeShapeType="1"/>
          </p:cNvSpPr>
          <p:nvPr/>
        </p:nvSpPr>
        <p:spPr bwMode="auto">
          <a:xfrm>
            <a:off x="46181" y="2631216"/>
            <a:ext cx="7481743" cy="1642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8" name="Freeform 289"/>
          <p:cNvSpPr>
            <a:spLocks/>
          </p:cNvSpPr>
          <p:nvPr/>
        </p:nvSpPr>
        <p:spPr bwMode="auto">
          <a:xfrm>
            <a:off x="5605463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 flipH="1">
            <a:off x="222954" y="1142984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 flipH="1">
            <a:off x="8480168" y="1142984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280"/>
          <p:cNvSpPr>
            <a:spLocks noChangeShapeType="1"/>
          </p:cNvSpPr>
          <p:nvPr/>
        </p:nvSpPr>
        <p:spPr bwMode="auto">
          <a:xfrm flipH="1">
            <a:off x="7532549" y="3602182"/>
            <a:ext cx="304652" cy="66675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266"/>
          <p:cNvSpPr>
            <a:spLocks noChangeShapeType="1"/>
          </p:cNvSpPr>
          <p:nvPr/>
        </p:nvSpPr>
        <p:spPr bwMode="auto">
          <a:xfrm>
            <a:off x="5597237" y="3843439"/>
            <a:ext cx="1930473" cy="423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223"/>
          <p:cNvSpPr>
            <a:spLocks noChangeShapeType="1"/>
          </p:cNvSpPr>
          <p:nvPr/>
        </p:nvSpPr>
        <p:spPr bwMode="auto">
          <a:xfrm flipV="1">
            <a:off x="2369753" y="3850474"/>
            <a:ext cx="3240064" cy="781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 flipH="1" flipV="1">
            <a:off x="1792584" y="3768357"/>
            <a:ext cx="581488" cy="8851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5" name="Zástupný symbol čísla snímky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41" grpId="0" animBg="1"/>
      <p:bldP spid="134" grpId="0" animBg="1"/>
      <p:bldP spid="106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3" grpId="0" animBg="1"/>
      <p:bldP spid="111" grpId="0" animBg="1"/>
      <p:bldP spid="112" grpId="0"/>
      <p:bldP spid="113" grpId="0" animBg="1"/>
      <p:bldP spid="115" grpId="0"/>
      <p:bldP spid="122" grpId="0" animBg="1"/>
      <p:bldP spid="123" grpId="0" animBg="1"/>
      <p:bldP spid="133" grpId="0" animBg="1"/>
      <p:bldP spid="135" grpId="0" animBg="1"/>
      <p:bldP spid="137" grpId="0" animBg="1"/>
      <p:bldP spid="138" grpId="0" animBg="1"/>
      <p:bldP spid="139" grpId="0" animBg="1"/>
      <p:bldP spid="142" grpId="0" animBg="1"/>
      <p:bldP spid="143" grpId="0" animBg="1"/>
      <p:bldP spid="144" grpId="0" animBg="1"/>
      <p:bldP spid="147" grpId="0" animBg="1"/>
      <p:bldP spid="148" grpId="0" animBg="1"/>
      <p:bldP spid="150" grpId="0"/>
      <p:bldP spid="156" grpId="0"/>
      <p:bldP spid="168" grpId="0" animBg="1"/>
      <p:bldP spid="169" grpId="0" animBg="1"/>
      <p:bldP spid="178" grpId="0" animBg="1"/>
      <p:bldP spid="1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90493" y="2261856"/>
            <a:ext cx="7128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" name="Line 59"/>
          <p:cNvSpPr>
            <a:spLocks noChangeShapeType="1"/>
          </p:cNvSpPr>
          <p:nvPr/>
        </p:nvSpPr>
        <p:spPr bwMode="auto">
          <a:xfrm>
            <a:off x="4874419" y="2252178"/>
            <a:ext cx="154260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0" name="BlokTextu 269"/>
          <p:cNvSpPr txBox="1"/>
          <p:nvPr/>
        </p:nvSpPr>
        <p:spPr>
          <a:xfrm>
            <a:off x="5643570" y="2209788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M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sp>
        <p:nvSpPr>
          <p:cNvPr id="271" name="BlokTextu 270"/>
          <p:cNvSpPr txBox="1"/>
          <p:nvPr/>
        </p:nvSpPr>
        <p:spPr>
          <a:xfrm>
            <a:off x="5857884" y="2209788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G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sp>
        <p:nvSpPr>
          <p:cNvPr id="272" name="BlokTextu 271"/>
          <p:cNvSpPr txBox="1"/>
          <p:nvPr/>
        </p:nvSpPr>
        <p:spPr>
          <a:xfrm>
            <a:off x="6165057" y="2209788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J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390494" y="2108993"/>
            <a:ext cx="5678488" cy="3321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Line 527"/>
          <p:cNvSpPr>
            <a:spLocks noChangeShapeType="1"/>
          </p:cNvSpPr>
          <p:nvPr/>
        </p:nvSpPr>
        <p:spPr bwMode="auto">
          <a:xfrm flipH="1">
            <a:off x="1906557" y="3553618"/>
            <a:ext cx="952500" cy="1630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90494" y="1346993"/>
            <a:ext cx="640397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1906557" y="2966243"/>
            <a:ext cx="1588" cy="22177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H="1">
            <a:off x="1911349" y="5183981"/>
            <a:ext cx="3741707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060794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 flipH="1">
            <a:off x="2417732" y="3294856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H="1">
            <a:off x="2417732" y="2472531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3651219" y="3294856"/>
            <a:ext cx="273050" cy="598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3924269" y="3552031"/>
            <a:ext cx="744538" cy="34131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 flipV="1">
            <a:off x="4125882" y="2355056"/>
            <a:ext cx="542925" cy="1196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H="1">
            <a:off x="3867119" y="2355056"/>
            <a:ext cx="258763" cy="117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539719" y="2185193"/>
            <a:ext cx="1366838" cy="2998788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1906556" y="4229203"/>
            <a:ext cx="2094857" cy="954777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2417732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4060794" y="1508918"/>
            <a:ext cx="1588" cy="369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3924269" y="1878806"/>
            <a:ext cx="1588" cy="371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3651219" y="1878806"/>
            <a:ext cx="10175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V="1">
            <a:off x="2417732" y="2472531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 flipV="1">
            <a:off x="3651219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Line 75"/>
          <p:cNvSpPr>
            <a:spLocks noChangeShapeType="1"/>
          </p:cNvSpPr>
          <p:nvPr/>
        </p:nvSpPr>
        <p:spPr bwMode="auto">
          <a:xfrm flipV="1">
            <a:off x="4999007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5819744" y="1508918"/>
            <a:ext cx="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>
            <a:off x="5819744" y="1878806"/>
            <a:ext cx="5969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2" name="Line 92"/>
          <p:cNvSpPr>
            <a:spLocks noChangeShapeType="1"/>
          </p:cNvSpPr>
          <p:nvPr/>
        </p:nvSpPr>
        <p:spPr bwMode="auto">
          <a:xfrm>
            <a:off x="1012794" y="2472531"/>
            <a:ext cx="1404938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3" name="Line 93"/>
          <p:cNvSpPr>
            <a:spLocks noChangeShapeType="1"/>
          </p:cNvSpPr>
          <p:nvPr/>
        </p:nvSpPr>
        <p:spPr bwMode="auto">
          <a:xfrm flipV="1">
            <a:off x="4060794" y="3294856"/>
            <a:ext cx="0" cy="960438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 flipV="1">
            <a:off x="2263744" y="2468880"/>
            <a:ext cx="1611922" cy="737076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5" name="Line 95"/>
          <p:cNvSpPr>
            <a:spLocks noChangeShapeType="1"/>
          </p:cNvSpPr>
          <p:nvPr/>
        </p:nvSpPr>
        <p:spPr bwMode="auto">
          <a:xfrm flipV="1">
            <a:off x="3652807" y="3893343"/>
            <a:ext cx="271463" cy="123825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6" name="Line 96"/>
          <p:cNvSpPr>
            <a:spLocks noChangeShapeType="1"/>
          </p:cNvSpPr>
          <p:nvPr/>
        </p:nvSpPr>
        <p:spPr bwMode="auto">
          <a:xfrm flipH="1" flipV="1">
            <a:off x="3924269" y="3893343"/>
            <a:ext cx="173038" cy="384175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7" name="Line 97"/>
          <p:cNvSpPr>
            <a:spLocks noChangeShapeType="1"/>
          </p:cNvSpPr>
          <p:nvPr/>
        </p:nvSpPr>
        <p:spPr bwMode="auto">
          <a:xfrm flipH="1" flipV="1">
            <a:off x="4668807" y="3552031"/>
            <a:ext cx="660400" cy="1444625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0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" name="Line 550"/>
          <p:cNvSpPr>
            <a:spLocks noChangeShapeType="1"/>
          </p:cNvSpPr>
          <p:nvPr/>
        </p:nvSpPr>
        <p:spPr bwMode="auto">
          <a:xfrm>
            <a:off x="1906557" y="1346993"/>
            <a:ext cx="1588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1" name="Line 553"/>
          <p:cNvSpPr>
            <a:spLocks noChangeShapeType="1"/>
          </p:cNvSpPr>
          <p:nvPr/>
        </p:nvSpPr>
        <p:spPr bwMode="auto">
          <a:xfrm flipV="1">
            <a:off x="1065182" y="1357714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pôdorys, nárys a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bokorys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rodinného domu. Zobrazte ho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lineárn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zvisl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perspektív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3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" name="Line 59"/>
          <p:cNvSpPr>
            <a:spLocks noChangeShapeType="1"/>
          </p:cNvSpPr>
          <p:nvPr/>
        </p:nvSpPr>
        <p:spPr bwMode="auto">
          <a:xfrm>
            <a:off x="2411382" y="2252178"/>
            <a:ext cx="226221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1" name="Text Box 22"/>
          <p:cNvSpPr txBox="1">
            <a:spLocks noChangeArrowheads="1"/>
          </p:cNvSpPr>
          <p:nvPr/>
        </p:nvSpPr>
        <p:spPr bwMode="auto">
          <a:xfrm flipH="1">
            <a:off x="1322474" y="2199481"/>
            <a:ext cx="460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 flipH="1">
            <a:off x="2411760" y="4153354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 flipH="1">
            <a:off x="1620651" y="511282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22"/>
          <p:cNvSpPr txBox="1">
            <a:spLocks noChangeArrowheads="1"/>
          </p:cNvSpPr>
          <p:nvPr/>
        </p:nvSpPr>
        <p:spPr bwMode="auto">
          <a:xfrm flipH="1">
            <a:off x="6149020" y="1101657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 Box 24"/>
          <p:cNvSpPr txBox="1">
            <a:spLocks noChangeArrowheads="1"/>
          </p:cNvSpPr>
          <p:nvPr/>
        </p:nvSpPr>
        <p:spPr bwMode="auto">
          <a:xfrm flipH="1">
            <a:off x="1633052" y="1081456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BlokTextu 186"/>
          <p:cNvSpPr txBox="1"/>
          <p:nvPr/>
        </p:nvSpPr>
        <p:spPr>
          <a:xfrm>
            <a:off x="5822988" y="1409953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5974395" y="5117518"/>
            <a:ext cx="38651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90" name="Text Box 13"/>
          <p:cNvSpPr txBox="1">
            <a:spLocks noChangeArrowheads="1"/>
          </p:cNvSpPr>
          <p:nvPr/>
        </p:nvSpPr>
        <p:spPr bwMode="auto">
          <a:xfrm flipH="1">
            <a:off x="2117148" y="2006694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 Box 14"/>
          <p:cNvSpPr txBox="1">
            <a:spLocks noChangeArrowheads="1"/>
          </p:cNvSpPr>
          <p:nvPr/>
        </p:nvSpPr>
        <p:spPr bwMode="auto">
          <a:xfrm flipH="1">
            <a:off x="2016719" y="3272737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 Box 13"/>
          <p:cNvSpPr txBox="1">
            <a:spLocks noChangeArrowheads="1"/>
          </p:cNvSpPr>
          <p:nvPr/>
        </p:nvSpPr>
        <p:spPr bwMode="auto">
          <a:xfrm flipH="1">
            <a:off x="2109866" y="1369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 Box 14"/>
          <p:cNvSpPr txBox="1">
            <a:spLocks noChangeArrowheads="1"/>
          </p:cNvSpPr>
          <p:nvPr/>
        </p:nvSpPr>
        <p:spPr bwMode="auto">
          <a:xfrm flipH="1">
            <a:off x="860124" y="2443211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1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 Box 9"/>
          <p:cNvSpPr txBox="1">
            <a:spLocks noChangeArrowheads="1"/>
          </p:cNvSpPr>
          <p:nvPr/>
        </p:nvSpPr>
        <p:spPr bwMode="auto">
          <a:xfrm flipH="1">
            <a:off x="2478652" y="3429000"/>
            <a:ext cx="420020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 Box 9"/>
          <p:cNvSpPr txBox="1">
            <a:spLocks noChangeArrowheads="1"/>
          </p:cNvSpPr>
          <p:nvPr/>
        </p:nvSpPr>
        <p:spPr bwMode="auto">
          <a:xfrm flipH="1">
            <a:off x="5580112" y="4924152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3"/>
          <p:cNvSpPr txBox="1">
            <a:spLocks noChangeArrowheads="1"/>
          </p:cNvSpPr>
          <p:nvPr/>
        </p:nvSpPr>
        <p:spPr bwMode="auto">
          <a:xfrm flipH="1">
            <a:off x="3687404" y="1623786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3"/>
          <p:cNvSpPr txBox="1">
            <a:spLocks noChangeArrowheads="1"/>
          </p:cNvSpPr>
          <p:nvPr/>
        </p:nvSpPr>
        <p:spPr bwMode="auto">
          <a:xfrm flipH="1">
            <a:off x="3604854" y="3685773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Line 93"/>
          <p:cNvSpPr>
            <a:spLocks noChangeShapeType="1"/>
          </p:cNvSpPr>
          <p:nvPr/>
        </p:nvSpPr>
        <p:spPr bwMode="auto">
          <a:xfrm>
            <a:off x="1907704" y="2994917"/>
            <a:ext cx="0" cy="217539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9" name="Text Box 9"/>
          <p:cNvSpPr txBox="1">
            <a:spLocks noChangeArrowheads="1"/>
          </p:cNvSpPr>
          <p:nvPr/>
        </p:nvSpPr>
        <p:spPr bwMode="auto">
          <a:xfrm flipH="1">
            <a:off x="1862548" y="2766898"/>
            <a:ext cx="516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20"/>
          <p:cNvGrpSpPr/>
          <p:nvPr/>
        </p:nvGrpSpPr>
        <p:grpSpPr>
          <a:xfrm>
            <a:off x="4408165" y="2210197"/>
            <a:ext cx="566062" cy="864825"/>
            <a:chOff x="5292080" y="2758350"/>
            <a:chExt cx="566062" cy="864825"/>
          </a:xfrm>
        </p:grpSpPr>
        <p:grpSp>
          <p:nvGrpSpPr>
            <p:cNvPr id="3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48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9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0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201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2" name="Text Box 14"/>
          <p:cNvSpPr txBox="1">
            <a:spLocks noChangeArrowheads="1"/>
          </p:cNvSpPr>
          <p:nvPr/>
        </p:nvSpPr>
        <p:spPr bwMode="auto">
          <a:xfrm flipH="1">
            <a:off x="3847558" y="4198117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 Box 14"/>
          <p:cNvSpPr txBox="1">
            <a:spLocks noChangeArrowheads="1"/>
          </p:cNvSpPr>
          <p:nvPr/>
        </p:nvSpPr>
        <p:spPr bwMode="auto">
          <a:xfrm flipH="1">
            <a:off x="5107889" y="4925175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1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 Box 9"/>
          <p:cNvSpPr txBox="1">
            <a:spLocks noChangeArrowheads="1"/>
          </p:cNvSpPr>
          <p:nvPr/>
        </p:nvSpPr>
        <p:spPr bwMode="auto">
          <a:xfrm flipH="1">
            <a:off x="422388" y="1954973"/>
            <a:ext cx="516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4"/>
          <p:cNvSpPr txBox="1">
            <a:spLocks noChangeArrowheads="1"/>
          </p:cNvSpPr>
          <p:nvPr/>
        </p:nvSpPr>
        <p:spPr bwMode="auto">
          <a:xfrm flipH="1">
            <a:off x="3992880" y="4287327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100" b="1" baseline="-25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 flipH="1">
            <a:off x="3979508" y="3986774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 Box 14"/>
          <p:cNvSpPr txBox="1">
            <a:spLocks noChangeArrowheads="1"/>
          </p:cNvSpPr>
          <p:nvPr/>
        </p:nvSpPr>
        <p:spPr bwMode="auto">
          <a:xfrm flipH="1">
            <a:off x="3416942" y="3968684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1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 Box 14"/>
          <p:cNvSpPr txBox="1">
            <a:spLocks noChangeArrowheads="1"/>
          </p:cNvSpPr>
          <p:nvPr/>
        </p:nvSpPr>
        <p:spPr bwMode="auto">
          <a:xfrm flipH="1">
            <a:off x="2020526" y="3117216"/>
            <a:ext cx="316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100" b="1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5400000">
            <a:off x="1893674" y="3861048"/>
            <a:ext cx="33338" cy="144462"/>
            <a:chOff x="7766462" y="4808010"/>
            <a:chExt cx="33487" cy="144684"/>
          </a:xfrm>
        </p:grpSpPr>
        <p:cxnSp>
          <p:nvCxnSpPr>
            <p:cNvPr id="213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 rot="5400000">
            <a:off x="4079112" y="3407834"/>
            <a:ext cx="33338" cy="144462"/>
            <a:chOff x="7766462" y="4808010"/>
            <a:chExt cx="33487" cy="144684"/>
          </a:xfrm>
        </p:grpSpPr>
        <p:cxnSp>
          <p:nvCxnSpPr>
            <p:cNvPr id="216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1"/>
          <p:cNvGrpSpPr>
            <a:grpSpLocks/>
          </p:cNvGrpSpPr>
          <p:nvPr/>
        </p:nvGrpSpPr>
        <p:grpSpPr bwMode="auto">
          <a:xfrm rot="10800000">
            <a:off x="3962598" y="5122878"/>
            <a:ext cx="33338" cy="144462"/>
            <a:chOff x="7766462" y="4808010"/>
            <a:chExt cx="33487" cy="144684"/>
          </a:xfrm>
        </p:grpSpPr>
        <p:cxnSp>
          <p:nvCxnSpPr>
            <p:cNvPr id="219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1"/>
          <p:cNvGrpSpPr>
            <a:grpSpLocks/>
          </p:cNvGrpSpPr>
          <p:nvPr/>
        </p:nvGrpSpPr>
        <p:grpSpPr bwMode="auto">
          <a:xfrm rot="10800000">
            <a:off x="1567502" y="2420888"/>
            <a:ext cx="33338" cy="144462"/>
            <a:chOff x="7766462" y="4808010"/>
            <a:chExt cx="33487" cy="144684"/>
          </a:xfrm>
        </p:grpSpPr>
        <p:cxnSp>
          <p:nvCxnSpPr>
            <p:cNvPr id="222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1"/>
          <p:cNvGrpSpPr>
            <a:grpSpLocks/>
          </p:cNvGrpSpPr>
          <p:nvPr/>
        </p:nvGrpSpPr>
        <p:grpSpPr bwMode="auto">
          <a:xfrm rot="15000000">
            <a:off x="4970710" y="4221088"/>
            <a:ext cx="33338" cy="144462"/>
            <a:chOff x="7766462" y="4808010"/>
            <a:chExt cx="33487" cy="144684"/>
          </a:xfrm>
        </p:grpSpPr>
        <p:cxnSp>
          <p:nvCxnSpPr>
            <p:cNvPr id="225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1"/>
          <p:cNvGrpSpPr>
            <a:grpSpLocks/>
          </p:cNvGrpSpPr>
          <p:nvPr/>
        </p:nvGrpSpPr>
        <p:grpSpPr bwMode="auto">
          <a:xfrm rot="15000000">
            <a:off x="3942488" y="3933932"/>
            <a:ext cx="33338" cy="144462"/>
            <a:chOff x="7766462" y="4808010"/>
            <a:chExt cx="33487" cy="144684"/>
          </a:xfrm>
        </p:grpSpPr>
        <p:cxnSp>
          <p:nvCxnSpPr>
            <p:cNvPr id="2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1"/>
          <p:cNvGrpSpPr>
            <a:grpSpLocks/>
          </p:cNvGrpSpPr>
          <p:nvPr/>
        </p:nvGrpSpPr>
        <p:grpSpPr bwMode="auto">
          <a:xfrm rot="15000000">
            <a:off x="1123094" y="3397138"/>
            <a:ext cx="33338" cy="144462"/>
            <a:chOff x="7766462" y="4808010"/>
            <a:chExt cx="33487" cy="144684"/>
          </a:xfrm>
        </p:grpSpPr>
        <p:cxnSp>
          <p:nvCxnSpPr>
            <p:cNvPr id="2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20400000">
            <a:off x="3002794" y="4628766"/>
            <a:ext cx="33338" cy="144462"/>
            <a:chOff x="7766462" y="4808010"/>
            <a:chExt cx="33487" cy="144684"/>
          </a:xfrm>
        </p:grpSpPr>
        <p:cxnSp>
          <p:nvCxnSpPr>
            <p:cNvPr id="234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81"/>
          <p:cNvGrpSpPr>
            <a:grpSpLocks/>
          </p:cNvGrpSpPr>
          <p:nvPr/>
        </p:nvGrpSpPr>
        <p:grpSpPr bwMode="auto">
          <a:xfrm rot="20400000">
            <a:off x="3155194" y="2710266"/>
            <a:ext cx="33338" cy="144462"/>
            <a:chOff x="7766462" y="4808010"/>
            <a:chExt cx="33487" cy="144684"/>
          </a:xfrm>
        </p:grpSpPr>
        <p:cxnSp>
          <p:nvCxnSpPr>
            <p:cNvPr id="23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1"/>
          <p:cNvGrpSpPr>
            <a:grpSpLocks/>
          </p:cNvGrpSpPr>
          <p:nvPr/>
        </p:nvGrpSpPr>
        <p:grpSpPr bwMode="auto">
          <a:xfrm rot="20400000">
            <a:off x="3722874" y="3914526"/>
            <a:ext cx="33338" cy="144462"/>
            <a:chOff x="7766462" y="4808010"/>
            <a:chExt cx="33487" cy="144684"/>
          </a:xfrm>
        </p:grpSpPr>
        <p:cxnSp>
          <p:nvCxnSpPr>
            <p:cNvPr id="24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BlokTextu 241"/>
          <p:cNvSpPr txBox="1"/>
          <p:nvPr/>
        </p:nvSpPr>
        <p:spPr>
          <a:xfrm>
            <a:off x="1008028" y="1589896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7" name="BlokTextu 156"/>
          <p:cNvSpPr txBox="1"/>
          <p:nvPr/>
        </p:nvSpPr>
        <p:spPr>
          <a:xfrm>
            <a:off x="4018514" y="1409953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Pohľad južný</a:t>
            </a:r>
            <a:endParaRPr lang="sk-SK" sz="1000" dirty="0"/>
          </a:p>
        </p:txBody>
      </p:sp>
      <p:cxnSp>
        <p:nvCxnSpPr>
          <p:cNvPr id="131" name="Rovná spojnica 130"/>
          <p:cNvCxnSpPr/>
          <p:nvPr/>
        </p:nvCxnSpPr>
        <p:spPr>
          <a:xfrm rot="16200000" flipV="1">
            <a:off x="4932040" y="1815027"/>
            <a:ext cx="0" cy="12435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132" name="Line 62"/>
          <p:cNvSpPr>
            <a:spLocks noChangeShapeType="1"/>
          </p:cNvSpPr>
          <p:nvPr/>
        </p:nvSpPr>
        <p:spPr bwMode="auto">
          <a:xfrm flipV="1">
            <a:off x="4870134" y="1875777"/>
            <a:ext cx="158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" name="Oblúk 121"/>
          <p:cNvSpPr/>
          <p:nvPr/>
        </p:nvSpPr>
        <p:spPr>
          <a:xfrm flipH="1" flipV="1">
            <a:off x="2370473" y="3085548"/>
            <a:ext cx="914400" cy="914400"/>
          </a:xfrm>
          <a:prstGeom prst="arc">
            <a:avLst>
              <a:gd name="adj1" fmla="val 12687895"/>
              <a:gd name="adj2" fmla="val 177640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BlokTextu 122"/>
          <p:cNvSpPr txBox="1"/>
          <p:nvPr/>
        </p:nvSpPr>
        <p:spPr>
          <a:xfrm>
            <a:off x="2711367" y="361931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°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54"/>
          <p:cNvSpPr>
            <a:spLocks noChangeShapeType="1"/>
          </p:cNvSpPr>
          <p:nvPr/>
        </p:nvSpPr>
        <p:spPr bwMode="auto">
          <a:xfrm flipV="1">
            <a:off x="27479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6" name="Line 55"/>
          <p:cNvSpPr>
            <a:spLocks noChangeShapeType="1"/>
          </p:cNvSpPr>
          <p:nvPr/>
        </p:nvSpPr>
        <p:spPr bwMode="auto">
          <a:xfrm flipV="1">
            <a:off x="28781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8" name="Line 56"/>
          <p:cNvSpPr>
            <a:spLocks noChangeShapeType="1"/>
          </p:cNvSpPr>
          <p:nvPr/>
        </p:nvSpPr>
        <p:spPr bwMode="auto">
          <a:xfrm flipV="1">
            <a:off x="3009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 flipV="1">
            <a:off x="314163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0" name="Line 58"/>
          <p:cNvSpPr>
            <a:spLocks noChangeShapeType="1"/>
          </p:cNvSpPr>
          <p:nvPr/>
        </p:nvSpPr>
        <p:spPr bwMode="auto">
          <a:xfrm flipV="1">
            <a:off x="34289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3702019" y="1961356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4035394" y="1961356"/>
            <a:ext cx="5222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 flipV="1">
            <a:off x="4035394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68"/>
          <p:cNvSpPr>
            <a:spLocks noChangeShapeType="1"/>
          </p:cNvSpPr>
          <p:nvPr/>
        </p:nvSpPr>
        <p:spPr bwMode="auto">
          <a:xfrm flipV="1">
            <a:off x="4557682" y="1961356"/>
            <a:ext cx="0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71"/>
          <p:cNvSpPr>
            <a:spLocks noChangeShapeType="1"/>
          </p:cNvSpPr>
          <p:nvPr/>
        </p:nvSpPr>
        <p:spPr bwMode="auto">
          <a:xfrm flipV="1">
            <a:off x="370201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72"/>
          <p:cNvSpPr>
            <a:spLocks noChangeShapeType="1"/>
          </p:cNvSpPr>
          <p:nvPr/>
        </p:nvSpPr>
        <p:spPr bwMode="auto">
          <a:xfrm flipV="1">
            <a:off x="38734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56879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Line 79"/>
          <p:cNvSpPr>
            <a:spLocks noChangeShapeType="1"/>
          </p:cNvSpPr>
          <p:nvPr/>
        </p:nvSpPr>
        <p:spPr bwMode="auto">
          <a:xfrm>
            <a:off x="5819744" y="2250281"/>
            <a:ext cx="5969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Line 82"/>
          <p:cNvSpPr>
            <a:spLocks noChangeShapeType="1"/>
          </p:cNvSpPr>
          <p:nvPr/>
        </p:nvSpPr>
        <p:spPr bwMode="auto">
          <a:xfrm flipH="1">
            <a:off x="5819744" y="2250281"/>
            <a:ext cx="1111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5" name="Line 83"/>
          <p:cNvSpPr>
            <a:spLocks noChangeShapeType="1"/>
          </p:cNvSpPr>
          <p:nvPr/>
        </p:nvSpPr>
        <p:spPr bwMode="auto">
          <a:xfrm flipV="1">
            <a:off x="5930869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7" name="Line 85"/>
          <p:cNvSpPr>
            <a:spLocks noChangeShapeType="1"/>
          </p:cNvSpPr>
          <p:nvPr/>
        </p:nvSpPr>
        <p:spPr bwMode="auto">
          <a:xfrm flipH="1">
            <a:off x="5930869" y="1961356"/>
            <a:ext cx="37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2" name="Line 350"/>
          <p:cNvSpPr>
            <a:spLocks noChangeShapeType="1"/>
          </p:cNvSpPr>
          <p:nvPr/>
        </p:nvSpPr>
        <p:spPr bwMode="auto">
          <a:xfrm flipH="1">
            <a:off x="3141632" y="1961356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9" name="Line 351"/>
          <p:cNvSpPr>
            <a:spLocks noChangeShapeType="1"/>
          </p:cNvSpPr>
          <p:nvPr/>
        </p:nvSpPr>
        <p:spPr bwMode="auto">
          <a:xfrm flipH="1">
            <a:off x="2878107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0" name="Line 352"/>
          <p:cNvSpPr>
            <a:spLocks noChangeShapeType="1"/>
          </p:cNvSpPr>
          <p:nvPr/>
        </p:nvSpPr>
        <p:spPr bwMode="auto">
          <a:xfrm flipH="1">
            <a:off x="2417732" y="1961356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2" name="Line 353"/>
          <p:cNvSpPr>
            <a:spLocks noChangeShapeType="1"/>
          </p:cNvSpPr>
          <p:nvPr/>
        </p:nvSpPr>
        <p:spPr bwMode="auto">
          <a:xfrm flipH="1">
            <a:off x="5687982" y="1961356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" name="Line 361"/>
          <p:cNvSpPr>
            <a:spLocks noChangeShapeType="1"/>
          </p:cNvSpPr>
          <p:nvPr/>
        </p:nvSpPr>
        <p:spPr bwMode="auto">
          <a:xfrm>
            <a:off x="3428970" y="2250281"/>
            <a:ext cx="2222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5" name="Line 387"/>
          <p:cNvSpPr>
            <a:spLocks noChangeShapeType="1"/>
          </p:cNvSpPr>
          <p:nvPr/>
        </p:nvSpPr>
        <p:spPr bwMode="auto">
          <a:xfrm>
            <a:off x="2747932" y="1632743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6" name="Line 388"/>
          <p:cNvSpPr>
            <a:spLocks noChangeShapeType="1"/>
          </p:cNvSpPr>
          <p:nvPr/>
        </p:nvSpPr>
        <p:spPr bwMode="auto">
          <a:xfrm>
            <a:off x="3284507" y="1632743"/>
            <a:ext cx="1588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7" name="Line 389"/>
          <p:cNvSpPr>
            <a:spLocks noChangeShapeType="1"/>
          </p:cNvSpPr>
          <p:nvPr/>
        </p:nvSpPr>
        <p:spPr bwMode="auto">
          <a:xfrm flipH="1">
            <a:off x="2747932" y="1878806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8" name="Line 411"/>
          <p:cNvSpPr>
            <a:spLocks noChangeShapeType="1"/>
          </p:cNvSpPr>
          <p:nvPr/>
        </p:nvSpPr>
        <p:spPr bwMode="auto">
          <a:xfrm flipH="1">
            <a:off x="5065682" y="1961356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412"/>
          <p:cNvSpPr>
            <a:spLocks noChangeShapeType="1"/>
          </p:cNvSpPr>
          <p:nvPr/>
        </p:nvSpPr>
        <p:spPr bwMode="auto">
          <a:xfrm>
            <a:off x="5065682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1" name="Line 414"/>
          <p:cNvSpPr>
            <a:spLocks noChangeShapeType="1"/>
          </p:cNvSpPr>
          <p:nvPr/>
        </p:nvSpPr>
        <p:spPr bwMode="auto">
          <a:xfrm flipV="1">
            <a:off x="55578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" name="Line 415"/>
          <p:cNvSpPr>
            <a:spLocks noChangeShapeType="1"/>
          </p:cNvSpPr>
          <p:nvPr/>
        </p:nvSpPr>
        <p:spPr bwMode="auto">
          <a:xfrm>
            <a:off x="5065682" y="1632743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5" name="Line 416"/>
          <p:cNvSpPr>
            <a:spLocks noChangeShapeType="1"/>
          </p:cNvSpPr>
          <p:nvPr/>
        </p:nvSpPr>
        <p:spPr bwMode="auto">
          <a:xfrm>
            <a:off x="5310157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Line 417"/>
          <p:cNvSpPr>
            <a:spLocks noChangeShapeType="1"/>
          </p:cNvSpPr>
          <p:nvPr/>
        </p:nvSpPr>
        <p:spPr bwMode="auto">
          <a:xfrm flipH="1">
            <a:off x="5065682" y="1878806"/>
            <a:ext cx="244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418"/>
          <p:cNvSpPr>
            <a:spLocks noChangeShapeType="1"/>
          </p:cNvSpPr>
          <p:nvPr/>
        </p:nvSpPr>
        <p:spPr bwMode="auto">
          <a:xfrm flipV="1">
            <a:off x="506568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0" name="BlokTextu 199"/>
          <p:cNvSpPr txBox="1"/>
          <p:nvPr/>
        </p:nvSpPr>
        <p:spPr>
          <a:xfrm>
            <a:off x="360000" y="5401591"/>
            <a:ext cx="71719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Konštrukcia detailov (okien a dverí):</a:t>
            </a:r>
          </a:p>
          <a:p>
            <a:r>
              <a:rPr lang="sk-SK" sz="1200" b="1" dirty="0" smtClean="0"/>
              <a:t>Delenie úsečiek na zvislých hranách objektu:</a:t>
            </a:r>
          </a:p>
          <a:p>
            <a:r>
              <a:rPr lang="sk-SK" sz="1200" dirty="0" smtClean="0"/>
              <a:t>Zvislé priamky sú rovnobežné s priemetňou. Na týchto priamkach sa </a:t>
            </a:r>
            <a:r>
              <a:rPr lang="sk-SK" sz="1200" b="1" dirty="0" smtClean="0"/>
              <a:t>zachováva</a:t>
            </a:r>
            <a:r>
              <a:rPr lang="sk-SK" sz="1200" dirty="0" smtClean="0"/>
              <a:t> deliaci pomer bodov.</a:t>
            </a:r>
          </a:p>
          <a:p>
            <a:r>
              <a:rPr lang="sk-SK" sz="1200" dirty="0" smtClean="0"/>
              <a:t>Delenie môžeme urobiť podľa postupu z príkladu S</a:t>
            </a:r>
            <a:r>
              <a:rPr lang="en-US" sz="1200" dirty="0" smtClean="0"/>
              <a:t>13</a:t>
            </a:r>
            <a:r>
              <a:rPr lang="sk-SK" sz="1200" dirty="0" smtClean="0"/>
              <a:t> (pozri v Stredovom premietaní v kapitole </a:t>
            </a:r>
            <a:r>
              <a:rPr lang="sk-SK" sz="1200" b="1" dirty="0" smtClean="0"/>
              <a:t>S2</a:t>
            </a:r>
            <a:r>
              <a:rPr lang="sk-SK" sz="1200" dirty="0" smtClean="0"/>
              <a:t>)</a:t>
            </a:r>
            <a:r>
              <a:rPr lang="en-US" sz="1200" dirty="0" smtClean="0"/>
              <a:t>.</a:t>
            </a:r>
            <a:endParaRPr lang="sk-SK" sz="1200" dirty="0" smtClean="0"/>
          </a:p>
          <a:p>
            <a:r>
              <a:rPr lang="sk-SK" sz="1200" b="1" dirty="0" smtClean="0"/>
              <a:t>Delenie úsečiek na vodorovných hranách objektu, ktoré nie sú rovnobežné s priemetňou:</a:t>
            </a:r>
          </a:p>
          <a:p>
            <a:r>
              <a:rPr lang="sk-SK" sz="1200" dirty="0" smtClean="0"/>
              <a:t>Na týchto priamkach sa </a:t>
            </a:r>
            <a:r>
              <a:rPr lang="sk-SK" sz="1200" b="1" dirty="0" smtClean="0"/>
              <a:t>nezachováva</a:t>
            </a:r>
            <a:r>
              <a:rPr lang="sk-SK" sz="1200" dirty="0" smtClean="0"/>
              <a:t> deliaci pomer bodov. </a:t>
            </a:r>
          </a:p>
          <a:p>
            <a:r>
              <a:rPr lang="sk-SK" sz="1200" dirty="0" smtClean="0"/>
              <a:t>Delenie môžeme urobiť podľa postupu z príkladu S15b (pozri v Stredovom premietaní v kapitole </a:t>
            </a:r>
            <a:r>
              <a:rPr lang="sk-SK" sz="1200" b="1" dirty="0" smtClean="0"/>
              <a:t>S2</a:t>
            </a:r>
            <a:r>
              <a:rPr lang="sk-SK" sz="1200" dirty="0" smtClean="0"/>
              <a:t>)</a:t>
            </a:r>
            <a:r>
              <a:rPr lang="en-US" sz="1200" dirty="0" smtClean="0"/>
              <a:t>.</a:t>
            </a:r>
            <a:endParaRPr lang="sk-SK" sz="1200" dirty="0" smtClean="0"/>
          </a:p>
        </p:txBody>
      </p:sp>
      <p:sp>
        <p:nvSpPr>
          <p:cNvPr id="230" name="BlokTextu 229"/>
          <p:cNvSpPr txBox="1"/>
          <p:nvPr/>
        </p:nvSpPr>
        <p:spPr>
          <a:xfrm>
            <a:off x="6374614" y="1769242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K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sp>
        <p:nvSpPr>
          <p:cNvPr id="236" name="BlokTextu 235"/>
          <p:cNvSpPr txBox="1"/>
          <p:nvPr/>
        </p:nvSpPr>
        <p:spPr>
          <a:xfrm>
            <a:off x="6374614" y="2209788"/>
            <a:ext cx="311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V="1">
            <a:off x="6416644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Line 84"/>
          <p:cNvSpPr>
            <a:spLocks noChangeShapeType="1"/>
          </p:cNvSpPr>
          <p:nvPr/>
        </p:nvSpPr>
        <p:spPr bwMode="auto">
          <a:xfrm flipV="1">
            <a:off x="6307107" y="1961356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>
            <a:off x="6302344" y="2250281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82" name="Skupina 281"/>
          <p:cNvGrpSpPr/>
          <p:nvPr/>
        </p:nvGrpSpPr>
        <p:grpSpPr>
          <a:xfrm>
            <a:off x="5708826" y="1876416"/>
            <a:ext cx="983504" cy="376235"/>
            <a:chOff x="5708826" y="1876416"/>
            <a:chExt cx="983504" cy="376235"/>
          </a:xfrm>
        </p:grpSpPr>
        <p:sp>
          <p:nvSpPr>
            <p:cNvPr id="233" name="BlokTextu 232"/>
            <p:cNvSpPr txBox="1"/>
            <p:nvPr/>
          </p:nvSpPr>
          <p:spPr>
            <a:xfrm>
              <a:off x="6374614" y="1914518"/>
              <a:ext cx="3177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E</a:t>
              </a:r>
              <a:r>
                <a:rPr lang="sk-SK" sz="1000" b="1" baseline="-25000" dirty="0" smtClean="0"/>
                <a:t>3</a:t>
              </a:r>
              <a:endParaRPr lang="sk-SK" sz="1000" b="1" dirty="0"/>
            </a:p>
          </p:txBody>
        </p:sp>
        <p:sp>
          <p:nvSpPr>
            <p:cNvPr id="221" name="Line 62"/>
            <p:cNvSpPr>
              <a:spLocks noChangeShapeType="1"/>
            </p:cNvSpPr>
            <p:nvPr/>
          </p:nvSpPr>
          <p:spPr bwMode="auto">
            <a:xfrm flipV="1">
              <a:off x="6415099" y="1878797"/>
              <a:ext cx="1588" cy="371475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cxnSp>
          <p:nvCxnSpPr>
            <p:cNvPr id="258" name="Rovná spojnica 257"/>
            <p:cNvCxnSpPr/>
            <p:nvPr/>
          </p:nvCxnSpPr>
          <p:spPr>
            <a:xfrm rot="-8520000">
              <a:off x="6357950" y="1876416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Rovná spojnica 258"/>
            <p:cNvCxnSpPr/>
            <p:nvPr/>
          </p:nvCxnSpPr>
          <p:spPr>
            <a:xfrm rot="-8520000">
              <a:off x="6362697" y="196214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Rovná spojnica 259"/>
            <p:cNvCxnSpPr/>
            <p:nvPr/>
          </p:nvCxnSpPr>
          <p:spPr>
            <a:xfrm rot="-8520000">
              <a:off x="6362697" y="225106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Rovná spojnica 268"/>
            <p:cNvCxnSpPr/>
            <p:nvPr/>
          </p:nvCxnSpPr>
          <p:spPr>
            <a:xfrm>
              <a:off x="5708826" y="1957120"/>
              <a:ext cx="792000" cy="1588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Line 79"/>
          <p:cNvSpPr>
            <a:spLocks noChangeShapeType="1"/>
          </p:cNvSpPr>
          <p:nvPr/>
        </p:nvSpPr>
        <p:spPr bwMode="auto">
          <a:xfrm>
            <a:off x="5819780" y="2247888"/>
            <a:ext cx="596900" cy="1588"/>
          </a:xfrm>
          <a:prstGeom prst="line">
            <a:avLst/>
          </a:pr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263" name="Rovná spojnica 262"/>
          <p:cNvCxnSpPr/>
          <p:nvPr/>
        </p:nvCxnSpPr>
        <p:spPr>
          <a:xfrm rot="-8520000">
            <a:off x="6258895" y="2254767"/>
            <a:ext cx="108000" cy="15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ovná spojnica 263"/>
          <p:cNvCxnSpPr/>
          <p:nvPr/>
        </p:nvCxnSpPr>
        <p:spPr>
          <a:xfrm rot="-8520000">
            <a:off x="5882639" y="2247630"/>
            <a:ext cx="108000" cy="15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BlokTextu 272"/>
          <p:cNvSpPr txBox="1"/>
          <p:nvPr/>
        </p:nvSpPr>
        <p:spPr>
          <a:xfrm>
            <a:off x="5541988" y="168936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N</a:t>
            </a:r>
            <a:r>
              <a:rPr lang="sk-SK" sz="1000" b="1" baseline="-25000" dirty="0" smtClean="0"/>
              <a:t>3</a:t>
            </a:r>
            <a:endParaRPr lang="sk-SK" sz="1000" b="1" dirty="0"/>
          </a:p>
        </p:txBody>
      </p:sp>
      <p:grpSp>
        <p:nvGrpSpPr>
          <p:cNvPr id="283" name="Skupina 282"/>
          <p:cNvGrpSpPr/>
          <p:nvPr/>
        </p:nvGrpSpPr>
        <p:grpSpPr>
          <a:xfrm>
            <a:off x="5574782" y="1869277"/>
            <a:ext cx="311304" cy="376235"/>
            <a:chOff x="5570274" y="1878318"/>
            <a:chExt cx="311304" cy="376235"/>
          </a:xfrm>
        </p:grpSpPr>
        <p:sp>
          <p:nvSpPr>
            <p:cNvPr id="274" name="BlokTextu 273"/>
            <p:cNvSpPr txBox="1"/>
            <p:nvPr/>
          </p:nvSpPr>
          <p:spPr>
            <a:xfrm>
              <a:off x="5570274" y="1928802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F</a:t>
              </a:r>
              <a:r>
                <a:rPr lang="sk-SK" sz="1000" b="1" baseline="-25000" dirty="0" smtClean="0"/>
                <a:t>3</a:t>
              </a:r>
              <a:endParaRPr lang="sk-SK" sz="1000" b="1" dirty="0"/>
            </a:p>
          </p:txBody>
        </p:sp>
        <p:grpSp>
          <p:nvGrpSpPr>
            <p:cNvPr id="280" name="Skupina 279"/>
            <p:cNvGrpSpPr/>
            <p:nvPr/>
          </p:nvGrpSpPr>
          <p:grpSpPr>
            <a:xfrm>
              <a:off x="5756918" y="1878318"/>
              <a:ext cx="112747" cy="376235"/>
              <a:chOff x="6510350" y="2028816"/>
              <a:chExt cx="112747" cy="376235"/>
            </a:xfrm>
          </p:grpSpPr>
          <p:sp>
            <p:nvSpPr>
              <p:cNvPr id="276" name="Line 62"/>
              <p:cNvSpPr>
                <a:spLocks noChangeShapeType="1"/>
              </p:cNvSpPr>
              <p:nvPr/>
            </p:nvSpPr>
            <p:spPr bwMode="auto">
              <a:xfrm flipV="1">
                <a:off x="6567499" y="2031197"/>
                <a:ext cx="1588" cy="371475"/>
              </a:xfrm>
              <a:prstGeom prst="line">
                <a:avLst/>
              </a:prstGeom>
              <a:noFill/>
              <a:ln w="12700">
                <a:solidFill>
                  <a:srgbClr val="FF66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cxnSp>
            <p:nvCxnSpPr>
              <p:cNvPr id="277" name="Rovná spojnica 276"/>
              <p:cNvCxnSpPr/>
              <p:nvPr/>
            </p:nvCxnSpPr>
            <p:spPr>
              <a:xfrm rot="-8520000">
                <a:off x="6510350" y="2028816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Rovná spojnica 277"/>
              <p:cNvCxnSpPr/>
              <p:nvPr/>
            </p:nvCxnSpPr>
            <p:spPr>
              <a:xfrm rot="-8520000">
                <a:off x="6515097" y="211454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Rovná spojnica 278"/>
              <p:cNvCxnSpPr/>
              <p:nvPr/>
            </p:nvCxnSpPr>
            <p:spPr>
              <a:xfrm rot="-8520000">
                <a:off x="6515097" y="240346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BlokTextu 280"/>
          <p:cNvSpPr txBox="1"/>
          <p:nvPr/>
        </p:nvSpPr>
        <p:spPr>
          <a:xfrm>
            <a:off x="5572132" y="2857496"/>
            <a:ext cx="3292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Zobrazíme dvere na stene </a:t>
            </a:r>
            <a:r>
              <a:rPr lang="sk-SK" sz="1200" b="1" dirty="0" smtClean="0"/>
              <a:t>KLMN</a:t>
            </a:r>
            <a:r>
              <a:rPr lang="sk-SK" sz="1200" dirty="0" smtClean="0"/>
              <a:t>:</a:t>
            </a:r>
          </a:p>
          <a:p>
            <a:endParaRPr lang="sk-SK" sz="1200" dirty="0" smtClean="0"/>
          </a:p>
          <a:p>
            <a:r>
              <a:rPr lang="sk-SK" sz="1200" dirty="0" smtClean="0"/>
              <a:t>Deliaci bod na úsečke </a:t>
            </a:r>
            <a:r>
              <a:rPr lang="sk-SK" sz="1200" b="1" dirty="0" smtClean="0"/>
              <a:t>KL </a:t>
            </a:r>
            <a:r>
              <a:rPr lang="sk-SK" sz="1200" dirty="0" smtClean="0"/>
              <a:t>označíme </a:t>
            </a:r>
            <a:r>
              <a:rPr lang="sk-SK" sz="1200" b="1" dirty="0" smtClean="0"/>
              <a:t>E</a:t>
            </a:r>
            <a:r>
              <a:rPr lang="sk-SK" sz="1200" dirty="0" smtClean="0"/>
              <a:t>. </a:t>
            </a:r>
          </a:p>
          <a:p>
            <a:r>
              <a:rPr lang="sk-SK" sz="1200" dirty="0" smtClean="0"/>
              <a:t>Deliaci bod na úsečke </a:t>
            </a:r>
            <a:r>
              <a:rPr lang="sk-SK" sz="1200" b="1" dirty="0" smtClean="0"/>
              <a:t>MN</a:t>
            </a:r>
            <a:r>
              <a:rPr lang="sk-SK" sz="1200" dirty="0" smtClean="0"/>
              <a:t> označíme </a:t>
            </a:r>
            <a:r>
              <a:rPr lang="sk-SK" sz="1200" b="1" dirty="0" smtClean="0"/>
              <a:t>F</a:t>
            </a:r>
            <a:r>
              <a:rPr lang="sk-SK" sz="1200" dirty="0" smtClean="0"/>
              <a:t>. </a:t>
            </a:r>
          </a:p>
          <a:p>
            <a:pPr algn="just"/>
            <a:r>
              <a:rPr lang="sk-SK" sz="1200" dirty="0" smtClean="0"/>
              <a:t>Deliace body na úsečke </a:t>
            </a:r>
            <a:r>
              <a:rPr lang="sk-SK" sz="1200" b="1" dirty="0" smtClean="0"/>
              <a:t>ML</a:t>
            </a:r>
            <a:r>
              <a:rPr lang="sk-SK" sz="1200" dirty="0" smtClean="0"/>
              <a:t> označíme </a:t>
            </a:r>
            <a:r>
              <a:rPr lang="sk-SK" sz="1200" b="1" dirty="0" smtClean="0"/>
              <a:t>G</a:t>
            </a:r>
            <a:r>
              <a:rPr lang="sk-SK" sz="1200" dirty="0" smtClean="0"/>
              <a:t> a </a:t>
            </a:r>
            <a:r>
              <a:rPr lang="sk-SK" sz="1200" b="1" dirty="0" smtClean="0"/>
              <a:t>J</a:t>
            </a:r>
            <a:r>
              <a:rPr lang="sk-SK" sz="1200" dirty="0" smtClean="0"/>
              <a:t>. </a:t>
            </a:r>
          </a:p>
        </p:txBody>
      </p:sp>
      <p:sp>
        <p:nvSpPr>
          <p:cNvPr id="188" name="Line 59"/>
          <p:cNvSpPr>
            <a:spLocks noChangeShapeType="1"/>
          </p:cNvSpPr>
          <p:nvPr/>
        </p:nvSpPr>
        <p:spPr bwMode="auto">
          <a:xfrm>
            <a:off x="2417732" y="1508918"/>
            <a:ext cx="1643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76"/>
          <p:cNvSpPr>
            <a:spLocks noChangeShapeType="1"/>
          </p:cNvSpPr>
          <p:nvPr/>
        </p:nvSpPr>
        <p:spPr bwMode="auto">
          <a:xfrm>
            <a:off x="4999007" y="1508918"/>
            <a:ext cx="820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386"/>
          <p:cNvSpPr>
            <a:spLocks noChangeShapeType="1"/>
          </p:cNvSpPr>
          <p:nvPr/>
        </p:nvSpPr>
        <p:spPr bwMode="auto">
          <a:xfrm flipV="1">
            <a:off x="2747932" y="1632743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2" name="Line 62"/>
          <p:cNvSpPr>
            <a:spLocks noChangeShapeType="1"/>
          </p:cNvSpPr>
          <p:nvPr/>
        </p:nvSpPr>
        <p:spPr bwMode="auto">
          <a:xfrm flipV="1">
            <a:off x="4668807" y="1878806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" name="Text Box 22"/>
          <p:cNvSpPr txBox="1">
            <a:spLocks noChangeArrowheads="1"/>
          </p:cNvSpPr>
          <p:nvPr/>
        </p:nvSpPr>
        <p:spPr bwMode="auto">
          <a:xfrm flipH="1">
            <a:off x="6361025" y="1101657"/>
            <a:ext cx="47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Zástupný symbol čísla snímky 1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/>
      <p:bldP spid="200" grpId="0"/>
      <p:bldP spid="230" grpId="0"/>
      <p:bldP spid="236" grpId="0"/>
      <p:bldP spid="262" grpId="0" animBg="1"/>
      <p:bldP spid="273" grpId="0"/>
      <p:bldP spid="2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244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573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-13604" y="1474916"/>
            <a:ext cx="9108000" cy="0"/>
          </a:xfrm>
          <a:prstGeom prst="line">
            <a:avLst/>
          </a:pr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4" name="BlokTextu 233"/>
          <p:cNvSpPr txBox="1"/>
          <p:nvPr/>
        </p:nvSpPr>
        <p:spPr>
          <a:xfrm>
            <a:off x="7556425" y="3031997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 </a:t>
            </a:r>
            <a:endParaRPr lang="sk-SK" sz="1000" b="1" dirty="0"/>
          </a:p>
        </p:txBody>
      </p:sp>
      <p:sp>
        <p:nvSpPr>
          <p:cNvPr id="283" name="BlokTextu 282"/>
          <p:cNvSpPr txBox="1"/>
          <p:nvPr/>
        </p:nvSpPr>
        <p:spPr>
          <a:xfrm>
            <a:off x="7665475" y="3178470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147" name="Line 266"/>
          <p:cNvSpPr>
            <a:spLocks noChangeShapeType="1"/>
          </p:cNvSpPr>
          <p:nvPr/>
        </p:nvSpPr>
        <p:spPr bwMode="auto">
          <a:xfrm>
            <a:off x="46181" y="2631216"/>
            <a:ext cx="7481743" cy="1642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221"/>
          <p:cNvSpPr>
            <a:spLocks noChangeShapeType="1"/>
          </p:cNvSpPr>
          <p:nvPr/>
        </p:nvSpPr>
        <p:spPr bwMode="auto">
          <a:xfrm flipH="1">
            <a:off x="2362199" y="1750744"/>
            <a:ext cx="6754091" cy="2955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1795463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27"/>
          <p:cNvSpPr>
            <a:spLocks noChangeShapeType="1"/>
          </p:cNvSpPr>
          <p:nvPr/>
        </p:nvSpPr>
        <p:spPr bwMode="auto">
          <a:xfrm>
            <a:off x="1466613" y="2376488"/>
            <a:ext cx="65160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128"/>
          <p:cNvSpPr>
            <a:spLocks noChangeShapeType="1"/>
          </p:cNvSpPr>
          <p:nvPr/>
        </p:nvSpPr>
        <p:spPr bwMode="auto">
          <a:xfrm flipV="1">
            <a:off x="1468437" y="1439863"/>
            <a:ext cx="1588" cy="635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9"/>
          <p:cNvSpPr>
            <a:spLocks noChangeShapeType="1"/>
          </p:cNvSpPr>
          <p:nvPr/>
        </p:nvSpPr>
        <p:spPr bwMode="auto">
          <a:xfrm flipV="1">
            <a:off x="3044825" y="1439863"/>
            <a:ext cx="0" cy="63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0"/>
          <p:cNvSpPr>
            <a:spLocks noChangeShapeType="1"/>
          </p:cNvSpPr>
          <p:nvPr/>
        </p:nvSpPr>
        <p:spPr bwMode="auto">
          <a:xfrm flipV="1">
            <a:off x="4148137" y="1439863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Line 131"/>
          <p:cNvSpPr>
            <a:spLocks noChangeShapeType="1"/>
          </p:cNvSpPr>
          <p:nvPr/>
        </p:nvSpPr>
        <p:spPr bwMode="auto">
          <a:xfrm flipV="1">
            <a:off x="5480050" y="1439863"/>
            <a:ext cx="0" cy="635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141"/>
          <p:cNvSpPr>
            <a:spLocks noChangeShapeType="1"/>
          </p:cNvSpPr>
          <p:nvPr/>
        </p:nvSpPr>
        <p:spPr bwMode="auto">
          <a:xfrm flipV="1">
            <a:off x="7380287" y="1439863"/>
            <a:ext cx="1588" cy="63500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142"/>
          <p:cNvSpPr>
            <a:spLocks noChangeShapeType="1"/>
          </p:cNvSpPr>
          <p:nvPr/>
        </p:nvSpPr>
        <p:spPr bwMode="auto">
          <a:xfrm flipH="1">
            <a:off x="1468437" y="1473200"/>
            <a:ext cx="6516000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 flipV="1">
            <a:off x="3460750" y="2343150"/>
            <a:ext cx="1588" cy="65088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150"/>
          <p:cNvSpPr>
            <a:spLocks noChangeShapeType="1"/>
          </p:cNvSpPr>
          <p:nvPr/>
        </p:nvSpPr>
        <p:spPr bwMode="auto">
          <a:xfrm flipV="1">
            <a:off x="5540375" y="2343150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 flipV="1">
            <a:off x="5583237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Line 152"/>
          <p:cNvSpPr>
            <a:spLocks noChangeShapeType="1"/>
          </p:cNvSpPr>
          <p:nvPr/>
        </p:nvSpPr>
        <p:spPr bwMode="auto">
          <a:xfrm flipV="1">
            <a:off x="7008812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 flipH="1">
            <a:off x="1400678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78393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 flipH="1">
            <a:off x="2710494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 flipH="1">
            <a:off x="4065280" y="120474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 flipH="1">
            <a:off x="536044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 flipH="1">
            <a:off x="723615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14"/>
          <p:cNvSpPr txBox="1">
            <a:spLocks noChangeArrowheads="1"/>
          </p:cNvSpPr>
          <p:nvPr/>
        </p:nvSpPr>
        <p:spPr bwMode="auto">
          <a:xfrm flipH="1">
            <a:off x="1928794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 flipH="1">
            <a:off x="5336520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14"/>
          <p:cNvSpPr txBox="1">
            <a:spLocks noChangeArrowheads="1"/>
          </p:cNvSpPr>
          <p:nvPr/>
        </p:nvSpPr>
        <p:spPr bwMode="auto">
          <a:xfrm flipH="1">
            <a:off x="6858016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 flipH="1">
            <a:off x="5516706" y="233644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4"/>
          <p:cNvSpPr txBox="1">
            <a:spLocks noChangeArrowheads="1"/>
          </p:cNvSpPr>
          <p:nvPr/>
        </p:nvSpPr>
        <p:spPr bwMode="auto">
          <a:xfrm flipH="1">
            <a:off x="482588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 flipH="1">
            <a:off x="323582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00430" y="23603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sk-SK" sz="1200" b="1" dirty="0"/>
          </a:p>
        </p:txBody>
      </p:sp>
      <p:sp>
        <p:nvSpPr>
          <p:cNvPr id="180" name="BlokTextu 179"/>
          <p:cNvSpPr txBox="1"/>
          <p:nvPr/>
        </p:nvSpPr>
        <p:spPr>
          <a:xfrm>
            <a:off x="7643834" y="23574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sk-SK" sz="1200" b="1" dirty="0"/>
          </a:p>
        </p:txBody>
      </p:sp>
      <p:sp>
        <p:nvSpPr>
          <p:cNvPr id="181" name="BlokTextu 180"/>
          <p:cNvSpPr txBox="1"/>
          <p:nvPr/>
        </p:nvSpPr>
        <p:spPr>
          <a:xfrm>
            <a:off x="7786710" y="12144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3636943" y="2342595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06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1588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1588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91" name="Line 224"/>
          <p:cNvSpPr>
            <a:spLocks noChangeShapeType="1"/>
          </p:cNvSpPr>
          <p:nvPr/>
        </p:nvSpPr>
        <p:spPr bwMode="auto">
          <a:xfrm flipV="1">
            <a:off x="1795463" y="1473200"/>
            <a:ext cx="2352675" cy="417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238"/>
          <p:cNvSpPr>
            <a:spLocks noChangeShapeType="1"/>
          </p:cNvSpPr>
          <p:nvPr/>
        </p:nvSpPr>
        <p:spPr bwMode="auto">
          <a:xfrm flipH="1" flipV="1">
            <a:off x="3471863" y="1558925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239"/>
          <p:cNvSpPr>
            <a:spLocks noChangeShapeType="1"/>
          </p:cNvSpPr>
          <p:nvPr/>
        </p:nvSpPr>
        <p:spPr bwMode="auto">
          <a:xfrm flipH="1" flipV="1">
            <a:off x="2798763" y="1677988"/>
            <a:ext cx="11113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240"/>
          <p:cNvSpPr>
            <a:spLocks noChangeShapeType="1"/>
          </p:cNvSpPr>
          <p:nvPr/>
        </p:nvSpPr>
        <p:spPr bwMode="auto">
          <a:xfrm flipH="1" flipV="1">
            <a:off x="2127250" y="1798638"/>
            <a:ext cx="11113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6" name="Skupina 103"/>
          <p:cNvGrpSpPr/>
          <p:nvPr/>
        </p:nvGrpSpPr>
        <p:grpSpPr>
          <a:xfrm>
            <a:off x="2362200" y="1473200"/>
            <a:ext cx="1785938" cy="573088"/>
            <a:chOff x="2362200" y="1473200"/>
            <a:chExt cx="1785938" cy="573088"/>
          </a:xfrm>
        </p:grpSpPr>
        <p:sp>
          <p:nvSpPr>
            <p:cNvPr id="95" name="Line 216"/>
            <p:cNvSpPr>
              <a:spLocks noChangeShapeType="1"/>
            </p:cNvSpPr>
            <p:nvPr/>
          </p:nvSpPr>
          <p:spPr bwMode="auto">
            <a:xfrm flipH="1">
              <a:off x="2617788" y="1800225"/>
              <a:ext cx="5111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7" name="Line 217"/>
            <p:cNvSpPr>
              <a:spLocks noChangeShapeType="1"/>
            </p:cNvSpPr>
            <p:nvPr/>
          </p:nvSpPr>
          <p:spPr bwMode="auto">
            <a:xfrm flipV="1">
              <a:off x="2362200" y="1965325"/>
              <a:ext cx="255588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8" name="Line 214"/>
            <p:cNvSpPr>
              <a:spLocks noChangeShapeType="1"/>
            </p:cNvSpPr>
            <p:nvPr/>
          </p:nvSpPr>
          <p:spPr bwMode="auto">
            <a:xfrm flipH="1">
              <a:off x="3638550" y="1473200"/>
              <a:ext cx="509588" cy="161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9" name="Line 215"/>
            <p:cNvSpPr>
              <a:spLocks noChangeShapeType="1"/>
            </p:cNvSpPr>
            <p:nvPr/>
          </p:nvSpPr>
          <p:spPr bwMode="auto">
            <a:xfrm flipH="1">
              <a:off x="3128963" y="1635125"/>
              <a:ext cx="509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0" name="Line 227"/>
          <p:cNvSpPr>
            <a:spLocks noChangeShapeType="1"/>
          </p:cNvSpPr>
          <p:nvPr/>
        </p:nvSpPr>
        <p:spPr bwMode="auto">
          <a:xfrm>
            <a:off x="3117850" y="1770063"/>
            <a:ext cx="20638" cy="61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228"/>
          <p:cNvSpPr>
            <a:spLocks noChangeShapeType="1"/>
          </p:cNvSpPr>
          <p:nvPr/>
        </p:nvSpPr>
        <p:spPr bwMode="auto">
          <a:xfrm>
            <a:off x="2608263" y="1933575"/>
            <a:ext cx="19050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238"/>
          <p:cNvSpPr>
            <a:spLocks noChangeShapeType="1"/>
          </p:cNvSpPr>
          <p:nvPr/>
        </p:nvSpPr>
        <p:spPr bwMode="auto">
          <a:xfrm flipH="1" flipV="1">
            <a:off x="3631883" y="1608760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7" name="Skupina 113"/>
          <p:cNvGrpSpPr/>
          <p:nvPr/>
        </p:nvGrpSpPr>
        <p:grpSpPr>
          <a:xfrm>
            <a:off x="2362200" y="1457196"/>
            <a:ext cx="1795463" cy="3176717"/>
            <a:chOff x="2362200" y="1457196"/>
            <a:chExt cx="1795463" cy="3176717"/>
          </a:xfrm>
        </p:grpSpPr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 flipH="1">
              <a:off x="2617787" y="1457196"/>
              <a:ext cx="1539876" cy="2725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2362200" y="4183063"/>
              <a:ext cx="255588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11" name="Freeform 254"/>
          <p:cNvSpPr>
            <a:spLocks/>
          </p:cNvSpPr>
          <p:nvPr/>
        </p:nvSpPr>
        <p:spPr bwMode="auto">
          <a:xfrm>
            <a:off x="1795463" y="1789113"/>
            <a:ext cx="4560888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3" y="52"/>
              </a:cxn>
              <a:cxn ang="0">
                <a:pos x="2081" y="0"/>
              </a:cxn>
              <a:cxn ang="0">
                <a:pos x="0" y="64"/>
              </a:cxn>
            </a:cxnLst>
            <a:rect l="0" t="0" r="r" b="b"/>
            <a:pathLst>
              <a:path w="2873" h="162">
                <a:moveTo>
                  <a:pt x="357" y="162"/>
                </a:moveTo>
                <a:lnTo>
                  <a:pt x="2873" y="52"/>
                </a:lnTo>
                <a:lnTo>
                  <a:pt x="2081" y="0"/>
                </a:lnTo>
                <a:lnTo>
                  <a:pt x="0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/>
          <p:nvPr/>
        </p:nvSpPr>
        <p:spPr>
          <a:xfrm>
            <a:off x="1916783" y="198006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</a:t>
            </a:r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13" name="Line 218"/>
          <p:cNvSpPr>
            <a:spLocks noChangeShapeType="1"/>
          </p:cNvSpPr>
          <p:nvPr/>
        </p:nvSpPr>
        <p:spPr bwMode="auto">
          <a:xfrm flipV="1">
            <a:off x="2362200" y="2046288"/>
            <a:ext cx="1588" cy="2587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1886805" y="445068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3,5A</a:t>
            </a:r>
            <a:endParaRPr lang="sk-SK" sz="1200" b="1" dirty="0"/>
          </a:p>
        </p:txBody>
      </p:sp>
      <p:grpSp>
        <p:nvGrpSpPr>
          <p:cNvPr id="8" name="Group 181"/>
          <p:cNvGrpSpPr>
            <a:grpSpLocks/>
          </p:cNvGrpSpPr>
          <p:nvPr/>
        </p:nvGrpSpPr>
        <p:grpSpPr bwMode="auto">
          <a:xfrm rot="5400000">
            <a:off x="2341546" y="3407834"/>
            <a:ext cx="33338" cy="144462"/>
            <a:chOff x="7766462" y="4808010"/>
            <a:chExt cx="33487" cy="144684"/>
          </a:xfrm>
        </p:grpSpPr>
        <p:cxnSp>
          <p:nvCxnSpPr>
            <p:cNvPr id="11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3598859" y="1825589"/>
            <a:ext cx="33338" cy="144462"/>
            <a:chOff x="7766462" y="4808010"/>
            <a:chExt cx="33487" cy="144684"/>
          </a:xfrm>
        </p:grpSpPr>
        <p:cxnSp>
          <p:nvCxnSpPr>
            <p:cNvPr id="12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225"/>
          <p:cNvSpPr>
            <a:spLocks noChangeShapeType="1"/>
          </p:cNvSpPr>
          <p:nvPr/>
        </p:nvSpPr>
        <p:spPr bwMode="auto">
          <a:xfrm>
            <a:off x="3098800" y="3262313"/>
            <a:ext cx="57150" cy="33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3" name="Line 226"/>
          <p:cNvSpPr>
            <a:spLocks noChangeShapeType="1"/>
          </p:cNvSpPr>
          <p:nvPr/>
        </p:nvSpPr>
        <p:spPr bwMode="auto">
          <a:xfrm>
            <a:off x="2587625" y="4167188"/>
            <a:ext cx="58738" cy="31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5" name="Group 181"/>
          <p:cNvGrpSpPr>
            <a:grpSpLocks noChangeAspect="1"/>
          </p:cNvGrpSpPr>
          <p:nvPr/>
        </p:nvGrpSpPr>
        <p:grpSpPr bwMode="auto">
          <a:xfrm rot="15000000" flipH="1">
            <a:off x="3560341" y="1575322"/>
            <a:ext cx="18288" cy="79239"/>
            <a:chOff x="7766462" y="4808010"/>
            <a:chExt cx="33487" cy="144684"/>
          </a:xfrm>
        </p:grpSpPr>
        <p:cxnSp>
          <p:nvCxnSpPr>
            <p:cNvPr id="1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1"/>
          <p:cNvGrpSpPr>
            <a:grpSpLocks noChangeAspect="1"/>
          </p:cNvGrpSpPr>
          <p:nvPr/>
        </p:nvGrpSpPr>
        <p:grpSpPr bwMode="auto">
          <a:xfrm rot="15000000" flipH="1">
            <a:off x="2081820" y="1930410"/>
            <a:ext cx="18288" cy="79239"/>
            <a:chOff x="7766462" y="4808010"/>
            <a:chExt cx="33487" cy="144684"/>
          </a:xfrm>
        </p:grpSpPr>
        <p:cxnSp>
          <p:nvCxnSpPr>
            <p:cNvPr id="1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251"/>
          <p:cNvSpPr>
            <a:spLocks/>
          </p:cNvSpPr>
          <p:nvPr/>
        </p:nvSpPr>
        <p:spPr bwMode="auto">
          <a:xfrm>
            <a:off x="1795463" y="1890713"/>
            <a:ext cx="34925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2" y="1217"/>
              </a:cxn>
            </a:cxnLst>
            <a:rect l="0" t="0" r="r" b="b"/>
            <a:pathLst>
              <a:path w="22" h="1217">
                <a:moveTo>
                  <a:pt x="0" y="0"/>
                </a:moveTo>
                <a:lnTo>
                  <a:pt x="0" y="1185"/>
                </a:lnTo>
                <a:lnTo>
                  <a:pt x="22" y="121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223"/>
          <p:cNvSpPr>
            <a:spLocks noChangeShapeType="1"/>
          </p:cNvSpPr>
          <p:nvPr/>
        </p:nvSpPr>
        <p:spPr bwMode="auto">
          <a:xfrm flipV="1">
            <a:off x="2362200" y="3527749"/>
            <a:ext cx="4583545" cy="11061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245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31607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280"/>
          <p:cNvSpPr>
            <a:spLocks noChangeShapeType="1"/>
          </p:cNvSpPr>
          <p:nvPr/>
        </p:nvSpPr>
        <p:spPr bwMode="auto">
          <a:xfrm flipH="1">
            <a:off x="7527925" y="1473200"/>
            <a:ext cx="1279525" cy="2800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281"/>
          <p:cNvSpPr>
            <a:spLocks noChangeShapeType="1"/>
          </p:cNvSpPr>
          <p:nvPr/>
        </p:nvSpPr>
        <p:spPr bwMode="auto">
          <a:xfrm flipV="1">
            <a:off x="7527925" y="1473200"/>
            <a:ext cx="1279525" cy="16557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Freeform 285"/>
          <p:cNvSpPr>
            <a:spLocks/>
          </p:cNvSpPr>
          <p:nvPr/>
        </p:nvSpPr>
        <p:spPr bwMode="auto">
          <a:xfrm>
            <a:off x="5605463" y="2878138"/>
            <a:ext cx="1922463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1" y="879"/>
              </a:cxn>
              <a:cxn ang="0">
                <a:pos x="1211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1" h="879">
                <a:moveTo>
                  <a:pt x="953" y="822"/>
                </a:moveTo>
                <a:lnTo>
                  <a:pt x="1211" y="879"/>
                </a:lnTo>
                <a:lnTo>
                  <a:pt x="1211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Freeform 290"/>
          <p:cNvSpPr>
            <a:spLocks/>
          </p:cNvSpPr>
          <p:nvPr/>
        </p:nvSpPr>
        <p:spPr bwMode="auto">
          <a:xfrm>
            <a:off x="6356350" y="2587625"/>
            <a:ext cx="1477963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1" y="90"/>
              </a:cxn>
              <a:cxn ang="0">
                <a:pos x="931" y="640"/>
              </a:cxn>
              <a:cxn ang="0">
                <a:pos x="909" y="689"/>
              </a:cxn>
            </a:cxnLst>
            <a:rect l="0" t="0" r="r" b="b"/>
            <a:pathLst>
              <a:path w="931" h="689">
                <a:moveTo>
                  <a:pt x="0" y="0"/>
                </a:moveTo>
                <a:lnTo>
                  <a:pt x="931" y="90"/>
                </a:lnTo>
                <a:lnTo>
                  <a:pt x="931" y="640"/>
                </a:lnTo>
                <a:lnTo>
                  <a:pt x="909" y="689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8" name="Freeform 289"/>
          <p:cNvSpPr>
            <a:spLocks/>
          </p:cNvSpPr>
          <p:nvPr/>
        </p:nvSpPr>
        <p:spPr bwMode="auto">
          <a:xfrm>
            <a:off x="5605463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 flipH="1">
            <a:off x="222954" y="1142984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 flipH="1">
            <a:off x="8480168" y="1142984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280"/>
          <p:cNvSpPr>
            <a:spLocks noChangeShapeType="1"/>
          </p:cNvSpPr>
          <p:nvPr/>
        </p:nvSpPr>
        <p:spPr bwMode="auto">
          <a:xfrm flipH="1">
            <a:off x="7528411" y="3602182"/>
            <a:ext cx="304652" cy="66675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266"/>
          <p:cNvSpPr>
            <a:spLocks noChangeShapeType="1"/>
          </p:cNvSpPr>
          <p:nvPr/>
        </p:nvSpPr>
        <p:spPr bwMode="auto">
          <a:xfrm>
            <a:off x="5601098" y="3850444"/>
            <a:ext cx="1930473" cy="423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223"/>
          <p:cNvSpPr>
            <a:spLocks noChangeShapeType="1"/>
          </p:cNvSpPr>
          <p:nvPr/>
        </p:nvSpPr>
        <p:spPr bwMode="auto">
          <a:xfrm flipV="1">
            <a:off x="2369753" y="3850474"/>
            <a:ext cx="3240064" cy="781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 flipH="1" flipV="1">
            <a:off x="1792584" y="3768357"/>
            <a:ext cx="581488" cy="8851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125" name="Rovná spojnica 124"/>
          <p:cNvCxnSpPr/>
          <p:nvPr/>
        </p:nvCxnSpPr>
        <p:spPr>
          <a:xfrm rot="16200000" flipH="1">
            <a:off x="7499450" y="3161307"/>
            <a:ext cx="536960" cy="476014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rot="5400000">
            <a:off x="7213502" y="3702255"/>
            <a:ext cx="875352" cy="252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ovná spojnica 152"/>
          <p:cNvCxnSpPr/>
          <p:nvPr/>
        </p:nvCxnSpPr>
        <p:spPr>
          <a:xfrm rot="5400000">
            <a:off x="7436713" y="3255765"/>
            <a:ext cx="234617" cy="67715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ovná spojnica 157"/>
          <p:cNvCxnSpPr/>
          <p:nvPr/>
        </p:nvCxnSpPr>
        <p:spPr>
          <a:xfrm flipH="1" flipV="1">
            <a:off x="1143279" y="2420888"/>
            <a:ext cx="6383754" cy="964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78"/>
          <p:cNvGrpSpPr/>
          <p:nvPr/>
        </p:nvGrpSpPr>
        <p:grpSpPr>
          <a:xfrm rot="19050071">
            <a:off x="7582796" y="3072072"/>
            <a:ext cx="112747" cy="376235"/>
            <a:chOff x="6357950" y="1876416"/>
            <a:chExt cx="112747" cy="376235"/>
          </a:xfrm>
        </p:grpSpPr>
        <p:sp>
          <p:nvSpPr>
            <p:cNvPr id="185" name="Line 80"/>
            <p:cNvSpPr>
              <a:spLocks noChangeShapeType="1"/>
            </p:cNvSpPr>
            <p:nvPr/>
          </p:nvSpPr>
          <p:spPr bwMode="auto">
            <a:xfrm flipV="1">
              <a:off x="6416644" y="1878806"/>
              <a:ext cx="0" cy="371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6415099" y="1876416"/>
              <a:ext cx="1588" cy="3714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cxnSp>
          <p:nvCxnSpPr>
            <p:cNvPr id="193" name="Rovná spojnica 192"/>
            <p:cNvCxnSpPr/>
            <p:nvPr/>
          </p:nvCxnSpPr>
          <p:spPr>
            <a:xfrm rot="-8520000">
              <a:off x="6357950" y="1876416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ovná spojnica 193"/>
            <p:cNvCxnSpPr/>
            <p:nvPr/>
          </p:nvCxnSpPr>
          <p:spPr>
            <a:xfrm rot="-8520000">
              <a:off x="6362697" y="196214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ovná spojnica 194"/>
            <p:cNvCxnSpPr/>
            <p:nvPr/>
          </p:nvCxnSpPr>
          <p:spPr>
            <a:xfrm rot="-8520000">
              <a:off x="6362697" y="225106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BlokTextu 226"/>
          <p:cNvSpPr txBox="1"/>
          <p:nvPr/>
        </p:nvSpPr>
        <p:spPr>
          <a:xfrm>
            <a:off x="7429520" y="423784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 </a:t>
            </a:r>
            <a:endParaRPr lang="sk-SK" sz="1000" b="1" baseline="30000" dirty="0"/>
          </a:p>
        </p:txBody>
      </p:sp>
      <p:sp>
        <p:nvSpPr>
          <p:cNvPr id="232" name="BlokTextu 231"/>
          <p:cNvSpPr txBox="1"/>
          <p:nvPr/>
        </p:nvSpPr>
        <p:spPr>
          <a:xfrm>
            <a:off x="7354800" y="289262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K </a:t>
            </a:r>
            <a:endParaRPr lang="sk-SK" sz="1000" b="1" baseline="30000" dirty="0"/>
          </a:p>
        </p:txBody>
      </p:sp>
      <p:sp>
        <p:nvSpPr>
          <p:cNvPr id="241" name="BlokTextu 240"/>
          <p:cNvSpPr txBox="1"/>
          <p:nvPr/>
        </p:nvSpPr>
        <p:spPr>
          <a:xfrm>
            <a:off x="5457831" y="382587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M</a:t>
            </a:r>
            <a:endParaRPr lang="sk-SK" sz="1000" b="1" dirty="0"/>
          </a:p>
        </p:txBody>
      </p:sp>
      <p:grpSp>
        <p:nvGrpSpPr>
          <p:cNvPr id="19" name="Skupina 252"/>
          <p:cNvGrpSpPr/>
          <p:nvPr/>
        </p:nvGrpSpPr>
        <p:grpSpPr>
          <a:xfrm>
            <a:off x="7629899" y="3741447"/>
            <a:ext cx="85373" cy="38332"/>
            <a:chOff x="8169254" y="4068963"/>
            <a:chExt cx="85373" cy="38332"/>
          </a:xfrm>
        </p:grpSpPr>
        <p:cxnSp>
          <p:nvCxnSpPr>
            <p:cNvPr id="251" name="Rovná spojnica 250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Rovná spojnica 251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253"/>
          <p:cNvGrpSpPr/>
          <p:nvPr/>
        </p:nvGrpSpPr>
        <p:grpSpPr>
          <a:xfrm>
            <a:off x="7530748" y="3226544"/>
            <a:ext cx="85373" cy="38332"/>
            <a:chOff x="8169254" y="4068963"/>
            <a:chExt cx="85373" cy="38332"/>
          </a:xfrm>
        </p:grpSpPr>
        <p:cxnSp>
          <p:nvCxnSpPr>
            <p:cNvPr id="255" name="Rovná spojnica 254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Rovná spojnica 255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BlokTextu 256"/>
          <p:cNvSpPr txBox="1"/>
          <p:nvPr/>
        </p:nvSpPr>
        <p:spPr>
          <a:xfrm>
            <a:off x="252000" y="4716000"/>
            <a:ext cx="8837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7) </a:t>
            </a:r>
            <a:r>
              <a:rPr lang="sk-SK" sz="1200" dirty="0" smtClean="0"/>
              <a:t>Zobrazíme dvere na stene </a:t>
            </a:r>
            <a:r>
              <a:rPr lang="sk-SK" sz="1200" b="1" dirty="0" smtClean="0"/>
              <a:t>KLMN</a:t>
            </a:r>
            <a:r>
              <a:rPr lang="sk-SK" sz="1200" dirty="0" smtClean="0"/>
              <a:t>:</a:t>
            </a:r>
          </a:p>
          <a:p>
            <a:r>
              <a:rPr lang="sk-SK" sz="1200" dirty="0" smtClean="0"/>
              <a:t>Delenie zvislých úsečiek (rovnobežných s priemetňou) zostrojíme podľa príkladu S13 v kapitole </a:t>
            </a:r>
            <a:r>
              <a:rPr lang="sk-SK" sz="1200" b="1" dirty="0" smtClean="0"/>
              <a:t>S2</a:t>
            </a:r>
            <a:r>
              <a:rPr lang="sk-SK" sz="1200" dirty="0" smtClean="0"/>
              <a:t>:</a:t>
            </a:r>
          </a:p>
          <a:p>
            <a:r>
              <a:rPr lang="sk-SK" sz="1200" dirty="0" smtClean="0"/>
              <a:t>Cez bod </a:t>
            </a:r>
            <a:r>
              <a:rPr lang="sk-SK" sz="1200" b="1" dirty="0" smtClean="0"/>
              <a:t>K </a:t>
            </a:r>
            <a:r>
              <a:rPr lang="sk-SK" sz="1200" dirty="0" smtClean="0"/>
              <a:t>zostrojíme ľubovoľnú priamku </a:t>
            </a:r>
            <a:r>
              <a:rPr lang="sk-SK" sz="1200" b="1" dirty="0" smtClean="0"/>
              <a:t>p</a:t>
            </a:r>
            <a:r>
              <a:rPr lang="sk-SK" sz="1200" dirty="0" smtClean="0"/>
              <a:t>.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Na priamku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nanesieme body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(v tomto poradí)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tak, aby platilo: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altLang="sk-SK" sz="1200" dirty="0" smtClean="0"/>
              <a:t> |</a:t>
            </a:r>
            <a:r>
              <a:rPr lang="sk-SK" sz="1200" b="1" dirty="0" smtClean="0">
                <a:sym typeface="Symbol"/>
              </a:rPr>
              <a:t>K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sym typeface="Symbol"/>
              </a:rPr>
              <a:t>=</a:t>
            </a:r>
            <a:r>
              <a:rPr lang="sk-SK" sz="1200" b="1" dirty="0" smtClean="0">
                <a:sym typeface="Symbol"/>
              </a:rPr>
              <a:t>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K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Symbol"/>
              </a:rPr>
              <a:t>,</a:t>
            </a:r>
            <a:r>
              <a:rPr lang="en-US" altLang="sk-SK" sz="1200" dirty="0" smtClean="0"/>
              <a:t> |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sym typeface="Symbol"/>
              </a:rPr>
              <a:t>=</a:t>
            </a:r>
            <a:r>
              <a:rPr lang="en-US" altLang="sk-SK" sz="1200" dirty="0" smtClean="0"/>
              <a:t> |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endParaRPr lang="sk-SK" sz="1200" dirty="0" smtClean="0">
              <a:sym typeface="Symbol"/>
            </a:endParaRPr>
          </a:p>
          <a:p>
            <a:r>
              <a:rPr lang="sk-SK" sz="1000" dirty="0" smtClean="0">
                <a:solidFill>
                  <a:srgbClr val="0066CC"/>
                </a:solidFill>
                <a:sym typeface="Symbol"/>
              </a:rPr>
              <a:t>Poznámka:</a:t>
            </a:r>
            <a:r>
              <a:rPr lang="sk-SK" sz="10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sk-SK" sz="1000" dirty="0" smtClean="0">
                <a:sym typeface="Symbol"/>
              </a:rPr>
              <a:t>Podľa potreby môžeme body </a:t>
            </a:r>
            <a:r>
              <a:rPr lang="sk-SK" sz="1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000" b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sk-SK" sz="1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000" b="1" dirty="0" smtClean="0"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sk-SK" sz="1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000" dirty="0" smtClean="0">
                <a:latin typeface="Arial" pitchFamily="34" charset="0"/>
                <a:cs typeface="Arial" pitchFamily="34" charset="0"/>
                <a:sym typeface="Symbol"/>
              </a:rPr>
              <a:t>narysovať tak, aby platilo </a:t>
            </a:r>
            <a:r>
              <a:rPr lang="sk-SK" sz="1000" dirty="0" smtClean="0">
                <a:sym typeface="Symbol"/>
              </a:rPr>
              <a:t></a:t>
            </a:r>
            <a:r>
              <a:rPr lang="sk-SK" sz="1000" b="1" dirty="0" smtClean="0">
                <a:sym typeface="Symbol"/>
              </a:rPr>
              <a:t>K</a:t>
            </a:r>
            <a:r>
              <a:rPr lang="sk-SK" sz="1000" b="1" baseline="30000" dirty="0" smtClean="0">
                <a:sym typeface="Symbol"/>
              </a:rPr>
              <a:t></a:t>
            </a:r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</a:t>
            </a:r>
            <a:r>
              <a:rPr lang="sk-SK" sz="1000" dirty="0" smtClean="0">
                <a:sym typeface="Symbol"/>
              </a:rPr>
              <a:t></a:t>
            </a:r>
            <a:r>
              <a:rPr lang="sk-SK" sz="1000" b="1" dirty="0" smtClean="0">
                <a:sym typeface="Symbol"/>
              </a:rPr>
              <a:t> </a:t>
            </a:r>
            <a:r>
              <a:rPr lang="sk-SK" sz="1000" dirty="0" smtClean="0">
                <a:sym typeface="Symbol"/>
              </a:rPr>
              <a:t>=</a:t>
            </a:r>
            <a:r>
              <a:rPr lang="sk-SK" sz="1000" b="1" dirty="0" smtClean="0">
                <a:sym typeface="Symbol"/>
              </a:rPr>
              <a:t> x</a:t>
            </a:r>
            <a:r>
              <a:rPr lang="sk-SK" sz="1000" dirty="0" smtClean="0">
                <a:sym typeface="Symbol"/>
              </a:rPr>
              <a:t></a:t>
            </a:r>
            <a:r>
              <a:rPr lang="sk-SK" sz="1000" b="1" dirty="0" smtClean="0">
                <a:sym typeface="Symbol"/>
              </a:rPr>
              <a:t>K</a:t>
            </a:r>
            <a:r>
              <a:rPr lang="sk-SK" sz="1000" b="1" baseline="-25000" dirty="0" smtClean="0">
                <a:sym typeface="Symbol"/>
              </a:rPr>
              <a:t>3</a:t>
            </a:r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-25000" dirty="0" smtClean="0">
                <a:sym typeface="Symbol"/>
              </a:rPr>
              <a:t>3</a:t>
            </a:r>
            <a:r>
              <a:rPr lang="sk-SK" sz="1000" dirty="0" smtClean="0">
                <a:sym typeface="Symbol"/>
              </a:rPr>
              <a:t>, </a:t>
            </a:r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</a:t>
            </a:r>
            <a:r>
              <a:rPr lang="sk-SK" sz="1000" b="1" dirty="0" smtClean="0">
                <a:sym typeface="Symbol"/>
              </a:rPr>
              <a:t>L</a:t>
            </a:r>
            <a:r>
              <a:rPr lang="sk-SK" sz="1000" b="1" baseline="30000" dirty="0" smtClean="0">
                <a:sym typeface="Symbol"/>
              </a:rPr>
              <a:t></a:t>
            </a:r>
            <a:r>
              <a:rPr lang="sk-SK" sz="1000" dirty="0" smtClean="0">
                <a:sym typeface="Symbol"/>
              </a:rPr>
              <a:t></a:t>
            </a:r>
            <a:r>
              <a:rPr lang="sk-SK" sz="1000" b="1" dirty="0" smtClean="0">
                <a:sym typeface="Symbol"/>
              </a:rPr>
              <a:t> </a:t>
            </a:r>
            <a:r>
              <a:rPr lang="sk-SK" sz="1000" dirty="0" smtClean="0">
                <a:sym typeface="Symbol"/>
              </a:rPr>
              <a:t>=</a:t>
            </a:r>
            <a:r>
              <a:rPr lang="sk-SK" sz="1000" b="1" dirty="0" smtClean="0">
                <a:sym typeface="Symbol"/>
              </a:rPr>
              <a:t> x</a:t>
            </a:r>
            <a:r>
              <a:rPr lang="sk-SK" sz="1000" dirty="0" smtClean="0">
                <a:sym typeface="Symbol"/>
              </a:rPr>
              <a:t></a:t>
            </a:r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-25000" dirty="0" smtClean="0">
                <a:sym typeface="Symbol"/>
              </a:rPr>
              <a:t>3</a:t>
            </a:r>
            <a:r>
              <a:rPr lang="sk-SK" sz="1000" b="1" dirty="0" smtClean="0">
                <a:sym typeface="Symbol"/>
              </a:rPr>
              <a:t>L</a:t>
            </a:r>
            <a:r>
              <a:rPr lang="sk-SK" sz="1000" b="1" baseline="-25000" dirty="0" smtClean="0">
                <a:sym typeface="Symbol"/>
              </a:rPr>
              <a:t>3</a:t>
            </a:r>
            <a:r>
              <a:rPr lang="sk-SK" sz="1000" dirty="0" smtClean="0">
                <a:sym typeface="Symbol"/>
              </a:rPr>
              <a:t> </a:t>
            </a:r>
            <a:r>
              <a:rPr lang="sk-SK" sz="1000" dirty="0" smtClean="0">
                <a:latin typeface="Arial" pitchFamily="34" charset="0"/>
                <a:cs typeface="Arial" pitchFamily="34" charset="0"/>
                <a:sym typeface="Symbol"/>
              </a:rPr>
              <a:t>v </a:t>
            </a:r>
            <a:r>
              <a:rPr lang="sk-SK" sz="1000" b="1" dirty="0" err="1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sk-SK" sz="1000" dirty="0" err="1" smtClean="0">
                <a:latin typeface="Arial" pitchFamily="34" charset="0"/>
                <a:cs typeface="Arial" pitchFamily="34" charset="0"/>
                <a:sym typeface="Symbol"/>
              </a:rPr>
              <a:t>-násobnom</a:t>
            </a:r>
            <a:r>
              <a:rPr lang="sk-SK" sz="1000" dirty="0" smtClean="0">
                <a:latin typeface="Arial" pitchFamily="34" charset="0"/>
                <a:cs typeface="Arial" pitchFamily="34" charset="0"/>
                <a:sym typeface="Symbol"/>
              </a:rPr>
              <a:t> zväčšení alebo zmenšení.</a:t>
            </a:r>
            <a:endParaRPr lang="sk-SK" sz="1000" dirty="0" smtClean="0">
              <a:sym typeface="Symbol"/>
            </a:endParaRPr>
          </a:p>
          <a:p>
            <a:r>
              <a:rPr lang="sk-SK" sz="1200" dirty="0" smtClean="0">
                <a:sym typeface="Symbol"/>
              </a:rPr>
              <a:t>Zostrojíme priamku 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dirty="0" smtClean="0">
                <a:sym typeface="Symbol"/>
              </a:rPr>
              <a:t>.</a:t>
            </a:r>
            <a:endParaRPr lang="sk-SK" sz="1200" baseline="30000" dirty="0" smtClean="0">
              <a:sym typeface="Symbol"/>
            </a:endParaRPr>
          </a:p>
          <a:p>
            <a:r>
              <a:rPr lang="sk-SK" sz="1200" dirty="0" smtClean="0">
                <a:sym typeface="Symbol"/>
              </a:rPr>
              <a:t>Cez bod 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dirty="0" smtClean="0">
                <a:sym typeface="Symbol"/>
              </a:rPr>
              <a:t> zostrojíme priamku rovnobežnú s priamkou 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dirty="0" smtClean="0">
                <a:sym typeface="Symbol"/>
              </a:rPr>
              <a:t>. Jej priesečník s priamkou </a:t>
            </a:r>
            <a:r>
              <a:rPr lang="sk-SK" sz="1200" b="1" dirty="0" smtClean="0">
                <a:sym typeface="Symbol"/>
              </a:rPr>
              <a:t>KL </a:t>
            </a:r>
            <a:r>
              <a:rPr lang="sk-SK" sz="1200" dirty="0" smtClean="0">
                <a:sym typeface="Symbol"/>
              </a:rPr>
              <a:t>je bod </a:t>
            </a:r>
            <a:r>
              <a:rPr lang="sk-SK" sz="1200" b="1" dirty="0" smtClean="0">
                <a:sym typeface="Symbol"/>
              </a:rPr>
              <a:t>E</a:t>
            </a:r>
            <a:r>
              <a:rPr lang="sk-SK" sz="1200" dirty="0" smtClean="0">
                <a:sym typeface="Symbol"/>
              </a:rPr>
              <a:t>.</a:t>
            </a:r>
            <a:endParaRPr lang="en-US" sz="1200" dirty="0" smtClean="0">
              <a:sym typeface="Symbol"/>
            </a:endParaRPr>
          </a:p>
          <a:p>
            <a:pPr lvl="0"/>
            <a:r>
              <a:rPr lang="sk-SK" sz="1200" dirty="0" smtClean="0">
                <a:solidFill>
                  <a:prstClr val="black"/>
                </a:solidFill>
                <a:sym typeface="Symbol"/>
              </a:rPr>
              <a:t>Ak je </a:t>
            </a:r>
            <a:r>
              <a:rPr lang="sk-SK" sz="1200" dirty="0" err="1" smtClean="0">
                <a:solidFill>
                  <a:prstClr val="black"/>
                </a:solidFill>
                <a:sym typeface="Symbol"/>
              </a:rPr>
              <a:t>úbežník</a:t>
            </a:r>
            <a:r>
              <a:rPr lang="sk-SK" sz="12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2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nedostupný v nákresni, tak buď rozdelíme aj úsečku 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(deliaci bod 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zostrojíme analogicky),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alebo b</a:t>
            </a:r>
            <a:r>
              <a:rPr lang="sk-SK" sz="1200" dirty="0" smtClean="0">
                <a:solidFill>
                  <a:prstClr val="black"/>
                </a:solidFill>
                <a:sym typeface="Symbol"/>
              </a:rPr>
              <a:t>od </a:t>
            </a:r>
            <a:r>
              <a:rPr lang="sk-SK" sz="1200" b="1" dirty="0" smtClean="0">
                <a:solidFill>
                  <a:prstClr val="black"/>
                </a:solidFill>
                <a:sym typeface="Symbol"/>
              </a:rPr>
              <a:t>E</a:t>
            </a:r>
            <a:r>
              <a:rPr lang="sk-SK" sz="1200" dirty="0" smtClean="0">
                <a:solidFill>
                  <a:prstClr val="black"/>
                </a:solidFill>
                <a:sym typeface="Symbol"/>
              </a:rPr>
              <a:t> spojíme s nedostupným </a:t>
            </a:r>
            <a:r>
              <a:rPr lang="sk-SK" sz="1200" dirty="0" err="1" smtClean="0">
                <a:solidFill>
                  <a:prstClr val="black"/>
                </a:solidFill>
                <a:sym typeface="Symbol"/>
              </a:rPr>
              <a:t>úbežníkom</a:t>
            </a:r>
            <a:r>
              <a:rPr lang="sk-SK" sz="12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200" b="1" baseline="30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prstClr val="black"/>
                </a:solidFill>
                <a:sym typeface="Symbol"/>
              </a:rPr>
              <a:t>pomocou konštrukcie, ktorá je na nasledujúcej strane. </a:t>
            </a:r>
            <a:endParaRPr lang="en-US" sz="1200" dirty="0" smtClean="0">
              <a:solidFill>
                <a:prstClr val="black"/>
              </a:solidFill>
              <a:sym typeface="Symbol"/>
            </a:endParaRPr>
          </a:p>
          <a:p>
            <a:pPr lvl="0"/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sk-SK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leží horná hrana dverí.</a:t>
            </a:r>
            <a:endParaRPr lang="sk-SK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BlokTextu 257"/>
          <p:cNvSpPr txBox="1"/>
          <p:nvPr/>
        </p:nvSpPr>
        <p:spPr>
          <a:xfrm>
            <a:off x="7896978" y="3410528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F0"/>
                </a:solidFill>
              </a:rPr>
              <a:t>p</a:t>
            </a:r>
            <a:endParaRPr lang="sk-SK" sz="1000" b="1" dirty="0">
              <a:solidFill>
                <a:srgbClr val="00B0F0"/>
              </a:solidFill>
            </a:endParaRPr>
          </a:p>
        </p:txBody>
      </p:sp>
      <p:sp>
        <p:nvSpPr>
          <p:cNvPr id="260" name="BlokTextu 259"/>
          <p:cNvSpPr txBox="1"/>
          <p:nvPr/>
        </p:nvSpPr>
        <p:spPr>
          <a:xfrm>
            <a:off x="7323588" y="335756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E</a:t>
            </a:r>
            <a:endParaRPr lang="sk-SK" sz="1000" b="1" dirty="0"/>
          </a:p>
        </p:txBody>
      </p:sp>
      <p:sp>
        <p:nvSpPr>
          <p:cNvPr id="261" name="BlokTextu 260"/>
          <p:cNvSpPr txBox="1"/>
          <p:nvPr/>
        </p:nvSpPr>
        <p:spPr>
          <a:xfrm>
            <a:off x="5357818" y="2707834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N</a:t>
            </a:r>
            <a:endParaRPr lang="sk-SK" sz="1000" b="1" dirty="0"/>
          </a:p>
        </p:txBody>
      </p:sp>
      <p:cxnSp>
        <p:nvCxnSpPr>
          <p:cNvPr id="271" name="Rovná spojnica 270"/>
          <p:cNvCxnSpPr/>
          <p:nvPr/>
        </p:nvCxnSpPr>
        <p:spPr>
          <a:xfrm rot="16200000" flipH="1">
            <a:off x="5496119" y="2993512"/>
            <a:ext cx="158140" cy="45642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Skupina 283"/>
          <p:cNvGrpSpPr/>
          <p:nvPr/>
        </p:nvGrpSpPr>
        <p:grpSpPr>
          <a:xfrm>
            <a:off x="5115852" y="2829716"/>
            <a:ext cx="698572" cy="1015021"/>
            <a:chOff x="5115852" y="2829716"/>
            <a:chExt cx="698572" cy="1015021"/>
          </a:xfrm>
        </p:grpSpPr>
        <p:sp>
          <p:nvSpPr>
            <p:cNvPr id="269" name="BlokTextu 268"/>
            <p:cNvSpPr txBox="1"/>
            <p:nvPr/>
          </p:nvSpPr>
          <p:spPr>
            <a:xfrm flipH="1">
              <a:off x="5143504" y="3214686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>
                  <a:solidFill>
                    <a:srgbClr val="9900CC"/>
                  </a:solidFill>
                </a:rPr>
                <a:t>q</a:t>
              </a:r>
              <a:endParaRPr lang="sk-SK" sz="1000" b="1" dirty="0">
                <a:solidFill>
                  <a:srgbClr val="9900CC"/>
                </a:solidFill>
              </a:endParaRPr>
            </a:p>
          </p:txBody>
        </p:sp>
        <p:cxnSp>
          <p:nvCxnSpPr>
            <p:cNvPr id="268" name="Rovná spojnica 267"/>
            <p:cNvCxnSpPr/>
            <p:nvPr/>
          </p:nvCxnSpPr>
          <p:spPr>
            <a:xfrm rot="5400000">
              <a:off x="5085379" y="2916130"/>
              <a:ext cx="536960" cy="476014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Skupina 261"/>
            <p:cNvGrpSpPr/>
            <p:nvPr/>
          </p:nvGrpSpPr>
          <p:grpSpPr>
            <a:xfrm rot="2549929" flipH="1">
              <a:off x="5421682" y="2829716"/>
              <a:ext cx="112747" cy="376235"/>
              <a:chOff x="6357950" y="1876416"/>
              <a:chExt cx="112747" cy="376235"/>
            </a:xfrm>
          </p:grpSpPr>
          <p:sp>
            <p:nvSpPr>
              <p:cNvPr id="263" name="Line 80"/>
              <p:cNvSpPr>
                <a:spLocks noChangeShapeType="1"/>
              </p:cNvSpPr>
              <p:nvPr/>
            </p:nvSpPr>
            <p:spPr bwMode="auto">
              <a:xfrm flipV="1">
                <a:off x="6416644" y="1878806"/>
                <a:ext cx="0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64" name="Line 62"/>
              <p:cNvSpPr>
                <a:spLocks noChangeShapeType="1"/>
              </p:cNvSpPr>
              <p:nvPr/>
            </p:nvSpPr>
            <p:spPr bwMode="auto">
              <a:xfrm flipV="1">
                <a:off x="6415099" y="1876416"/>
                <a:ext cx="1588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cxnSp>
            <p:nvCxnSpPr>
              <p:cNvPr id="265" name="Rovná spojnica 264"/>
              <p:cNvCxnSpPr/>
              <p:nvPr/>
            </p:nvCxnSpPr>
            <p:spPr>
              <a:xfrm rot="-8520000">
                <a:off x="6357950" y="1876416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ovná spojnica 265"/>
              <p:cNvCxnSpPr/>
              <p:nvPr/>
            </p:nvCxnSpPr>
            <p:spPr>
              <a:xfrm rot="-8520000">
                <a:off x="6362697" y="196214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ovná spojnica 266"/>
              <p:cNvCxnSpPr/>
              <p:nvPr/>
            </p:nvCxnSpPr>
            <p:spPr>
              <a:xfrm rot="-8520000">
                <a:off x="6362697" y="225106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0" name="Rovná spojnica 269"/>
            <p:cNvCxnSpPr/>
            <p:nvPr/>
          </p:nvCxnSpPr>
          <p:spPr>
            <a:xfrm rot="16200000" flipH="1">
              <a:off x="5133221" y="3379250"/>
              <a:ext cx="690386" cy="240587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71"/>
            <p:cNvGrpSpPr/>
            <p:nvPr/>
          </p:nvGrpSpPr>
          <p:grpSpPr>
            <a:xfrm flipH="1">
              <a:off x="5401773" y="3382423"/>
              <a:ext cx="85373" cy="38332"/>
              <a:chOff x="8169254" y="4068963"/>
              <a:chExt cx="85373" cy="38332"/>
            </a:xfrm>
          </p:grpSpPr>
          <p:cxnSp>
            <p:nvCxnSpPr>
              <p:cNvPr id="273" name="Rovná spojnica 272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Rovná spojnica 273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74"/>
            <p:cNvGrpSpPr/>
            <p:nvPr/>
          </p:nvGrpSpPr>
          <p:grpSpPr>
            <a:xfrm flipH="1">
              <a:off x="5522797" y="2980638"/>
              <a:ext cx="85373" cy="38332"/>
              <a:chOff x="8169254" y="4068963"/>
              <a:chExt cx="85373" cy="38332"/>
            </a:xfrm>
          </p:grpSpPr>
          <p:cxnSp>
            <p:nvCxnSpPr>
              <p:cNvPr id="276" name="Rovná spojnica 275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Rovná spojnica 276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BlokTextu 281"/>
            <p:cNvSpPr txBox="1"/>
            <p:nvPr/>
          </p:nvSpPr>
          <p:spPr>
            <a:xfrm>
              <a:off x="5551210" y="3092732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F</a:t>
              </a:r>
              <a:endParaRPr lang="sk-SK" sz="1000" b="1" dirty="0"/>
            </a:p>
          </p:txBody>
        </p:sp>
      </p:grpSp>
      <p:sp>
        <p:nvSpPr>
          <p:cNvPr id="280" name="BlokTextu 279"/>
          <p:cNvSpPr txBox="1"/>
          <p:nvPr/>
        </p:nvSpPr>
        <p:spPr>
          <a:xfrm>
            <a:off x="7480036" y="290122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K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179" name="Zástupný symbol čísla snímky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83" grpId="0"/>
      <p:bldP spid="227" grpId="0"/>
      <p:bldP spid="232" grpId="0"/>
      <p:bldP spid="241" grpId="0"/>
      <p:bldP spid="258" grpId="0"/>
      <p:bldP spid="260" grpId="0"/>
      <p:bldP spid="261" grpId="0"/>
      <p:bldP spid="2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Rovná spojnica 45"/>
          <p:cNvCxnSpPr/>
          <p:nvPr/>
        </p:nvCxnSpPr>
        <p:spPr>
          <a:xfrm>
            <a:off x="1131683" y="1676675"/>
            <a:ext cx="1317279" cy="439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360000" y="5080194"/>
            <a:ext cx="56460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Konštrukcia:</a:t>
            </a:r>
          </a:p>
          <a:p>
            <a:pPr marL="228600" indent="-228600"/>
            <a:r>
              <a:rPr lang="sk-SK" sz="1200" b="1" dirty="0" smtClean="0"/>
              <a:t>a) </a:t>
            </a:r>
            <a:r>
              <a:rPr lang="sk-SK" sz="1200" dirty="0" smtClean="0"/>
              <a:t>Narysujeme trojuholník </a:t>
            </a:r>
            <a:r>
              <a:rPr lang="sk-SK" sz="1200" b="1" dirty="0" smtClean="0"/>
              <a:t>ABC</a:t>
            </a:r>
            <a:r>
              <a:rPr lang="sk-SK" sz="1200" dirty="0" smtClean="0"/>
              <a:t> tak, aby platilo </a:t>
            </a:r>
            <a:r>
              <a:rPr lang="sk-SK" sz="1200" b="1" dirty="0" smtClean="0"/>
              <a:t>A</a:t>
            </a:r>
            <a:r>
              <a:rPr lang="sk-SK" sz="1200" dirty="0" smtClean="0"/>
              <a:t> </a:t>
            </a:r>
            <a:r>
              <a:rPr lang="sk-SK" sz="1200" dirty="0" smtClean="0">
                <a:sym typeface="Symbol"/>
              </a:rPr>
              <a:t></a:t>
            </a:r>
            <a:r>
              <a:rPr lang="sk-SK" sz="1200" dirty="0" smtClean="0"/>
              <a:t> </a:t>
            </a:r>
            <a:r>
              <a:rPr lang="sk-SK" sz="1200" b="1" dirty="0" smtClean="0"/>
              <a:t>a</a:t>
            </a:r>
            <a:r>
              <a:rPr lang="sk-SK" sz="1200" dirty="0" smtClean="0"/>
              <a:t>, </a:t>
            </a:r>
            <a:r>
              <a:rPr lang="sk-SK" sz="1200" b="1" dirty="0" smtClean="0"/>
              <a:t>B </a:t>
            </a:r>
            <a:r>
              <a:rPr lang="sk-SK" sz="1200" dirty="0" smtClean="0">
                <a:sym typeface="Symbol"/>
              </a:rPr>
              <a:t></a:t>
            </a:r>
            <a:r>
              <a:rPr lang="sk-SK" sz="1200" dirty="0" smtClean="0"/>
              <a:t> </a:t>
            </a:r>
            <a:r>
              <a:rPr lang="sk-SK" sz="1200" b="1" dirty="0" smtClean="0"/>
              <a:t>b</a:t>
            </a:r>
            <a:r>
              <a:rPr lang="sk-SK" sz="1200" dirty="0" smtClean="0"/>
              <a:t>.</a:t>
            </a:r>
          </a:p>
          <a:p>
            <a:pPr marL="228600" indent="-228600"/>
            <a:r>
              <a:rPr lang="sk-SK" sz="1200" b="1" dirty="0" smtClean="0"/>
              <a:t>b) </a:t>
            </a:r>
            <a:r>
              <a:rPr lang="sk-SK" sz="1200" dirty="0" smtClean="0"/>
              <a:t>Narysujeme trojuholník </a:t>
            </a:r>
            <a:r>
              <a:rPr lang="sk-SK" sz="1200" b="1" dirty="0" smtClean="0"/>
              <a:t>A´B´C´</a:t>
            </a:r>
            <a:r>
              <a:rPr lang="sk-SK" sz="1200" dirty="0" smtClean="0"/>
              <a:t>, ktorý je podobný s trojuholníkom </a:t>
            </a:r>
            <a:r>
              <a:rPr lang="sk-SK" sz="1200" b="1" dirty="0" smtClean="0"/>
              <a:t>ABC</a:t>
            </a:r>
            <a:r>
              <a:rPr lang="sk-SK" sz="1200" dirty="0" smtClean="0"/>
              <a:t> a platí:</a:t>
            </a:r>
          </a:p>
          <a:p>
            <a:r>
              <a:rPr lang="sk-SK" sz="1200" dirty="0" smtClean="0"/>
              <a:t>    </a:t>
            </a:r>
            <a:r>
              <a:rPr lang="sk-SK" sz="1200" b="1" dirty="0" smtClean="0"/>
              <a:t>A´ </a:t>
            </a:r>
            <a:r>
              <a:rPr lang="sk-SK" sz="1200" dirty="0" smtClean="0">
                <a:sym typeface="Symbol"/>
              </a:rPr>
              <a:t></a:t>
            </a:r>
            <a:r>
              <a:rPr lang="sk-SK" sz="1200" dirty="0" smtClean="0"/>
              <a:t> </a:t>
            </a:r>
            <a:r>
              <a:rPr lang="sk-SK" sz="1200" b="1" dirty="0" smtClean="0"/>
              <a:t>a</a:t>
            </a:r>
            <a:r>
              <a:rPr lang="sk-SK" sz="1200" dirty="0" smtClean="0"/>
              <a:t>, </a:t>
            </a:r>
            <a:r>
              <a:rPr lang="sk-SK" sz="1200" b="1" dirty="0" smtClean="0"/>
              <a:t>B´ </a:t>
            </a:r>
            <a:r>
              <a:rPr lang="sk-SK" sz="1200" dirty="0" smtClean="0">
                <a:sym typeface="Symbol"/>
              </a:rPr>
              <a:t></a:t>
            </a:r>
            <a:r>
              <a:rPr lang="sk-SK" sz="1200" dirty="0" smtClean="0"/>
              <a:t> </a:t>
            </a:r>
            <a:r>
              <a:rPr lang="sk-SK" sz="1200" b="1" dirty="0" smtClean="0"/>
              <a:t>b </a:t>
            </a:r>
            <a:r>
              <a:rPr lang="sk-SK" sz="1200" dirty="0" smtClean="0"/>
              <a:t>a </a:t>
            </a:r>
            <a:r>
              <a:rPr lang="sk-SK" sz="1200" b="1" dirty="0" smtClean="0"/>
              <a:t>AB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</a:t>
            </a:r>
            <a:r>
              <a:rPr lang="sk-SK" sz="1200" b="1" dirty="0" smtClean="0"/>
              <a:t> A´B´</a:t>
            </a:r>
            <a:r>
              <a:rPr lang="sk-SK" sz="1200" dirty="0" smtClean="0"/>
              <a:t>.</a:t>
            </a:r>
            <a:endParaRPr lang="sk-SK" sz="1200" b="1" dirty="0" smtClean="0"/>
          </a:p>
          <a:p>
            <a:r>
              <a:rPr lang="sk-SK" sz="1200" b="1" dirty="0" smtClean="0"/>
              <a:t>c) </a:t>
            </a:r>
            <a:r>
              <a:rPr lang="sk-SK" sz="1200" dirty="0" smtClean="0"/>
              <a:t>Priamka </a:t>
            </a:r>
            <a:r>
              <a:rPr lang="sk-SK" sz="1200" b="1" dirty="0" smtClean="0"/>
              <a:t>CC´</a:t>
            </a:r>
            <a:r>
              <a:rPr lang="sk-SK" sz="1200" dirty="0" smtClean="0"/>
              <a:t> prechádza nedostupným bodom </a:t>
            </a:r>
            <a:r>
              <a:rPr lang="sk-SK" sz="1200" b="1" dirty="0" smtClean="0"/>
              <a:t>U</a:t>
            </a:r>
            <a:r>
              <a:rPr lang="sk-SK" sz="1200" dirty="0" smtClean="0"/>
              <a:t>.</a:t>
            </a:r>
            <a:r>
              <a:rPr lang="sk-SK" sz="1200" dirty="0" smtClean="0">
                <a:sym typeface="Symbol"/>
              </a:rPr>
              <a:t> </a:t>
            </a:r>
          </a:p>
          <a:p>
            <a:endParaRPr lang="sk-SK" sz="1200" dirty="0" smtClean="0">
              <a:sym typeface="Symbol"/>
            </a:endParaRPr>
          </a:p>
          <a:p>
            <a:r>
              <a:rPr lang="sk-SK" sz="1000" dirty="0" smtClean="0">
                <a:solidFill>
                  <a:srgbClr val="0070C0"/>
                </a:solidFill>
                <a:sym typeface="Symbol"/>
              </a:rPr>
              <a:t>Poznámka: </a:t>
            </a:r>
            <a:r>
              <a:rPr lang="sk-SK" sz="1000" dirty="0" smtClean="0">
                <a:sym typeface="Symbol"/>
              </a:rPr>
              <a:t>Použili sme  </a:t>
            </a:r>
            <a:r>
              <a:rPr lang="sk-SK" sz="1000" dirty="0" err="1" smtClean="0">
                <a:sym typeface="Symbol"/>
              </a:rPr>
              <a:t>rovnoľahlosť</a:t>
            </a:r>
            <a:r>
              <a:rPr lang="sk-SK" sz="1000" dirty="0" smtClean="0">
                <a:sym typeface="Symbol"/>
              </a:rPr>
              <a:t>  so stredom v bode </a:t>
            </a:r>
            <a:r>
              <a:rPr lang="sk-SK" sz="1000" b="1" dirty="0" smtClean="0">
                <a:sym typeface="Symbol"/>
              </a:rPr>
              <a:t>U</a:t>
            </a:r>
            <a:r>
              <a:rPr lang="sk-SK" sz="1000" dirty="0" smtClean="0">
                <a:sym typeface="Symbol"/>
              </a:rPr>
              <a:t>.</a:t>
            </a:r>
            <a:endParaRPr lang="sk-SK" sz="1200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2428860" y="2109067"/>
            <a:ext cx="2976428" cy="9921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>
            <a:spLocks noChangeAspect="1"/>
          </p:cNvSpPr>
          <p:nvPr/>
        </p:nvSpPr>
        <p:spPr>
          <a:xfrm>
            <a:off x="3692480" y="4363287"/>
            <a:ext cx="45069" cy="450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502258" y="43551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16200000" flipH="1">
            <a:off x="843406" y="3233534"/>
            <a:ext cx="1818720" cy="505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214863" y="14278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Voľná forma 19"/>
          <p:cNvSpPr/>
          <p:nvPr/>
        </p:nvSpPr>
        <p:spPr>
          <a:xfrm>
            <a:off x="1840786" y="2742757"/>
            <a:ext cx="2504147" cy="1638427"/>
          </a:xfrm>
          <a:custGeom>
            <a:avLst/>
            <a:gdLst>
              <a:gd name="connsiteX0" fmla="*/ 2994660 w 4000500"/>
              <a:gd name="connsiteY0" fmla="*/ 2617470 h 2617470"/>
              <a:gd name="connsiteX1" fmla="*/ 0 w 4000500"/>
              <a:gd name="connsiteY1" fmla="*/ 1714500 h 2617470"/>
              <a:gd name="connsiteX2" fmla="*/ 4000500 w 4000500"/>
              <a:gd name="connsiteY2" fmla="*/ 0 h 2617470"/>
              <a:gd name="connsiteX3" fmla="*/ 2994660 w 4000500"/>
              <a:gd name="connsiteY3" fmla="*/ 2617470 h 261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2617470">
                <a:moveTo>
                  <a:pt x="2994660" y="2617470"/>
                </a:moveTo>
                <a:lnTo>
                  <a:pt x="0" y="1714500"/>
                </a:lnTo>
                <a:lnTo>
                  <a:pt x="4000500" y="0"/>
                </a:lnTo>
                <a:lnTo>
                  <a:pt x="2994660" y="2617470"/>
                </a:lnTo>
                <a:close/>
              </a:path>
            </a:pathLst>
          </a:custGeom>
          <a:noFill/>
          <a:ln w="127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Voľná forma 20"/>
          <p:cNvSpPr>
            <a:spLocks noChangeAspect="1"/>
          </p:cNvSpPr>
          <p:nvPr/>
        </p:nvSpPr>
        <p:spPr>
          <a:xfrm>
            <a:off x="1672673" y="2446563"/>
            <a:ext cx="1752901" cy="1146899"/>
          </a:xfrm>
          <a:custGeom>
            <a:avLst/>
            <a:gdLst>
              <a:gd name="connsiteX0" fmla="*/ 2994660 w 4000500"/>
              <a:gd name="connsiteY0" fmla="*/ 2617470 h 2617470"/>
              <a:gd name="connsiteX1" fmla="*/ 0 w 4000500"/>
              <a:gd name="connsiteY1" fmla="*/ 1714500 h 2617470"/>
              <a:gd name="connsiteX2" fmla="*/ 4000500 w 4000500"/>
              <a:gd name="connsiteY2" fmla="*/ 0 h 2617470"/>
              <a:gd name="connsiteX3" fmla="*/ 2994660 w 4000500"/>
              <a:gd name="connsiteY3" fmla="*/ 2617470 h 261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2617470">
                <a:moveTo>
                  <a:pt x="2994660" y="2617470"/>
                </a:moveTo>
                <a:lnTo>
                  <a:pt x="0" y="1714500"/>
                </a:lnTo>
                <a:lnTo>
                  <a:pt x="4000500" y="0"/>
                </a:lnTo>
                <a:lnTo>
                  <a:pt x="2994660" y="2617470"/>
                </a:lnTo>
                <a:close/>
              </a:path>
            </a:pathLst>
          </a:custGeom>
          <a:noFill/>
          <a:ln w="127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1536085" y="37322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287661" y="250375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129063" y="27856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748511" y="431239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2982507" y="341039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357915" y="310121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3397396" y="2182425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Rovná spojnica 34"/>
          <p:cNvCxnSpPr/>
          <p:nvPr/>
        </p:nvCxnSpPr>
        <p:spPr>
          <a:xfrm rot="16200000" flipV="1">
            <a:off x="1841032" y="2537328"/>
            <a:ext cx="2336757" cy="21612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080000" y="360000"/>
            <a:ext cx="685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Dané sú priamky </a:t>
            </a:r>
            <a:r>
              <a:rPr lang="sk-SK" sz="1200" b="1" dirty="0" smtClean="0"/>
              <a:t>a </a:t>
            </a:r>
            <a:r>
              <a:rPr lang="sk-SK" sz="1200" dirty="0" err="1" smtClean="0"/>
              <a:t>a</a:t>
            </a:r>
            <a:r>
              <a:rPr lang="sk-SK" sz="1200" dirty="0" smtClean="0"/>
              <a:t> </a:t>
            </a:r>
            <a:r>
              <a:rPr lang="sk-SK" sz="1200" b="1" dirty="0" smtClean="0"/>
              <a:t>b</a:t>
            </a:r>
            <a:r>
              <a:rPr lang="sk-SK" sz="1200" dirty="0" smtClean="0"/>
              <a:t>. Ich priesečník </a:t>
            </a:r>
            <a:r>
              <a:rPr lang="sk-SK" sz="1200" b="1" dirty="0" smtClean="0"/>
              <a:t>U</a:t>
            </a:r>
            <a:r>
              <a:rPr lang="sk-SK" sz="1200" dirty="0" smtClean="0"/>
              <a:t> nie je dostupný v nákresni. Daný je bod </a:t>
            </a:r>
            <a:r>
              <a:rPr lang="sk-SK" sz="1200" b="1" dirty="0" smtClean="0"/>
              <a:t>C</a:t>
            </a:r>
            <a:r>
              <a:rPr lang="sk-SK" sz="1200" dirty="0" smtClean="0"/>
              <a:t>, ktorý neleží </a:t>
            </a:r>
          </a:p>
          <a:p>
            <a:r>
              <a:rPr lang="sk-SK" sz="1200" dirty="0" smtClean="0"/>
              <a:t>na priamkach </a:t>
            </a:r>
            <a:r>
              <a:rPr lang="sk-SK" sz="1200" b="1" dirty="0" smtClean="0"/>
              <a:t>a</a:t>
            </a:r>
            <a:r>
              <a:rPr lang="sk-SK" sz="1200" dirty="0" smtClean="0"/>
              <a:t>, </a:t>
            </a:r>
            <a:r>
              <a:rPr lang="sk-SK" sz="1200" b="1" dirty="0" smtClean="0"/>
              <a:t>b</a:t>
            </a:r>
            <a:r>
              <a:rPr lang="sk-SK" sz="1200" dirty="0" smtClean="0"/>
              <a:t>. Narysujte priamku </a:t>
            </a:r>
            <a:r>
              <a:rPr lang="sk-SK" sz="1200" b="1" dirty="0" smtClean="0"/>
              <a:t>CU</a:t>
            </a:r>
            <a:r>
              <a:rPr lang="sk-SK" sz="1200" dirty="0" smtClean="0"/>
              <a:t>.</a:t>
            </a:r>
            <a:endParaRPr lang="sk-SK" sz="1200" dirty="0"/>
          </a:p>
        </p:txBody>
      </p:sp>
      <p:grpSp>
        <p:nvGrpSpPr>
          <p:cNvPr id="39" name="Skupina 38"/>
          <p:cNvGrpSpPr/>
          <p:nvPr/>
        </p:nvGrpSpPr>
        <p:grpSpPr>
          <a:xfrm>
            <a:off x="2881891" y="4091647"/>
            <a:ext cx="189345" cy="133928"/>
            <a:chOff x="6585527" y="2512291"/>
            <a:chExt cx="189345" cy="133928"/>
          </a:xfrm>
        </p:grpSpPr>
        <p:cxnSp>
          <p:nvCxnSpPr>
            <p:cNvPr id="37" name="Rovná spojnica 36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Skupina 39"/>
          <p:cNvGrpSpPr/>
          <p:nvPr/>
        </p:nvGrpSpPr>
        <p:grpSpPr>
          <a:xfrm>
            <a:off x="2036764" y="3283464"/>
            <a:ext cx="189345" cy="133928"/>
            <a:chOff x="6585527" y="2512291"/>
            <a:chExt cx="189345" cy="133928"/>
          </a:xfrm>
        </p:grpSpPr>
        <p:cxnSp>
          <p:nvCxnSpPr>
            <p:cNvPr id="41" name="Rovná spojnica 40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ovná spojnica 41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Skupina 67"/>
          <p:cNvGrpSpPr/>
          <p:nvPr/>
        </p:nvGrpSpPr>
        <p:grpSpPr>
          <a:xfrm rot="5400000">
            <a:off x="3505973" y="2994505"/>
            <a:ext cx="189345" cy="133928"/>
            <a:chOff x="6585527" y="2512291"/>
            <a:chExt cx="189345" cy="133928"/>
          </a:xfrm>
        </p:grpSpPr>
        <p:cxnSp>
          <p:nvCxnSpPr>
            <p:cNvPr id="69" name="Rovná spojnica 68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ovná spojnica 69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Skupina 70"/>
          <p:cNvGrpSpPr/>
          <p:nvPr/>
        </p:nvGrpSpPr>
        <p:grpSpPr>
          <a:xfrm rot="5400000">
            <a:off x="2901200" y="2567647"/>
            <a:ext cx="189345" cy="133928"/>
            <a:chOff x="6585527" y="2512291"/>
            <a:chExt cx="189345" cy="133928"/>
          </a:xfrm>
        </p:grpSpPr>
        <p:cxnSp>
          <p:nvCxnSpPr>
            <p:cNvPr id="72" name="Rovná spojnica 71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Skupina 73"/>
          <p:cNvGrpSpPr/>
          <p:nvPr/>
        </p:nvGrpSpPr>
        <p:grpSpPr>
          <a:xfrm rot="13519257">
            <a:off x="3997653" y="3349646"/>
            <a:ext cx="189345" cy="133928"/>
            <a:chOff x="6585527" y="2512291"/>
            <a:chExt cx="189345" cy="133928"/>
          </a:xfrm>
        </p:grpSpPr>
        <p:cxnSp>
          <p:nvCxnSpPr>
            <p:cNvPr id="75" name="Rovná spojnica 74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/>
          <p:cNvGrpSpPr/>
          <p:nvPr/>
        </p:nvGrpSpPr>
        <p:grpSpPr>
          <a:xfrm rot="13519257">
            <a:off x="3223240" y="2633159"/>
            <a:ext cx="189345" cy="133928"/>
            <a:chOff x="6585527" y="2512291"/>
            <a:chExt cx="189345" cy="133928"/>
          </a:xfrm>
        </p:grpSpPr>
        <p:cxnSp>
          <p:nvCxnSpPr>
            <p:cNvPr id="78" name="Rovná spojnica 77"/>
            <p:cNvCxnSpPr/>
            <p:nvPr/>
          </p:nvCxnSpPr>
          <p:spPr>
            <a:xfrm flipV="1">
              <a:off x="6585527" y="2512291"/>
              <a:ext cx="157018" cy="92364"/>
            </a:xfrm>
            <a:prstGeom prst="line">
              <a:avLst/>
            </a:prstGeom>
            <a:ln w="127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 flipV="1">
              <a:off x="6617854" y="2553855"/>
              <a:ext cx="157018" cy="92364"/>
            </a:xfrm>
            <a:prstGeom prst="line">
              <a:avLst/>
            </a:prstGeom>
            <a:ln w="127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Rovná spojnica 84"/>
          <p:cNvCxnSpPr/>
          <p:nvPr/>
        </p:nvCxnSpPr>
        <p:spPr>
          <a:xfrm rot="16200000" flipV="1">
            <a:off x="1133763" y="1675089"/>
            <a:ext cx="1099905" cy="1017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360000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Rovná spojnica 49"/>
          <p:cNvCxnSpPr/>
          <p:nvPr/>
        </p:nvCxnSpPr>
        <p:spPr>
          <a:xfrm rot="16200000" flipH="1">
            <a:off x="804675" y="1904779"/>
            <a:ext cx="1102739" cy="30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ástupný symbol čísla snímky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6" grpId="0"/>
      <p:bldP spid="27" grpId="0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244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573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-13604" y="1474916"/>
            <a:ext cx="9108000" cy="0"/>
          </a:xfrm>
          <a:prstGeom prst="line">
            <a:avLst/>
          </a:pr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4" name="BlokTextu 233"/>
          <p:cNvSpPr txBox="1"/>
          <p:nvPr/>
        </p:nvSpPr>
        <p:spPr>
          <a:xfrm>
            <a:off x="7556425" y="3031997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 </a:t>
            </a:r>
            <a:endParaRPr lang="sk-SK" sz="1000" b="1" dirty="0"/>
          </a:p>
        </p:txBody>
      </p:sp>
      <p:sp>
        <p:nvSpPr>
          <p:cNvPr id="283" name="BlokTextu 282"/>
          <p:cNvSpPr txBox="1"/>
          <p:nvPr/>
        </p:nvSpPr>
        <p:spPr>
          <a:xfrm>
            <a:off x="7665475" y="3178470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147" name="Line 266"/>
          <p:cNvSpPr>
            <a:spLocks noChangeShapeType="1"/>
          </p:cNvSpPr>
          <p:nvPr/>
        </p:nvSpPr>
        <p:spPr bwMode="auto">
          <a:xfrm>
            <a:off x="46181" y="2631216"/>
            <a:ext cx="7481743" cy="1642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221"/>
          <p:cNvSpPr>
            <a:spLocks noChangeShapeType="1"/>
          </p:cNvSpPr>
          <p:nvPr/>
        </p:nvSpPr>
        <p:spPr bwMode="auto">
          <a:xfrm flipH="1">
            <a:off x="2362199" y="1750744"/>
            <a:ext cx="6754091" cy="2955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1795463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27"/>
          <p:cNvSpPr>
            <a:spLocks noChangeShapeType="1"/>
          </p:cNvSpPr>
          <p:nvPr/>
        </p:nvSpPr>
        <p:spPr bwMode="auto">
          <a:xfrm>
            <a:off x="1466613" y="2376488"/>
            <a:ext cx="65160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128"/>
          <p:cNvSpPr>
            <a:spLocks noChangeShapeType="1"/>
          </p:cNvSpPr>
          <p:nvPr/>
        </p:nvSpPr>
        <p:spPr bwMode="auto">
          <a:xfrm flipV="1">
            <a:off x="1468437" y="1439863"/>
            <a:ext cx="1588" cy="635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9"/>
          <p:cNvSpPr>
            <a:spLocks noChangeShapeType="1"/>
          </p:cNvSpPr>
          <p:nvPr/>
        </p:nvSpPr>
        <p:spPr bwMode="auto">
          <a:xfrm flipV="1">
            <a:off x="3044825" y="1439863"/>
            <a:ext cx="0" cy="63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0"/>
          <p:cNvSpPr>
            <a:spLocks noChangeShapeType="1"/>
          </p:cNvSpPr>
          <p:nvPr/>
        </p:nvSpPr>
        <p:spPr bwMode="auto">
          <a:xfrm flipV="1">
            <a:off x="4148137" y="1439863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Line 131"/>
          <p:cNvSpPr>
            <a:spLocks noChangeShapeType="1"/>
          </p:cNvSpPr>
          <p:nvPr/>
        </p:nvSpPr>
        <p:spPr bwMode="auto">
          <a:xfrm flipV="1">
            <a:off x="5480050" y="1439863"/>
            <a:ext cx="0" cy="635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141"/>
          <p:cNvSpPr>
            <a:spLocks noChangeShapeType="1"/>
          </p:cNvSpPr>
          <p:nvPr/>
        </p:nvSpPr>
        <p:spPr bwMode="auto">
          <a:xfrm flipV="1">
            <a:off x="7380287" y="1439863"/>
            <a:ext cx="1588" cy="63500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142"/>
          <p:cNvSpPr>
            <a:spLocks noChangeShapeType="1"/>
          </p:cNvSpPr>
          <p:nvPr/>
        </p:nvSpPr>
        <p:spPr bwMode="auto">
          <a:xfrm flipH="1">
            <a:off x="1468437" y="1473200"/>
            <a:ext cx="6516000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 flipV="1">
            <a:off x="3460750" y="2343150"/>
            <a:ext cx="1588" cy="65088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150"/>
          <p:cNvSpPr>
            <a:spLocks noChangeShapeType="1"/>
          </p:cNvSpPr>
          <p:nvPr/>
        </p:nvSpPr>
        <p:spPr bwMode="auto">
          <a:xfrm flipV="1">
            <a:off x="5540375" y="2343150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 flipV="1">
            <a:off x="5583237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Line 152"/>
          <p:cNvSpPr>
            <a:spLocks noChangeShapeType="1"/>
          </p:cNvSpPr>
          <p:nvPr/>
        </p:nvSpPr>
        <p:spPr bwMode="auto">
          <a:xfrm flipV="1">
            <a:off x="7008812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 flipH="1">
            <a:off x="1400678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78393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 flipH="1">
            <a:off x="2710494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 flipH="1">
            <a:off x="4065280" y="120216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 flipH="1">
            <a:off x="536044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 flipH="1">
            <a:off x="723615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14"/>
          <p:cNvSpPr txBox="1">
            <a:spLocks noChangeArrowheads="1"/>
          </p:cNvSpPr>
          <p:nvPr/>
        </p:nvSpPr>
        <p:spPr bwMode="auto">
          <a:xfrm flipH="1">
            <a:off x="1928794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 flipH="1">
            <a:off x="5336520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14"/>
          <p:cNvSpPr txBox="1">
            <a:spLocks noChangeArrowheads="1"/>
          </p:cNvSpPr>
          <p:nvPr/>
        </p:nvSpPr>
        <p:spPr bwMode="auto">
          <a:xfrm flipH="1">
            <a:off x="6858016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 flipH="1">
            <a:off x="5516706" y="233644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4"/>
          <p:cNvSpPr txBox="1">
            <a:spLocks noChangeArrowheads="1"/>
          </p:cNvSpPr>
          <p:nvPr/>
        </p:nvSpPr>
        <p:spPr bwMode="auto">
          <a:xfrm flipH="1">
            <a:off x="482588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 flipH="1">
            <a:off x="323582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00430" y="23603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sk-SK" sz="1200" b="1" dirty="0"/>
          </a:p>
        </p:txBody>
      </p:sp>
      <p:sp>
        <p:nvSpPr>
          <p:cNvPr id="180" name="BlokTextu 179"/>
          <p:cNvSpPr txBox="1"/>
          <p:nvPr/>
        </p:nvSpPr>
        <p:spPr>
          <a:xfrm>
            <a:off x="7643834" y="23574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sk-SK" sz="1200" b="1" dirty="0"/>
          </a:p>
        </p:txBody>
      </p:sp>
      <p:sp>
        <p:nvSpPr>
          <p:cNvPr id="181" name="BlokTextu 180"/>
          <p:cNvSpPr txBox="1"/>
          <p:nvPr/>
        </p:nvSpPr>
        <p:spPr>
          <a:xfrm>
            <a:off x="7786710" y="12144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3636943" y="2342595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06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1588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1588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91" name="Line 224"/>
          <p:cNvSpPr>
            <a:spLocks noChangeShapeType="1"/>
          </p:cNvSpPr>
          <p:nvPr/>
        </p:nvSpPr>
        <p:spPr bwMode="auto">
          <a:xfrm flipV="1">
            <a:off x="1795463" y="1473200"/>
            <a:ext cx="2352675" cy="417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238"/>
          <p:cNvSpPr>
            <a:spLocks noChangeShapeType="1"/>
          </p:cNvSpPr>
          <p:nvPr/>
        </p:nvSpPr>
        <p:spPr bwMode="auto">
          <a:xfrm flipH="1" flipV="1">
            <a:off x="3471863" y="1558925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239"/>
          <p:cNvSpPr>
            <a:spLocks noChangeShapeType="1"/>
          </p:cNvSpPr>
          <p:nvPr/>
        </p:nvSpPr>
        <p:spPr bwMode="auto">
          <a:xfrm flipH="1" flipV="1">
            <a:off x="2798763" y="1677988"/>
            <a:ext cx="11113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240"/>
          <p:cNvSpPr>
            <a:spLocks noChangeShapeType="1"/>
          </p:cNvSpPr>
          <p:nvPr/>
        </p:nvSpPr>
        <p:spPr bwMode="auto">
          <a:xfrm flipH="1" flipV="1">
            <a:off x="2127250" y="1798638"/>
            <a:ext cx="11113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6" name="Skupina 103"/>
          <p:cNvGrpSpPr/>
          <p:nvPr/>
        </p:nvGrpSpPr>
        <p:grpSpPr>
          <a:xfrm>
            <a:off x="2362200" y="1473200"/>
            <a:ext cx="1785938" cy="573088"/>
            <a:chOff x="2362200" y="1473200"/>
            <a:chExt cx="1785938" cy="573088"/>
          </a:xfrm>
        </p:grpSpPr>
        <p:sp>
          <p:nvSpPr>
            <p:cNvPr id="95" name="Line 216"/>
            <p:cNvSpPr>
              <a:spLocks noChangeShapeType="1"/>
            </p:cNvSpPr>
            <p:nvPr/>
          </p:nvSpPr>
          <p:spPr bwMode="auto">
            <a:xfrm flipH="1">
              <a:off x="2617788" y="1800225"/>
              <a:ext cx="5111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7" name="Line 217"/>
            <p:cNvSpPr>
              <a:spLocks noChangeShapeType="1"/>
            </p:cNvSpPr>
            <p:nvPr/>
          </p:nvSpPr>
          <p:spPr bwMode="auto">
            <a:xfrm flipV="1">
              <a:off x="2362200" y="1965325"/>
              <a:ext cx="255588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8" name="Line 214"/>
            <p:cNvSpPr>
              <a:spLocks noChangeShapeType="1"/>
            </p:cNvSpPr>
            <p:nvPr/>
          </p:nvSpPr>
          <p:spPr bwMode="auto">
            <a:xfrm flipH="1">
              <a:off x="3638550" y="1473200"/>
              <a:ext cx="509588" cy="161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9" name="Line 215"/>
            <p:cNvSpPr>
              <a:spLocks noChangeShapeType="1"/>
            </p:cNvSpPr>
            <p:nvPr/>
          </p:nvSpPr>
          <p:spPr bwMode="auto">
            <a:xfrm flipH="1">
              <a:off x="3128963" y="1635125"/>
              <a:ext cx="509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0" name="Line 227"/>
          <p:cNvSpPr>
            <a:spLocks noChangeShapeType="1"/>
          </p:cNvSpPr>
          <p:nvPr/>
        </p:nvSpPr>
        <p:spPr bwMode="auto">
          <a:xfrm>
            <a:off x="3117850" y="1770063"/>
            <a:ext cx="20638" cy="61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228"/>
          <p:cNvSpPr>
            <a:spLocks noChangeShapeType="1"/>
          </p:cNvSpPr>
          <p:nvPr/>
        </p:nvSpPr>
        <p:spPr bwMode="auto">
          <a:xfrm>
            <a:off x="2608263" y="1933575"/>
            <a:ext cx="19050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238"/>
          <p:cNvSpPr>
            <a:spLocks noChangeShapeType="1"/>
          </p:cNvSpPr>
          <p:nvPr/>
        </p:nvSpPr>
        <p:spPr bwMode="auto">
          <a:xfrm flipH="1" flipV="1">
            <a:off x="3631883" y="1608760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7" name="Skupina 113"/>
          <p:cNvGrpSpPr/>
          <p:nvPr/>
        </p:nvGrpSpPr>
        <p:grpSpPr>
          <a:xfrm>
            <a:off x="2362200" y="1457196"/>
            <a:ext cx="1795463" cy="3176717"/>
            <a:chOff x="2362200" y="1457196"/>
            <a:chExt cx="1795463" cy="3176717"/>
          </a:xfrm>
        </p:grpSpPr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 flipH="1">
              <a:off x="2617787" y="1457196"/>
              <a:ext cx="1539876" cy="2725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2362200" y="4183063"/>
              <a:ext cx="255588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11" name="Freeform 254"/>
          <p:cNvSpPr>
            <a:spLocks/>
          </p:cNvSpPr>
          <p:nvPr/>
        </p:nvSpPr>
        <p:spPr bwMode="auto">
          <a:xfrm>
            <a:off x="1795463" y="1789113"/>
            <a:ext cx="4560888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3" y="52"/>
              </a:cxn>
              <a:cxn ang="0">
                <a:pos x="2081" y="0"/>
              </a:cxn>
              <a:cxn ang="0">
                <a:pos x="0" y="64"/>
              </a:cxn>
            </a:cxnLst>
            <a:rect l="0" t="0" r="r" b="b"/>
            <a:pathLst>
              <a:path w="2873" h="162">
                <a:moveTo>
                  <a:pt x="357" y="162"/>
                </a:moveTo>
                <a:lnTo>
                  <a:pt x="2873" y="52"/>
                </a:lnTo>
                <a:lnTo>
                  <a:pt x="2081" y="0"/>
                </a:lnTo>
                <a:lnTo>
                  <a:pt x="0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/>
          <p:nvPr/>
        </p:nvSpPr>
        <p:spPr>
          <a:xfrm>
            <a:off x="1916783" y="198006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</a:t>
            </a:r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13" name="Line 218"/>
          <p:cNvSpPr>
            <a:spLocks noChangeShapeType="1"/>
          </p:cNvSpPr>
          <p:nvPr/>
        </p:nvSpPr>
        <p:spPr bwMode="auto">
          <a:xfrm flipV="1">
            <a:off x="2362200" y="2046288"/>
            <a:ext cx="1588" cy="2587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1921530" y="464746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3,5A</a:t>
            </a:r>
            <a:endParaRPr lang="sk-SK" sz="1200" b="1" dirty="0"/>
          </a:p>
        </p:txBody>
      </p:sp>
      <p:grpSp>
        <p:nvGrpSpPr>
          <p:cNvPr id="8" name="Group 181"/>
          <p:cNvGrpSpPr>
            <a:grpSpLocks/>
          </p:cNvGrpSpPr>
          <p:nvPr/>
        </p:nvGrpSpPr>
        <p:grpSpPr bwMode="auto">
          <a:xfrm rot="5400000">
            <a:off x="2341546" y="3407834"/>
            <a:ext cx="33338" cy="144462"/>
            <a:chOff x="7766462" y="4808010"/>
            <a:chExt cx="33487" cy="144684"/>
          </a:xfrm>
        </p:grpSpPr>
        <p:cxnSp>
          <p:nvCxnSpPr>
            <p:cNvPr id="11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3598859" y="1825589"/>
            <a:ext cx="33338" cy="144462"/>
            <a:chOff x="7766462" y="4808010"/>
            <a:chExt cx="33487" cy="144684"/>
          </a:xfrm>
        </p:grpSpPr>
        <p:cxnSp>
          <p:nvCxnSpPr>
            <p:cNvPr id="12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225"/>
          <p:cNvSpPr>
            <a:spLocks noChangeShapeType="1"/>
          </p:cNvSpPr>
          <p:nvPr/>
        </p:nvSpPr>
        <p:spPr bwMode="auto">
          <a:xfrm>
            <a:off x="3098800" y="3262313"/>
            <a:ext cx="57150" cy="33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3" name="Line 226"/>
          <p:cNvSpPr>
            <a:spLocks noChangeShapeType="1"/>
          </p:cNvSpPr>
          <p:nvPr/>
        </p:nvSpPr>
        <p:spPr bwMode="auto">
          <a:xfrm>
            <a:off x="2587625" y="4167188"/>
            <a:ext cx="58738" cy="31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5" name="Group 181"/>
          <p:cNvGrpSpPr>
            <a:grpSpLocks noChangeAspect="1"/>
          </p:cNvGrpSpPr>
          <p:nvPr/>
        </p:nvGrpSpPr>
        <p:grpSpPr bwMode="auto">
          <a:xfrm rot="15000000" flipH="1">
            <a:off x="3560341" y="1575322"/>
            <a:ext cx="18288" cy="79239"/>
            <a:chOff x="7766462" y="4808010"/>
            <a:chExt cx="33487" cy="144684"/>
          </a:xfrm>
        </p:grpSpPr>
        <p:cxnSp>
          <p:nvCxnSpPr>
            <p:cNvPr id="1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1"/>
          <p:cNvGrpSpPr>
            <a:grpSpLocks noChangeAspect="1"/>
          </p:cNvGrpSpPr>
          <p:nvPr/>
        </p:nvGrpSpPr>
        <p:grpSpPr bwMode="auto">
          <a:xfrm rot="15000000" flipH="1">
            <a:off x="2081820" y="1930410"/>
            <a:ext cx="18288" cy="79239"/>
            <a:chOff x="7766462" y="4808010"/>
            <a:chExt cx="33487" cy="144684"/>
          </a:xfrm>
        </p:grpSpPr>
        <p:cxnSp>
          <p:nvCxnSpPr>
            <p:cNvPr id="1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251"/>
          <p:cNvSpPr>
            <a:spLocks/>
          </p:cNvSpPr>
          <p:nvPr/>
        </p:nvSpPr>
        <p:spPr bwMode="auto">
          <a:xfrm>
            <a:off x="1795463" y="1890713"/>
            <a:ext cx="34925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2" y="1217"/>
              </a:cxn>
            </a:cxnLst>
            <a:rect l="0" t="0" r="r" b="b"/>
            <a:pathLst>
              <a:path w="22" h="1217">
                <a:moveTo>
                  <a:pt x="0" y="0"/>
                </a:moveTo>
                <a:lnTo>
                  <a:pt x="0" y="1185"/>
                </a:lnTo>
                <a:lnTo>
                  <a:pt x="22" y="121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223"/>
          <p:cNvSpPr>
            <a:spLocks noChangeShapeType="1"/>
          </p:cNvSpPr>
          <p:nvPr/>
        </p:nvSpPr>
        <p:spPr bwMode="auto">
          <a:xfrm flipV="1">
            <a:off x="2362200" y="3527749"/>
            <a:ext cx="4583545" cy="11061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245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31607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280"/>
          <p:cNvSpPr>
            <a:spLocks noChangeShapeType="1"/>
          </p:cNvSpPr>
          <p:nvPr/>
        </p:nvSpPr>
        <p:spPr bwMode="auto">
          <a:xfrm flipH="1">
            <a:off x="7527925" y="1473200"/>
            <a:ext cx="1279525" cy="2800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281"/>
          <p:cNvSpPr>
            <a:spLocks noChangeShapeType="1"/>
          </p:cNvSpPr>
          <p:nvPr/>
        </p:nvSpPr>
        <p:spPr bwMode="auto">
          <a:xfrm flipV="1">
            <a:off x="7527925" y="1473200"/>
            <a:ext cx="1279525" cy="16557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Freeform 285"/>
          <p:cNvSpPr>
            <a:spLocks/>
          </p:cNvSpPr>
          <p:nvPr/>
        </p:nvSpPr>
        <p:spPr bwMode="auto">
          <a:xfrm>
            <a:off x="5605463" y="2878138"/>
            <a:ext cx="1922463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1" y="879"/>
              </a:cxn>
              <a:cxn ang="0">
                <a:pos x="1211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1" h="879">
                <a:moveTo>
                  <a:pt x="953" y="822"/>
                </a:moveTo>
                <a:lnTo>
                  <a:pt x="1211" y="879"/>
                </a:lnTo>
                <a:lnTo>
                  <a:pt x="1211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Freeform 290"/>
          <p:cNvSpPr>
            <a:spLocks/>
          </p:cNvSpPr>
          <p:nvPr/>
        </p:nvSpPr>
        <p:spPr bwMode="auto">
          <a:xfrm>
            <a:off x="6356350" y="2587625"/>
            <a:ext cx="1477963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1" y="90"/>
              </a:cxn>
              <a:cxn ang="0">
                <a:pos x="931" y="640"/>
              </a:cxn>
              <a:cxn ang="0">
                <a:pos x="909" y="689"/>
              </a:cxn>
            </a:cxnLst>
            <a:rect l="0" t="0" r="r" b="b"/>
            <a:pathLst>
              <a:path w="931" h="689">
                <a:moveTo>
                  <a:pt x="0" y="0"/>
                </a:moveTo>
                <a:lnTo>
                  <a:pt x="931" y="90"/>
                </a:lnTo>
                <a:lnTo>
                  <a:pt x="931" y="640"/>
                </a:lnTo>
                <a:lnTo>
                  <a:pt x="909" y="689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8" name="Freeform 289"/>
          <p:cNvSpPr>
            <a:spLocks/>
          </p:cNvSpPr>
          <p:nvPr/>
        </p:nvSpPr>
        <p:spPr bwMode="auto">
          <a:xfrm>
            <a:off x="5605463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 flipH="1">
            <a:off x="222954" y="1142984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 flipH="1">
            <a:off x="8480168" y="1142984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280"/>
          <p:cNvSpPr>
            <a:spLocks noChangeShapeType="1"/>
          </p:cNvSpPr>
          <p:nvPr/>
        </p:nvSpPr>
        <p:spPr bwMode="auto">
          <a:xfrm flipH="1">
            <a:off x="7528411" y="3602182"/>
            <a:ext cx="304652" cy="66675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266"/>
          <p:cNvSpPr>
            <a:spLocks noChangeShapeType="1"/>
          </p:cNvSpPr>
          <p:nvPr/>
        </p:nvSpPr>
        <p:spPr bwMode="auto">
          <a:xfrm>
            <a:off x="5601098" y="3850444"/>
            <a:ext cx="1930473" cy="423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223"/>
          <p:cNvSpPr>
            <a:spLocks noChangeShapeType="1"/>
          </p:cNvSpPr>
          <p:nvPr/>
        </p:nvSpPr>
        <p:spPr bwMode="auto">
          <a:xfrm flipV="1">
            <a:off x="2369753" y="3850474"/>
            <a:ext cx="3240064" cy="781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 flipH="1" flipV="1">
            <a:off x="1792584" y="3768357"/>
            <a:ext cx="581488" cy="8851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125" name="Rovná spojnica 124"/>
          <p:cNvCxnSpPr/>
          <p:nvPr/>
        </p:nvCxnSpPr>
        <p:spPr>
          <a:xfrm rot="16200000" flipH="1">
            <a:off x="7499450" y="3161307"/>
            <a:ext cx="536960" cy="476014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rot="5400000">
            <a:off x="7213502" y="3702255"/>
            <a:ext cx="875352" cy="252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ovná spojnica 152"/>
          <p:cNvCxnSpPr/>
          <p:nvPr/>
        </p:nvCxnSpPr>
        <p:spPr>
          <a:xfrm rot="5400000">
            <a:off x="7436713" y="3255765"/>
            <a:ext cx="234617" cy="6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ovná spojnica 157"/>
          <p:cNvCxnSpPr/>
          <p:nvPr/>
        </p:nvCxnSpPr>
        <p:spPr>
          <a:xfrm rot="10800000">
            <a:off x="5214552" y="3036236"/>
            <a:ext cx="2312479" cy="349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Skupina 178"/>
          <p:cNvGrpSpPr/>
          <p:nvPr/>
        </p:nvGrpSpPr>
        <p:grpSpPr>
          <a:xfrm rot="19050071">
            <a:off x="7582796" y="3072072"/>
            <a:ext cx="112747" cy="376235"/>
            <a:chOff x="6357950" y="1876416"/>
            <a:chExt cx="112747" cy="376235"/>
          </a:xfrm>
        </p:grpSpPr>
        <p:sp>
          <p:nvSpPr>
            <p:cNvPr id="185" name="Line 80"/>
            <p:cNvSpPr>
              <a:spLocks noChangeShapeType="1"/>
            </p:cNvSpPr>
            <p:nvPr/>
          </p:nvSpPr>
          <p:spPr bwMode="auto">
            <a:xfrm flipV="1">
              <a:off x="6416644" y="1878806"/>
              <a:ext cx="0" cy="371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6415099" y="1876416"/>
              <a:ext cx="1588" cy="3714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cxnSp>
          <p:nvCxnSpPr>
            <p:cNvPr id="193" name="Rovná spojnica 192"/>
            <p:cNvCxnSpPr/>
            <p:nvPr/>
          </p:nvCxnSpPr>
          <p:spPr>
            <a:xfrm rot="-8520000">
              <a:off x="6357950" y="1876416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ovná spojnica 193"/>
            <p:cNvCxnSpPr/>
            <p:nvPr/>
          </p:nvCxnSpPr>
          <p:spPr>
            <a:xfrm rot="-8520000">
              <a:off x="6362697" y="196214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ovná spojnica 194"/>
            <p:cNvCxnSpPr/>
            <p:nvPr/>
          </p:nvCxnSpPr>
          <p:spPr>
            <a:xfrm rot="-8520000">
              <a:off x="6362697" y="225106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Skupina 359"/>
          <p:cNvGrpSpPr/>
          <p:nvPr/>
        </p:nvGrpSpPr>
        <p:grpSpPr>
          <a:xfrm>
            <a:off x="5954713" y="4273550"/>
            <a:ext cx="1573213" cy="33338"/>
            <a:chOff x="5954713" y="4273550"/>
            <a:chExt cx="1573213" cy="33338"/>
          </a:xfrm>
        </p:grpSpPr>
        <p:sp>
          <p:nvSpPr>
            <p:cNvPr id="200" name="Line 292"/>
            <p:cNvSpPr>
              <a:spLocks noChangeShapeType="1"/>
            </p:cNvSpPr>
            <p:nvPr/>
          </p:nvSpPr>
          <p:spPr bwMode="auto">
            <a:xfrm flipH="1">
              <a:off x="5954713" y="4273550"/>
              <a:ext cx="157321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3" name="Line 324"/>
            <p:cNvSpPr>
              <a:spLocks noChangeShapeType="1"/>
            </p:cNvSpPr>
            <p:nvPr/>
          </p:nvSpPr>
          <p:spPr bwMode="auto">
            <a:xfrm flipH="1">
              <a:off x="7283450" y="4273550"/>
              <a:ext cx="24447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1" name="Line 325"/>
            <p:cNvSpPr>
              <a:spLocks noChangeShapeType="1"/>
            </p:cNvSpPr>
            <p:nvPr/>
          </p:nvSpPr>
          <p:spPr bwMode="auto">
            <a:xfrm>
              <a:off x="7283450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6" name="Line 326"/>
            <p:cNvSpPr>
              <a:spLocks noChangeShapeType="1"/>
            </p:cNvSpPr>
            <p:nvPr/>
          </p:nvSpPr>
          <p:spPr bwMode="auto">
            <a:xfrm flipH="1">
              <a:off x="6461125" y="4273550"/>
              <a:ext cx="82232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4" name="Line 327"/>
            <p:cNvSpPr>
              <a:spLocks noChangeShapeType="1"/>
            </p:cNvSpPr>
            <p:nvPr/>
          </p:nvSpPr>
          <p:spPr bwMode="auto">
            <a:xfrm>
              <a:off x="6461125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5" name="Line 328"/>
            <p:cNvSpPr>
              <a:spLocks noChangeShapeType="1"/>
            </p:cNvSpPr>
            <p:nvPr/>
          </p:nvSpPr>
          <p:spPr bwMode="auto">
            <a:xfrm flipH="1">
              <a:off x="6215063" y="4273550"/>
              <a:ext cx="24606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6" name="Line 329"/>
            <p:cNvSpPr>
              <a:spLocks noChangeShapeType="1"/>
            </p:cNvSpPr>
            <p:nvPr/>
          </p:nvSpPr>
          <p:spPr bwMode="auto">
            <a:xfrm>
              <a:off x="6215063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7" name="BlokTextu 226"/>
          <p:cNvSpPr txBox="1"/>
          <p:nvPr/>
        </p:nvSpPr>
        <p:spPr>
          <a:xfrm>
            <a:off x="7429520" y="423784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 </a:t>
            </a:r>
            <a:endParaRPr lang="sk-SK" sz="1000" b="1" baseline="30000" dirty="0"/>
          </a:p>
        </p:txBody>
      </p:sp>
      <p:sp>
        <p:nvSpPr>
          <p:cNvPr id="228" name="BlokTextu 227"/>
          <p:cNvSpPr txBox="1"/>
          <p:nvPr/>
        </p:nvSpPr>
        <p:spPr>
          <a:xfrm>
            <a:off x="6072198" y="4257894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M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29" name="BlokTextu 228"/>
          <p:cNvSpPr txBox="1"/>
          <p:nvPr/>
        </p:nvSpPr>
        <p:spPr>
          <a:xfrm>
            <a:off x="6328218" y="4257894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G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30" name="BlokTextu 229"/>
          <p:cNvSpPr txBox="1"/>
          <p:nvPr/>
        </p:nvSpPr>
        <p:spPr>
          <a:xfrm>
            <a:off x="7146631" y="425789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J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32" name="BlokTextu 231"/>
          <p:cNvSpPr txBox="1"/>
          <p:nvPr/>
        </p:nvSpPr>
        <p:spPr>
          <a:xfrm>
            <a:off x="7354800" y="289262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K </a:t>
            </a:r>
            <a:endParaRPr lang="sk-SK" sz="1000" b="1" baseline="30000" dirty="0"/>
          </a:p>
        </p:txBody>
      </p:sp>
      <p:sp>
        <p:nvSpPr>
          <p:cNvPr id="236" name="Line 330"/>
          <p:cNvSpPr>
            <a:spLocks noChangeShapeType="1"/>
          </p:cNvSpPr>
          <p:nvPr/>
        </p:nvSpPr>
        <p:spPr bwMode="auto">
          <a:xfrm flipH="1" flipV="1">
            <a:off x="2170113" y="1473200"/>
            <a:ext cx="4044950" cy="2800350"/>
          </a:xfrm>
          <a:prstGeom prst="line">
            <a:avLst/>
          </a:pr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7" name="Line 331"/>
          <p:cNvSpPr>
            <a:spLocks noChangeShapeType="1"/>
          </p:cNvSpPr>
          <p:nvPr/>
        </p:nvSpPr>
        <p:spPr bwMode="auto">
          <a:xfrm flipH="1" flipV="1">
            <a:off x="2170113" y="1473200"/>
            <a:ext cx="4291013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8" name="Line 332"/>
          <p:cNvSpPr>
            <a:spLocks noChangeShapeType="1"/>
          </p:cNvSpPr>
          <p:nvPr/>
        </p:nvSpPr>
        <p:spPr bwMode="auto">
          <a:xfrm flipH="1" flipV="1">
            <a:off x="2170113" y="1473200"/>
            <a:ext cx="5113338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9" name="Text Box 9"/>
          <p:cNvSpPr txBox="1">
            <a:spLocks noChangeArrowheads="1"/>
          </p:cNvSpPr>
          <p:nvPr/>
        </p:nvSpPr>
        <p:spPr bwMode="auto">
          <a:xfrm flipH="1">
            <a:off x="2053236" y="1188509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sk-SK" sz="1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BlokTextu 240"/>
          <p:cNvSpPr txBox="1"/>
          <p:nvPr/>
        </p:nvSpPr>
        <p:spPr>
          <a:xfrm>
            <a:off x="5457831" y="382587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M</a:t>
            </a:r>
            <a:endParaRPr lang="sk-SK" sz="1000" b="1" dirty="0"/>
          </a:p>
        </p:txBody>
      </p:sp>
      <p:grpSp>
        <p:nvGrpSpPr>
          <p:cNvPr id="253" name="Skupina 252"/>
          <p:cNvGrpSpPr/>
          <p:nvPr/>
        </p:nvGrpSpPr>
        <p:grpSpPr>
          <a:xfrm>
            <a:off x="7629899" y="3741447"/>
            <a:ext cx="85373" cy="38332"/>
            <a:chOff x="8169254" y="4068963"/>
            <a:chExt cx="85373" cy="38332"/>
          </a:xfrm>
        </p:grpSpPr>
        <p:cxnSp>
          <p:nvCxnSpPr>
            <p:cNvPr id="251" name="Rovná spojnica 250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Rovná spojnica 251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Skupina 253"/>
          <p:cNvGrpSpPr/>
          <p:nvPr/>
        </p:nvGrpSpPr>
        <p:grpSpPr>
          <a:xfrm>
            <a:off x="7530748" y="3226544"/>
            <a:ext cx="85373" cy="38332"/>
            <a:chOff x="8169254" y="4068963"/>
            <a:chExt cx="85373" cy="38332"/>
          </a:xfrm>
        </p:grpSpPr>
        <p:cxnSp>
          <p:nvCxnSpPr>
            <p:cNvPr id="255" name="Rovná spojnica 254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Rovná spojnica 255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BlokTextu 256"/>
          <p:cNvSpPr txBox="1"/>
          <p:nvPr/>
        </p:nvSpPr>
        <p:spPr>
          <a:xfrm>
            <a:off x="360000" y="5040000"/>
            <a:ext cx="75200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8)</a:t>
            </a:r>
            <a:r>
              <a:rPr lang="sk-SK" sz="1200" dirty="0" smtClean="0"/>
              <a:t> Delenie vodorovných úsečiek (rôznobežných s priemetňou) zostrojíme podľa príkladu S15b v kapitole </a:t>
            </a:r>
            <a:r>
              <a:rPr lang="sk-SK" sz="1200" b="1" dirty="0" smtClean="0"/>
              <a:t>S2</a:t>
            </a:r>
            <a:r>
              <a:rPr lang="sk-SK" sz="1200" dirty="0" smtClean="0"/>
              <a:t>.</a:t>
            </a:r>
          </a:p>
          <a:p>
            <a:r>
              <a:rPr lang="sk-SK" sz="1200" dirty="0" smtClean="0"/>
              <a:t>Zostrojíme deliace body </a:t>
            </a:r>
            <a:r>
              <a:rPr lang="sk-SK" sz="1200" b="1" dirty="0" smtClean="0"/>
              <a:t>G</a:t>
            </a:r>
            <a:r>
              <a:rPr lang="sk-SK" sz="1200" dirty="0" smtClean="0"/>
              <a:t> a </a:t>
            </a:r>
            <a:r>
              <a:rPr lang="sk-SK" sz="1200" b="1" dirty="0" smtClean="0"/>
              <a:t>J</a:t>
            </a:r>
            <a:r>
              <a:rPr lang="sk-SK" sz="1200" dirty="0" smtClean="0"/>
              <a:t> na úsečke </a:t>
            </a:r>
            <a:r>
              <a:rPr lang="sk-SK" sz="1200" b="1" dirty="0" smtClean="0"/>
              <a:t>ML</a:t>
            </a:r>
            <a:r>
              <a:rPr lang="sk-SK" sz="1200" dirty="0" smtClean="0"/>
              <a:t>:</a:t>
            </a:r>
          </a:p>
          <a:p>
            <a:r>
              <a:rPr lang="sk-SK" sz="1200" dirty="0" smtClean="0"/>
              <a:t>Cez bod </a:t>
            </a:r>
            <a:r>
              <a:rPr lang="sk-SK" sz="1200" b="1" dirty="0" smtClean="0"/>
              <a:t>L </a:t>
            </a:r>
            <a:r>
              <a:rPr lang="sk-SK" sz="1200" dirty="0" smtClean="0"/>
              <a:t>zostrojíme priamku </a:t>
            </a:r>
            <a:r>
              <a:rPr lang="sk-SK" sz="1200" b="1" dirty="0" smtClean="0"/>
              <a:t>r</a:t>
            </a:r>
            <a:r>
              <a:rPr lang="sk-SK" sz="1200" dirty="0" smtClean="0"/>
              <a:t>, rovnobežnú so </a:t>
            </a:r>
            <a:r>
              <a:rPr lang="sk-SK" sz="1200" dirty="0" err="1" smtClean="0"/>
              <a:t>základnicou</a:t>
            </a:r>
            <a:r>
              <a:rPr lang="sk-SK" sz="1200" dirty="0" smtClean="0"/>
              <a:t> </a:t>
            </a:r>
            <a:r>
              <a:rPr lang="sk-SK" sz="1200" b="1" dirty="0" smtClean="0"/>
              <a:t>z</a:t>
            </a:r>
            <a:r>
              <a:rPr lang="sk-SK" sz="1200" dirty="0" smtClean="0"/>
              <a:t>.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Na priamku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nanesieme body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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J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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(v tomto poradí)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tak, aby platilo:</a:t>
            </a:r>
          </a:p>
          <a:p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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J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en-US" altLang="sk-SK" sz="1200" dirty="0" smtClean="0"/>
              <a:t> 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sym typeface="Symbol"/>
              </a:rPr>
              <a:t>=</a:t>
            </a:r>
            <a:r>
              <a:rPr lang="sk-SK" sz="1200" b="1" dirty="0" smtClean="0">
                <a:sym typeface="Symbol"/>
              </a:rPr>
              <a:t> x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L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sk-SK" sz="1200" b="1" dirty="0" smtClean="0">
                <a:sym typeface="Symbol"/>
              </a:rPr>
              <a:t>J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sym typeface="Symbol"/>
              </a:rPr>
              <a:t>,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J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G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sym typeface="Symbol"/>
              </a:rPr>
              <a:t>=</a:t>
            </a:r>
            <a:r>
              <a:rPr lang="sk-SK" sz="1200" b="1" dirty="0" smtClean="0">
                <a:sym typeface="Symbol"/>
              </a:rPr>
              <a:t> x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J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sk-SK" sz="1200" b="1" dirty="0" smtClean="0">
                <a:sym typeface="Symbol"/>
              </a:rPr>
              <a:t>G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Symbol"/>
              </a:rPr>
              <a:t>, 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G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sk-SK" sz="1200" b="1" dirty="0" smtClean="0">
                <a:sym typeface="Symbol"/>
              </a:rPr>
              <a:t>M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200" b="1" baseline="30000" dirty="0" smtClean="0">
                <a:sym typeface="Symbol"/>
              </a:rPr>
              <a:t>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= </a:t>
            </a:r>
            <a:r>
              <a:rPr lang="sk-SK" sz="1200" b="1" dirty="0" smtClean="0">
                <a:sym typeface="Symbol"/>
              </a:rPr>
              <a:t>x</a:t>
            </a:r>
            <a:r>
              <a:rPr lang="en-US" altLang="sk-SK" sz="1200" dirty="0" smtClean="0"/>
              <a:t>|</a:t>
            </a:r>
            <a:r>
              <a:rPr lang="sk-SK" sz="1200" b="1" dirty="0" smtClean="0">
                <a:sym typeface="Symbol"/>
              </a:rPr>
              <a:t>G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sk-SK" sz="1200" b="1" dirty="0" smtClean="0">
                <a:sym typeface="Symbol"/>
              </a:rPr>
              <a:t>M</a:t>
            </a:r>
            <a:r>
              <a:rPr lang="sk-SK" sz="1200" b="1" baseline="-25000" dirty="0" smtClean="0">
                <a:sym typeface="Symbol"/>
              </a:rPr>
              <a:t>3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Symbol"/>
              </a:rPr>
              <a:t>, kde </a:t>
            </a:r>
            <a:r>
              <a:rPr lang="sk-SK" sz="1200" b="1" dirty="0" smtClean="0">
                <a:sym typeface="Symbol"/>
              </a:rPr>
              <a:t>x</a:t>
            </a:r>
            <a:r>
              <a:rPr lang="sk-SK" sz="1200" dirty="0" smtClean="0">
                <a:sym typeface="Symbol"/>
              </a:rPr>
              <a:t> je vhodný koeficient zväčšenia.</a:t>
            </a:r>
          </a:p>
          <a:p>
            <a:r>
              <a:rPr lang="sk-SK" sz="1200" dirty="0" smtClean="0">
                <a:sym typeface="Symbol"/>
              </a:rPr>
              <a:t>Zostrojíme priamku </a:t>
            </a:r>
            <a:r>
              <a:rPr lang="sk-SK" sz="1200" b="1" dirty="0" smtClean="0">
                <a:sym typeface="Symbol"/>
              </a:rPr>
              <a:t>M</a:t>
            </a:r>
            <a:r>
              <a:rPr lang="sk-SK" sz="1200" b="1" baseline="30000" dirty="0" smtClean="0">
                <a:sym typeface="Symbol"/>
              </a:rPr>
              <a:t></a:t>
            </a:r>
            <a:r>
              <a:rPr lang="sk-SK" sz="1200" b="1" dirty="0" smtClean="0">
                <a:sym typeface="Symbol"/>
              </a:rPr>
              <a:t>M</a:t>
            </a:r>
            <a:r>
              <a:rPr lang="sk-SK" sz="1200" dirty="0" smtClean="0">
                <a:sym typeface="Symbol"/>
              </a:rPr>
              <a:t>. Jej priesečník s horizontom je </a:t>
            </a:r>
            <a:r>
              <a:rPr lang="sk-SK" sz="1200" dirty="0" err="1" smtClean="0">
                <a:sym typeface="Symbol"/>
              </a:rPr>
              <a:t>úbežník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g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b="1" dirty="0" smtClean="0">
                <a:sym typeface="Symbol"/>
              </a:rPr>
              <a:t>G </a:t>
            </a:r>
            <a:r>
              <a:rPr lang="sk-SK" sz="1200" dirty="0" smtClean="0">
                <a:sym typeface="Symbol"/>
              </a:rPr>
              <a:t>=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g</a:t>
            </a:r>
            <a:r>
              <a:rPr lang="sk-SK" sz="1200" b="1" dirty="0" err="1" smtClean="0">
                <a:sym typeface="Symbol"/>
              </a:rPr>
              <a:t>G</a:t>
            </a:r>
            <a:r>
              <a:rPr lang="sk-SK" sz="1200" b="1" baseline="30000" dirty="0" err="1" smtClean="0">
                <a:sym typeface="Symbol"/>
              </a:rPr>
              <a:t></a:t>
            </a:r>
            <a:r>
              <a:rPr lang="sk-SK" sz="1200" b="1" baseline="300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 LM</a:t>
            </a:r>
          </a:p>
          <a:p>
            <a:r>
              <a:rPr lang="sk-SK" sz="1200" b="1" dirty="0" smtClean="0">
                <a:sym typeface="Symbol"/>
              </a:rPr>
              <a:t>J </a:t>
            </a:r>
            <a:r>
              <a:rPr lang="sk-SK" sz="1200" dirty="0" smtClean="0">
                <a:sym typeface="Symbol"/>
              </a:rPr>
              <a:t>=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g</a:t>
            </a:r>
            <a:r>
              <a:rPr lang="sk-SK" sz="1200" b="1" dirty="0" err="1" smtClean="0">
                <a:sym typeface="Symbol"/>
              </a:rPr>
              <a:t>J</a:t>
            </a:r>
            <a:r>
              <a:rPr lang="sk-SK" sz="1200" b="1" baseline="30000" dirty="0" err="1" smtClean="0">
                <a:sym typeface="Symbol"/>
              </a:rPr>
              <a:t></a:t>
            </a:r>
            <a:r>
              <a:rPr lang="sk-SK" sz="1200" b="1" baseline="300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 LM</a:t>
            </a:r>
            <a:endParaRPr lang="sk-SK" sz="1200" dirty="0" smtClean="0"/>
          </a:p>
        </p:txBody>
      </p:sp>
      <p:sp>
        <p:nvSpPr>
          <p:cNvPr id="258" name="BlokTextu 257"/>
          <p:cNvSpPr txBox="1"/>
          <p:nvPr/>
        </p:nvSpPr>
        <p:spPr>
          <a:xfrm>
            <a:off x="7896978" y="3410528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F0"/>
                </a:solidFill>
              </a:rPr>
              <a:t>p</a:t>
            </a:r>
            <a:endParaRPr lang="sk-SK" sz="1000" b="1" dirty="0">
              <a:solidFill>
                <a:srgbClr val="00B0F0"/>
              </a:solidFill>
            </a:endParaRPr>
          </a:p>
        </p:txBody>
      </p:sp>
      <p:sp>
        <p:nvSpPr>
          <p:cNvPr id="259" name="BlokTextu 258"/>
          <p:cNvSpPr txBox="1"/>
          <p:nvPr/>
        </p:nvSpPr>
        <p:spPr>
          <a:xfrm>
            <a:off x="5814154" y="4221604"/>
            <a:ext cx="234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50"/>
                </a:solidFill>
              </a:rPr>
              <a:t>r</a:t>
            </a:r>
            <a:endParaRPr lang="sk-SK" sz="1000" b="1" dirty="0">
              <a:solidFill>
                <a:srgbClr val="00B050"/>
              </a:solidFill>
            </a:endParaRPr>
          </a:p>
        </p:txBody>
      </p:sp>
      <p:sp>
        <p:nvSpPr>
          <p:cNvPr id="260" name="BlokTextu 259"/>
          <p:cNvSpPr txBox="1"/>
          <p:nvPr/>
        </p:nvSpPr>
        <p:spPr>
          <a:xfrm>
            <a:off x="7323588" y="335756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E</a:t>
            </a:r>
            <a:endParaRPr lang="sk-SK" sz="1000" b="1" dirty="0"/>
          </a:p>
        </p:txBody>
      </p:sp>
      <p:sp>
        <p:nvSpPr>
          <p:cNvPr id="261" name="BlokTextu 260"/>
          <p:cNvSpPr txBox="1"/>
          <p:nvPr/>
        </p:nvSpPr>
        <p:spPr>
          <a:xfrm>
            <a:off x="5357818" y="2707834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N</a:t>
            </a:r>
            <a:endParaRPr lang="sk-SK" sz="1000" b="1" dirty="0"/>
          </a:p>
        </p:txBody>
      </p:sp>
      <p:cxnSp>
        <p:nvCxnSpPr>
          <p:cNvPr id="271" name="Rovná spojnica 270"/>
          <p:cNvCxnSpPr/>
          <p:nvPr/>
        </p:nvCxnSpPr>
        <p:spPr>
          <a:xfrm rot="16200000" flipH="1">
            <a:off x="5496119" y="2993512"/>
            <a:ext cx="158140" cy="45642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BlokTextu 280"/>
          <p:cNvSpPr txBox="1"/>
          <p:nvPr/>
        </p:nvSpPr>
        <p:spPr>
          <a:xfrm>
            <a:off x="7569946" y="423329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baseline="30000" dirty="0"/>
          </a:p>
        </p:txBody>
      </p:sp>
      <p:grpSp>
        <p:nvGrpSpPr>
          <p:cNvPr id="284" name="Skupina 283"/>
          <p:cNvGrpSpPr/>
          <p:nvPr/>
        </p:nvGrpSpPr>
        <p:grpSpPr>
          <a:xfrm>
            <a:off x="5115852" y="2829716"/>
            <a:ext cx="698572" cy="1015021"/>
            <a:chOff x="5115852" y="2829716"/>
            <a:chExt cx="698572" cy="1015021"/>
          </a:xfrm>
        </p:grpSpPr>
        <p:sp>
          <p:nvSpPr>
            <p:cNvPr id="269" name="BlokTextu 268"/>
            <p:cNvSpPr txBox="1"/>
            <p:nvPr/>
          </p:nvSpPr>
          <p:spPr>
            <a:xfrm flipH="1">
              <a:off x="5143504" y="3214686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>
                  <a:solidFill>
                    <a:srgbClr val="9900CC"/>
                  </a:solidFill>
                </a:rPr>
                <a:t>q</a:t>
              </a:r>
              <a:endParaRPr lang="sk-SK" sz="1000" b="1" dirty="0">
                <a:solidFill>
                  <a:srgbClr val="9900CC"/>
                </a:solidFill>
              </a:endParaRPr>
            </a:p>
          </p:txBody>
        </p:sp>
        <p:cxnSp>
          <p:nvCxnSpPr>
            <p:cNvPr id="268" name="Rovná spojnica 267"/>
            <p:cNvCxnSpPr/>
            <p:nvPr/>
          </p:nvCxnSpPr>
          <p:spPr>
            <a:xfrm rot="5400000">
              <a:off x="5085379" y="2916130"/>
              <a:ext cx="536960" cy="476014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Skupina 261"/>
            <p:cNvGrpSpPr/>
            <p:nvPr/>
          </p:nvGrpSpPr>
          <p:grpSpPr>
            <a:xfrm rot="2549929" flipH="1">
              <a:off x="5421682" y="2829716"/>
              <a:ext cx="112747" cy="376235"/>
              <a:chOff x="6357950" y="1876416"/>
              <a:chExt cx="112747" cy="376235"/>
            </a:xfrm>
          </p:grpSpPr>
          <p:sp>
            <p:nvSpPr>
              <p:cNvPr id="263" name="Line 80"/>
              <p:cNvSpPr>
                <a:spLocks noChangeShapeType="1"/>
              </p:cNvSpPr>
              <p:nvPr/>
            </p:nvSpPr>
            <p:spPr bwMode="auto">
              <a:xfrm flipV="1">
                <a:off x="6416644" y="1878806"/>
                <a:ext cx="0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64" name="Line 62"/>
              <p:cNvSpPr>
                <a:spLocks noChangeShapeType="1"/>
              </p:cNvSpPr>
              <p:nvPr/>
            </p:nvSpPr>
            <p:spPr bwMode="auto">
              <a:xfrm flipV="1">
                <a:off x="6415099" y="1876416"/>
                <a:ext cx="1588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cxnSp>
            <p:nvCxnSpPr>
              <p:cNvPr id="265" name="Rovná spojnica 264"/>
              <p:cNvCxnSpPr/>
              <p:nvPr/>
            </p:nvCxnSpPr>
            <p:spPr>
              <a:xfrm rot="-8520000">
                <a:off x="6357950" y="1876416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ovná spojnica 265"/>
              <p:cNvCxnSpPr/>
              <p:nvPr/>
            </p:nvCxnSpPr>
            <p:spPr>
              <a:xfrm rot="-8520000">
                <a:off x="6362697" y="196214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ovná spojnica 266"/>
              <p:cNvCxnSpPr/>
              <p:nvPr/>
            </p:nvCxnSpPr>
            <p:spPr>
              <a:xfrm rot="-8520000">
                <a:off x="6362697" y="225106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0" name="Rovná spojnica 269"/>
            <p:cNvCxnSpPr/>
            <p:nvPr/>
          </p:nvCxnSpPr>
          <p:spPr>
            <a:xfrm rot="16200000" flipH="1">
              <a:off x="5133221" y="3379250"/>
              <a:ext cx="690386" cy="240587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Skupina 271"/>
            <p:cNvGrpSpPr/>
            <p:nvPr/>
          </p:nvGrpSpPr>
          <p:grpSpPr>
            <a:xfrm flipH="1">
              <a:off x="5401773" y="3382423"/>
              <a:ext cx="85373" cy="38332"/>
              <a:chOff x="8169254" y="4068963"/>
              <a:chExt cx="85373" cy="38332"/>
            </a:xfrm>
          </p:grpSpPr>
          <p:cxnSp>
            <p:nvCxnSpPr>
              <p:cNvPr id="273" name="Rovná spojnica 272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Rovná spojnica 273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Skupina 274"/>
            <p:cNvGrpSpPr/>
            <p:nvPr/>
          </p:nvGrpSpPr>
          <p:grpSpPr>
            <a:xfrm flipH="1">
              <a:off x="5522797" y="2980638"/>
              <a:ext cx="85373" cy="38332"/>
              <a:chOff x="8169254" y="4068963"/>
              <a:chExt cx="85373" cy="38332"/>
            </a:xfrm>
          </p:grpSpPr>
          <p:cxnSp>
            <p:nvCxnSpPr>
              <p:cNvPr id="276" name="Rovná spojnica 275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Rovná spojnica 276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BlokTextu 281"/>
            <p:cNvSpPr txBox="1"/>
            <p:nvPr/>
          </p:nvSpPr>
          <p:spPr>
            <a:xfrm>
              <a:off x="5551210" y="3092732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F</a:t>
              </a:r>
              <a:endParaRPr lang="sk-SK" sz="1000" b="1" dirty="0"/>
            </a:p>
          </p:txBody>
        </p:sp>
      </p:grpSp>
      <p:sp>
        <p:nvSpPr>
          <p:cNvPr id="280" name="BlokTextu 279"/>
          <p:cNvSpPr txBox="1"/>
          <p:nvPr/>
        </p:nvSpPr>
        <p:spPr>
          <a:xfrm>
            <a:off x="7480036" y="290122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K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285" name="BlokTextu 284"/>
          <p:cNvSpPr txBox="1"/>
          <p:nvPr/>
        </p:nvSpPr>
        <p:spPr>
          <a:xfrm>
            <a:off x="5850571" y="3737233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G</a:t>
            </a:r>
            <a:endParaRPr lang="sk-SK" sz="1000" b="1" dirty="0"/>
          </a:p>
        </p:txBody>
      </p:sp>
      <p:sp>
        <p:nvSpPr>
          <p:cNvPr id="286" name="BlokTextu 285"/>
          <p:cNvSpPr txBox="1"/>
          <p:nvPr/>
        </p:nvSpPr>
        <p:spPr>
          <a:xfrm>
            <a:off x="7047111" y="398598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J</a:t>
            </a:r>
            <a:endParaRPr lang="sk-SK" sz="1000" b="1" dirty="0"/>
          </a:p>
        </p:txBody>
      </p:sp>
      <p:sp>
        <p:nvSpPr>
          <p:cNvPr id="155" name="Freeform 338"/>
          <p:cNvSpPr>
            <a:spLocks/>
          </p:cNvSpPr>
          <p:nvPr/>
        </p:nvSpPr>
        <p:spPr bwMode="auto">
          <a:xfrm>
            <a:off x="5919788" y="3141663"/>
            <a:ext cx="1198563" cy="1041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0"/>
              </a:cxn>
              <a:cxn ang="0">
                <a:pos x="755" y="113"/>
              </a:cxn>
              <a:cxn ang="0">
                <a:pos x="755" y="656"/>
              </a:cxn>
            </a:cxnLst>
            <a:rect l="0" t="0" r="r" b="b"/>
            <a:pathLst>
              <a:path w="755" h="656">
                <a:moveTo>
                  <a:pt x="0" y="491"/>
                </a:moveTo>
                <a:lnTo>
                  <a:pt x="0" y="0"/>
                </a:lnTo>
                <a:lnTo>
                  <a:pt x="755" y="113"/>
                </a:lnTo>
                <a:lnTo>
                  <a:pt x="755" y="65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9" name="BlokTextu 188"/>
          <p:cNvSpPr txBox="1"/>
          <p:nvPr/>
        </p:nvSpPr>
        <p:spPr>
          <a:xfrm rot="18681665">
            <a:off x="6519207" y="3960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196" name="BlokTextu 195"/>
          <p:cNvSpPr txBox="1"/>
          <p:nvPr/>
        </p:nvSpPr>
        <p:spPr>
          <a:xfrm rot="18681665">
            <a:off x="7512114" y="20528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197" name="Zástupný symbol čísla snímky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36" grpId="0" animBg="1"/>
      <p:bldP spid="237" grpId="0" animBg="1"/>
      <p:bldP spid="238" grpId="0" animBg="1"/>
      <p:bldP spid="239" grpId="0"/>
      <p:bldP spid="259" grpId="0"/>
      <p:bldP spid="281" grpId="0"/>
      <p:bldP spid="285" grpId="0"/>
      <p:bldP spid="286" grpId="0"/>
      <p:bldP spid="155" grpId="0" animBg="1"/>
      <p:bldP spid="189" grpId="0"/>
      <p:bldP spid="1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244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573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-13604" y="1474916"/>
            <a:ext cx="9108000" cy="1588"/>
          </a:xfrm>
          <a:prstGeom prst="line">
            <a:avLst/>
          </a:pr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243" name="Rovná spojnica 242"/>
          <p:cNvCxnSpPr/>
          <p:nvPr/>
        </p:nvCxnSpPr>
        <p:spPr>
          <a:xfrm rot="5400000">
            <a:off x="5616945" y="3508018"/>
            <a:ext cx="72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Line 266"/>
          <p:cNvSpPr>
            <a:spLocks noChangeShapeType="1"/>
          </p:cNvSpPr>
          <p:nvPr/>
        </p:nvSpPr>
        <p:spPr bwMode="auto">
          <a:xfrm>
            <a:off x="329609" y="2647506"/>
            <a:ext cx="6790329" cy="1462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4" name="BlokTextu 233"/>
          <p:cNvSpPr txBox="1"/>
          <p:nvPr/>
        </p:nvSpPr>
        <p:spPr>
          <a:xfrm>
            <a:off x="7556425" y="3031997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 </a:t>
            </a:r>
            <a:endParaRPr lang="sk-SK" sz="1000" b="1" dirty="0"/>
          </a:p>
        </p:txBody>
      </p:sp>
      <p:sp>
        <p:nvSpPr>
          <p:cNvPr id="283" name="BlokTextu 282"/>
          <p:cNvSpPr txBox="1"/>
          <p:nvPr/>
        </p:nvSpPr>
        <p:spPr>
          <a:xfrm>
            <a:off x="7665475" y="3178470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147" name="Line 266"/>
          <p:cNvSpPr>
            <a:spLocks noChangeShapeType="1"/>
          </p:cNvSpPr>
          <p:nvPr/>
        </p:nvSpPr>
        <p:spPr bwMode="auto">
          <a:xfrm>
            <a:off x="46181" y="2631216"/>
            <a:ext cx="7481743" cy="1642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221"/>
          <p:cNvSpPr>
            <a:spLocks noChangeShapeType="1"/>
          </p:cNvSpPr>
          <p:nvPr/>
        </p:nvSpPr>
        <p:spPr bwMode="auto">
          <a:xfrm flipH="1">
            <a:off x="2362199" y="1750744"/>
            <a:ext cx="6754091" cy="2955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1795463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27"/>
          <p:cNvSpPr>
            <a:spLocks noChangeShapeType="1"/>
          </p:cNvSpPr>
          <p:nvPr/>
        </p:nvSpPr>
        <p:spPr bwMode="auto">
          <a:xfrm>
            <a:off x="1466613" y="2376488"/>
            <a:ext cx="65160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128"/>
          <p:cNvSpPr>
            <a:spLocks noChangeShapeType="1"/>
          </p:cNvSpPr>
          <p:nvPr/>
        </p:nvSpPr>
        <p:spPr bwMode="auto">
          <a:xfrm flipV="1">
            <a:off x="1468437" y="1439863"/>
            <a:ext cx="1588" cy="635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9"/>
          <p:cNvSpPr>
            <a:spLocks noChangeShapeType="1"/>
          </p:cNvSpPr>
          <p:nvPr/>
        </p:nvSpPr>
        <p:spPr bwMode="auto">
          <a:xfrm flipV="1">
            <a:off x="3044825" y="1439863"/>
            <a:ext cx="0" cy="63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0"/>
          <p:cNvSpPr>
            <a:spLocks noChangeShapeType="1"/>
          </p:cNvSpPr>
          <p:nvPr/>
        </p:nvSpPr>
        <p:spPr bwMode="auto">
          <a:xfrm flipV="1">
            <a:off x="4148137" y="1439863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Line 131"/>
          <p:cNvSpPr>
            <a:spLocks noChangeShapeType="1"/>
          </p:cNvSpPr>
          <p:nvPr/>
        </p:nvSpPr>
        <p:spPr bwMode="auto">
          <a:xfrm flipV="1">
            <a:off x="5480050" y="1439863"/>
            <a:ext cx="0" cy="635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141"/>
          <p:cNvSpPr>
            <a:spLocks noChangeShapeType="1"/>
          </p:cNvSpPr>
          <p:nvPr/>
        </p:nvSpPr>
        <p:spPr bwMode="auto">
          <a:xfrm flipV="1">
            <a:off x="7380287" y="1439863"/>
            <a:ext cx="1588" cy="63500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142"/>
          <p:cNvSpPr>
            <a:spLocks noChangeShapeType="1"/>
          </p:cNvSpPr>
          <p:nvPr/>
        </p:nvSpPr>
        <p:spPr bwMode="auto">
          <a:xfrm flipH="1">
            <a:off x="1468437" y="1473200"/>
            <a:ext cx="6516000" cy="1588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 flipV="1">
            <a:off x="3460750" y="2343150"/>
            <a:ext cx="1588" cy="65088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150"/>
          <p:cNvSpPr>
            <a:spLocks noChangeShapeType="1"/>
          </p:cNvSpPr>
          <p:nvPr/>
        </p:nvSpPr>
        <p:spPr bwMode="auto">
          <a:xfrm flipV="1">
            <a:off x="5540375" y="2343150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 flipV="1">
            <a:off x="5583237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Line 152"/>
          <p:cNvSpPr>
            <a:spLocks noChangeShapeType="1"/>
          </p:cNvSpPr>
          <p:nvPr/>
        </p:nvSpPr>
        <p:spPr bwMode="auto">
          <a:xfrm flipV="1">
            <a:off x="7008812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 flipH="1">
            <a:off x="1400678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78393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 flipH="1">
            <a:off x="2710494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 flipH="1">
            <a:off x="4065280" y="120474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 Box 9"/>
          <p:cNvSpPr txBox="1">
            <a:spLocks noChangeArrowheads="1"/>
          </p:cNvSpPr>
          <p:nvPr/>
        </p:nvSpPr>
        <p:spPr bwMode="auto">
          <a:xfrm flipH="1">
            <a:off x="536044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 flipH="1">
            <a:off x="723615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14"/>
          <p:cNvSpPr txBox="1">
            <a:spLocks noChangeArrowheads="1"/>
          </p:cNvSpPr>
          <p:nvPr/>
        </p:nvSpPr>
        <p:spPr bwMode="auto">
          <a:xfrm flipH="1">
            <a:off x="1928794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 flipH="1">
            <a:off x="5336520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14"/>
          <p:cNvSpPr txBox="1">
            <a:spLocks noChangeArrowheads="1"/>
          </p:cNvSpPr>
          <p:nvPr/>
        </p:nvSpPr>
        <p:spPr bwMode="auto">
          <a:xfrm flipH="1">
            <a:off x="6858016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 flipH="1">
            <a:off x="5516706" y="233644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4"/>
          <p:cNvSpPr txBox="1">
            <a:spLocks noChangeArrowheads="1"/>
          </p:cNvSpPr>
          <p:nvPr/>
        </p:nvSpPr>
        <p:spPr bwMode="auto">
          <a:xfrm flipH="1">
            <a:off x="482588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 flipH="1">
            <a:off x="323582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00430" y="23603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sk-SK" sz="1200" b="1" dirty="0"/>
          </a:p>
        </p:txBody>
      </p:sp>
      <p:sp>
        <p:nvSpPr>
          <p:cNvPr id="180" name="BlokTextu 179"/>
          <p:cNvSpPr txBox="1"/>
          <p:nvPr/>
        </p:nvSpPr>
        <p:spPr>
          <a:xfrm>
            <a:off x="7643834" y="23574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sk-SK" sz="1200" b="1" dirty="0"/>
          </a:p>
        </p:txBody>
      </p:sp>
      <p:sp>
        <p:nvSpPr>
          <p:cNvPr id="181" name="BlokTextu 180"/>
          <p:cNvSpPr txBox="1"/>
          <p:nvPr/>
        </p:nvSpPr>
        <p:spPr>
          <a:xfrm>
            <a:off x="7786710" y="12144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3636943" y="2342595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06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1588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1588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91" name="Line 224"/>
          <p:cNvSpPr>
            <a:spLocks noChangeShapeType="1"/>
          </p:cNvSpPr>
          <p:nvPr/>
        </p:nvSpPr>
        <p:spPr bwMode="auto">
          <a:xfrm flipV="1">
            <a:off x="1795463" y="1473200"/>
            <a:ext cx="2352675" cy="417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238"/>
          <p:cNvSpPr>
            <a:spLocks noChangeShapeType="1"/>
          </p:cNvSpPr>
          <p:nvPr/>
        </p:nvSpPr>
        <p:spPr bwMode="auto">
          <a:xfrm flipH="1" flipV="1">
            <a:off x="3471863" y="1558925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239"/>
          <p:cNvSpPr>
            <a:spLocks noChangeShapeType="1"/>
          </p:cNvSpPr>
          <p:nvPr/>
        </p:nvSpPr>
        <p:spPr bwMode="auto">
          <a:xfrm flipH="1" flipV="1">
            <a:off x="2798763" y="1677988"/>
            <a:ext cx="11113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240"/>
          <p:cNvSpPr>
            <a:spLocks noChangeShapeType="1"/>
          </p:cNvSpPr>
          <p:nvPr/>
        </p:nvSpPr>
        <p:spPr bwMode="auto">
          <a:xfrm flipH="1" flipV="1">
            <a:off x="2127250" y="1798638"/>
            <a:ext cx="11113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6" name="Skupina 103"/>
          <p:cNvGrpSpPr/>
          <p:nvPr/>
        </p:nvGrpSpPr>
        <p:grpSpPr>
          <a:xfrm>
            <a:off x="2362200" y="1473200"/>
            <a:ext cx="1785938" cy="573088"/>
            <a:chOff x="2362200" y="1473200"/>
            <a:chExt cx="1785938" cy="573088"/>
          </a:xfrm>
        </p:grpSpPr>
        <p:sp>
          <p:nvSpPr>
            <p:cNvPr id="95" name="Line 216"/>
            <p:cNvSpPr>
              <a:spLocks noChangeShapeType="1"/>
            </p:cNvSpPr>
            <p:nvPr/>
          </p:nvSpPr>
          <p:spPr bwMode="auto">
            <a:xfrm flipH="1">
              <a:off x="2617788" y="1800225"/>
              <a:ext cx="5111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7" name="Line 217"/>
            <p:cNvSpPr>
              <a:spLocks noChangeShapeType="1"/>
            </p:cNvSpPr>
            <p:nvPr/>
          </p:nvSpPr>
          <p:spPr bwMode="auto">
            <a:xfrm flipV="1">
              <a:off x="2362200" y="1965325"/>
              <a:ext cx="255588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8" name="Line 214"/>
            <p:cNvSpPr>
              <a:spLocks noChangeShapeType="1"/>
            </p:cNvSpPr>
            <p:nvPr/>
          </p:nvSpPr>
          <p:spPr bwMode="auto">
            <a:xfrm flipH="1">
              <a:off x="3638550" y="1473200"/>
              <a:ext cx="509588" cy="161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9" name="Line 215"/>
            <p:cNvSpPr>
              <a:spLocks noChangeShapeType="1"/>
            </p:cNvSpPr>
            <p:nvPr/>
          </p:nvSpPr>
          <p:spPr bwMode="auto">
            <a:xfrm flipH="1">
              <a:off x="3128963" y="1635125"/>
              <a:ext cx="509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0" name="Line 227"/>
          <p:cNvSpPr>
            <a:spLocks noChangeShapeType="1"/>
          </p:cNvSpPr>
          <p:nvPr/>
        </p:nvSpPr>
        <p:spPr bwMode="auto">
          <a:xfrm>
            <a:off x="3117850" y="1770063"/>
            <a:ext cx="20638" cy="61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228"/>
          <p:cNvSpPr>
            <a:spLocks noChangeShapeType="1"/>
          </p:cNvSpPr>
          <p:nvPr/>
        </p:nvSpPr>
        <p:spPr bwMode="auto">
          <a:xfrm>
            <a:off x="2608263" y="1933575"/>
            <a:ext cx="19050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238"/>
          <p:cNvSpPr>
            <a:spLocks noChangeShapeType="1"/>
          </p:cNvSpPr>
          <p:nvPr/>
        </p:nvSpPr>
        <p:spPr bwMode="auto">
          <a:xfrm flipH="1" flipV="1">
            <a:off x="3631883" y="1608760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7" name="Skupina 113"/>
          <p:cNvGrpSpPr/>
          <p:nvPr/>
        </p:nvGrpSpPr>
        <p:grpSpPr>
          <a:xfrm>
            <a:off x="2362200" y="1457196"/>
            <a:ext cx="1795463" cy="3176717"/>
            <a:chOff x="2362200" y="1457196"/>
            <a:chExt cx="1795463" cy="3176717"/>
          </a:xfrm>
        </p:grpSpPr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 flipH="1">
              <a:off x="2617787" y="1457196"/>
              <a:ext cx="1539876" cy="2725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2362200" y="4183063"/>
              <a:ext cx="255588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11" name="Freeform 254"/>
          <p:cNvSpPr>
            <a:spLocks/>
          </p:cNvSpPr>
          <p:nvPr/>
        </p:nvSpPr>
        <p:spPr bwMode="auto">
          <a:xfrm>
            <a:off x="1795463" y="1789113"/>
            <a:ext cx="4560888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3" y="52"/>
              </a:cxn>
              <a:cxn ang="0">
                <a:pos x="2081" y="0"/>
              </a:cxn>
              <a:cxn ang="0">
                <a:pos x="0" y="64"/>
              </a:cxn>
            </a:cxnLst>
            <a:rect l="0" t="0" r="r" b="b"/>
            <a:pathLst>
              <a:path w="2873" h="162">
                <a:moveTo>
                  <a:pt x="357" y="162"/>
                </a:moveTo>
                <a:lnTo>
                  <a:pt x="2873" y="52"/>
                </a:lnTo>
                <a:lnTo>
                  <a:pt x="2081" y="0"/>
                </a:lnTo>
                <a:lnTo>
                  <a:pt x="0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/>
          <p:nvPr/>
        </p:nvSpPr>
        <p:spPr>
          <a:xfrm>
            <a:off x="1916783" y="198006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</a:t>
            </a:r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13" name="Line 218"/>
          <p:cNvSpPr>
            <a:spLocks noChangeShapeType="1"/>
          </p:cNvSpPr>
          <p:nvPr/>
        </p:nvSpPr>
        <p:spPr bwMode="auto">
          <a:xfrm flipV="1">
            <a:off x="2362200" y="2046288"/>
            <a:ext cx="1588" cy="2587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1921530" y="464746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3,5A</a:t>
            </a:r>
            <a:endParaRPr lang="sk-SK" sz="1200" b="1" dirty="0"/>
          </a:p>
        </p:txBody>
      </p:sp>
      <p:grpSp>
        <p:nvGrpSpPr>
          <p:cNvPr id="8" name="Group 181"/>
          <p:cNvGrpSpPr>
            <a:grpSpLocks/>
          </p:cNvGrpSpPr>
          <p:nvPr/>
        </p:nvGrpSpPr>
        <p:grpSpPr bwMode="auto">
          <a:xfrm rot="5400000">
            <a:off x="2341546" y="3407834"/>
            <a:ext cx="33338" cy="144462"/>
            <a:chOff x="7766462" y="4808010"/>
            <a:chExt cx="33487" cy="144684"/>
          </a:xfrm>
        </p:grpSpPr>
        <p:cxnSp>
          <p:nvCxnSpPr>
            <p:cNvPr id="11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3598859" y="1825589"/>
            <a:ext cx="33338" cy="144462"/>
            <a:chOff x="7766462" y="4808010"/>
            <a:chExt cx="33487" cy="144684"/>
          </a:xfrm>
        </p:grpSpPr>
        <p:cxnSp>
          <p:nvCxnSpPr>
            <p:cNvPr id="12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225"/>
          <p:cNvSpPr>
            <a:spLocks noChangeShapeType="1"/>
          </p:cNvSpPr>
          <p:nvPr/>
        </p:nvSpPr>
        <p:spPr bwMode="auto">
          <a:xfrm>
            <a:off x="3098800" y="3262313"/>
            <a:ext cx="57150" cy="33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3" name="Line 226"/>
          <p:cNvSpPr>
            <a:spLocks noChangeShapeType="1"/>
          </p:cNvSpPr>
          <p:nvPr/>
        </p:nvSpPr>
        <p:spPr bwMode="auto">
          <a:xfrm>
            <a:off x="2587625" y="4167188"/>
            <a:ext cx="58738" cy="31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5" name="Group 181"/>
          <p:cNvGrpSpPr>
            <a:grpSpLocks noChangeAspect="1"/>
          </p:cNvGrpSpPr>
          <p:nvPr/>
        </p:nvGrpSpPr>
        <p:grpSpPr bwMode="auto">
          <a:xfrm rot="15000000" flipH="1">
            <a:off x="3560341" y="1575322"/>
            <a:ext cx="18288" cy="79239"/>
            <a:chOff x="7766462" y="4808010"/>
            <a:chExt cx="33487" cy="144684"/>
          </a:xfrm>
        </p:grpSpPr>
        <p:cxnSp>
          <p:nvCxnSpPr>
            <p:cNvPr id="1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1"/>
          <p:cNvGrpSpPr>
            <a:grpSpLocks noChangeAspect="1"/>
          </p:cNvGrpSpPr>
          <p:nvPr/>
        </p:nvGrpSpPr>
        <p:grpSpPr bwMode="auto">
          <a:xfrm rot="15000000" flipH="1">
            <a:off x="2081820" y="1930410"/>
            <a:ext cx="18288" cy="79239"/>
            <a:chOff x="7766462" y="4808010"/>
            <a:chExt cx="33487" cy="144684"/>
          </a:xfrm>
        </p:grpSpPr>
        <p:cxnSp>
          <p:nvCxnSpPr>
            <p:cNvPr id="1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251"/>
          <p:cNvSpPr>
            <a:spLocks/>
          </p:cNvSpPr>
          <p:nvPr/>
        </p:nvSpPr>
        <p:spPr bwMode="auto">
          <a:xfrm>
            <a:off x="1795463" y="1890713"/>
            <a:ext cx="34925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2" y="1217"/>
              </a:cxn>
            </a:cxnLst>
            <a:rect l="0" t="0" r="r" b="b"/>
            <a:pathLst>
              <a:path w="22" h="1217">
                <a:moveTo>
                  <a:pt x="0" y="0"/>
                </a:moveTo>
                <a:lnTo>
                  <a:pt x="0" y="1185"/>
                </a:lnTo>
                <a:lnTo>
                  <a:pt x="22" y="121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223"/>
          <p:cNvSpPr>
            <a:spLocks noChangeShapeType="1"/>
          </p:cNvSpPr>
          <p:nvPr/>
        </p:nvSpPr>
        <p:spPr bwMode="auto">
          <a:xfrm flipV="1">
            <a:off x="2362200" y="3527749"/>
            <a:ext cx="4583545" cy="11061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245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31607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280"/>
          <p:cNvSpPr>
            <a:spLocks noChangeShapeType="1"/>
          </p:cNvSpPr>
          <p:nvPr/>
        </p:nvSpPr>
        <p:spPr bwMode="auto">
          <a:xfrm flipH="1">
            <a:off x="7527925" y="1473200"/>
            <a:ext cx="1279525" cy="2800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281"/>
          <p:cNvSpPr>
            <a:spLocks noChangeShapeType="1"/>
          </p:cNvSpPr>
          <p:nvPr/>
        </p:nvSpPr>
        <p:spPr bwMode="auto">
          <a:xfrm flipV="1">
            <a:off x="7527925" y="1473200"/>
            <a:ext cx="1279525" cy="16557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Freeform 285"/>
          <p:cNvSpPr>
            <a:spLocks/>
          </p:cNvSpPr>
          <p:nvPr/>
        </p:nvSpPr>
        <p:spPr bwMode="auto">
          <a:xfrm>
            <a:off x="5605463" y="2878138"/>
            <a:ext cx="1922463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1" y="879"/>
              </a:cxn>
              <a:cxn ang="0">
                <a:pos x="1211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1" h="879">
                <a:moveTo>
                  <a:pt x="953" y="822"/>
                </a:moveTo>
                <a:lnTo>
                  <a:pt x="1211" y="879"/>
                </a:lnTo>
                <a:lnTo>
                  <a:pt x="1211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Freeform 290"/>
          <p:cNvSpPr>
            <a:spLocks/>
          </p:cNvSpPr>
          <p:nvPr/>
        </p:nvSpPr>
        <p:spPr bwMode="auto">
          <a:xfrm>
            <a:off x="6356350" y="2587625"/>
            <a:ext cx="1477963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1" y="90"/>
              </a:cxn>
              <a:cxn ang="0">
                <a:pos x="931" y="640"/>
              </a:cxn>
              <a:cxn ang="0">
                <a:pos x="909" y="689"/>
              </a:cxn>
            </a:cxnLst>
            <a:rect l="0" t="0" r="r" b="b"/>
            <a:pathLst>
              <a:path w="931" h="689">
                <a:moveTo>
                  <a:pt x="0" y="0"/>
                </a:moveTo>
                <a:lnTo>
                  <a:pt x="931" y="90"/>
                </a:lnTo>
                <a:lnTo>
                  <a:pt x="931" y="640"/>
                </a:lnTo>
                <a:lnTo>
                  <a:pt x="909" y="689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8" name="Freeform 289"/>
          <p:cNvSpPr>
            <a:spLocks/>
          </p:cNvSpPr>
          <p:nvPr/>
        </p:nvSpPr>
        <p:spPr bwMode="auto">
          <a:xfrm>
            <a:off x="5605463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 flipH="1">
            <a:off x="222954" y="1142984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 flipH="1">
            <a:off x="8480168" y="1142984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280"/>
          <p:cNvSpPr>
            <a:spLocks noChangeShapeType="1"/>
          </p:cNvSpPr>
          <p:nvPr/>
        </p:nvSpPr>
        <p:spPr bwMode="auto">
          <a:xfrm flipH="1">
            <a:off x="7528411" y="3602182"/>
            <a:ext cx="304652" cy="666756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266"/>
          <p:cNvSpPr>
            <a:spLocks noChangeShapeType="1"/>
          </p:cNvSpPr>
          <p:nvPr/>
        </p:nvSpPr>
        <p:spPr bwMode="auto">
          <a:xfrm>
            <a:off x="5601098" y="3850444"/>
            <a:ext cx="1930473" cy="423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223"/>
          <p:cNvSpPr>
            <a:spLocks noChangeShapeType="1"/>
          </p:cNvSpPr>
          <p:nvPr/>
        </p:nvSpPr>
        <p:spPr bwMode="auto">
          <a:xfrm flipV="1">
            <a:off x="2369753" y="3850474"/>
            <a:ext cx="3240064" cy="781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 flipH="1" flipV="1">
            <a:off x="1792584" y="3768357"/>
            <a:ext cx="581488" cy="8851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125" name="Rovná spojnica 124"/>
          <p:cNvCxnSpPr/>
          <p:nvPr/>
        </p:nvCxnSpPr>
        <p:spPr>
          <a:xfrm rot="16200000" flipH="1">
            <a:off x="7499450" y="3161307"/>
            <a:ext cx="536960" cy="476014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151"/>
          <p:cNvCxnSpPr/>
          <p:nvPr/>
        </p:nvCxnSpPr>
        <p:spPr>
          <a:xfrm rot="5400000">
            <a:off x="7213502" y="3702255"/>
            <a:ext cx="875352" cy="252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ovná spojnica 152"/>
          <p:cNvCxnSpPr/>
          <p:nvPr/>
        </p:nvCxnSpPr>
        <p:spPr>
          <a:xfrm rot="5400000">
            <a:off x="7436713" y="3255765"/>
            <a:ext cx="234617" cy="6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ovná spojnica 157"/>
          <p:cNvCxnSpPr/>
          <p:nvPr/>
        </p:nvCxnSpPr>
        <p:spPr>
          <a:xfrm rot="10800000">
            <a:off x="5214552" y="3036236"/>
            <a:ext cx="2312479" cy="349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78"/>
          <p:cNvGrpSpPr/>
          <p:nvPr/>
        </p:nvGrpSpPr>
        <p:grpSpPr>
          <a:xfrm rot="19050071">
            <a:off x="7582796" y="3072072"/>
            <a:ext cx="112747" cy="376235"/>
            <a:chOff x="6357950" y="1876416"/>
            <a:chExt cx="112747" cy="376235"/>
          </a:xfrm>
        </p:grpSpPr>
        <p:sp>
          <p:nvSpPr>
            <p:cNvPr id="185" name="Line 80"/>
            <p:cNvSpPr>
              <a:spLocks noChangeShapeType="1"/>
            </p:cNvSpPr>
            <p:nvPr/>
          </p:nvSpPr>
          <p:spPr bwMode="auto">
            <a:xfrm flipV="1">
              <a:off x="6416644" y="1878806"/>
              <a:ext cx="0" cy="371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6415099" y="1876416"/>
              <a:ext cx="1588" cy="3714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cxnSp>
          <p:nvCxnSpPr>
            <p:cNvPr id="193" name="Rovná spojnica 192"/>
            <p:cNvCxnSpPr/>
            <p:nvPr/>
          </p:nvCxnSpPr>
          <p:spPr>
            <a:xfrm rot="-8520000">
              <a:off x="6357950" y="1876416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ovná spojnica 193"/>
            <p:cNvCxnSpPr/>
            <p:nvPr/>
          </p:nvCxnSpPr>
          <p:spPr>
            <a:xfrm rot="-8520000">
              <a:off x="6362697" y="196214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ovná spojnica 194"/>
            <p:cNvCxnSpPr/>
            <p:nvPr/>
          </p:nvCxnSpPr>
          <p:spPr>
            <a:xfrm rot="-8520000">
              <a:off x="6362697" y="2251063"/>
              <a:ext cx="1080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359"/>
          <p:cNvGrpSpPr/>
          <p:nvPr/>
        </p:nvGrpSpPr>
        <p:grpSpPr>
          <a:xfrm>
            <a:off x="5954713" y="4273550"/>
            <a:ext cx="1573213" cy="33338"/>
            <a:chOff x="5954713" y="4273550"/>
            <a:chExt cx="1573213" cy="33338"/>
          </a:xfrm>
        </p:grpSpPr>
        <p:sp>
          <p:nvSpPr>
            <p:cNvPr id="200" name="Line 292"/>
            <p:cNvSpPr>
              <a:spLocks noChangeShapeType="1"/>
            </p:cNvSpPr>
            <p:nvPr/>
          </p:nvSpPr>
          <p:spPr bwMode="auto">
            <a:xfrm flipH="1">
              <a:off x="5954713" y="4273550"/>
              <a:ext cx="157321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3" name="Line 324"/>
            <p:cNvSpPr>
              <a:spLocks noChangeShapeType="1"/>
            </p:cNvSpPr>
            <p:nvPr/>
          </p:nvSpPr>
          <p:spPr bwMode="auto">
            <a:xfrm flipH="1">
              <a:off x="7283450" y="4273550"/>
              <a:ext cx="24447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1" name="Line 325"/>
            <p:cNvSpPr>
              <a:spLocks noChangeShapeType="1"/>
            </p:cNvSpPr>
            <p:nvPr/>
          </p:nvSpPr>
          <p:spPr bwMode="auto">
            <a:xfrm>
              <a:off x="7283450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6" name="Line 326"/>
            <p:cNvSpPr>
              <a:spLocks noChangeShapeType="1"/>
            </p:cNvSpPr>
            <p:nvPr/>
          </p:nvSpPr>
          <p:spPr bwMode="auto">
            <a:xfrm flipH="1">
              <a:off x="6461125" y="4273550"/>
              <a:ext cx="82232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4" name="Line 327"/>
            <p:cNvSpPr>
              <a:spLocks noChangeShapeType="1"/>
            </p:cNvSpPr>
            <p:nvPr/>
          </p:nvSpPr>
          <p:spPr bwMode="auto">
            <a:xfrm>
              <a:off x="6461125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5" name="Line 328"/>
            <p:cNvSpPr>
              <a:spLocks noChangeShapeType="1"/>
            </p:cNvSpPr>
            <p:nvPr/>
          </p:nvSpPr>
          <p:spPr bwMode="auto">
            <a:xfrm flipH="1">
              <a:off x="6215063" y="4273550"/>
              <a:ext cx="24606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6" name="Line 329"/>
            <p:cNvSpPr>
              <a:spLocks noChangeShapeType="1"/>
            </p:cNvSpPr>
            <p:nvPr/>
          </p:nvSpPr>
          <p:spPr bwMode="auto">
            <a:xfrm>
              <a:off x="6215063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7" name="BlokTextu 226"/>
          <p:cNvSpPr txBox="1"/>
          <p:nvPr/>
        </p:nvSpPr>
        <p:spPr>
          <a:xfrm>
            <a:off x="7429520" y="423784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 </a:t>
            </a:r>
            <a:endParaRPr lang="sk-SK" sz="1000" b="1" baseline="30000" dirty="0"/>
          </a:p>
        </p:txBody>
      </p:sp>
      <p:sp>
        <p:nvSpPr>
          <p:cNvPr id="228" name="BlokTextu 227"/>
          <p:cNvSpPr txBox="1"/>
          <p:nvPr/>
        </p:nvSpPr>
        <p:spPr>
          <a:xfrm>
            <a:off x="6072198" y="4257894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M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29" name="BlokTextu 228"/>
          <p:cNvSpPr txBox="1"/>
          <p:nvPr/>
        </p:nvSpPr>
        <p:spPr>
          <a:xfrm>
            <a:off x="6328218" y="4257894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G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30" name="BlokTextu 229"/>
          <p:cNvSpPr txBox="1"/>
          <p:nvPr/>
        </p:nvSpPr>
        <p:spPr>
          <a:xfrm>
            <a:off x="7146631" y="425789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J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232" name="BlokTextu 231"/>
          <p:cNvSpPr txBox="1"/>
          <p:nvPr/>
        </p:nvSpPr>
        <p:spPr>
          <a:xfrm>
            <a:off x="7354800" y="289262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K </a:t>
            </a:r>
            <a:endParaRPr lang="sk-SK" sz="1000" b="1" baseline="30000" dirty="0"/>
          </a:p>
        </p:txBody>
      </p:sp>
      <p:sp>
        <p:nvSpPr>
          <p:cNvPr id="236" name="Line 330"/>
          <p:cNvSpPr>
            <a:spLocks noChangeShapeType="1"/>
          </p:cNvSpPr>
          <p:nvPr/>
        </p:nvSpPr>
        <p:spPr bwMode="auto">
          <a:xfrm flipH="1" flipV="1">
            <a:off x="2170113" y="1473200"/>
            <a:ext cx="4044950" cy="2800350"/>
          </a:xfrm>
          <a:prstGeom prst="line">
            <a:avLst/>
          </a:pr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7" name="Line 331"/>
          <p:cNvSpPr>
            <a:spLocks noChangeShapeType="1"/>
          </p:cNvSpPr>
          <p:nvPr/>
        </p:nvSpPr>
        <p:spPr bwMode="auto">
          <a:xfrm flipH="1" flipV="1">
            <a:off x="2170113" y="1473200"/>
            <a:ext cx="4291013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8" name="Line 332"/>
          <p:cNvSpPr>
            <a:spLocks noChangeShapeType="1"/>
          </p:cNvSpPr>
          <p:nvPr/>
        </p:nvSpPr>
        <p:spPr bwMode="auto">
          <a:xfrm flipH="1" flipV="1">
            <a:off x="2170113" y="1473200"/>
            <a:ext cx="5113338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9" name="Text Box 9"/>
          <p:cNvSpPr txBox="1">
            <a:spLocks noChangeArrowheads="1"/>
          </p:cNvSpPr>
          <p:nvPr/>
        </p:nvSpPr>
        <p:spPr bwMode="auto">
          <a:xfrm flipH="1">
            <a:off x="2053236" y="1188509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sk-SK" sz="1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BlokTextu 240"/>
          <p:cNvSpPr txBox="1"/>
          <p:nvPr/>
        </p:nvSpPr>
        <p:spPr>
          <a:xfrm>
            <a:off x="5457831" y="382587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M</a:t>
            </a:r>
            <a:endParaRPr lang="sk-SK" sz="1000" b="1" dirty="0"/>
          </a:p>
        </p:txBody>
      </p:sp>
      <p:grpSp>
        <p:nvGrpSpPr>
          <p:cNvPr id="19" name="Skupina 252"/>
          <p:cNvGrpSpPr/>
          <p:nvPr/>
        </p:nvGrpSpPr>
        <p:grpSpPr>
          <a:xfrm>
            <a:off x="7629899" y="3741447"/>
            <a:ext cx="85373" cy="38332"/>
            <a:chOff x="8169254" y="4068963"/>
            <a:chExt cx="85373" cy="38332"/>
          </a:xfrm>
        </p:grpSpPr>
        <p:cxnSp>
          <p:nvCxnSpPr>
            <p:cNvPr id="251" name="Rovná spojnica 250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Rovná spojnica 251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253"/>
          <p:cNvGrpSpPr/>
          <p:nvPr/>
        </p:nvGrpSpPr>
        <p:grpSpPr>
          <a:xfrm>
            <a:off x="7530748" y="3226544"/>
            <a:ext cx="85373" cy="38332"/>
            <a:chOff x="8169254" y="4068963"/>
            <a:chExt cx="85373" cy="38332"/>
          </a:xfrm>
        </p:grpSpPr>
        <p:cxnSp>
          <p:nvCxnSpPr>
            <p:cNvPr id="255" name="Rovná spojnica 254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Rovná spojnica 255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BlokTextu 256"/>
          <p:cNvSpPr txBox="1"/>
          <p:nvPr/>
        </p:nvSpPr>
        <p:spPr>
          <a:xfrm>
            <a:off x="360000" y="5040000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9) </a:t>
            </a:r>
            <a:r>
              <a:rPr lang="sk-SK" sz="1200" dirty="0" smtClean="0"/>
              <a:t>Narysujeme </a:t>
            </a:r>
            <a:r>
              <a:rPr lang="sk-SK" sz="1200" dirty="0" err="1" smtClean="0"/>
              <a:t>ostenie</a:t>
            </a:r>
            <a:r>
              <a:rPr lang="sk-SK" sz="1200" dirty="0" smtClean="0"/>
              <a:t>:</a:t>
            </a:r>
          </a:p>
          <a:p>
            <a:r>
              <a:rPr lang="sk-SK" sz="1200" dirty="0" smtClean="0"/>
              <a:t>Hĺbku </a:t>
            </a:r>
            <a:r>
              <a:rPr lang="sk-SK" sz="1200" dirty="0" err="1" smtClean="0"/>
              <a:t>ostenia</a:t>
            </a:r>
            <a:r>
              <a:rPr lang="sk-SK" sz="1200" dirty="0" smtClean="0"/>
              <a:t> zvolíme primerane k objektu.</a:t>
            </a:r>
          </a:p>
          <a:p>
            <a:r>
              <a:rPr lang="sk-SK" sz="1200" dirty="0" smtClean="0"/>
              <a:t>Roviny </a:t>
            </a:r>
            <a:r>
              <a:rPr lang="sk-SK" sz="1200" dirty="0" err="1" smtClean="0"/>
              <a:t>ostenia</a:t>
            </a:r>
            <a:r>
              <a:rPr lang="sk-SK" sz="1200" dirty="0" smtClean="0"/>
              <a:t> sú kolmé na steny domu, preto ich hrany musia mať s príslušnými hranami domu spoločný </a:t>
            </a:r>
            <a:r>
              <a:rPr lang="sk-SK" sz="1200" dirty="0" err="1" smtClean="0"/>
              <a:t>úbežník</a:t>
            </a:r>
            <a:r>
              <a:rPr lang="sk-SK" sz="1200" dirty="0" smtClean="0"/>
              <a:t>.</a:t>
            </a:r>
          </a:p>
        </p:txBody>
      </p:sp>
      <p:sp>
        <p:nvSpPr>
          <p:cNvPr id="258" name="BlokTextu 257"/>
          <p:cNvSpPr txBox="1"/>
          <p:nvPr/>
        </p:nvSpPr>
        <p:spPr>
          <a:xfrm>
            <a:off x="7896978" y="3410528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F0"/>
                </a:solidFill>
              </a:rPr>
              <a:t>p</a:t>
            </a:r>
            <a:endParaRPr lang="sk-SK" sz="1000" b="1" dirty="0">
              <a:solidFill>
                <a:srgbClr val="00B0F0"/>
              </a:solidFill>
            </a:endParaRPr>
          </a:p>
        </p:txBody>
      </p:sp>
      <p:sp>
        <p:nvSpPr>
          <p:cNvPr id="259" name="BlokTextu 258"/>
          <p:cNvSpPr txBox="1"/>
          <p:nvPr/>
        </p:nvSpPr>
        <p:spPr>
          <a:xfrm>
            <a:off x="5814154" y="4221604"/>
            <a:ext cx="234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50"/>
                </a:solidFill>
              </a:rPr>
              <a:t>r</a:t>
            </a:r>
            <a:endParaRPr lang="sk-SK" sz="1000" b="1" dirty="0">
              <a:solidFill>
                <a:srgbClr val="00B050"/>
              </a:solidFill>
            </a:endParaRPr>
          </a:p>
        </p:txBody>
      </p:sp>
      <p:sp>
        <p:nvSpPr>
          <p:cNvPr id="260" name="BlokTextu 259"/>
          <p:cNvSpPr txBox="1"/>
          <p:nvPr/>
        </p:nvSpPr>
        <p:spPr>
          <a:xfrm>
            <a:off x="7323588" y="335756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E</a:t>
            </a:r>
            <a:endParaRPr lang="sk-SK" sz="1000" b="1" dirty="0"/>
          </a:p>
        </p:txBody>
      </p:sp>
      <p:sp>
        <p:nvSpPr>
          <p:cNvPr id="261" name="BlokTextu 260"/>
          <p:cNvSpPr txBox="1"/>
          <p:nvPr/>
        </p:nvSpPr>
        <p:spPr>
          <a:xfrm>
            <a:off x="5357818" y="2707834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N</a:t>
            </a:r>
            <a:endParaRPr lang="sk-SK" sz="1000" b="1" dirty="0"/>
          </a:p>
        </p:txBody>
      </p:sp>
      <p:cxnSp>
        <p:nvCxnSpPr>
          <p:cNvPr id="271" name="Rovná spojnica 270"/>
          <p:cNvCxnSpPr/>
          <p:nvPr/>
        </p:nvCxnSpPr>
        <p:spPr>
          <a:xfrm rot="16200000" flipH="1">
            <a:off x="5496119" y="2993512"/>
            <a:ext cx="158140" cy="45642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BlokTextu 280"/>
          <p:cNvSpPr txBox="1"/>
          <p:nvPr/>
        </p:nvSpPr>
        <p:spPr>
          <a:xfrm>
            <a:off x="7569946" y="423329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baseline="30000" dirty="0"/>
          </a:p>
        </p:txBody>
      </p:sp>
      <p:grpSp>
        <p:nvGrpSpPr>
          <p:cNvPr id="21" name="Skupina 283"/>
          <p:cNvGrpSpPr/>
          <p:nvPr/>
        </p:nvGrpSpPr>
        <p:grpSpPr>
          <a:xfrm>
            <a:off x="5115852" y="2829716"/>
            <a:ext cx="698572" cy="1015021"/>
            <a:chOff x="5115852" y="2829716"/>
            <a:chExt cx="698572" cy="1015021"/>
          </a:xfrm>
        </p:grpSpPr>
        <p:sp>
          <p:nvSpPr>
            <p:cNvPr id="269" name="BlokTextu 268"/>
            <p:cNvSpPr txBox="1"/>
            <p:nvPr/>
          </p:nvSpPr>
          <p:spPr>
            <a:xfrm flipH="1">
              <a:off x="5143504" y="3214686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>
                  <a:solidFill>
                    <a:srgbClr val="9900CC"/>
                  </a:solidFill>
                </a:rPr>
                <a:t>q</a:t>
              </a:r>
              <a:endParaRPr lang="sk-SK" sz="1000" b="1" dirty="0">
                <a:solidFill>
                  <a:srgbClr val="9900CC"/>
                </a:solidFill>
              </a:endParaRPr>
            </a:p>
          </p:txBody>
        </p:sp>
        <p:cxnSp>
          <p:nvCxnSpPr>
            <p:cNvPr id="268" name="Rovná spojnica 267"/>
            <p:cNvCxnSpPr/>
            <p:nvPr/>
          </p:nvCxnSpPr>
          <p:spPr>
            <a:xfrm rot="5400000">
              <a:off x="5085379" y="2916130"/>
              <a:ext cx="536960" cy="476014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Skupina 261"/>
            <p:cNvGrpSpPr/>
            <p:nvPr/>
          </p:nvGrpSpPr>
          <p:grpSpPr>
            <a:xfrm rot="2549929" flipH="1">
              <a:off x="5421682" y="2829716"/>
              <a:ext cx="112747" cy="376235"/>
              <a:chOff x="6357950" y="1876416"/>
              <a:chExt cx="112747" cy="376235"/>
            </a:xfrm>
          </p:grpSpPr>
          <p:sp>
            <p:nvSpPr>
              <p:cNvPr id="263" name="Line 80"/>
              <p:cNvSpPr>
                <a:spLocks noChangeShapeType="1"/>
              </p:cNvSpPr>
              <p:nvPr/>
            </p:nvSpPr>
            <p:spPr bwMode="auto">
              <a:xfrm flipV="1">
                <a:off x="6416644" y="1878806"/>
                <a:ext cx="0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64" name="Line 62"/>
              <p:cNvSpPr>
                <a:spLocks noChangeShapeType="1"/>
              </p:cNvSpPr>
              <p:nvPr/>
            </p:nvSpPr>
            <p:spPr bwMode="auto">
              <a:xfrm flipV="1">
                <a:off x="6415099" y="1876416"/>
                <a:ext cx="1588" cy="371475"/>
              </a:xfrm>
              <a:prstGeom prst="line">
                <a:avLst/>
              </a:prstGeom>
              <a:noFill/>
              <a:ln w="19050">
                <a:solidFill>
                  <a:srgbClr val="FF66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cxnSp>
            <p:nvCxnSpPr>
              <p:cNvPr id="265" name="Rovná spojnica 264"/>
              <p:cNvCxnSpPr/>
              <p:nvPr/>
            </p:nvCxnSpPr>
            <p:spPr>
              <a:xfrm rot="-8520000">
                <a:off x="6357950" y="1876416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ovná spojnica 265"/>
              <p:cNvCxnSpPr/>
              <p:nvPr/>
            </p:nvCxnSpPr>
            <p:spPr>
              <a:xfrm rot="-8520000">
                <a:off x="6362697" y="196214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ovná spojnica 266"/>
              <p:cNvCxnSpPr/>
              <p:nvPr/>
            </p:nvCxnSpPr>
            <p:spPr>
              <a:xfrm rot="-8520000">
                <a:off x="6362697" y="2251063"/>
                <a:ext cx="108000" cy="1588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0" name="Rovná spojnica 269"/>
            <p:cNvCxnSpPr/>
            <p:nvPr/>
          </p:nvCxnSpPr>
          <p:spPr>
            <a:xfrm rot="16200000" flipH="1">
              <a:off x="5133221" y="3379250"/>
              <a:ext cx="690386" cy="240587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71"/>
            <p:cNvGrpSpPr/>
            <p:nvPr/>
          </p:nvGrpSpPr>
          <p:grpSpPr>
            <a:xfrm flipH="1">
              <a:off x="5401773" y="3382423"/>
              <a:ext cx="85373" cy="38332"/>
              <a:chOff x="8169254" y="4068963"/>
              <a:chExt cx="85373" cy="38332"/>
            </a:xfrm>
          </p:grpSpPr>
          <p:cxnSp>
            <p:nvCxnSpPr>
              <p:cNvPr id="273" name="Rovná spojnica 272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Rovná spojnica 273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74"/>
            <p:cNvGrpSpPr/>
            <p:nvPr/>
          </p:nvGrpSpPr>
          <p:grpSpPr>
            <a:xfrm flipH="1">
              <a:off x="5522797" y="2980638"/>
              <a:ext cx="85373" cy="38332"/>
              <a:chOff x="8169254" y="4068963"/>
              <a:chExt cx="85373" cy="38332"/>
            </a:xfrm>
          </p:grpSpPr>
          <p:cxnSp>
            <p:nvCxnSpPr>
              <p:cNvPr id="276" name="Rovná spojnica 275"/>
              <p:cNvCxnSpPr>
                <a:cxnSpLocks noChangeAspect="1"/>
              </p:cNvCxnSpPr>
              <p:nvPr/>
            </p:nvCxnSpPr>
            <p:spPr>
              <a:xfrm rot="10800000">
                <a:off x="8169254" y="4086514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Rovná spojnica 276"/>
              <p:cNvCxnSpPr>
                <a:cxnSpLocks noChangeAspect="1"/>
              </p:cNvCxnSpPr>
              <p:nvPr/>
            </p:nvCxnSpPr>
            <p:spPr>
              <a:xfrm rot="10800000">
                <a:off x="8182627" y="4068963"/>
                <a:ext cx="72000" cy="20781"/>
              </a:xfrm>
              <a:prstGeom prst="line">
                <a:avLst/>
              </a:prstGeom>
              <a:ln>
                <a:solidFill>
                  <a:srgbClr val="FF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BlokTextu 281"/>
            <p:cNvSpPr txBox="1"/>
            <p:nvPr/>
          </p:nvSpPr>
          <p:spPr>
            <a:xfrm>
              <a:off x="5551210" y="3092732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000" b="1" dirty="0" smtClean="0"/>
                <a:t>F</a:t>
              </a:r>
              <a:endParaRPr lang="sk-SK" sz="1000" b="1" dirty="0"/>
            </a:p>
          </p:txBody>
        </p:sp>
      </p:grpSp>
      <p:sp>
        <p:nvSpPr>
          <p:cNvPr id="280" name="BlokTextu 279"/>
          <p:cNvSpPr txBox="1"/>
          <p:nvPr/>
        </p:nvSpPr>
        <p:spPr>
          <a:xfrm>
            <a:off x="7480036" y="290122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K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285" name="BlokTextu 284"/>
          <p:cNvSpPr txBox="1"/>
          <p:nvPr/>
        </p:nvSpPr>
        <p:spPr>
          <a:xfrm>
            <a:off x="5740569" y="3861978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G</a:t>
            </a:r>
            <a:endParaRPr lang="sk-SK" sz="1000" b="1" dirty="0"/>
          </a:p>
        </p:txBody>
      </p:sp>
      <p:sp>
        <p:nvSpPr>
          <p:cNvPr id="286" name="BlokTextu 285"/>
          <p:cNvSpPr txBox="1"/>
          <p:nvPr/>
        </p:nvSpPr>
        <p:spPr>
          <a:xfrm>
            <a:off x="7053299" y="3995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J</a:t>
            </a:r>
            <a:endParaRPr lang="sk-SK" sz="1000" b="1" dirty="0"/>
          </a:p>
        </p:txBody>
      </p:sp>
      <p:cxnSp>
        <p:nvCxnSpPr>
          <p:cNvPr id="197" name="Rovná spojnica 196"/>
          <p:cNvCxnSpPr/>
          <p:nvPr/>
        </p:nvCxnSpPr>
        <p:spPr>
          <a:xfrm rot="10800000" flipV="1">
            <a:off x="5924551" y="1480240"/>
            <a:ext cx="2885905" cy="2439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reeform 340"/>
          <p:cNvSpPr>
            <a:spLocks/>
          </p:cNvSpPr>
          <p:nvPr/>
        </p:nvSpPr>
        <p:spPr bwMode="auto">
          <a:xfrm>
            <a:off x="5919788" y="3871913"/>
            <a:ext cx="1198563" cy="2444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36" y="0"/>
              </a:cxn>
              <a:cxn ang="0">
                <a:pos x="755" y="154"/>
              </a:cxn>
            </a:cxnLst>
            <a:rect l="0" t="0" r="r" b="b"/>
            <a:pathLst>
              <a:path w="755" h="154">
                <a:moveTo>
                  <a:pt x="0" y="31"/>
                </a:moveTo>
                <a:lnTo>
                  <a:pt x="36" y="0"/>
                </a:lnTo>
                <a:lnTo>
                  <a:pt x="755" y="15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5" name="Freeform 338"/>
          <p:cNvSpPr>
            <a:spLocks/>
          </p:cNvSpPr>
          <p:nvPr/>
        </p:nvSpPr>
        <p:spPr bwMode="auto">
          <a:xfrm>
            <a:off x="5919788" y="3141663"/>
            <a:ext cx="1198563" cy="1041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0"/>
              </a:cxn>
              <a:cxn ang="0">
                <a:pos x="755" y="113"/>
              </a:cxn>
              <a:cxn ang="0">
                <a:pos x="755" y="656"/>
              </a:cxn>
            </a:cxnLst>
            <a:rect l="0" t="0" r="r" b="b"/>
            <a:pathLst>
              <a:path w="755" h="656">
                <a:moveTo>
                  <a:pt x="0" y="491"/>
                </a:moveTo>
                <a:lnTo>
                  <a:pt x="0" y="0"/>
                </a:lnTo>
                <a:lnTo>
                  <a:pt x="755" y="113"/>
                </a:lnTo>
                <a:lnTo>
                  <a:pt x="755" y="65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6" name="Freeform 339"/>
          <p:cNvSpPr>
            <a:spLocks/>
          </p:cNvSpPr>
          <p:nvPr/>
        </p:nvSpPr>
        <p:spPr bwMode="auto">
          <a:xfrm>
            <a:off x="5919788" y="3151188"/>
            <a:ext cx="57150" cy="769938"/>
          </a:xfrm>
          <a:custGeom>
            <a:avLst/>
            <a:gdLst/>
            <a:ahLst/>
            <a:cxnLst>
              <a:cxn ang="0">
                <a:pos x="0" y="485"/>
              </a:cxn>
              <a:cxn ang="0">
                <a:pos x="36" y="454"/>
              </a:cxn>
              <a:cxn ang="0">
                <a:pos x="36" y="0"/>
              </a:cxn>
            </a:cxnLst>
            <a:rect l="0" t="0" r="r" b="b"/>
            <a:pathLst>
              <a:path w="36" h="485">
                <a:moveTo>
                  <a:pt x="0" y="485"/>
                </a:moveTo>
                <a:lnTo>
                  <a:pt x="36" y="454"/>
                </a:lnTo>
                <a:lnTo>
                  <a:pt x="36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1" name="BlokTextu 230"/>
          <p:cNvSpPr txBox="1"/>
          <p:nvPr/>
        </p:nvSpPr>
        <p:spPr>
          <a:xfrm rot="18681665">
            <a:off x="6519207" y="3960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242" name="BlokTextu 241"/>
          <p:cNvSpPr txBox="1"/>
          <p:nvPr/>
        </p:nvSpPr>
        <p:spPr>
          <a:xfrm rot="18681665">
            <a:off x="7512114" y="20528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233" name="Zástupný symbol čísla snímky 2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189" grpId="0" animBg="1"/>
      <p:bldP spid="1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244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573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1" name="Line 142"/>
          <p:cNvSpPr>
            <a:spLocks noChangeShapeType="1"/>
          </p:cNvSpPr>
          <p:nvPr/>
        </p:nvSpPr>
        <p:spPr bwMode="auto">
          <a:xfrm flipH="1">
            <a:off x="-13604" y="1474916"/>
            <a:ext cx="9108000" cy="1588"/>
          </a:xfrm>
          <a:prstGeom prst="line">
            <a:avLst/>
          </a:pr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5" name="Line 463"/>
          <p:cNvSpPr>
            <a:spLocks noChangeShapeType="1"/>
          </p:cNvSpPr>
          <p:nvPr/>
        </p:nvSpPr>
        <p:spPr bwMode="auto">
          <a:xfrm flipV="1">
            <a:off x="1882775" y="2246313"/>
            <a:ext cx="1588" cy="884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" name="Freeform 465"/>
          <p:cNvSpPr>
            <a:spLocks/>
          </p:cNvSpPr>
          <p:nvPr/>
        </p:nvSpPr>
        <p:spPr bwMode="auto">
          <a:xfrm>
            <a:off x="1830388" y="2246313"/>
            <a:ext cx="141288" cy="684213"/>
          </a:xfrm>
          <a:custGeom>
            <a:avLst/>
            <a:gdLst/>
            <a:ahLst/>
            <a:cxnLst>
              <a:cxn ang="0">
                <a:pos x="0" y="387"/>
              </a:cxn>
              <a:cxn ang="0">
                <a:pos x="33" y="384"/>
              </a:cxn>
              <a:cxn ang="0">
                <a:pos x="89" y="431"/>
              </a:cxn>
              <a:cxn ang="0">
                <a:pos x="33" y="384"/>
              </a:cxn>
              <a:cxn ang="0">
                <a:pos x="33" y="0"/>
              </a:cxn>
            </a:cxnLst>
            <a:rect l="0" t="0" r="r" b="b"/>
            <a:pathLst>
              <a:path w="89" h="431">
                <a:moveTo>
                  <a:pt x="0" y="387"/>
                </a:moveTo>
                <a:lnTo>
                  <a:pt x="33" y="384"/>
                </a:lnTo>
                <a:lnTo>
                  <a:pt x="89" y="431"/>
                </a:lnTo>
                <a:lnTo>
                  <a:pt x="33" y="384"/>
                </a:lnTo>
                <a:lnTo>
                  <a:pt x="33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9" name="Freeform 451"/>
          <p:cNvSpPr>
            <a:spLocks/>
          </p:cNvSpPr>
          <p:nvPr/>
        </p:nvSpPr>
        <p:spPr bwMode="auto">
          <a:xfrm>
            <a:off x="2243138" y="3505200"/>
            <a:ext cx="119063" cy="949325"/>
          </a:xfrm>
          <a:custGeom>
            <a:avLst/>
            <a:gdLst/>
            <a:ahLst/>
            <a:cxnLst>
              <a:cxn ang="0">
                <a:pos x="0" y="598"/>
              </a:cxn>
              <a:cxn ang="0">
                <a:pos x="0" y="0"/>
              </a:cxn>
              <a:cxn ang="0">
                <a:pos x="75" y="78"/>
              </a:cxn>
            </a:cxnLst>
            <a:rect l="0" t="0" r="r" b="b"/>
            <a:pathLst>
              <a:path w="75" h="598">
                <a:moveTo>
                  <a:pt x="0" y="598"/>
                </a:moveTo>
                <a:lnTo>
                  <a:pt x="0" y="0"/>
                </a:lnTo>
                <a:lnTo>
                  <a:pt x="75" y="78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9" name="Line 381"/>
          <p:cNvSpPr>
            <a:spLocks noChangeShapeType="1"/>
          </p:cNvSpPr>
          <p:nvPr/>
        </p:nvSpPr>
        <p:spPr bwMode="auto">
          <a:xfrm flipV="1">
            <a:off x="2362200" y="2991452"/>
            <a:ext cx="6663595" cy="157260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0" name="Freeform 339"/>
          <p:cNvSpPr>
            <a:spLocks/>
          </p:cNvSpPr>
          <p:nvPr/>
        </p:nvSpPr>
        <p:spPr bwMode="auto">
          <a:xfrm>
            <a:off x="5919788" y="3151188"/>
            <a:ext cx="57150" cy="769938"/>
          </a:xfrm>
          <a:custGeom>
            <a:avLst/>
            <a:gdLst/>
            <a:ahLst/>
            <a:cxnLst>
              <a:cxn ang="0">
                <a:pos x="0" y="485"/>
              </a:cxn>
              <a:cxn ang="0">
                <a:pos x="36" y="454"/>
              </a:cxn>
              <a:cxn ang="0">
                <a:pos x="36" y="0"/>
              </a:cxn>
            </a:cxnLst>
            <a:rect l="0" t="0" r="r" b="b"/>
            <a:pathLst>
              <a:path w="36" h="485">
                <a:moveTo>
                  <a:pt x="0" y="485"/>
                </a:moveTo>
                <a:lnTo>
                  <a:pt x="36" y="454"/>
                </a:lnTo>
                <a:lnTo>
                  <a:pt x="36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5" name="Line 349"/>
          <p:cNvSpPr>
            <a:spLocks noChangeShapeType="1"/>
          </p:cNvSpPr>
          <p:nvPr/>
        </p:nvSpPr>
        <p:spPr bwMode="auto">
          <a:xfrm>
            <a:off x="2362200" y="4633913"/>
            <a:ext cx="2994025" cy="0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4" name="Line 221"/>
          <p:cNvSpPr>
            <a:spLocks noChangeShapeType="1"/>
          </p:cNvSpPr>
          <p:nvPr/>
        </p:nvSpPr>
        <p:spPr bwMode="auto">
          <a:xfrm flipH="1">
            <a:off x="2362199" y="1750744"/>
            <a:ext cx="6754091" cy="2955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1795463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481868" y="1968790"/>
            <a:ext cx="1289692" cy="405076"/>
          </a:xfrm>
          <a:custGeom>
            <a:avLst/>
            <a:gdLst>
              <a:gd name="connsiteX0" fmla="*/ 0 w 1289692"/>
              <a:gd name="connsiteY0" fmla="*/ 151903 h 405076"/>
              <a:gd name="connsiteX1" fmla="*/ 157861 w 1289692"/>
              <a:gd name="connsiteY1" fmla="*/ 405076 h 405076"/>
              <a:gd name="connsiteX2" fmla="*/ 1289692 w 1289692"/>
              <a:gd name="connsiteY2" fmla="*/ 137011 h 405076"/>
              <a:gd name="connsiteX3" fmla="*/ 932271 w 1289692"/>
              <a:gd name="connsiteY3" fmla="*/ 0 h 405076"/>
              <a:gd name="connsiteX4" fmla="*/ 0 w 1289692"/>
              <a:gd name="connsiteY4" fmla="*/ 151903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92" h="405076">
                <a:moveTo>
                  <a:pt x="0" y="151903"/>
                </a:moveTo>
                <a:lnTo>
                  <a:pt x="157861" y="405076"/>
                </a:lnTo>
                <a:lnTo>
                  <a:pt x="1289692" y="137011"/>
                </a:lnTo>
                <a:lnTo>
                  <a:pt x="932271" y="0"/>
                </a:lnTo>
                <a:lnTo>
                  <a:pt x="0" y="151903"/>
                </a:lnTo>
                <a:close/>
              </a:path>
            </a:pathLst>
          </a:custGeom>
          <a:solidFill>
            <a:srgbClr val="0033C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Voľná forma 191"/>
          <p:cNvSpPr/>
          <p:nvPr/>
        </p:nvSpPr>
        <p:spPr>
          <a:xfrm>
            <a:off x="4163945" y="1953897"/>
            <a:ext cx="1039497" cy="321678"/>
          </a:xfrm>
          <a:custGeom>
            <a:avLst/>
            <a:gdLst>
              <a:gd name="connsiteX0" fmla="*/ 1039497 w 1039497"/>
              <a:gd name="connsiteY0" fmla="*/ 131054 h 321678"/>
              <a:gd name="connsiteX1" fmla="*/ 950142 w 1039497"/>
              <a:gd name="connsiteY1" fmla="*/ 321678 h 321678"/>
              <a:gd name="connsiteX2" fmla="*/ 0 w 1039497"/>
              <a:gd name="connsiteY2" fmla="*/ 113183 h 321678"/>
              <a:gd name="connsiteX3" fmla="*/ 256151 w 1039497"/>
              <a:gd name="connsiteY3" fmla="*/ 0 h 321678"/>
              <a:gd name="connsiteX4" fmla="*/ 1039497 w 1039497"/>
              <a:gd name="connsiteY4" fmla="*/ 131054 h 32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497" h="321678">
                <a:moveTo>
                  <a:pt x="1039497" y="131054"/>
                </a:moveTo>
                <a:lnTo>
                  <a:pt x="950142" y="321678"/>
                </a:lnTo>
                <a:lnTo>
                  <a:pt x="0" y="113183"/>
                </a:lnTo>
                <a:lnTo>
                  <a:pt x="256151" y="0"/>
                </a:lnTo>
                <a:lnTo>
                  <a:pt x="1039497" y="131054"/>
                </a:lnTo>
                <a:close/>
              </a:path>
            </a:pathLst>
          </a:cu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Line 209"/>
          <p:cNvSpPr>
            <a:spLocks noChangeShapeType="1"/>
          </p:cNvSpPr>
          <p:nvPr/>
        </p:nvSpPr>
        <p:spPr bwMode="auto">
          <a:xfrm flipV="1">
            <a:off x="3638550" y="1473200"/>
            <a:ext cx="3741738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Line 175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127"/>
          <p:cNvSpPr>
            <a:spLocks noChangeShapeType="1"/>
          </p:cNvSpPr>
          <p:nvPr/>
        </p:nvSpPr>
        <p:spPr bwMode="auto">
          <a:xfrm>
            <a:off x="1466613" y="2376488"/>
            <a:ext cx="65160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128"/>
          <p:cNvSpPr>
            <a:spLocks noChangeShapeType="1"/>
          </p:cNvSpPr>
          <p:nvPr/>
        </p:nvSpPr>
        <p:spPr bwMode="auto">
          <a:xfrm flipV="1">
            <a:off x="1468437" y="1439863"/>
            <a:ext cx="1588" cy="635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129"/>
          <p:cNvSpPr>
            <a:spLocks noChangeShapeType="1"/>
          </p:cNvSpPr>
          <p:nvPr/>
        </p:nvSpPr>
        <p:spPr bwMode="auto">
          <a:xfrm flipV="1">
            <a:off x="3044825" y="1439863"/>
            <a:ext cx="0" cy="635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Line 130"/>
          <p:cNvSpPr>
            <a:spLocks noChangeShapeType="1"/>
          </p:cNvSpPr>
          <p:nvPr/>
        </p:nvSpPr>
        <p:spPr bwMode="auto">
          <a:xfrm flipV="1">
            <a:off x="4148137" y="1439863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Line 131"/>
          <p:cNvSpPr>
            <a:spLocks noChangeShapeType="1"/>
          </p:cNvSpPr>
          <p:nvPr/>
        </p:nvSpPr>
        <p:spPr bwMode="auto">
          <a:xfrm flipV="1">
            <a:off x="5480050" y="1439863"/>
            <a:ext cx="0" cy="635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141"/>
          <p:cNvSpPr>
            <a:spLocks noChangeShapeType="1"/>
          </p:cNvSpPr>
          <p:nvPr/>
        </p:nvSpPr>
        <p:spPr bwMode="auto">
          <a:xfrm flipV="1">
            <a:off x="7380287" y="1439863"/>
            <a:ext cx="1588" cy="63500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Line 142"/>
          <p:cNvSpPr>
            <a:spLocks noChangeShapeType="1"/>
          </p:cNvSpPr>
          <p:nvPr/>
        </p:nvSpPr>
        <p:spPr bwMode="auto">
          <a:xfrm flipH="1">
            <a:off x="1468437" y="1473200"/>
            <a:ext cx="6516000" cy="1588"/>
          </a:xfrm>
          <a:prstGeom prst="line">
            <a:avLst/>
          </a:prstGeom>
          <a:noFill/>
          <a:ln w="1905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1905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 flipV="1">
            <a:off x="3460750" y="2343150"/>
            <a:ext cx="1588" cy="65088"/>
          </a:xfrm>
          <a:prstGeom prst="line">
            <a:avLst/>
          </a:prstGeom>
          <a:noFill/>
          <a:ln w="190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150"/>
          <p:cNvSpPr>
            <a:spLocks noChangeShapeType="1"/>
          </p:cNvSpPr>
          <p:nvPr/>
        </p:nvSpPr>
        <p:spPr bwMode="auto">
          <a:xfrm flipV="1">
            <a:off x="5540375" y="2343150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 flipV="1">
            <a:off x="5583237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Line 152"/>
          <p:cNvSpPr>
            <a:spLocks noChangeShapeType="1"/>
          </p:cNvSpPr>
          <p:nvPr/>
        </p:nvSpPr>
        <p:spPr bwMode="auto">
          <a:xfrm flipV="1">
            <a:off x="7008812" y="2343150"/>
            <a:ext cx="1588" cy="650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Line 178"/>
          <p:cNvSpPr>
            <a:spLocks noChangeShapeType="1"/>
          </p:cNvSpPr>
          <p:nvPr/>
        </p:nvSpPr>
        <p:spPr bwMode="auto">
          <a:xfrm>
            <a:off x="1468437" y="1473200"/>
            <a:ext cx="4114800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Line 181"/>
          <p:cNvSpPr>
            <a:spLocks noChangeShapeType="1"/>
          </p:cNvSpPr>
          <p:nvPr/>
        </p:nvSpPr>
        <p:spPr bwMode="auto">
          <a:xfrm flipH="1" flipV="1">
            <a:off x="1468437" y="1473200"/>
            <a:ext cx="5540375" cy="903288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011362" y="1473200"/>
            <a:ext cx="5368925" cy="903288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8" name="Line 196"/>
          <p:cNvSpPr>
            <a:spLocks noChangeShapeType="1"/>
          </p:cNvSpPr>
          <p:nvPr/>
        </p:nvSpPr>
        <p:spPr bwMode="auto">
          <a:xfrm flipV="1">
            <a:off x="5068407" y="1473199"/>
            <a:ext cx="411643" cy="531557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6" name="Line 222"/>
          <p:cNvSpPr>
            <a:spLocks noChangeShapeType="1"/>
          </p:cNvSpPr>
          <p:nvPr/>
        </p:nvSpPr>
        <p:spPr bwMode="auto">
          <a:xfrm flipV="1">
            <a:off x="3503123" y="1473197"/>
            <a:ext cx="3877165" cy="167956"/>
          </a:xfrm>
          <a:prstGeom prst="line">
            <a:avLst/>
          </a:prstGeom>
          <a:noFill/>
          <a:ln w="952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6" name="Text Box 9"/>
          <p:cNvSpPr txBox="1">
            <a:spLocks noChangeArrowheads="1"/>
          </p:cNvSpPr>
          <p:nvPr/>
        </p:nvSpPr>
        <p:spPr bwMode="auto">
          <a:xfrm flipH="1">
            <a:off x="1400678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553"/>
          <p:cNvSpPr>
            <a:spLocks noChangeShapeType="1"/>
          </p:cNvSpPr>
          <p:nvPr/>
        </p:nvSpPr>
        <p:spPr bwMode="auto">
          <a:xfrm flipV="1">
            <a:off x="7572396" y="1463018"/>
            <a:ext cx="0" cy="897253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latin typeface="+mn-lt"/>
              <a:cs typeface="+mn-cs"/>
            </a:endParaRPr>
          </a:p>
        </p:txBody>
      </p:sp>
      <p:sp>
        <p:nvSpPr>
          <p:cNvPr id="163" name="BlokTextu 162"/>
          <p:cNvSpPr txBox="1"/>
          <p:nvPr/>
        </p:nvSpPr>
        <p:spPr>
          <a:xfrm>
            <a:off x="7500958" y="1864963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v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 flipH="1">
            <a:off x="2710494" y="12104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Box 9"/>
          <p:cNvSpPr txBox="1">
            <a:spLocks noChangeArrowheads="1"/>
          </p:cNvSpPr>
          <p:nvPr/>
        </p:nvSpPr>
        <p:spPr bwMode="auto">
          <a:xfrm flipH="1">
            <a:off x="4065280" y="120474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 flipH="1">
            <a:off x="723615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 Box 14"/>
          <p:cNvSpPr txBox="1">
            <a:spLocks noChangeArrowheads="1"/>
          </p:cNvSpPr>
          <p:nvPr/>
        </p:nvSpPr>
        <p:spPr bwMode="auto">
          <a:xfrm flipH="1">
            <a:off x="1928794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 Box 14"/>
          <p:cNvSpPr txBox="1">
            <a:spLocks noChangeArrowheads="1"/>
          </p:cNvSpPr>
          <p:nvPr/>
        </p:nvSpPr>
        <p:spPr bwMode="auto">
          <a:xfrm flipH="1">
            <a:off x="5336520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 Box 14"/>
          <p:cNvSpPr txBox="1">
            <a:spLocks noChangeArrowheads="1"/>
          </p:cNvSpPr>
          <p:nvPr/>
        </p:nvSpPr>
        <p:spPr bwMode="auto">
          <a:xfrm flipH="1">
            <a:off x="6858016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 flipH="1">
            <a:off x="5516706" y="233644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k-SK" sz="11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 Box 14"/>
          <p:cNvSpPr txBox="1">
            <a:spLocks noChangeArrowheads="1"/>
          </p:cNvSpPr>
          <p:nvPr/>
        </p:nvSpPr>
        <p:spPr bwMode="auto">
          <a:xfrm flipH="1">
            <a:off x="482588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 Box 14"/>
          <p:cNvSpPr txBox="1">
            <a:spLocks noChangeArrowheads="1"/>
          </p:cNvSpPr>
          <p:nvPr/>
        </p:nvSpPr>
        <p:spPr bwMode="auto">
          <a:xfrm flipH="1">
            <a:off x="3235822" y="2341726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k-SK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00430" y="23603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sk-SK" sz="1200" b="1" dirty="0"/>
          </a:p>
        </p:txBody>
      </p:sp>
      <p:sp>
        <p:nvSpPr>
          <p:cNvPr id="180" name="BlokTextu 179"/>
          <p:cNvSpPr txBox="1"/>
          <p:nvPr/>
        </p:nvSpPr>
        <p:spPr>
          <a:xfrm>
            <a:off x="7643834" y="235743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sk-SK" sz="1200" b="1" dirty="0"/>
          </a:p>
        </p:txBody>
      </p:sp>
      <p:sp>
        <p:nvSpPr>
          <p:cNvPr id="181" name="BlokTextu 180"/>
          <p:cNvSpPr txBox="1"/>
          <p:nvPr/>
        </p:nvSpPr>
        <p:spPr>
          <a:xfrm>
            <a:off x="6357950" y="12144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3636943" y="2342595"/>
            <a:ext cx="1588" cy="65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" name="Line 188"/>
          <p:cNvSpPr>
            <a:spLocks noChangeShapeType="1"/>
          </p:cNvSpPr>
          <p:nvPr/>
        </p:nvSpPr>
        <p:spPr bwMode="auto">
          <a:xfrm>
            <a:off x="3638282" y="1637576"/>
            <a:ext cx="1588" cy="733251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4" name="Line 192"/>
          <p:cNvSpPr>
            <a:spLocks noChangeShapeType="1"/>
          </p:cNvSpPr>
          <p:nvPr/>
        </p:nvSpPr>
        <p:spPr bwMode="auto">
          <a:xfrm>
            <a:off x="5114925" y="1944688"/>
            <a:ext cx="1588" cy="3286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8" name="Line 186"/>
          <p:cNvSpPr>
            <a:spLocks noChangeShapeType="1"/>
          </p:cNvSpPr>
          <p:nvPr/>
        </p:nvSpPr>
        <p:spPr bwMode="auto">
          <a:xfrm>
            <a:off x="3044825" y="1473200"/>
            <a:ext cx="2495550" cy="903288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1" name="Line 179"/>
          <p:cNvSpPr>
            <a:spLocks noChangeShapeType="1"/>
          </p:cNvSpPr>
          <p:nvPr/>
        </p:nvSpPr>
        <p:spPr bwMode="auto">
          <a:xfrm flipV="1">
            <a:off x="5067300" y="1473200"/>
            <a:ext cx="41275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2" name="Line 180"/>
          <p:cNvSpPr>
            <a:spLocks noChangeShapeType="1"/>
          </p:cNvSpPr>
          <p:nvPr/>
        </p:nvSpPr>
        <p:spPr bwMode="auto">
          <a:xfrm flipV="1">
            <a:off x="3460750" y="1473200"/>
            <a:ext cx="2019300" cy="903288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Skupina 202"/>
          <p:cNvGrpSpPr/>
          <p:nvPr/>
        </p:nvGrpSpPr>
        <p:grpSpPr>
          <a:xfrm>
            <a:off x="3476625" y="1473200"/>
            <a:ext cx="3903663" cy="400050"/>
            <a:chOff x="3476625" y="1473200"/>
            <a:chExt cx="3903663" cy="400050"/>
          </a:xfrm>
        </p:grpSpPr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 flipV="1">
              <a:off x="3476625" y="1473200"/>
              <a:ext cx="3903663" cy="119063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5" name="Line 202"/>
            <p:cNvSpPr>
              <a:spLocks noChangeShapeType="1"/>
            </p:cNvSpPr>
            <p:nvPr/>
          </p:nvSpPr>
          <p:spPr bwMode="auto">
            <a:xfrm flipV="1">
              <a:off x="4564062" y="1473200"/>
              <a:ext cx="2816225" cy="40005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06" name="Line 189"/>
          <p:cNvSpPr>
            <a:spLocks noChangeShapeType="1"/>
          </p:cNvSpPr>
          <p:nvPr/>
        </p:nvSpPr>
        <p:spPr bwMode="auto">
          <a:xfrm flipH="1" flipV="1">
            <a:off x="3044825" y="1473200"/>
            <a:ext cx="1733550" cy="112713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7" name="Line 177"/>
          <p:cNvSpPr>
            <a:spLocks noChangeShapeType="1"/>
          </p:cNvSpPr>
          <p:nvPr/>
        </p:nvSpPr>
        <p:spPr bwMode="auto">
          <a:xfrm flipH="1" flipV="1">
            <a:off x="3044825" y="1473200"/>
            <a:ext cx="593725" cy="161925"/>
          </a:xfrm>
          <a:prstGeom prst="line">
            <a:avLst/>
          </a:pr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8" name="Line 197"/>
          <p:cNvSpPr>
            <a:spLocks noChangeShapeType="1"/>
          </p:cNvSpPr>
          <p:nvPr/>
        </p:nvSpPr>
        <p:spPr bwMode="auto">
          <a:xfrm flipH="1" flipV="1">
            <a:off x="1468437" y="1473200"/>
            <a:ext cx="3733800" cy="358775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 flipH="1" flipV="1">
            <a:off x="1468437" y="1473198"/>
            <a:ext cx="3664888" cy="473867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0" name="Line 201"/>
          <p:cNvSpPr>
            <a:spLocks noChangeShapeType="1"/>
          </p:cNvSpPr>
          <p:nvPr/>
        </p:nvSpPr>
        <p:spPr bwMode="auto">
          <a:xfrm flipV="1">
            <a:off x="4159250" y="1473200"/>
            <a:ext cx="1320800" cy="347663"/>
          </a:xfrm>
          <a:prstGeom prst="line">
            <a:avLst/>
          </a:prstGeom>
          <a:noFill/>
          <a:ln w="63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4" name="Skupina 210"/>
          <p:cNvGrpSpPr/>
          <p:nvPr/>
        </p:nvGrpSpPr>
        <p:grpSpPr>
          <a:xfrm>
            <a:off x="4159250" y="1562100"/>
            <a:ext cx="620266" cy="533498"/>
            <a:chOff x="4159250" y="1562100"/>
            <a:chExt cx="620266" cy="533498"/>
          </a:xfrm>
        </p:grpSpPr>
        <p:sp>
          <p:nvSpPr>
            <p:cNvPr id="212" name="Line 194"/>
            <p:cNvSpPr>
              <a:spLocks noChangeShapeType="1"/>
            </p:cNvSpPr>
            <p:nvPr/>
          </p:nvSpPr>
          <p:spPr bwMode="auto">
            <a:xfrm flipV="1">
              <a:off x="4406900" y="1754188"/>
              <a:ext cx="1588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3" name="Line 200"/>
            <p:cNvSpPr>
              <a:spLocks noChangeShapeType="1"/>
            </p:cNvSpPr>
            <p:nvPr/>
          </p:nvSpPr>
          <p:spPr bwMode="auto">
            <a:xfrm flipV="1">
              <a:off x="4159250" y="1820863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4" name="Line 187"/>
            <p:cNvSpPr>
              <a:spLocks noChangeShapeType="1"/>
            </p:cNvSpPr>
            <p:nvPr/>
          </p:nvSpPr>
          <p:spPr bwMode="auto">
            <a:xfrm flipV="1">
              <a:off x="4419600" y="1562100"/>
              <a:ext cx="1588" cy="406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5" name="Line 200"/>
            <p:cNvSpPr>
              <a:spLocks noChangeShapeType="1"/>
            </p:cNvSpPr>
            <p:nvPr/>
          </p:nvSpPr>
          <p:spPr bwMode="auto">
            <a:xfrm flipV="1">
              <a:off x="4777928" y="1854298"/>
              <a:ext cx="1588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5" name="Skupina 215"/>
          <p:cNvGrpSpPr/>
          <p:nvPr/>
        </p:nvGrpSpPr>
        <p:grpSpPr>
          <a:xfrm>
            <a:off x="3476625" y="1562100"/>
            <a:ext cx="1725613" cy="814388"/>
            <a:chOff x="3476625" y="1562100"/>
            <a:chExt cx="1725613" cy="814388"/>
          </a:xfrm>
        </p:grpSpPr>
        <p:sp>
          <p:nvSpPr>
            <p:cNvPr id="217" name="Freeform 185"/>
            <p:cNvSpPr>
              <a:spLocks/>
            </p:cNvSpPr>
            <p:nvPr/>
          </p:nvSpPr>
          <p:spPr bwMode="auto">
            <a:xfrm>
              <a:off x="3476625" y="1592263"/>
              <a:ext cx="161925" cy="784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8"/>
                </a:cxn>
                <a:cxn ang="0">
                  <a:pos x="102" y="494"/>
                </a:cxn>
                <a:cxn ang="0">
                  <a:pos x="102" y="27"/>
                </a:cxn>
                <a:cxn ang="0">
                  <a:pos x="0" y="0"/>
                </a:cxn>
              </a:cxnLst>
              <a:rect l="0" t="0" r="r" b="b"/>
              <a:pathLst>
                <a:path w="102" h="494">
                  <a:moveTo>
                    <a:pt x="0" y="0"/>
                  </a:moveTo>
                  <a:lnTo>
                    <a:pt x="0" y="338"/>
                  </a:lnTo>
                  <a:lnTo>
                    <a:pt x="102" y="494"/>
                  </a:lnTo>
                  <a:lnTo>
                    <a:pt x="102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3638550" y="1831975"/>
              <a:ext cx="1563688" cy="544513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583" y="202"/>
                </a:cxn>
                <a:cxn ang="0">
                  <a:pos x="930" y="278"/>
                </a:cxn>
                <a:cxn ang="0">
                  <a:pos x="985" y="157"/>
                </a:cxn>
                <a:cxn ang="0">
                  <a:pos x="985" y="0"/>
                </a:cxn>
                <a:cxn ang="0">
                  <a:pos x="930" y="71"/>
                </a:cxn>
                <a:cxn ang="0">
                  <a:pos x="930" y="278"/>
                </a:cxn>
              </a:cxnLst>
              <a:rect l="0" t="0" r="r" b="b"/>
              <a:pathLst>
                <a:path w="985" h="343">
                  <a:moveTo>
                    <a:pt x="0" y="343"/>
                  </a:moveTo>
                  <a:lnTo>
                    <a:pt x="583" y="202"/>
                  </a:lnTo>
                  <a:lnTo>
                    <a:pt x="930" y="278"/>
                  </a:lnTo>
                  <a:lnTo>
                    <a:pt x="985" y="157"/>
                  </a:lnTo>
                  <a:lnTo>
                    <a:pt x="985" y="0"/>
                  </a:lnTo>
                  <a:lnTo>
                    <a:pt x="930" y="71"/>
                  </a:lnTo>
                  <a:lnTo>
                    <a:pt x="930" y="2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9" name="Freeform 190"/>
            <p:cNvSpPr>
              <a:spLocks/>
            </p:cNvSpPr>
            <p:nvPr/>
          </p:nvSpPr>
          <p:spPr bwMode="auto">
            <a:xfrm>
              <a:off x="3476625" y="1562100"/>
              <a:ext cx="1301750" cy="73025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820" y="15"/>
                </a:cxn>
                <a:cxn ang="0">
                  <a:pos x="594" y="0"/>
                </a:cxn>
                <a:cxn ang="0">
                  <a:pos x="0" y="19"/>
                </a:cxn>
              </a:cxnLst>
              <a:rect l="0" t="0" r="r" b="b"/>
              <a:pathLst>
                <a:path w="820" h="46">
                  <a:moveTo>
                    <a:pt x="102" y="46"/>
                  </a:moveTo>
                  <a:lnTo>
                    <a:pt x="820" y="15"/>
                  </a:lnTo>
                  <a:lnTo>
                    <a:pt x="594" y="0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4564062" y="1873250"/>
              <a:ext cx="550863" cy="279400"/>
            </a:xfrm>
            <a:custGeom>
              <a:avLst/>
              <a:gdLst/>
              <a:ahLst/>
              <a:cxnLst>
                <a:cxn ang="0">
                  <a:pos x="347" y="45"/>
                </a:cxn>
                <a:cxn ang="0">
                  <a:pos x="0" y="0"/>
                </a:cxn>
                <a:cxn ang="0">
                  <a:pos x="0" y="176"/>
                </a:cxn>
              </a:cxnLst>
              <a:rect l="0" t="0" r="r" b="b"/>
              <a:pathLst>
                <a:path w="347" h="176">
                  <a:moveTo>
                    <a:pt x="347" y="45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1" name="Line 204"/>
            <p:cNvSpPr>
              <a:spLocks noChangeShapeType="1"/>
            </p:cNvSpPr>
            <p:nvPr/>
          </p:nvSpPr>
          <p:spPr bwMode="auto">
            <a:xfrm flipV="1">
              <a:off x="4778375" y="1585913"/>
              <a:ext cx="1588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2" name="Line 203"/>
            <p:cNvSpPr>
              <a:spLocks noChangeShapeType="1"/>
            </p:cNvSpPr>
            <p:nvPr/>
          </p:nvSpPr>
          <p:spPr bwMode="auto">
            <a:xfrm flipV="1">
              <a:off x="4564062" y="1843088"/>
              <a:ext cx="214313" cy="30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3" name="Line 207"/>
            <p:cNvSpPr>
              <a:spLocks noChangeShapeType="1"/>
            </p:cNvSpPr>
            <p:nvPr/>
          </p:nvSpPr>
          <p:spPr bwMode="auto">
            <a:xfrm>
              <a:off x="4778375" y="1790700"/>
              <a:ext cx="4238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89" name="Line 553"/>
          <p:cNvSpPr>
            <a:spLocks noChangeShapeType="1"/>
          </p:cNvSpPr>
          <p:nvPr/>
        </p:nvSpPr>
        <p:spPr bwMode="auto">
          <a:xfrm flipV="1">
            <a:off x="4145905" y="1472241"/>
            <a:ext cx="0" cy="897253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oval" w="sm" len="sm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7" name="BlokTextu 176"/>
          <p:cNvSpPr txBox="1"/>
          <p:nvPr/>
        </p:nvSpPr>
        <p:spPr>
          <a:xfrm>
            <a:off x="3569148" y="157417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88" name="BlokTextu 187"/>
          <p:cNvSpPr txBox="1"/>
          <p:nvPr/>
        </p:nvSpPr>
        <p:spPr>
          <a:xfrm>
            <a:off x="4928946" y="173920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endParaRPr lang="sk-SK" sz="1200" b="1" dirty="0"/>
          </a:p>
        </p:txBody>
      </p:sp>
      <p:sp>
        <p:nvSpPr>
          <p:cNvPr id="91" name="Line 224"/>
          <p:cNvSpPr>
            <a:spLocks noChangeShapeType="1"/>
          </p:cNvSpPr>
          <p:nvPr/>
        </p:nvSpPr>
        <p:spPr bwMode="auto">
          <a:xfrm flipV="1">
            <a:off x="1795463" y="1473200"/>
            <a:ext cx="2352675" cy="417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 type="oval" w="sm" len="sm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" name="Line 238"/>
          <p:cNvSpPr>
            <a:spLocks noChangeShapeType="1"/>
          </p:cNvSpPr>
          <p:nvPr/>
        </p:nvSpPr>
        <p:spPr bwMode="auto">
          <a:xfrm flipH="1" flipV="1">
            <a:off x="3471863" y="1558925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3" name="Line 239"/>
          <p:cNvSpPr>
            <a:spLocks noChangeShapeType="1"/>
          </p:cNvSpPr>
          <p:nvPr/>
        </p:nvSpPr>
        <p:spPr bwMode="auto">
          <a:xfrm flipH="1" flipV="1">
            <a:off x="2798763" y="1677988"/>
            <a:ext cx="11113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4" name="Line 240"/>
          <p:cNvSpPr>
            <a:spLocks noChangeShapeType="1"/>
          </p:cNvSpPr>
          <p:nvPr/>
        </p:nvSpPr>
        <p:spPr bwMode="auto">
          <a:xfrm flipH="1" flipV="1">
            <a:off x="2127250" y="1798638"/>
            <a:ext cx="11113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6" name="Skupina 103"/>
          <p:cNvGrpSpPr/>
          <p:nvPr/>
        </p:nvGrpSpPr>
        <p:grpSpPr>
          <a:xfrm>
            <a:off x="2362200" y="1473200"/>
            <a:ext cx="1785938" cy="573088"/>
            <a:chOff x="2362200" y="1473200"/>
            <a:chExt cx="1785938" cy="573088"/>
          </a:xfrm>
        </p:grpSpPr>
        <p:sp>
          <p:nvSpPr>
            <p:cNvPr id="95" name="Line 216"/>
            <p:cNvSpPr>
              <a:spLocks noChangeShapeType="1"/>
            </p:cNvSpPr>
            <p:nvPr/>
          </p:nvSpPr>
          <p:spPr bwMode="auto">
            <a:xfrm flipH="1">
              <a:off x="2617788" y="1800225"/>
              <a:ext cx="511175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7" name="Line 217"/>
            <p:cNvSpPr>
              <a:spLocks noChangeShapeType="1"/>
            </p:cNvSpPr>
            <p:nvPr/>
          </p:nvSpPr>
          <p:spPr bwMode="auto">
            <a:xfrm flipV="1">
              <a:off x="2362200" y="1965325"/>
              <a:ext cx="255588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8" name="Line 214"/>
            <p:cNvSpPr>
              <a:spLocks noChangeShapeType="1"/>
            </p:cNvSpPr>
            <p:nvPr/>
          </p:nvSpPr>
          <p:spPr bwMode="auto">
            <a:xfrm flipH="1">
              <a:off x="3638550" y="1473200"/>
              <a:ext cx="509588" cy="161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9" name="Line 215"/>
            <p:cNvSpPr>
              <a:spLocks noChangeShapeType="1"/>
            </p:cNvSpPr>
            <p:nvPr/>
          </p:nvSpPr>
          <p:spPr bwMode="auto">
            <a:xfrm flipH="1">
              <a:off x="3128963" y="1635125"/>
              <a:ext cx="509588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0" name="Line 227"/>
          <p:cNvSpPr>
            <a:spLocks noChangeShapeType="1"/>
          </p:cNvSpPr>
          <p:nvPr/>
        </p:nvSpPr>
        <p:spPr bwMode="auto">
          <a:xfrm>
            <a:off x="3117850" y="1770063"/>
            <a:ext cx="20638" cy="61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1" name="Line 228"/>
          <p:cNvSpPr>
            <a:spLocks noChangeShapeType="1"/>
          </p:cNvSpPr>
          <p:nvPr/>
        </p:nvSpPr>
        <p:spPr bwMode="auto">
          <a:xfrm>
            <a:off x="2608263" y="1933575"/>
            <a:ext cx="19050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" name="Line 238"/>
          <p:cNvSpPr>
            <a:spLocks noChangeShapeType="1"/>
          </p:cNvSpPr>
          <p:nvPr/>
        </p:nvSpPr>
        <p:spPr bwMode="auto">
          <a:xfrm flipH="1" flipV="1">
            <a:off x="3631883" y="1608760"/>
            <a:ext cx="9525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7" name="Skupina 113"/>
          <p:cNvGrpSpPr/>
          <p:nvPr/>
        </p:nvGrpSpPr>
        <p:grpSpPr>
          <a:xfrm>
            <a:off x="2362200" y="1457196"/>
            <a:ext cx="1795463" cy="3176717"/>
            <a:chOff x="2362200" y="1457196"/>
            <a:chExt cx="1795463" cy="3176717"/>
          </a:xfrm>
        </p:grpSpPr>
        <p:sp>
          <p:nvSpPr>
            <p:cNvPr id="107" name="Line 212"/>
            <p:cNvSpPr>
              <a:spLocks noChangeShapeType="1"/>
            </p:cNvSpPr>
            <p:nvPr/>
          </p:nvSpPr>
          <p:spPr bwMode="auto">
            <a:xfrm flipH="1">
              <a:off x="2617787" y="1457196"/>
              <a:ext cx="1539876" cy="2725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8" name="Line 213"/>
            <p:cNvSpPr>
              <a:spLocks noChangeShapeType="1"/>
            </p:cNvSpPr>
            <p:nvPr/>
          </p:nvSpPr>
          <p:spPr bwMode="auto">
            <a:xfrm flipV="1">
              <a:off x="2362200" y="4183063"/>
              <a:ext cx="255588" cy="45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oval" w="sm" len="sm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11" name="Freeform 254"/>
          <p:cNvSpPr>
            <a:spLocks/>
          </p:cNvSpPr>
          <p:nvPr/>
        </p:nvSpPr>
        <p:spPr bwMode="auto">
          <a:xfrm>
            <a:off x="1795463" y="1789113"/>
            <a:ext cx="4560888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3" y="52"/>
              </a:cxn>
              <a:cxn ang="0">
                <a:pos x="2081" y="0"/>
              </a:cxn>
              <a:cxn ang="0">
                <a:pos x="0" y="64"/>
              </a:cxn>
            </a:cxnLst>
            <a:rect l="0" t="0" r="r" b="b"/>
            <a:pathLst>
              <a:path w="2873" h="162">
                <a:moveTo>
                  <a:pt x="357" y="162"/>
                </a:moveTo>
                <a:lnTo>
                  <a:pt x="2873" y="52"/>
                </a:lnTo>
                <a:lnTo>
                  <a:pt x="2081" y="0"/>
                </a:lnTo>
                <a:lnTo>
                  <a:pt x="0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" name="BlokTextu 111"/>
          <p:cNvSpPr txBox="1"/>
          <p:nvPr/>
        </p:nvSpPr>
        <p:spPr>
          <a:xfrm>
            <a:off x="1916783" y="198006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</a:t>
            </a:r>
            <a:r>
              <a:rPr lang="en-US" sz="1200" b="1" dirty="0" smtClean="0"/>
              <a:t>B</a:t>
            </a:r>
            <a:endParaRPr lang="sk-SK" sz="1200" b="1" dirty="0"/>
          </a:p>
        </p:txBody>
      </p:sp>
      <p:sp>
        <p:nvSpPr>
          <p:cNvPr id="113" name="Line 218"/>
          <p:cNvSpPr>
            <a:spLocks noChangeShapeType="1"/>
          </p:cNvSpPr>
          <p:nvPr/>
        </p:nvSpPr>
        <p:spPr bwMode="auto">
          <a:xfrm flipV="1">
            <a:off x="2362200" y="2046288"/>
            <a:ext cx="1588" cy="2587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1921530" y="4647464"/>
            <a:ext cx="508473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3,5A</a:t>
            </a:r>
            <a:endParaRPr lang="sk-SK" sz="1200" b="1" dirty="0"/>
          </a:p>
        </p:txBody>
      </p:sp>
      <p:grpSp>
        <p:nvGrpSpPr>
          <p:cNvPr id="8" name="Group 181"/>
          <p:cNvGrpSpPr>
            <a:grpSpLocks/>
          </p:cNvGrpSpPr>
          <p:nvPr/>
        </p:nvGrpSpPr>
        <p:grpSpPr bwMode="auto">
          <a:xfrm rot="5400000">
            <a:off x="2341546" y="3407834"/>
            <a:ext cx="33338" cy="144462"/>
            <a:chOff x="7766462" y="4808010"/>
            <a:chExt cx="33487" cy="144684"/>
          </a:xfrm>
        </p:grpSpPr>
        <p:cxnSp>
          <p:nvCxnSpPr>
            <p:cNvPr id="117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1"/>
          <p:cNvGrpSpPr>
            <a:grpSpLocks/>
          </p:cNvGrpSpPr>
          <p:nvPr/>
        </p:nvGrpSpPr>
        <p:grpSpPr bwMode="auto">
          <a:xfrm rot="5400000">
            <a:off x="3598859" y="1825589"/>
            <a:ext cx="33338" cy="144462"/>
            <a:chOff x="7766462" y="4808010"/>
            <a:chExt cx="33487" cy="144684"/>
          </a:xfrm>
        </p:grpSpPr>
        <p:cxnSp>
          <p:nvCxnSpPr>
            <p:cNvPr id="120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Line 225"/>
          <p:cNvSpPr>
            <a:spLocks noChangeShapeType="1"/>
          </p:cNvSpPr>
          <p:nvPr/>
        </p:nvSpPr>
        <p:spPr bwMode="auto">
          <a:xfrm>
            <a:off x="3098800" y="3262313"/>
            <a:ext cx="57150" cy="333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3" name="Line 226"/>
          <p:cNvSpPr>
            <a:spLocks noChangeShapeType="1"/>
          </p:cNvSpPr>
          <p:nvPr/>
        </p:nvSpPr>
        <p:spPr bwMode="auto">
          <a:xfrm>
            <a:off x="2587625" y="4167188"/>
            <a:ext cx="58738" cy="31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5" name="Group 181"/>
          <p:cNvGrpSpPr>
            <a:grpSpLocks noChangeAspect="1"/>
          </p:cNvGrpSpPr>
          <p:nvPr/>
        </p:nvGrpSpPr>
        <p:grpSpPr bwMode="auto">
          <a:xfrm rot="15000000" flipH="1">
            <a:off x="3560341" y="1575322"/>
            <a:ext cx="18288" cy="79239"/>
            <a:chOff x="7766462" y="4808010"/>
            <a:chExt cx="33487" cy="144684"/>
          </a:xfrm>
        </p:grpSpPr>
        <p:cxnSp>
          <p:nvCxnSpPr>
            <p:cNvPr id="128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1"/>
          <p:cNvGrpSpPr>
            <a:grpSpLocks noChangeAspect="1"/>
          </p:cNvGrpSpPr>
          <p:nvPr/>
        </p:nvGrpSpPr>
        <p:grpSpPr bwMode="auto">
          <a:xfrm rot="15000000" flipH="1">
            <a:off x="2081820" y="1930410"/>
            <a:ext cx="18288" cy="79239"/>
            <a:chOff x="7766462" y="4808010"/>
            <a:chExt cx="33487" cy="144684"/>
          </a:xfrm>
        </p:grpSpPr>
        <p:cxnSp>
          <p:nvCxnSpPr>
            <p:cNvPr id="131" name="Straight Connector 179"/>
            <p:cNvCxnSpPr/>
            <p:nvPr/>
          </p:nvCxnSpPr>
          <p:spPr>
            <a:xfrm rot="16200000" flipH="1">
              <a:off x="7694120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80"/>
            <p:cNvCxnSpPr/>
            <p:nvPr/>
          </p:nvCxnSpPr>
          <p:spPr>
            <a:xfrm rot="16200000" flipH="1">
              <a:off x="7727607" y="4880352"/>
              <a:ext cx="144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251"/>
          <p:cNvSpPr>
            <a:spLocks/>
          </p:cNvSpPr>
          <p:nvPr/>
        </p:nvSpPr>
        <p:spPr bwMode="auto">
          <a:xfrm>
            <a:off x="1795463" y="1890713"/>
            <a:ext cx="34925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2" y="1217"/>
              </a:cxn>
            </a:cxnLst>
            <a:rect l="0" t="0" r="r" b="b"/>
            <a:pathLst>
              <a:path w="22" h="1217">
                <a:moveTo>
                  <a:pt x="0" y="0"/>
                </a:moveTo>
                <a:lnTo>
                  <a:pt x="0" y="1185"/>
                </a:lnTo>
                <a:lnTo>
                  <a:pt x="22" y="121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5" name="Line 223"/>
          <p:cNvSpPr>
            <a:spLocks noChangeShapeType="1"/>
          </p:cNvSpPr>
          <p:nvPr/>
        </p:nvSpPr>
        <p:spPr bwMode="auto">
          <a:xfrm flipV="1">
            <a:off x="2362200" y="3026215"/>
            <a:ext cx="6661727" cy="16076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" name="Line 245"/>
          <p:cNvSpPr>
            <a:spLocks noChangeShapeType="1"/>
          </p:cNvSpPr>
          <p:nvPr/>
        </p:nvSpPr>
        <p:spPr bwMode="auto">
          <a:xfrm flipH="1" flipV="1">
            <a:off x="285750" y="1473200"/>
            <a:ext cx="2076450" cy="31607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8" name="Line 280"/>
          <p:cNvSpPr>
            <a:spLocks noChangeShapeType="1"/>
          </p:cNvSpPr>
          <p:nvPr/>
        </p:nvSpPr>
        <p:spPr bwMode="auto">
          <a:xfrm flipH="1">
            <a:off x="7527925" y="1473200"/>
            <a:ext cx="1279525" cy="2800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" name="Line 281"/>
          <p:cNvSpPr>
            <a:spLocks noChangeShapeType="1"/>
          </p:cNvSpPr>
          <p:nvPr/>
        </p:nvSpPr>
        <p:spPr bwMode="auto">
          <a:xfrm flipV="1">
            <a:off x="7527925" y="1473200"/>
            <a:ext cx="1279525" cy="16557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2" name="Freeform 285"/>
          <p:cNvSpPr>
            <a:spLocks/>
          </p:cNvSpPr>
          <p:nvPr/>
        </p:nvSpPr>
        <p:spPr bwMode="auto">
          <a:xfrm>
            <a:off x="5605463" y="2878138"/>
            <a:ext cx="1922463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1" y="879"/>
              </a:cxn>
              <a:cxn ang="0">
                <a:pos x="1211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1" h="879">
                <a:moveTo>
                  <a:pt x="953" y="822"/>
                </a:moveTo>
                <a:lnTo>
                  <a:pt x="1211" y="879"/>
                </a:lnTo>
                <a:lnTo>
                  <a:pt x="1211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4" name="Freeform 290"/>
          <p:cNvSpPr>
            <a:spLocks/>
          </p:cNvSpPr>
          <p:nvPr/>
        </p:nvSpPr>
        <p:spPr bwMode="auto">
          <a:xfrm>
            <a:off x="6356350" y="2587625"/>
            <a:ext cx="1477963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1" y="90"/>
              </a:cxn>
              <a:cxn ang="0">
                <a:pos x="931" y="640"/>
              </a:cxn>
              <a:cxn ang="0">
                <a:pos x="909" y="689"/>
              </a:cxn>
            </a:cxnLst>
            <a:rect l="0" t="0" r="r" b="b"/>
            <a:pathLst>
              <a:path w="931" h="689">
                <a:moveTo>
                  <a:pt x="0" y="0"/>
                </a:moveTo>
                <a:lnTo>
                  <a:pt x="931" y="90"/>
                </a:lnTo>
                <a:lnTo>
                  <a:pt x="931" y="640"/>
                </a:lnTo>
                <a:lnTo>
                  <a:pt x="909" y="689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7" name="Line 266"/>
          <p:cNvSpPr>
            <a:spLocks noChangeShapeType="1"/>
          </p:cNvSpPr>
          <p:nvPr/>
        </p:nvSpPr>
        <p:spPr bwMode="auto">
          <a:xfrm>
            <a:off x="46181" y="2631216"/>
            <a:ext cx="7481743" cy="1642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8" name="Freeform 289"/>
          <p:cNvSpPr>
            <a:spLocks/>
          </p:cNvSpPr>
          <p:nvPr/>
        </p:nvSpPr>
        <p:spPr bwMode="auto">
          <a:xfrm>
            <a:off x="5605463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 flipH="1">
            <a:off x="222954" y="1142984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 flipH="1">
            <a:off x="8480168" y="1142984"/>
            <a:ext cx="68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280"/>
          <p:cNvSpPr>
            <a:spLocks noChangeShapeType="1"/>
          </p:cNvSpPr>
          <p:nvPr/>
        </p:nvSpPr>
        <p:spPr bwMode="auto">
          <a:xfrm flipH="1">
            <a:off x="7528411" y="3602806"/>
            <a:ext cx="304652" cy="66675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9" name="Line 266"/>
          <p:cNvSpPr>
            <a:spLocks noChangeShapeType="1"/>
          </p:cNvSpPr>
          <p:nvPr/>
        </p:nvSpPr>
        <p:spPr bwMode="auto">
          <a:xfrm>
            <a:off x="5594856" y="3851715"/>
            <a:ext cx="1930473" cy="4237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8" name="Line 223"/>
          <p:cNvSpPr>
            <a:spLocks noChangeShapeType="1"/>
          </p:cNvSpPr>
          <p:nvPr/>
        </p:nvSpPr>
        <p:spPr bwMode="auto">
          <a:xfrm flipV="1">
            <a:off x="2369753" y="3850474"/>
            <a:ext cx="3240064" cy="781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 flipH="1" flipV="1">
            <a:off x="1792584" y="3768357"/>
            <a:ext cx="581488" cy="885124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0" name="Line 348"/>
          <p:cNvSpPr>
            <a:spLocks noChangeShapeType="1"/>
          </p:cNvSpPr>
          <p:nvPr/>
        </p:nvSpPr>
        <p:spPr bwMode="auto">
          <a:xfrm flipH="1">
            <a:off x="0" y="4633913"/>
            <a:ext cx="2362200" cy="0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5" name="Line 355"/>
          <p:cNvSpPr>
            <a:spLocks noChangeShapeType="1"/>
          </p:cNvSpPr>
          <p:nvPr/>
        </p:nvSpPr>
        <p:spPr bwMode="auto">
          <a:xfrm>
            <a:off x="3019425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6" name="Line 356"/>
          <p:cNvSpPr>
            <a:spLocks noChangeShapeType="1"/>
          </p:cNvSpPr>
          <p:nvPr/>
        </p:nvSpPr>
        <p:spPr bwMode="auto">
          <a:xfrm>
            <a:off x="3282950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7" name="Line 357"/>
          <p:cNvSpPr>
            <a:spLocks noChangeShapeType="1"/>
          </p:cNvSpPr>
          <p:nvPr/>
        </p:nvSpPr>
        <p:spPr bwMode="auto">
          <a:xfrm>
            <a:off x="3544888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9" name="Line 358"/>
          <p:cNvSpPr>
            <a:spLocks noChangeShapeType="1"/>
          </p:cNvSpPr>
          <p:nvPr/>
        </p:nvSpPr>
        <p:spPr bwMode="auto">
          <a:xfrm>
            <a:off x="3808413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0" name="Line 359"/>
          <p:cNvSpPr>
            <a:spLocks noChangeShapeType="1"/>
          </p:cNvSpPr>
          <p:nvPr/>
        </p:nvSpPr>
        <p:spPr bwMode="auto">
          <a:xfrm>
            <a:off x="4381500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3" name="Line 360"/>
          <p:cNvSpPr>
            <a:spLocks noChangeShapeType="1"/>
          </p:cNvSpPr>
          <p:nvPr/>
        </p:nvSpPr>
        <p:spPr bwMode="auto">
          <a:xfrm>
            <a:off x="4826000" y="4633913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6" name="Line 396"/>
          <p:cNvSpPr>
            <a:spLocks noChangeShapeType="1"/>
          </p:cNvSpPr>
          <p:nvPr/>
        </p:nvSpPr>
        <p:spPr bwMode="auto">
          <a:xfrm flipV="1">
            <a:off x="4095750" y="4619625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7" name="Line 397"/>
          <p:cNvSpPr>
            <a:spLocks noChangeShapeType="1"/>
          </p:cNvSpPr>
          <p:nvPr/>
        </p:nvSpPr>
        <p:spPr bwMode="auto">
          <a:xfrm flipV="1">
            <a:off x="3019425" y="4600575"/>
            <a:ext cx="1588" cy="33338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0" name="Line 420"/>
          <p:cNvSpPr>
            <a:spLocks noChangeShapeType="1"/>
          </p:cNvSpPr>
          <p:nvPr/>
        </p:nvSpPr>
        <p:spPr bwMode="auto">
          <a:xfrm>
            <a:off x="2098675" y="4633913"/>
            <a:ext cx="1588" cy="33338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3" name="Line 421"/>
          <p:cNvSpPr>
            <a:spLocks noChangeShapeType="1"/>
          </p:cNvSpPr>
          <p:nvPr/>
        </p:nvSpPr>
        <p:spPr bwMode="auto">
          <a:xfrm>
            <a:off x="1836738" y="4633913"/>
            <a:ext cx="1588" cy="33338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1" name="Line 422"/>
          <p:cNvSpPr>
            <a:spLocks noChangeShapeType="1"/>
          </p:cNvSpPr>
          <p:nvPr/>
        </p:nvSpPr>
        <p:spPr bwMode="auto">
          <a:xfrm>
            <a:off x="852488" y="4633913"/>
            <a:ext cx="1588" cy="33338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6" name="Line 423"/>
          <p:cNvSpPr>
            <a:spLocks noChangeShapeType="1"/>
          </p:cNvSpPr>
          <p:nvPr/>
        </p:nvSpPr>
        <p:spPr bwMode="auto">
          <a:xfrm>
            <a:off x="719138" y="4633913"/>
            <a:ext cx="1588" cy="33338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4" name="Line 424"/>
          <p:cNvSpPr>
            <a:spLocks noChangeShapeType="1"/>
          </p:cNvSpPr>
          <p:nvPr/>
        </p:nvSpPr>
        <p:spPr bwMode="auto">
          <a:xfrm flipV="1">
            <a:off x="1344613" y="4609628"/>
            <a:ext cx="1588" cy="33338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8" name="Line 452"/>
          <p:cNvSpPr>
            <a:spLocks noChangeShapeType="1"/>
          </p:cNvSpPr>
          <p:nvPr/>
        </p:nvSpPr>
        <p:spPr bwMode="auto">
          <a:xfrm flipV="1">
            <a:off x="2362200" y="4618038"/>
            <a:ext cx="69850" cy="15875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9" name="Line 425"/>
          <p:cNvSpPr>
            <a:spLocks noChangeShapeType="1"/>
          </p:cNvSpPr>
          <p:nvPr/>
        </p:nvSpPr>
        <p:spPr bwMode="auto">
          <a:xfrm flipV="1">
            <a:off x="719138" y="1473200"/>
            <a:ext cx="3940175" cy="3160713"/>
          </a:xfrm>
          <a:prstGeom prst="line">
            <a:avLst/>
          </a:prstGeom>
          <a:noFill/>
          <a:ln w="12700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0" name="Line 432"/>
          <p:cNvSpPr>
            <a:spLocks noChangeShapeType="1"/>
          </p:cNvSpPr>
          <p:nvPr/>
        </p:nvSpPr>
        <p:spPr bwMode="auto">
          <a:xfrm flipV="1">
            <a:off x="852488" y="1473200"/>
            <a:ext cx="3806825" cy="3160713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1" name="Line 433"/>
          <p:cNvSpPr>
            <a:spLocks noChangeShapeType="1"/>
          </p:cNvSpPr>
          <p:nvPr/>
        </p:nvSpPr>
        <p:spPr bwMode="auto">
          <a:xfrm flipH="1">
            <a:off x="1344613" y="1473200"/>
            <a:ext cx="3314700" cy="3160713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2" name="Line 435"/>
          <p:cNvSpPr>
            <a:spLocks noChangeShapeType="1"/>
          </p:cNvSpPr>
          <p:nvPr/>
        </p:nvSpPr>
        <p:spPr bwMode="auto">
          <a:xfrm flipV="1">
            <a:off x="1836738" y="1473200"/>
            <a:ext cx="2822575" cy="3160713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3" name="Line 436"/>
          <p:cNvSpPr>
            <a:spLocks noChangeShapeType="1"/>
          </p:cNvSpPr>
          <p:nvPr/>
        </p:nvSpPr>
        <p:spPr bwMode="auto">
          <a:xfrm flipH="1">
            <a:off x="2098675" y="1473200"/>
            <a:ext cx="2560638" cy="3160713"/>
          </a:xfrm>
          <a:prstGeom prst="line">
            <a:avLst/>
          </a:prstGeom>
          <a:noFill/>
          <a:ln w="9525">
            <a:solidFill>
              <a:srgbClr val="00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4" name="Text Box 9"/>
          <p:cNvSpPr txBox="1">
            <a:spLocks noChangeArrowheads="1"/>
          </p:cNvSpPr>
          <p:nvPr/>
        </p:nvSpPr>
        <p:spPr bwMode="auto">
          <a:xfrm flipH="1">
            <a:off x="4488551" y="117919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Line 144"/>
          <p:cNvSpPr>
            <a:spLocks noChangeShapeType="1"/>
          </p:cNvSpPr>
          <p:nvPr/>
        </p:nvSpPr>
        <p:spPr bwMode="auto">
          <a:xfrm flipV="1">
            <a:off x="2011362" y="2343150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6" name="Rectangle 156"/>
          <p:cNvSpPr>
            <a:spLocks noChangeArrowheads="1"/>
          </p:cNvSpPr>
          <p:nvPr/>
        </p:nvSpPr>
        <p:spPr bwMode="auto">
          <a:xfrm>
            <a:off x="1987550" y="2259013"/>
            <a:ext cx="7620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Line 252"/>
          <p:cNvSpPr>
            <a:spLocks noChangeShapeType="1"/>
          </p:cNvSpPr>
          <p:nvPr/>
        </p:nvSpPr>
        <p:spPr bwMode="auto">
          <a:xfrm>
            <a:off x="2139950" y="4295775"/>
            <a:ext cx="103188" cy="15875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4" name="Line 446"/>
          <p:cNvSpPr>
            <a:spLocks noChangeShapeType="1"/>
          </p:cNvSpPr>
          <p:nvPr/>
        </p:nvSpPr>
        <p:spPr bwMode="auto">
          <a:xfrm flipV="1">
            <a:off x="1830388" y="2219325"/>
            <a:ext cx="1588" cy="16033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" name="Line 447"/>
          <p:cNvSpPr>
            <a:spLocks noChangeShapeType="1"/>
          </p:cNvSpPr>
          <p:nvPr/>
        </p:nvSpPr>
        <p:spPr bwMode="auto">
          <a:xfrm flipV="1">
            <a:off x="1971675" y="2287588"/>
            <a:ext cx="1588" cy="17494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6" name="Line 448"/>
          <p:cNvSpPr>
            <a:spLocks noChangeShapeType="1"/>
          </p:cNvSpPr>
          <p:nvPr/>
        </p:nvSpPr>
        <p:spPr bwMode="auto">
          <a:xfrm flipV="1">
            <a:off x="2139950" y="3397250"/>
            <a:ext cx="1588" cy="8985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8" name="Freeform 450"/>
          <p:cNvSpPr>
            <a:spLocks/>
          </p:cNvSpPr>
          <p:nvPr/>
        </p:nvSpPr>
        <p:spPr bwMode="auto">
          <a:xfrm>
            <a:off x="1830388" y="3074988"/>
            <a:ext cx="309563" cy="1220788"/>
          </a:xfrm>
          <a:custGeom>
            <a:avLst/>
            <a:gdLst/>
            <a:ahLst/>
            <a:cxnLst>
              <a:cxn ang="0">
                <a:pos x="0" y="471"/>
              </a:cxn>
              <a:cxn ang="0">
                <a:pos x="0" y="0"/>
              </a:cxn>
              <a:cxn ang="0">
                <a:pos x="195" y="203"/>
              </a:cxn>
              <a:cxn ang="0">
                <a:pos x="195" y="769"/>
              </a:cxn>
            </a:cxnLst>
            <a:rect l="0" t="0" r="r" b="b"/>
            <a:pathLst>
              <a:path w="195" h="769">
                <a:moveTo>
                  <a:pt x="0" y="471"/>
                </a:moveTo>
                <a:lnTo>
                  <a:pt x="0" y="0"/>
                </a:lnTo>
                <a:lnTo>
                  <a:pt x="195" y="203"/>
                </a:lnTo>
                <a:lnTo>
                  <a:pt x="195" y="769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0" name="Freeform 456"/>
          <p:cNvSpPr>
            <a:spLocks/>
          </p:cNvSpPr>
          <p:nvPr/>
        </p:nvSpPr>
        <p:spPr bwMode="auto">
          <a:xfrm>
            <a:off x="2243138" y="3575050"/>
            <a:ext cx="68263" cy="87947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43" y="545"/>
              </a:cxn>
              <a:cxn ang="0">
                <a:pos x="43" y="0"/>
              </a:cxn>
            </a:cxnLst>
            <a:rect l="0" t="0" r="r" b="b"/>
            <a:pathLst>
              <a:path w="43" h="554">
                <a:moveTo>
                  <a:pt x="0" y="554"/>
                </a:moveTo>
                <a:lnTo>
                  <a:pt x="43" y="545"/>
                </a:lnTo>
                <a:lnTo>
                  <a:pt x="43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1" name="Line 457"/>
          <p:cNvSpPr>
            <a:spLocks noChangeShapeType="1"/>
          </p:cNvSpPr>
          <p:nvPr/>
        </p:nvSpPr>
        <p:spPr bwMode="auto">
          <a:xfrm flipH="1" flipV="1">
            <a:off x="2311400" y="4440238"/>
            <a:ext cx="80963" cy="117475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2" name="Line 458"/>
          <p:cNvSpPr>
            <a:spLocks noChangeShapeType="1"/>
          </p:cNvSpPr>
          <p:nvPr/>
        </p:nvSpPr>
        <p:spPr bwMode="auto">
          <a:xfrm flipV="1">
            <a:off x="2392363" y="3622675"/>
            <a:ext cx="1588" cy="935038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3" name="Freeform 459"/>
          <p:cNvSpPr>
            <a:spLocks/>
          </p:cNvSpPr>
          <p:nvPr/>
        </p:nvSpPr>
        <p:spPr bwMode="auto">
          <a:xfrm>
            <a:off x="1830388" y="3130550"/>
            <a:ext cx="309563" cy="1058863"/>
          </a:xfrm>
          <a:custGeom>
            <a:avLst/>
            <a:gdLst/>
            <a:ahLst/>
            <a:cxnLst>
              <a:cxn ang="0">
                <a:pos x="0" y="436"/>
              </a:cxn>
              <a:cxn ang="0">
                <a:pos x="33" y="430"/>
              </a:cxn>
              <a:cxn ang="0">
                <a:pos x="195" y="667"/>
              </a:cxn>
              <a:cxn ang="0">
                <a:pos x="33" y="430"/>
              </a:cxn>
              <a:cxn ang="0">
                <a:pos x="33" y="0"/>
              </a:cxn>
            </a:cxnLst>
            <a:rect l="0" t="0" r="r" b="b"/>
            <a:pathLst>
              <a:path w="195" h="667">
                <a:moveTo>
                  <a:pt x="0" y="436"/>
                </a:moveTo>
                <a:lnTo>
                  <a:pt x="33" y="430"/>
                </a:lnTo>
                <a:lnTo>
                  <a:pt x="195" y="667"/>
                </a:lnTo>
                <a:lnTo>
                  <a:pt x="33" y="430"/>
                </a:lnTo>
                <a:lnTo>
                  <a:pt x="33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4" name="Freeform 460"/>
          <p:cNvSpPr>
            <a:spLocks/>
          </p:cNvSpPr>
          <p:nvPr/>
        </p:nvSpPr>
        <p:spPr bwMode="auto">
          <a:xfrm>
            <a:off x="1830388" y="2219325"/>
            <a:ext cx="141288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" y="43"/>
              </a:cxn>
              <a:cxn ang="0">
                <a:pos x="89" y="484"/>
              </a:cxn>
              <a:cxn ang="0">
                <a:pos x="0" y="404"/>
              </a:cxn>
              <a:cxn ang="0">
                <a:pos x="0" y="0"/>
              </a:cxn>
            </a:cxnLst>
            <a:rect l="0" t="0" r="r" b="b"/>
            <a:pathLst>
              <a:path w="89" h="484">
                <a:moveTo>
                  <a:pt x="0" y="0"/>
                </a:moveTo>
                <a:lnTo>
                  <a:pt x="89" y="43"/>
                </a:lnTo>
                <a:lnTo>
                  <a:pt x="89" y="484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7" name="Line 362"/>
          <p:cNvSpPr>
            <a:spLocks noChangeShapeType="1"/>
          </p:cNvSpPr>
          <p:nvPr/>
        </p:nvSpPr>
        <p:spPr bwMode="auto">
          <a:xfrm flipV="1">
            <a:off x="4826000" y="1473200"/>
            <a:ext cx="3148013" cy="3160713"/>
          </a:xfrm>
          <a:prstGeom prst="line">
            <a:avLst/>
          </a:prstGeom>
          <a:noFill/>
          <a:ln w="12700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8" name="Text Box 9"/>
          <p:cNvSpPr txBox="1">
            <a:spLocks noChangeArrowheads="1"/>
          </p:cNvSpPr>
          <p:nvPr/>
        </p:nvSpPr>
        <p:spPr bwMode="auto">
          <a:xfrm flipH="1">
            <a:off x="7715272" y="1142984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Line 364"/>
          <p:cNvSpPr>
            <a:spLocks noChangeShapeType="1"/>
          </p:cNvSpPr>
          <p:nvPr/>
        </p:nvSpPr>
        <p:spPr bwMode="auto">
          <a:xfrm flipV="1">
            <a:off x="4381500" y="1473200"/>
            <a:ext cx="3592513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0" name="Line 365"/>
          <p:cNvSpPr>
            <a:spLocks noChangeShapeType="1"/>
          </p:cNvSpPr>
          <p:nvPr/>
        </p:nvSpPr>
        <p:spPr bwMode="auto">
          <a:xfrm flipV="1">
            <a:off x="3808413" y="1473200"/>
            <a:ext cx="4165600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1" name="Line 366"/>
          <p:cNvSpPr>
            <a:spLocks noChangeShapeType="1"/>
          </p:cNvSpPr>
          <p:nvPr/>
        </p:nvSpPr>
        <p:spPr bwMode="auto">
          <a:xfrm flipH="1">
            <a:off x="3544888" y="1473200"/>
            <a:ext cx="4429125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2" name="Line 368"/>
          <p:cNvSpPr>
            <a:spLocks noChangeShapeType="1"/>
          </p:cNvSpPr>
          <p:nvPr/>
        </p:nvSpPr>
        <p:spPr bwMode="auto">
          <a:xfrm flipV="1">
            <a:off x="3282950" y="1473200"/>
            <a:ext cx="4691063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3" name="Line 369"/>
          <p:cNvSpPr>
            <a:spLocks noChangeShapeType="1"/>
          </p:cNvSpPr>
          <p:nvPr/>
        </p:nvSpPr>
        <p:spPr bwMode="auto">
          <a:xfrm flipH="1">
            <a:off x="3019425" y="1473200"/>
            <a:ext cx="4954588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4" name="Line 398"/>
          <p:cNvSpPr>
            <a:spLocks noChangeShapeType="1"/>
          </p:cNvSpPr>
          <p:nvPr/>
        </p:nvSpPr>
        <p:spPr bwMode="auto">
          <a:xfrm flipV="1">
            <a:off x="4095750" y="1473200"/>
            <a:ext cx="3878263" cy="3160713"/>
          </a:xfrm>
          <a:prstGeom prst="line">
            <a:avLst/>
          </a:prstGeom>
          <a:noFill/>
          <a:ln w="9525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6" name="Line 282"/>
          <p:cNvSpPr>
            <a:spLocks noChangeShapeType="1"/>
          </p:cNvSpPr>
          <p:nvPr/>
        </p:nvSpPr>
        <p:spPr bwMode="auto">
          <a:xfrm flipV="1">
            <a:off x="3417888" y="4287838"/>
            <a:ext cx="377825" cy="92075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" name="Line 283"/>
          <p:cNvSpPr>
            <a:spLocks noChangeShapeType="1"/>
          </p:cNvSpPr>
          <p:nvPr/>
        </p:nvSpPr>
        <p:spPr bwMode="auto">
          <a:xfrm flipV="1">
            <a:off x="4148138" y="4122738"/>
            <a:ext cx="333375" cy="80963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8" name="Line 370"/>
          <p:cNvSpPr>
            <a:spLocks noChangeShapeType="1"/>
          </p:cNvSpPr>
          <p:nvPr/>
        </p:nvSpPr>
        <p:spPr bwMode="auto">
          <a:xfrm flipV="1">
            <a:off x="3417888" y="3454400"/>
            <a:ext cx="1588" cy="9255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9" name="Line 371"/>
          <p:cNvSpPr>
            <a:spLocks noChangeShapeType="1"/>
          </p:cNvSpPr>
          <p:nvPr/>
        </p:nvSpPr>
        <p:spPr bwMode="auto">
          <a:xfrm flipV="1">
            <a:off x="3795713" y="3392488"/>
            <a:ext cx="1588" cy="8953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0" name="Line 372"/>
          <p:cNvSpPr>
            <a:spLocks noChangeShapeType="1"/>
          </p:cNvSpPr>
          <p:nvPr/>
        </p:nvSpPr>
        <p:spPr bwMode="auto">
          <a:xfrm flipV="1">
            <a:off x="4148138" y="3333750"/>
            <a:ext cx="1588" cy="8699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1" name="Line 373"/>
          <p:cNvSpPr>
            <a:spLocks noChangeShapeType="1"/>
          </p:cNvSpPr>
          <p:nvPr/>
        </p:nvSpPr>
        <p:spPr bwMode="auto">
          <a:xfrm flipV="1">
            <a:off x="4481513" y="3278188"/>
            <a:ext cx="1588" cy="8445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2" name="Line 374"/>
          <p:cNvSpPr>
            <a:spLocks noChangeShapeType="1"/>
          </p:cNvSpPr>
          <p:nvPr/>
        </p:nvSpPr>
        <p:spPr bwMode="auto">
          <a:xfrm flipV="1">
            <a:off x="5145088" y="3170238"/>
            <a:ext cx="1588" cy="7921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3" name="Line 378"/>
          <p:cNvSpPr>
            <a:spLocks noChangeShapeType="1"/>
          </p:cNvSpPr>
          <p:nvPr/>
        </p:nvSpPr>
        <p:spPr bwMode="auto">
          <a:xfrm flipV="1">
            <a:off x="3362325" y="3463925"/>
            <a:ext cx="1588" cy="8651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4" name="Line 379"/>
          <p:cNvSpPr>
            <a:spLocks noChangeShapeType="1"/>
          </p:cNvSpPr>
          <p:nvPr/>
        </p:nvSpPr>
        <p:spPr bwMode="auto">
          <a:xfrm flipV="1">
            <a:off x="4084638" y="3344863"/>
            <a:ext cx="1588" cy="8128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5" name="Line 380"/>
          <p:cNvSpPr>
            <a:spLocks noChangeShapeType="1"/>
          </p:cNvSpPr>
          <p:nvPr/>
        </p:nvSpPr>
        <p:spPr bwMode="auto">
          <a:xfrm flipV="1">
            <a:off x="5072063" y="3163888"/>
            <a:ext cx="1588" cy="76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6" name="Freeform 382"/>
          <p:cNvSpPr>
            <a:spLocks/>
          </p:cNvSpPr>
          <p:nvPr/>
        </p:nvSpPr>
        <p:spPr bwMode="auto">
          <a:xfrm>
            <a:off x="2362200" y="3454400"/>
            <a:ext cx="1055688" cy="11033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65" y="0"/>
              </a:cxn>
              <a:cxn ang="0">
                <a:pos x="665" y="583"/>
              </a:cxn>
              <a:cxn ang="0">
                <a:pos x="630" y="551"/>
              </a:cxn>
              <a:cxn ang="0">
                <a:pos x="19" y="695"/>
              </a:cxn>
            </a:cxnLst>
            <a:rect l="0" t="0" r="r" b="b"/>
            <a:pathLst>
              <a:path w="665" h="695">
                <a:moveTo>
                  <a:pt x="0" y="110"/>
                </a:moveTo>
                <a:lnTo>
                  <a:pt x="665" y="0"/>
                </a:lnTo>
                <a:lnTo>
                  <a:pt x="665" y="583"/>
                </a:lnTo>
                <a:lnTo>
                  <a:pt x="630" y="551"/>
                </a:lnTo>
                <a:lnTo>
                  <a:pt x="19" y="695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7" name="Line 383"/>
          <p:cNvSpPr>
            <a:spLocks noChangeShapeType="1"/>
          </p:cNvSpPr>
          <p:nvPr/>
        </p:nvSpPr>
        <p:spPr bwMode="auto">
          <a:xfrm flipV="1">
            <a:off x="3362325" y="3463925"/>
            <a:ext cx="1588" cy="865188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8" name="Freeform 384"/>
          <p:cNvSpPr>
            <a:spLocks/>
          </p:cNvSpPr>
          <p:nvPr/>
        </p:nvSpPr>
        <p:spPr bwMode="auto">
          <a:xfrm>
            <a:off x="3795713" y="3333750"/>
            <a:ext cx="352425" cy="954088"/>
          </a:xfrm>
          <a:custGeom>
            <a:avLst/>
            <a:gdLst/>
            <a:ahLst/>
            <a:cxnLst>
              <a:cxn ang="0">
                <a:pos x="0" y="601"/>
              </a:cxn>
              <a:cxn ang="0">
                <a:pos x="0" y="37"/>
              </a:cxn>
              <a:cxn ang="0">
                <a:pos x="222" y="0"/>
              </a:cxn>
              <a:cxn ang="0">
                <a:pos x="222" y="548"/>
              </a:cxn>
              <a:cxn ang="0">
                <a:pos x="182" y="519"/>
              </a:cxn>
              <a:cxn ang="0">
                <a:pos x="182" y="7"/>
              </a:cxn>
            </a:cxnLst>
            <a:rect l="0" t="0" r="r" b="b"/>
            <a:pathLst>
              <a:path w="222" h="601">
                <a:moveTo>
                  <a:pt x="0" y="601"/>
                </a:moveTo>
                <a:lnTo>
                  <a:pt x="0" y="37"/>
                </a:lnTo>
                <a:lnTo>
                  <a:pt x="222" y="0"/>
                </a:lnTo>
                <a:lnTo>
                  <a:pt x="222" y="548"/>
                </a:lnTo>
                <a:lnTo>
                  <a:pt x="182" y="519"/>
                </a:lnTo>
                <a:lnTo>
                  <a:pt x="182" y="7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9" name="Freeform 385"/>
          <p:cNvSpPr>
            <a:spLocks/>
          </p:cNvSpPr>
          <p:nvPr/>
        </p:nvSpPr>
        <p:spPr bwMode="auto">
          <a:xfrm>
            <a:off x="4481513" y="3170238"/>
            <a:ext cx="663575" cy="952500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0" y="68"/>
              </a:cxn>
              <a:cxn ang="0">
                <a:pos x="418" y="0"/>
              </a:cxn>
              <a:cxn ang="0">
                <a:pos x="418" y="499"/>
              </a:cxn>
              <a:cxn ang="0">
                <a:pos x="372" y="476"/>
              </a:cxn>
              <a:cxn ang="0">
                <a:pos x="0" y="563"/>
              </a:cxn>
              <a:cxn ang="0">
                <a:pos x="372" y="476"/>
              </a:cxn>
              <a:cxn ang="0">
                <a:pos x="372" y="7"/>
              </a:cxn>
            </a:cxnLst>
            <a:rect l="0" t="0" r="r" b="b"/>
            <a:pathLst>
              <a:path w="418" h="600">
                <a:moveTo>
                  <a:pt x="0" y="600"/>
                </a:moveTo>
                <a:lnTo>
                  <a:pt x="0" y="68"/>
                </a:lnTo>
                <a:lnTo>
                  <a:pt x="418" y="0"/>
                </a:lnTo>
                <a:lnTo>
                  <a:pt x="418" y="499"/>
                </a:lnTo>
                <a:lnTo>
                  <a:pt x="372" y="476"/>
                </a:lnTo>
                <a:lnTo>
                  <a:pt x="0" y="563"/>
                </a:lnTo>
                <a:lnTo>
                  <a:pt x="372" y="476"/>
                </a:lnTo>
                <a:lnTo>
                  <a:pt x="372" y="7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0" name="Line 393"/>
          <p:cNvSpPr>
            <a:spLocks noChangeShapeType="1"/>
          </p:cNvSpPr>
          <p:nvPr/>
        </p:nvSpPr>
        <p:spPr bwMode="auto">
          <a:xfrm flipV="1">
            <a:off x="3417888" y="2397125"/>
            <a:ext cx="1588" cy="1057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1" name="Line 394"/>
          <p:cNvSpPr>
            <a:spLocks noChangeShapeType="1"/>
          </p:cNvSpPr>
          <p:nvPr/>
        </p:nvSpPr>
        <p:spPr bwMode="auto">
          <a:xfrm flipV="1">
            <a:off x="4822825" y="2287588"/>
            <a:ext cx="1588" cy="1752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2" name="Line 399"/>
          <p:cNvSpPr>
            <a:spLocks noChangeShapeType="1"/>
          </p:cNvSpPr>
          <p:nvPr/>
        </p:nvSpPr>
        <p:spPr bwMode="auto">
          <a:xfrm>
            <a:off x="4822825" y="2289175"/>
            <a:ext cx="1588" cy="700088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3" name="Line 400"/>
          <p:cNvSpPr>
            <a:spLocks noChangeShapeType="1"/>
          </p:cNvSpPr>
          <p:nvPr/>
        </p:nvSpPr>
        <p:spPr bwMode="auto">
          <a:xfrm>
            <a:off x="4765675" y="2293938"/>
            <a:ext cx="1588" cy="6778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4" name="Line 401"/>
          <p:cNvSpPr>
            <a:spLocks noChangeShapeType="1"/>
          </p:cNvSpPr>
          <p:nvPr/>
        </p:nvSpPr>
        <p:spPr bwMode="auto">
          <a:xfrm flipH="1">
            <a:off x="3417888" y="2989263"/>
            <a:ext cx="1404938" cy="2016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5" name="Line 402"/>
          <p:cNvSpPr>
            <a:spLocks noChangeShapeType="1"/>
          </p:cNvSpPr>
          <p:nvPr/>
        </p:nvSpPr>
        <p:spPr bwMode="auto">
          <a:xfrm flipV="1">
            <a:off x="3417888" y="2397125"/>
            <a:ext cx="1588" cy="7937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6" name="Line 403"/>
          <p:cNvSpPr>
            <a:spLocks noChangeShapeType="1"/>
          </p:cNvSpPr>
          <p:nvPr/>
        </p:nvSpPr>
        <p:spPr bwMode="auto">
          <a:xfrm flipV="1">
            <a:off x="3417888" y="2289175"/>
            <a:ext cx="1404938" cy="1079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7" name="Line 407"/>
          <p:cNvSpPr>
            <a:spLocks noChangeShapeType="1"/>
          </p:cNvSpPr>
          <p:nvPr/>
        </p:nvSpPr>
        <p:spPr bwMode="auto">
          <a:xfrm flipV="1">
            <a:off x="3417888" y="2971800"/>
            <a:ext cx="1347788" cy="187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8" name="Line 408"/>
          <p:cNvSpPr>
            <a:spLocks noChangeShapeType="1"/>
          </p:cNvSpPr>
          <p:nvPr/>
        </p:nvSpPr>
        <p:spPr bwMode="auto">
          <a:xfrm flipH="1" flipV="1">
            <a:off x="4765675" y="2971800"/>
            <a:ext cx="57150" cy="174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7" name="Skupina 360"/>
          <p:cNvGrpSpPr/>
          <p:nvPr/>
        </p:nvGrpSpPr>
        <p:grpSpPr>
          <a:xfrm>
            <a:off x="7527925" y="4273550"/>
            <a:ext cx="1644651" cy="33338"/>
            <a:chOff x="7527925" y="4273550"/>
            <a:chExt cx="1644651" cy="33338"/>
          </a:xfrm>
        </p:grpSpPr>
        <p:sp>
          <p:nvSpPr>
            <p:cNvPr id="341" name="Line 293"/>
            <p:cNvSpPr>
              <a:spLocks noChangeShapeType="1"/>
            </p:cNvSpPr>
            <p:nvPr/>
          </p:nvSpPr>
          <p:spPr bwMode="auto">
            <a:xfrm>
              <a:off x="7527925" y="4273550"/>
              <a:ext cx="1643063" cy="15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2" name="Line 294"/>
            <p:cNvSpPr>
              <a:spLocks noChangeShapeType="1"/>
            </p:cNvSpPr>
            <p:nvPr/>
          </p:nvSpPr>
          <p:spPr bwMode="auto">
            <a:xfrm>
              <a:off x="7527925" y="4273550"/>
              <a:ext cx="247650" cy="15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3" name="Line 295"/>
            <p:cNvSpPr>
              <a:spLocks noChangeShapeType="1"/>
            </p:cNvSpPr>
            <p:nvPr/>
          </p:nvSpPr>
          <p:spPr bwMode="auto">
            <a:xfrm>
              <a:off x="7775575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4" name="Line 296"/>
            <p:cNvSpPr>
              <a:spLocks noChangeShapeType="1"/>
            </p:cNvSpPr>
            <p:nvPr/>
          </p:nvSpPr>
          <p:spPr bwMode="auto">
            <a:xfrm>
              <a:off x="7775575" y="4273550"/>
              <a:ext cx="1149350" cy="15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5" name="Line 297"/>
            <p:cNvSpPr>
              <a:spLocks noChangeShapeType="1"/>
            </p:cNvSpPr>
            <p:nvPr/>
          </p:nvSpPr>
          <p:spPr bwMode="auto">
            <a:xfrm>
              <a:off x="8924925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6" name="Line 298"/>
            <p:cNvSpPr>
              <a:spLocks noChangeShapeType="1"/>
            </p:cNvSpPr>
            <p:nvPr/>
          </p:nvSpPr>
          <p:spPr bwMode="auto">
            <a:xfrm>
              <a:off x="9170988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grpSp>
        <p:nvGrpSpPr>
          <p:cNvPr id="18" name="Skupina 359"/>
          <p:cNvGrpSpPr/>
          <p:nvPr/>
        </p:nvGrpSpPr>
        <p:grpSpPr>
          <a:xfrm>
            <a:off x="5954713" y="4273550"/>
            <a:ext cx="1573213" cy="33338"/>
            <a:chOff x="5954713" y="4273550"/>
            <a:chExt cx="1573213" cy="33338"/>
          </a:xfrm>
        </p:grpSpPr>
        <p:sp>
          <p:nvSpPr>
            <p:cNvPr id="340" name="Line 292"/>
            <p:cNvSpPr>
              <a:spLocks noChangeShapeType="1"/>
            </p:cNvSpPr>
            <p:nvPr/>
          </p:nvSpPr>
          <p:spPr bwMode="auto">
            <a:xfrm flipH="1">
              <a:off x="5954713" y="4273550"/>
              <a:ext cx="157321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7" name="Line 324"/>
            <p:cNvSpPr>
              <a:spLocks noChangeShapeType="1"/>
            </p:cNvSpPr>
            <p:nvPr/>
          </p:nvSpPr>
          <p:spPr bwMode="auto">
            <a:xfrm flipH="1">
              <a:off x="7283450" y="4273550"/>
              <a:ext cx="24447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8" name="Line 325"/>
            <p:cNvSpPr>
              <a:spLocks noChangeShapeType="1"/>
            </p:cNvSpPr>
            <p:nvPr/>
          </p:nvSpPr>
          <p:spPr bwMode="auto">
            <a:xfrm>
              <a:off x="7283450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49" name="Line 326"/>
            <p:cNvSpPr>
              <a:spLocks noChangeShapeType="1"/>
            </p:cNvSpPr>
            <p:nvPr/>
          </p:nvSpPr>
          <p:spPr bwMode="auto">
            <a:xfrm flipH="1">
              <a:off x="6461125" y="4273550"/>
              <a:ext cx="822325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50" name="Line 327"/>
            <p:cNvSpPr>
              <a:spLocks noChangeShapeType="1"/>
            </p:cNvSpPr>
            <p:nvPr/>
          </p:nvSpPr>
          <p:spPr bwMode="auto">
            <a:xfrm>
              <a:off x="6461125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51" name="Line 328"/>
            <p:cNvSpPr>
              <a:spLocks noChangeShapeType="1"/>
            </p:cNvSpPr>
            <p:nvPr/>
          </p:nvSpPr>
          <p:spPr bwMode="auto">
            <a:xfrm flipH="1">
              <a:off x="6215063" y="4273550"/>
              <a:ext cx="246063" cy="158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352" name="Line 329"/>
            <p:cNvSpPr>
              <a:spLocks noChangeShapeType="1"/>
            </p:cNvSpPr>
            <p:nvPr/>
          </p:nvSpPr>
          <p:spPr bwMode="auto">
            <a:xfrm>
              <a:off x="6215063" y="4273550"/>
              <a:ext cx="1588" cy="333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54" name="Line 330"/>
          <p:cNvSpPr>
            <a:spLocks noChangeShapeType="1"/>
          </p:cNvSpPr>
          <p:nvPr/>
        </p:nvSpPr>
        <p:spPr bwMode="auto">
          <a:xfrm flipH="1" flipV="1">
            <a:off x="2170113" y="1473200"/>
            <a:ext cx="4044950" cy="2800350"/>
          </a:xfrm>
          <a:prstGeom prst="line">
            <a:avLst/>
          </a:prstGeom>
          <a:noFill/>
          <a:ln w="1270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5" name="Line 331"/>
          <p:cNvSpPr>
            <a:spLocks noChangeShapeType="1"/>
          </p:cNvSpPr>
          <p:nvPr/>
        </p:nvSpPr>
        <p:spPr bwMode="auto">
          <a:xfrm flipH="1" flipV="1">
            <a:off x="2170113" y="1473200"/>
            <a:ext cx="4291013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6" name="Line 332"/>
          <p:cNvSpPr>
            <a:spLocks noChangeShapeType="1"/>
          </p:cNvSpPr>
          <p:nvPr/>
        </p:nvSpPr>
        <p:spPr bwMode="auto">
          <a:xfrm flipH="1" flipV="1">
            <a:off x="2170113" y="1473200"/>
            <a:ext cx="5113338" cy="2800350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7" name="Line 301"/>
          <p:cNvSpPr>
            <a:spLocks noChangeShapeType="1"/>
          </p:cNvSpPr>
          <p:nvPr/>
        </p:nvSpPr>
        <p:spPr bwMode="auto">
          <a:xfrm flipH="1" flipV="1">
            <a:off x="3592513" y="1473200"/>
            <a:ext cx="5578475" cy="2800350"/>
          </a:xfrm>
          <a:prstGeom prst="line">
            <a:avLst/>
          </a:pr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" name="Line 302"/>
          <p:cNvSpPr>
            <a:spLocks noChangeShapeType="1"/>
          </p:cNvSpPr>
          <p:nvPr/>
        </p:nvSpPr>
        <p:spPr bwMode="auto">
          <a:xfrm flipH="1" flipV="1">
            <a:off x="3592513" y="1473200"/>
            <a:ext cx="5332413" cy="2800350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9" name="Line 304"/>
          <p:cNvSpPr>
            <a:spLocks noChangeShapeType="1"/>
          </p:cNvSpPr>
          <p:nvPr/>
        </p:nvSpPr>
        <p:spPr bwMode="auto">
          <a:xfrm>
            <a:off x="3592513" y="1473200"/>
            <a:ext cx="4183063" cy="2800350"/>
          </a:xfrm>
          <a:prstGeom prst="line">
            <a:avLst/>
          </a:prstGeom>
          <a:noFill/>
          <a:ln w="952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2" name="Freeform 291"/>
          <p:cNvSpPr>
            <a:spLocks/>
          </p:cNvSpPr>
          <p:nvPr/>
        </p:nvSpPr>
        <p:spPr bwMode="auto">
          <a:xfrm>
            <a:off x="7527925" y="2730500"/>
            <a:ext cx="306388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3" y="0"/>
              </a:cxn>
            </a:cxnLst>
            <a:rect l="0" t="0" r="r" b="b"/>
            <a:pathLst>
              <a:path w="193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3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3" name="Freeform 311"/>
          <p:cNvSpPr>
            <a:spLocks/>
          </p:cNvSpPr>
          <p:nvPr/>
        </p:nvSpPr>
        <p:spPr bwMode="auto">
          <a:xfrm>
            <a:off x="7586663" y="3676650"/>
            <a:ext cx="212725" cy="358775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108" y="0"/>
              </a:cxn>
              <a:cxn ang="0">
                <a:pos x="134" y="3"/>
              </a:cxn>
            </a:cxnLst>
            <a:rect l="0" t="0" r="r" b="b"/>
            <a:pathLst>
              <a:path w="134" h="226">
                <a:moveTo>
                  <a:pt x="0" y="226"/>
                </a:moveTo>
                <a:lnTo>
                  <a:pt x="108" y="0"/>
                </a:lnTo>
                <a:lnTo>
                  <a:pt x="134" y="3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4" name="Freeform 320"/>
          <p:cNvSpPr>
            <a:spLocks/>
          </p:cNvSpPr>
          <p:nvPr/>
        </p:nvSpPr>
        <p:spPr bwMode="auto">
          <a:xfrm>
            <a:off x="7586663" y="2978150"/>
            <a:ext cx="212725" cy="11684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0" y="201"/>
              </a:cxn>
              <a:cxn ang="0">
                <a:pos x="134" y="0"/>
              </a:cxn>
              <a:cxn ang="0">
                <a:pos x="134" y="443"/>
              </a:cxn>
            </a:cxnLst>
            <a:rect l="0" t="0" r="r" b="b"/>
            <a:pathLst>
              <a:path w="134" h="736">
                <a:moveTo>
                  <a:pt x="0" y="736"/>
                </a:moveTo>
                <a:lnTo>
                  <a:pt x="0" y="201"/>
                </a:lnTo>
                <a:lnTo>
                  <a:pt x="134" y="0"/>
                </a:lnTo>
                <a:lnTo>
                  <a:pt x="134" y="443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5" name="Line 321"/>
          <p:cNvSpPr>
            <a:spLocks noChangeShapeType="1"/>
          </p:cNvSpPr>
          <p:nvPr/>
        </p:nvSpPr>
        <p:spPr bwMode="auto">
          <a:xfrm flipV="1">
            <a:off x="7758113" y="3040063"/>
            <a:ext cx="1588" cy="636588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7" name="Line 334"/>
          <p:cNvSpPr>
            <a:spLocks noChangeShapeType="1"/>
          </p:cNvSpPr>
          <p:nvPr/>
        </p:nvSpPr>
        <p:spPr bwMode="auto">
          <a:xfrm flipV="1">
            <a:off x="5919788" y="3141663"/>
            <a:ext cx="1588" cy="7794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9" name="Freeform 338"/>
          <p:cNvSpPr>
            <a:spLocks/>
          </p:cNvSpPr>
          <p:nvPr/>
        </p:nvSpPr>
        <p:spPr bwMode="auto">
          <a:xfrm>
            <a:off x="5919788" y="3141663"/>
            <a:ext cx="1198563" cy="1041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0"/>
              </a:cxn>
              <a:cxn ang="0">
                <a:pos x="755" y="113"/>
              </a:cxn>
              <a:cxn ang="0">
                <a:pos x="755" y="656"/>
              </a:cxn>
            </a:cxnLst>
            <a:rect l="0" t="0" r="r" b="b"/>
            <a:pathLst>
              <a:path w="755" h="656">
                <a:moveTo>
                  <a:pt x="0" y="491"/>
                </a:moveTo>
                <a:lnTo>
                  <a:pt x="0" y="0"/>
                </a:lnTo>
                <a:lnTo>
                  <a:pt x="755" y="113"/>
                </a:lnTo>
                <a:lnTo>
                  <a:pt x="755" y="65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1" name="Freeform 340"/>
          <p:cNvSpPr>
            <a:spLocks/>
          </p:cNvSpPr>
          <p:nvPr/>
        </p:nvSpPr>
        <p:spPr bwMode="auto">
          <a:xfrm>
            <a:off x="5919788" y="3871913"/>
            <a:ext cx="1198563" cy="2444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36" y="0"/>
              </a:cxn>
              <a:cxn ang="0">
                <a:pos x="755" y="154"/>
              </a:cxn>
            </a:cxnLst>
            <a:rect l="0" t="0" r="r" b="b"/>
            <a:pathLst>
              <a:path w="755" h="154">
                <a:moveTo>
                  <a:pt x="0" y="31"/>
                </a:moveTo>
                <a:lnTo>
                  <a:pt x="36" y="0"/>
                </a:lnTo>
                <a:lnTo>
                  <a:pt x="755" y="15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8" name="Text Box 9"/>
          <p:cNvSpPr txBox="1">
            <a:spLocks noChangeArrowheads="1"/>
          </p:cNvSpPr>
          <p:nvPr/>
        </p:nvSpPr>
        <p:spPr bwMode="auto">
          <a:xfrm flipH="1">
            <a:off x="2053236" y="1188509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sk-SK" sz="1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Text Box 9"/>
          <p:cNvSpPr txBox="1">
            <a:spLocks noChangeArrowheads="1"/>
          </p:cNvSpPr>
          <p:nvPr/>
        </p:nvSpPr>
        <p:spPr bwMode="auto">
          <a:xfrm flipH="1">
            <a:off x="3588396" y="12003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BlokTextu 226"/>
          <p:cNvSpPr txBox="1"/>
          <p:nvPr/>
        </p:nvSpPr>
        <p:spPr>
          <a:xfrm>
            <a:off x="360000" y="5040000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200" b="1" dirty="0" smtClean="0"/>
              <a:t>10) </a:t>
            </a:r>
            <a:r>
              <a:rPr lang="sk-SK" sz="1200" dirty="0" smtClean="0"/>
              <a:t>Zobrazíme všetky viditeľné okná a dvere domu. </a:t>
            </a:r>
            <a:endParaRPr lang="sk-SK" sz="1200" dirty="0"/>
          </a:p>
        </p:txBody>
      </p:sp>
      <p:cxnSp>
        <p:nvCxnSpPr>
          <p:cNvPr id="378" name="Rovná spojnica 377"/>
          <p:cNvCxnSpPr/>
          <p:nvPr/>
        </p:nvCxnSpPr>
        <p:spPr>
          <a:xfrm rot="5400000">
            <a:off x="5616945" y="3508018"/>
            <a:ext cx="720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BlokTextu 378"/>
          <p:cNvSpPr txBox="1"/>
          <p:nvPr/>
        </p:nvSpPr>
        <p:spPr>
          <a:xfrm>
            <a:off x="7556425" y="3031997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E</a:t>
            </a:r>
            <a:r>
              <a:rPr lang="sk-SK" sz="1000" b="1" baseline="30000" dirty="0" smtClean="0">
                <a:sym typeface="Symbol"/>
              </a:rPr>
              <a:t> </a:t>
            </a:r>
            <a:endParaRPr lang="sk-SK" sz="1000" b="1" dirty="0"/>
          </a:p>
        </p:txBody>
      </p:sp>
      <p:sp>
        <p:nvSpPr>
          <p:cNvPr id="380" name="BlokTextu 379"/>
          <p:cNvSpPr txBox="1"/>
          <p:nvPr/>
        </p:nvSpPr>
        <p:spPr>
          <a:xfrm>
            <a:off x="7665475" y="3178470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cxnSp>
        <p:nvCxnSpPr>
          <p:cNvPr id="381" name="Rovná spojnica 380"/>
          <p:cNvCxnSpPr/>
          <p:nvPr/>
        </p:nvCxnSpPr>
        <p:spPr>
          <a:xfrm rot="16200000" flipH="1">
            <a:off x="7499450" y="3161307"/>
            <a:ext cx="536960" cy="476014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Rovná spojnica 381"/>
          <p:cNvCxnSpPr/>
          <p:nvPr/>
        </p:nvCxnSpPr>
        <p:spPr>
          <a:xfrm rot="5400000">
            <a:off x="7213502" y="3702255"/>
            <a:ext cx="875352" cy="252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Rovná spojnica 382"/>
          <p:cNvCxnSpPr/>
          <p:nvPr/>
        </p:nvCxnSpPr>
        <p:spPr>
          <a:xfrm rot="5400000">
            <a:off x="7436713" y="3255765"/>
            <a:ext cx="234617" cy="6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ovná spojnica 383"/>
          <p:cNvCxnSpPr/>
          <p:nvPr/>
        </p:nvCxnSpPr>
        <p:spPr>
          <a:xfrm rot="10800000">
            <a:off x="5214552" y="3036236"/>
            <a:ext cx="2312479" cy="349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Line 80"/>
          <p:cNvSpPr>
            <a:spLocks noChangeShapeType="1"/>
          </p:cNvSpPr>
          <p:nvPr/>
        </p:nvSpPr>
        <p:spPr bwMode="auto">
          <a:xfrm rot="19050071" flipV="1">
            <a:off x="7640887" y="3072892"/>
            <a:ext cx="0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6" name="Line 62"/>
          <p:cNvSpPr>
            <a:spLocks noChangeShapeType="1"/>
          </p:cNvSpPr>
          <p:nvPr/>
        </p:nvSpPr>
        <p:spPr bwMode="auto">
          <a:xfrm rot="19050071" flipV="1">
            <a:off x="7637925" y="3071637"/>
            <a:ext cx="1588" cy="37147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387" name="Rovná spojnica 386"/>
          <p:cNvCxnSpPr/>
          <p:nvPr/>
        </p:nvCxnSpPr>
        <p:spPr>
          <a:xfrm rot="10530071">
            <a:off x="7456868" y="3122887"/>
            <a:ext cx="108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Rovná spojnica 387"/>
          <p:cNvCxnSpPr/>
          <p:nvPr/>
        </p:nvCxnSpPr>
        <p:spPr>
          <a:xfrm rot="10530071">
            <a:off x="7518283" y="3182886"/>
            <a:ext cx="108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Rovná spojnica 388"/>
          <p:cNvCxnSpPr/>
          <p:nvPr/>
        </p:nvCxnSpPr>
        <p:spPr>
          <a:xfrm rot="10530071">
            <a:off x="7713471" y="3395904"/>
            <a:ext cx="108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Line 292"/>
          <p:cNvSpPr>
            <a:spLocks noChangeShapeType="1"/>
          </p:cNvSpPr>
          <p:nvPr/>
        </p:nvSpPr>
        <p:spPr bwMode="auto">
          <a:xfrm flipH="1">
            <a:off x="5954713" y="4273550"/>
            <a:ext cx="1573213" cy="158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1" name="Line 324"/>
          <p:cNvSpPr>
            <a:spLocks noChangeShapeType="1"/>
          </p:cNvSpPr>
          <p:nvPr/>
        </p:nvSpPr>
        <p:spPr bwMode="auto">
          <a:xfrm flipH="1">
            <a:off x="7283450" y="4273550"/>
            <a:ext cx="244475" cy="158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2" name="Line 325"/>
          <p:cNvSpPr>
            <a:spLocks noChangeShapeType="1"/>
          </p:cNvSpPr>
          <p:nvPr/>
        </p:nvSpPr>
        <p:spPr bwMode="auto">
          <a:xfrm>
            <a:off x="7283450" y="4273550"/>
            <a:ext cx="1588" cy="3333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3" name="Line 326"/>
          <p:cNvSpPr>
            <a:spLocks noChangeShapeType="1"/>
          </p:cNvSpPr>
          <p:nvPr/>
        </p:nvSpPr>
        <p:spPr bwMode="auto">
          <a:xfrm flipH="1">
            <a:off x="6461125" y="4273550"/>
            <a:ext cx="822325" cy="158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4" name="Line 327"/>
          <p:cNvSpPr>
            <a:spLocks noChangeShapeType="1"/>
          </p:cNvSpPr>
          <p:nvPr/>
        </p:nvSpPr>
        <p:spPr bwMode="auto">
          <a:xfrm>
            <a:off x="6461125" y="4273550"/>
            <a:ext cx="1588" cy="3333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5" name="Line 328"/>
          <p:cNvSpPr>
            <a:spLocks noChangeShapeType="1"/>
          </p:cNvSpPr>
          <p:nvPr/>
        </p:nvSpPr>
        <p:spPr bwMode="auto">
          <a:xfrm flipH="1">
            <a:off x="6215063" y="4273550"/>
            <a:ext cx="246063" cy="158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6" name="Line 329"/>
          <p:cNvSpPr>
            <a:spLocks noChangeShapeType="1"/>
          </p:cNvSpPr>
          <p:nvPr/>
        </p:nvSpPr>
        <p:spPr bwMode="auto">
          <a:xfrm>
            <a:off x="6215063" y="4273550"/>
            <a:ext cx="1588" cy="33338"/>
          </a:xfrm>
          <a:prstGeom prst="line">
            <a:avLst/>
          </a:prstGeom>
          <a:noFill/>
          <a:ln w="952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7" name="BlokTextu 396"/>
          <p:cNvSpPr txBox="1"/>
          <p:nvPr/>
        </p:nvSpPr>
        <p:spPr>
          <a:xfrm>
            <a:off x="7429520" y="423784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L </a:t>
            </a:r>
            <a:endParaRPr lang="sk-SK" sz="1000" b="1" baseline="30000" dirty="0"/>
          </a:p>
        </p:txBody>
      </p:sp>
      <p:sp>
        <p:nvSpPr>
          <p:cNvPr id="398" name="BlokTextu 397"/>
          <p:cNvSpPr txBox="1"/>
          <p:nvPr/>
        </p:nvSpPr>
        <p:spPr>
          <a:xfrm>
            <a:off x="6072198" y="4257894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M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399" name="BlokTextu 398"/>
          <p:cNvSpPr txBox="1"/>
          <p:nvPr/>
        </p:nvSpPr>
        <p:spPr>
          <a:xfrm>
            <a:off x="6328218" y="4257894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G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400" name="BlokTextu 399"/>
          <p:cNvSpPr txBox="1"/>
          <p:nvPr/>
        </p:nvSpPr>
        <p:spPr>
          <a:xfrm>
            <a:off x="7146631" y="425789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ym typeface="Symbol"/>
              </a:rPr>
              <a:t>J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dirty="0"/>
          </a:p>
        </p:txBody>
      </p:sp>
      <p:sp>
        <p:nvSpPr>
          <p:cNvPr id="401" name="BlokTextu 400"/>
          <p:cNvSpPr txBox="1"/>
          <p:nvPr/>
        </p:nvSpPr>
        <p:spPr>
          <a:xfrm>
            <a:off x="7354800" y="289262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K </a:t>
            </a:r>
            <a:endParaRPr lang="sk-SK" sz="1000" b="1" baseline="30000" dirty="0"/>
          </a:p>
        </p:txBody>
      </p:sp>
      <p:sp>
        <p:nvSpPr>
          <p:cNvPr id="402" name="BlokTextu 401"/>
          <p:cNvSpPr txBox="1"/>
          <p:nvPr/>
        </p:nvSpPr>
        <p:spPr>
          <a:xfrm>
            <a:off x="5457831" y="382587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M</a:t>
            </a:r>
            <a:endParaRPr lang="sk-SK" sz="1000" b="1" dirty="0"/>
          </a:p>
        </p:txBody>
      </p:sp>
      <p:cxnSp>
        <p:nvCxnSpPr>
          <p:cNvPr id="403" name="Rovná spojnica 402"/>
          <p:cNvCxnSpPr>
            <a:cxnSpLocks noChangeAspect="1"/>
          </p:cNvCxnSpPr>
          <p:nvPr/>
        </p:nvCxnSpPr>
        <p:spPr>
          <a:xfrm rot="10800000">
            <a:off x="7629899" y="3758998"/>
            <a:ext cx="72000" cy="20781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Rovná spojnica 403"/>
          <p:cNvCxnSpPr>
            <a:cxnSpLocks noChangeAspect="1"/>
          </p:cNvCxnSpPr>
          <p:nvPr/>
        </p:nvCxnSpPr>
        <p:spPr>
          <a:xfrm rot="10800000">
            <a:off x="7643272" y="3741447"/>
            <a:ext cx="72000" cy="20781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Rovná spojnica 404"/>
          <p:cNvCxnSpPr>
            <a:cxnSpLocks noChangeAspect="1"/>
          </p:cNvCxnSpPr>
          <p:nvPr/>
        </p:nvCxnSpPr>
        <p:spPr>
          <a:xfrm rot="10800000">
            <a:off x="7530748" y="3244095"/>
            <a:ext cx="72000" cy="20781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Rovná spojnica 405"/>
          <p:cNvCxnSpPr>
            <a:cxnSpLocks noChangeAspect="1"/>
          </p:cNvCxnSpPr>
          <p:nvPr/>
        </p:nvCxnSpPr>
        <p:spPr>
          <a:xfrm rot="10800000">
            <a:off x="7544121" y="3226544"/>
            <a:ext cx="72000" cy="20781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BlokTextu 406"/>
          <p:cNvSpPr txBox="1"/>
          <p:nvPr/>
        </p:nvSpPr>
        <p:spPr>
          <a:xfrm>
            <a:off x="7896978" y="3410528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F0"/>
                </a:solidFill>
              </a:rPr>
              <a:t>p</a:t>
            </a:r>
            <a:endParaRPr lang="sk-SK" sz="1000" b="1" dirty="0">
              <a:solidFill>
                <a:srgbClr val="00B0F0"/>
              </a:solidFill>
            </a:endParaRPr>
          </a:p>
        </p:txBody>
      </p:sp>
      <p:sp>
        <p:nvSpPr>
          <p:cNvPr id="408" name="BlokTextu 407"/>
          <p:cNvSpPr txBox="1"/>
          <p:nvPr/>
        </p:nvSpPr>
        <p:spPr>
          <a:xfrm>
            <a:off x="5814154" y="4221604"/>
            <a:ext cx="234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00B050"/>
                </a:solidFill>
              </a:rPr>
              <a:t>r</a:t>
            </a:r>
            <a:endParaRPr lang="sk-SK" sz="1000" b="1" dirty="0">
              <a:solidFill>
                <a:srgbClr val="00B050"/>
              </a:solidFill>
            </a:endParaRPr>
          </a:p>
        </p:txBody>
      </p:sp>
      <p:sp>
        <p:nvSpPr>
          <p:cNvPr id="409" name="BlokTextu 408"/>
          <p:cNvSpPr txBox="1"/>
          <p:nvPr/>
        </p:nvSpPr>
        <p:spPr>
          <a:xfrm>
            <a:off x="7323588" y="335756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E</a:t>
            </a:r>
            <a:endParaRPr lang="sk-SK" sz="1000" b="1" dirty="0"/>
          </a:p>
        </p:txBody>
      </p:sp>
      <p:sp>
        <p:nvSpPr>
          <p:cNvPr id="410" name="BlokTextu 409"/>
          <p:cNvSpPr txBox="1"/>
          <p:nvPr/>
        </p:nvSpPr>
        <p:spPr>
          <a:xfrm>
            <a:off x="5357818" y="2707834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N</a:t>
            </a:r>
            <a:endParaRPr lang="sk-SK" sz="1000" b="1" dirty="0"/>
          </a:p>
        </p:txBody>
      </p:sp>
      <p:cxnSp>
        <p:nvCxnSpPr>
          <p:cNvPr id="411" name="Rovná spojnica 410"/>
          <p:cNvCxnSpPr/>
          <p:nvPr/>
        </p:nvCxnSpPr>
        <p:spPr>
          <a:xfrm rot="16200000" flipH="1">
            <a:off x="5496119" y="2993512"/>
            <a:ext cx="158140" cy="45642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BlokTextu 411"/>
          <p:cNvSpPr txBox="1"/>
          <p:nvPr/>
        </p:nvSpPr>
        <p:spPr>
          <a:xfrm>
            <a:off x="7569946" y="423329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L</a:t>
            </a:r>
            <a:r>
              <a:rPr lang="sk-SK" sz="1000" b="1" baseline="30000" dirty="0" smtClean="0">
                <a:sym typeface="Symbol"/>
              </a:rPr>
              <a:t></a:t>
            </a:r>
            <a:endParaRPr lang="sk-SK" sz="1000" b="1" baseline="30000" dirty="0"/>
          </a:p>
        </p:txBody>
      </p:sp>
      <p:sp>
        <p:nvSpPr>
          <p:cNvPr id="413" name="BlokTextu 412"/>
          <p:cNvSpPr txBox="1"/>
          <p:nvPr/>
        </p:nvSpPr>
        <p:spPr>
          <a:xfrm flipH="1">
            <a:off x="5143504" y="3214686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rgbClr val="9900CC"/>
                </a:solidFill>
              </a:rPr>
              <a:t>q</a:t>
            </a:r>
            <a:endParaRPr lang="sk-SK" sz="1000" b="1" dirty="0">
              <a:solidFill>
                <a:srgbClr val="9900CC"/>
              </a:solidFill>
            </a:endParaRPr>
          </a:p>
        </p:txBody>
      </p:sp>
      <p:cxnSp>
        <p:nvCxnSpPr>
          <p:cNvPr id="414" name="Rovná spojnica 413"/>
          <p:cNvCxnSpPr/>
          <p:nvPr/>
        </p:nvCxnSpPr>
        <p:spPr>
          <a:xfrm rot="5400000">
            <a:off x="5085379" y="2916130"/>
            <a:ext cx="536960" cy="476014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Skupina 261"/>
          <p:cNvGrpSpPr/>
          <p:nvPr/>
        </p:nvGrpSpPr>
        <p:grpSpPr>
          <a:xfrm rot="2549929" flipH="1">
            <a:off x="5421682" y="2829718"/>
            <a:ext cx="112747" cy="376235"/>
            <a:chOff x="6357950" y="1876416"/>
            <a:chExt cx="112747" cy="376235"/>
          </a:xfrm>
        </p:grpSpPr>
        <p:sp>
          <p:nvSpPr>
            <p:cNvPr id="416" name="Line 80"/>
            <p:cNvSpPr>
              <a:spLocks noChangeShapeType="1"/>
            </p:cNvSpPr>
            <p:nvPr/>
          </p:nvSpPr>
          <p:spPr bwMode="auto">
            <a:xfrm flipV="1">
              <a:off x="6416644" y="1878806"/>
              <a:ext cx="0" cy="371475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417" name="Line 62"/>
            <p:cNvSpPr>
              <a:spLocks noChangeShapeType="1"/>
            </p:cNvSpPr>
            <p:nvPr/>
          </p:nvSpPr>
          <p:spPr bwMode="auto">
            <a:xfrm flipV="1">
              <a:off x="6415099" y="1876416"/>
              <a:ext cx="1588" cy="371475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cxnSp>
          <p:nvCxnSpPr>
            <p:cNvPr id="418" name="Rovná spojnica 417"/>
            <p:cNvCxnSpPr/>
            <p:nvPr/>
          </p:nvCxnSpPr>
          <p:spPr>
            <a:xfrm rot="-8520000">
              <a:off x="6357950" y="1876416"/>
              <a:ext cx="108000" cy="1588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Rovná spojnica 418"/>
            <p:cNvCxnSpPr/>
            <p:nvPr/>
          </p:nvCxnSpPr>
          <p:spPr>
            <a:xfrm rot="-8520000">
              <a:off x="6362697" y="1962143"/>
              <a:ext cx="108000" cy="1588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Rovná spojnica 419"/>
            <p:cNvCxnSpPr/>
            <p:nvPr/>
          </p:nvCxnSpPr>
          <p:spPr>
            <a:xfrm rot="-8520000">
              <a:off x="6362697" y="2251063"/>
              <a:ext cx="108000" cy="1588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1" name="Rovná spojnica 420"/>
          <p:cNvCxnSpPr/>
          <p:nvPr/>
        </p:nvCxnSpPr>
        <p:spPr>
          <a:xfrm rot="16200000" flipH="1">
            <a:off x="5133221" y="3379250"/>
            <a:ext cx="690386" cy="240587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2" name="Skupina 271"/>
          <p:cNvGrpSpPr/>
          <p:nvPr/>
        </p:nvGrpSpPr>
        <p:grpSpPr>
          <a:xfrm flipH="1">
            <a:off x="5401773" y="3382423"/>
            <a:ext cx="85373" cy="38332"/>
            <a:chOff x="8169254" y="4068963"/>
            <a:chExt cx="85373" cy="38332"/>
          </a:xfrm>
        </p:grpSpPr>
        <p:cxnSp>
          <p:nvCxnSpPr>
            <p:cNvPr id="423" name="Rovná spojnica 422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Rovná spojnica 423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5" name="Skupina 274"/>
          <p:cNvGrpSpPr/>
          <p:nvPr/>
        </p:nvGrpSpPr>
        <p:grpSpPr>
          <a:xfrm flipH="1">
            <a:off x="5522797" y="2980638"/>
            <a:ext cx="85373" cy="38332"/>
            <a:chOff x="8169254" y="4068963"/>
            <a:chExt cx="85373" cy="38332"/>
          </a:xfrm>
        </p:grpSpPr>
        <p:cxnSp>
          <p:nvCxnSpPr>
            <p:cNvPr id="426" name="Rovná spojnica 425"/>
            <p:cNvCxnSpPr>
              <a:cxnSpLocks noChangeAspect="1"/>
            </p:cNvCxnSpPr>
            <p:nvPr/>
          </p:nvCxnSpPr>
          <p:spPr>
            <a:xfrm rot="10800000">
              <a:off x="8169254" y="4086514"/>
              <a:ext cx="72000" cy="20781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Rovná spojnica 426"/>
            <p:cNvCxnSpPr>
              <a:cxnSpLocks noChangeAspect="1"/>
            </p:cNvCxnSpPr>
            <p:nvPr/>
          </p:nvCxnSpPr>
          <p:spPr>
            <a:xfrm rot="10800000">
              <a:off x="8182627" y="4068963"/>
              <a:ext cx="72000" cy="20781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8" name="BlokTextu 427"/>
          <p:cNvSpPr txBox="1"/>
          <p:nvPr/>
        </p:nvSpPr>
        <p:spPr>
          <a:xfrm>
            <a:off x="5551210" y="309273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F</a:t>
            </a:r>
            <a:endParaRPr lang="sk-SK" sz="1000" b="1" dirty="0"/>
          </a:p>
        </p:txBody>
      </p:sp>
      <p:sp>
        <p:nvSpPr>
          <p:cNvPr id="429" name="BlokTextu 428"/>
          <p:cNvSpPr txBox="1"/>
          <p:nvPr/>
        </p:nvSpPr>
        <p:spPr>
          <a:xfrm>
            <a:off x="7480036" y="290122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= </a:t>
            </a:r>
            <a:r>
              <a:rPr lang="sk-SK" sz="1000" b="1" dirty="0" smtClean="0"/>
              <a:t>K</a:t>
            </a:r>
            <a:r>
              <a:rPr lang="sk-SK" sz="1000" b="1" baseline="30000" dirty="0" smtClean="0">
                <a:sym typeface="Symbol"/>
              </a:rPr>
              <a:t></a:t>
            </a:r>
            <a:endParaRPr lang="sk-SK" sz="1000" b="1" baseline="30000" dirty="0"/>
          </a:p>
        </p:txBody>
      </p:sp>
      <p:sp>
        <p:nvSpPr>
          <p:cNvPr id="430" name="BlokTextu 429"/>
          <p:cNvSpPr txBox="1"/>
          <p:nvPr/>
        </p:nvSpPr>
        <p:spPr>
          <a:xfrm>
            <a:off x="5740569" y="3861978"/>
            <a:ext cx="2840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G</a:t>
            </a:r>
            <a:endParaRPr lang="sk-SK" sz="1000" b="1" dirty="0"/>
          </a:p>
        </p:txBody>
      </p:sp>
      <p:sp>
        <p:nvSpPr>
          <p:cNvPr id="431" name="BlokTextu 430"/>
          <p:cNvSpPr txBox="1"/>
          <p:nvPr/>
        </p:nvSpPr>
        <p:spPr>
          <a:xfrm>
            <a:off x="7053299" y="3995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/>
              <a:t>J</a:t>
            </a:r>
            <a:endParaRPr lang="sk-SK" sz="1000" b="1" dirty="0"/>
          </a:p>
        </p:txBody>
      </p:sp>
      <p:sp>
        <p:nvSpPr>
          <p:cNvPr id="277" name="Text Box 9"/>
          <p:cNvSpPr txBox="1">
            <a:spLocks noChangeArrowheads="1"/>
          </p:cNvSpPr>
          <p:nvPr/>
        </p:nvSpPr>
        <p:spPr bwMode="auto">
          <a:xfrm flipH="1">
            <a:off x="5360444" y="120171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BlokTextu 278"/>
          <p:cNvSpPr txBox="1"/>
          <p:nvPr/>
        </p:nvSpPr>
        <p:spPr>
          <a:xfrm rot="18681665">
            <a:off x="6519207" y="3960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280" name="BlokTextu 279"/>
          <p:cNvSpPr txBox="1"/>
          <p:nvPr/>
        </p:nvSpPr>
        <p:spPr>
          <a:xfrm rot="18681665">
            <a:off x="7530588" y="204359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281" name="BlokTextu 280"/>
          <p:cNvSpPr txBox="1"/>
          <p:nvPr/>
        </p:nvSpPr>
        <p:spPr>
          <a:xfrm rot="18681665">
            <a:off x="4926003" y="43064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sp>
        <p:nvSpPr>
          <p:cNvPr id="282" name="BlokTextu 281"/>
          <p:cNvSpPr txBox="1"/>
          <p:nvPr/>
        </p:nvSpPr>
        <p:spPr>
          <a:xfrm rot="18681665">
            <a:off x="28690" y="43018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33CC"/>
                </a:solidFill>
                <a:sym typeface="Symbol"/>
              </a:rPr>
              <a:t></a:t>
            </a:r>
            <a:endParaRPr lang="sk-SK" dirty="0">
              <a:solidFill>
                <a:srgbClr val="0033CC"/>
              </a:solidFill>
            </a:endParaRPr>
          </a:p>
        </p:txBody>
      </p:sp>
      <p:cxnSp>
        <p:nvCxnSpPr>
          <p:cNvPr id="284" name="Rovná spojnica 283"/>
          <p:cNvCxnSpPr/>
          <p:nvPr/>
        </p:nvCxnSpPr>
        <p:spPr>
          <a:xfrm flipV="1">
            <a:off x="3800723" y="4162508"/>
            <a:ext cx="282272" cy="59635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</p:cxnSp>
      <p:sp>
        <p:nvSpPr>
          <p:cNvPr id="283" name="Zástupný symbol čísla snímky 2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6"/>
          <p:cNvSpPr>
            <a:spLocks noChangeArrowheads="1"/>
          </p:cNvSpPr>
          <p:nvPr/>
        </p:nvSpPr>
        <p:spPr bwMode="auto">
          <a:xfrm>
            <a:off x="1325562" y="977900"/>
            <a:ext cx="6897688" cy="48815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Line 467"/>
          <p:cNvSpPr>
            <a:spLocks noChangeShapeType="1"/>
          </p:cNvSpPr>
          <p:nvPr/>
        </p:nvSpPr>
        <p:spPr bwMode="auto">
          <a:xfrm>
            <a:off x="1795462" y="1890713"/>
            <a:ext cx="1588" cy="18811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Freeform 468"/>
          <p:cNvSpPr>
            <a:spLocks/>
          </p:cNvSpPr>
          <p:nvPr/>
        </p:nvSpPr>
        <p:spPr bwMode="auto">
          <a:xfrm>
            <a:off x="1795462" y="1890713"/>
            <a:ext cx="33338" cy="193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85"/>
              </a:cxn>
              <a:cxn ang="0">
                <a:pos x="21" y="1217"/>
              </a:cxn>
            </a:cxnLst>
            <a:rect l="0" t="0" r="r" b="b"/>
            <a:pathLst>
              <a:path w="21" h="1217">
                <a:moveTo>
                  <a:pt x="0" y="0"/>
                </a:moveTo>
                <a:lnTo>
                  <a:pt x="0" y="1185"/>
                </a:lnTo>
                <a:lnTo>
                  <a:pt x="21" y="121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Line 469"/>
          <p:cNvSpPr>
            <a:spLocks noChangeShapeType="1"/>
          </p:cNvSpPr>
          <p:nvPr/>
        </p:nvSpPr>
        <p:spPr bwMode="auto">
          <a:xfrm>
            <a:off x="2138362" y="4295775"/>
            <a:ext cx="106363" cy="158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Freeform 470"/>
          <p:cNvSpPr>
            <a:spLocks/>
          </p:cNvSpPr>
          <p:nvPr/>
        </p:nvSpPr>
        <p:spPr bwMode="auto">
          <a:xfrm>
            <a:off x="1795462" y="1890713"/>
            <a:ext cx="566738" cy="1738313"/>
          </a:xfrm>
          <a:custGeom>
            <a:avLst/>
            <a:gdLst/>
            <a:ahLst/>
            <a:cxnLst>
              <a:cxn ang="0">
                <a:pos x="357" y="1095"/>
              </a:cxn>
              <a:cxn ang="0">
                <a:pos x="357" y="98"/>
              </a:cxn>
              <a:cxn ang="0">
                <a:pos x="0" y="0"/>
              </a:cxn>
            </a:cxnLst>
            <a:rect l="0" t="0" r="r" b="b"/>
            <a:pathLst>
              <a:path w="357" h="1095">
                <a:moveTo>
                  <a:pt x="357" y="1095"/>
                </a:moveTo>
                <a:lnTo>
                  <a:pt x="357" y="9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Freeform 471"/>
          <p:cNvSpPr>
            <a:spLocks/>
          </p:cNvSpPr>
          <p:nvPr/>
        </p:nvSpPr>
        <p:spPr bwMode="auto">
          <a:xfrm>
            <a:off x="1795462" y="1789113"/>
            <a:ext cx="4559300" cy="257175"/>
          </a:xfrm>
          <a:custGeom>
            <a:avLst/>
            <a:gdLst/>
            <a:ahLst/>
            <a:cxnLst>
              <a:cxn ang="0">
                <a:pos x="357" y="162"/>
              </a:cxn>
              <a:cxn ang="0">
                <a:pos x="2872" y="52"/>
              </a:cxn>
              <a:cxn ang="0">
                <a:pos x="2082" y="0"/>
              </a:cxn>
              <a:cxn ang="0">
                <a:pos x="0" y="64"/>
              </a:cxn>
            </a:cxnLst>
            <a:rect l="0" t="0" r="r" b="b"/>
            <a:pathLst>
              <a:path w="2872" h="162">
                <a:moveTo>
                  <a:pt x="357" y="162"/>
                </a:moveTo>
                <a:lnTo>
                  <a:pt x="2872" y="52"/>
                </a:lnTo>
                <a:lnTo>
                  <a:pt x="2082" y="0"/>
                </a:lnTo>
                <a:lnTo>
                  <a:pt x="0" y="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Line 472"/>
          <p:cNvSpPr>
            <a:spLocks noChangeShapeType="1"/>
          </p:cNvSpPr>
          <p:nvPr/>
        </p:nvSpPr>
        <p:spPr bwMode="auto">
          <a:xfrm flipV="1">
            <a:off x="5603875" y="2878138"/>
            <a:ext cx="1588" cy="9747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Line 473"/>
          <p:cNvSpPr>
            <a:spLocks noChangeShapeType="1"/>
          </p:cNvSpPr>
          <p:nvPr/>
        </p:nvSpPr>
        <p:spPr bwMode="auto">
          <a:xfrm flipV="1">
            <a:off x="7527925" y="3128963"/>
            <a:ext cx="1588" cy="1144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Line 474"/>
          <p:cNvSpPr>
            <a:spLocks noChangeShapeType="1"/>
          </p:cNvSpPr>
          <p:nvPr/>
        </p:nvSpPr>
        <p:spPr bwMode="auto">
          <a:xfrm flipV="1">
            <a:off x="3419475" y="4287838"/>
            <a:ext cx="374650" cy="92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Line 475"/>
          <p:cNvSpPr>
            <a:spLocks noChangeShapeType="1"/>
          </p:cNvSpPr>
          <p:nvPr/>
        </p:nvSpPr>
        <p:spPr bwMode="auto">
          <a:xfrm flipV="1">
            <a:off x="4148137" y="4122738"/>
            <a:ext cx="333375" cy="80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Freeform 476"/>
          <p:cNvSpPr>
            <a:spLocks/>
          </p:cNvSpPr>
          <p:nvPr/>
        </p:nvSpPr>
        <p:spPr bwMode="auto">
          <a:xfrm>
            <a:off x="5145087" y="3852863"/>
            <a:ext cx="774700" cy="109538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89" y="0"/>
              </a:cxn>
              <a:cxn ang="0">
                <a:pos x="488" y="43"/>
              </a:cxn>
            </a:cxnLst>
            <a:rect l="0" t="0" r="r" b="b"/>
            <a:pathLst>
              <a:path w="488" h="69">
                <a:moveTo>
                  <a:pt x="0" y="69"/>
                </a:moveTo>
                <a:lnTo>
                  <a:pt x="289" y="0"/>
                </a:lnTo>
                <a:lnTo>
                  <a:pt x="488" y="4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Freeform 477"/>
          <p:cNvSpPr>
            <a:spLocks/>
          </p:cNvSpPr>
          <p:nvPr/>
        </p:nvSpPr>
        <p:spPr bwMode="auto">
          <a:xfrm>
            <a:off x="5603875" y="2878138"/>
            <a:ext cx="1924050" cy="1395413"/>
          </a:xfrm>
          <a:custGeom>
            <a:avLst/>
            <a:gdLst/>
            <a:ahLst/>
            <a:cxnLst>
              <a:cxn ang="0">
                <a:pos x="953" y="822"/>
              </a:cxn>
              <a:cxn ang="0">
                <a:pos x="1212" y="879"/>
              </a:cxn>
              <a:cxn ang="0">
                <a:pos x="1212" y="158"/>
              </a:cxn>
              <a:cxn ang="0">
                <a:pos x="0" y="0"/>
              </a:cxn>
              <a:cxn ang="0">
                <a:pos x="0" y="614"/>
              </a:cxn>
            </a:cxnLst>
            <a:rect l="0" t="0" r="r" b="b"/>
            <a:pathLst>
              <a:path w="1212" h="879">
                <a:moveTo>
                  <a:pt x="953" y="822"/>
                </a:moveTo>
                <a:lnTo>
                  <a:pt x="1212" y="879"/>
                </a:lnTo>
                <a:lnTo>
                  <a:pt x="1212" y="158"/>
                </a:lnTo>
                <a:lnTo>
                  <a:pt x="0" y="0"/>
                </a:lnTo>
                <a:lnTo>
                  <a:pt x="0" y="61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Line 478"/>
          <p:cNvSpPr>
            <a:spLocks noChangeShapeType="1"/>
          </p:cNvSpPr>
          <p:nvPr/>
        </p:nvSpPr>
        <p:spPr bwMode="auto">
          <a:xfrm>
            <a:off x="7835900" y="2730500"/>
            <a:ext cx="1588" cy="873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Freeform 479"/>
          <p:cNvSpPr>
            <a:spLocks/>
          </p:cNvSpPr>
          <p:nvPr/>
        </p:nvSpPr>
        <p:spPr bwMode="auto">
          <a:xfrm>
            <a:off x="5603875" y="1871663"/>
            <a:ext cx="750888" cy="1006475"/>
          </a:xfrm>
          <a:custGeom>
            <a:avLst/>
            <a:gdLst/>
            <a:ahLst/>
            <a:cxnLst>
              <a:cxn ang="0">
                <a:pos x="0" y="634"/>
              </a:cxn>
              <a:cxn ang="0">
                <a:pos x="473" y="567"/>
              </a:cxn>
              <a:cxn ang="0">
                <a:pos x="473" y="0"/>
              </a:cxn>
            </a:cxnLst>
            <a:rect l="0" t="0" r="r" b="b"/>
            <a:pathLst>
              <a:path w="473" h="634">
                <a:moveTo>
                  <a:pt x="0" y="634"/>
                </a:moveTo>
                <a:lnTo>
                  <a:pt x="473" y="567"/>
                </a:lnTo>
                <a:lnTo>
                  <a:pt x="47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Freeform 480"/>
          <p:cNvSpPr>
            <a:spLocks/>
          </p:cNvSpPr>
          <p:nvPr/>
        </p:nvSpPr>
        <p:spPr bwMode="auto">
          <a:xfrm>
            <a:off x="6354762" y="2587625"/>
            <a:ext cx="1481138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3" y="90"/>
              </a:cxn>
              <a:cxn ang="0">
                <a:pos x="933" y="640"/>
              </a:cxn>
              <a:cxn ang="0">
                <a:pos x="910" y="689"/>
              </a:cxn>
            </a:cxnLst>
            <a:rect l="0" t="0" r="r" b="b"/>
            <a:pathLst>
              <a:path w="933" h="689">
                <a:moveTo>
                  <a:pt x="0" y="0"/>
                </a:moveTo>
                <a:lnTo>
                  <a:pt x="933" y="90"/>
                </a:lnTo>
                <a:lnTo>
                  <a:pt x="933" y="640"/>
                </a:lnTo>
                <a:lnTo>
                  <a:pt x="910" y="68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Freeform 481"/>
          <p:cNvSpPr>
            <a:spLocks/>
          </p:cNvSpPr>
          <p:nvPr/>
        </p:nvSpPr>
        <p:spPr bwMode="auto">
          <a:xfrm>
            <a:off x="7527925" y="2730500"/>
            <a:ext cx="307975" cy="1543050"/>
          </a:xfrm>
          <a:custGeom>
            <a:avLst/>
            <a:gdLst/>
            <a:ahLst/>
            <a:cxnLst>
              <a:cxn ang="0">
                <a:pos x="37" y="892"/>
              </a:cxn>
              <a:cxn ang="0">
                <a:pos x="0" y="972"/>
              </a:cxn>
              <a:cxn ang="0">
                <a:pos x="0" y="251"/>
              </a:cxn>
              <a:cxn ang="0">
                <a:pos x="194" y="0"/>
              </a:cxn>
            </a:cxnLst>
            <a:rect l="0" t="0" r="r" b="b"/>
            <a:pathLst>
              <a:path w="194" h="972">
                <a:moveTo>
                  <a:pt x="37" y="892"/>
                </a:moveTo>
                <a:lnTo>
                  <a:pt x="0" y="972"/>
                </a:lnTo>
                <a:lnTo>
                  <a:pt x="0" y="251"/>
                </a:lnTo>
                <a:lnTo>
                  <a:pt x="19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" name="Freeform 482"/>
          <p:cNvSpPr>
            <a:spLocks/>
          </p:cNvSpPr>
          <p:nvPr/>
        </p:nvSpPr>
        <p:spPr bwMode="auto">
          <a:xfrm>
            <a:off x="7586662" y="3676650"/>
            <a:ext cx="212725" cy="358775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107" y="0"/>
              </a:cxn>
              <a:cxn ang="0">
                <a:pos x="134" y="3"/>
              </a:cxn>
            </a:cxnLst>
            <a:rect l="0" t="0" r="r" b="b"/>
            <a:pathLst>
              <a:path w="134" h="226">
                <a:moveTo>
                  <a:pt x="0" y="226"/>
                </a:moveTo>
                <a:lnTo>
                  <a:pt x="107" y="0"/>
                </a:lnTo>
                <a:lnTo>
                  <a:pt x="134" y="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" name="Freeform 483"/>
          <p:cNvSpPr>
            <a:spLocks/>
          </p:cNvSpPr>
          <p:nvPr/>
        </p:nvSpPr>
        <p:spPr bwMode="auto">
          <a:xfrm>
            <a:off x="7586662" y="2978150"/>
            <a:ext cx="212725" cy="11684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0" y="201"/>
              </a:cxn>
              <a:cxn ang="0">
                <a:pos x="134" y="0"/>
              </a:cxn>
              <a:cxn ang="0">
                <a:pos x="134" y="443"/>
              </a:cxn>
            </a:cxnLst>
            <a:rect l="0" t="0" r="r" b="b"/>
            <a:pathLst>
              <a:path w="134" h="736">
                <a:moveTo>
                  <a:pt x="0" y="736"/>
                </a:moveTo>
                <a:lnTo>
                  <a:pt x="0" y="201"/>
                </a:lnTo>
                <a:lnTo>
                  <a:pt x="134" y="0"/>
                </a:lnTo>
                <a:lnTo>
                  <a:pt x="134" y="44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Line 484"/>
          <p:cNvSpPr>
            <a:spLocks noChangeShapeType="1"/>
          </p:cNvSpPr>
          <p:nvPr/>
        </p:nvSpPr>
        <p:spPr bwMode="auto">
          <a:xfrm flipV="1">
            <a:off x="7756525" y="3040063"/>
            <a:ext cx="1588" cy="636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Line 485"/>
          <p:cNvSpPr>
            <a:spLocks noChangeShapeType="1"/>
          </p:cNvSpPr>
          <p:nvPr/>
        </p:nvSpPr>
        <p:spPr bwMode="auto">
          <a:xfrm flipV="1">
            <a:off x="7116762" y="3321050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Line 486"/>
          <p:cNvSpPr>
            <a:spLocks noChangeShapeType="1"/>
          </p:cNvSpPr>
          <p:nvPr/>
        </p:nvSpPr>
        <p:spPr bwMode="auto">
          <a:xfrm flipV="1">
            <a:off x="5919787" y="3141663"/>
            <a:ext cx="1588" cy="7794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Line 487"/>
          <p:cNvSpPr>
            <a:spLocks noChangeShapeType="1"/>
          </p:cNvSpPr>
          <p:nvPr/>
        </p:nvSpPr>
        <p:spPr bwMode="auto">
          <a:xfrm flipV="1">
            <a:off x="5978525" y="3151188"/>
            <a:ext cx="1588" cy="7207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Freeform 488"/>
          <p:cNvSpPr>
            <a:spLocks/>
          </p:cNvSpPr>
          <p:nvPr/>
        </p:nvSpPr>
        <p:spPr bwMode="auto">
          <a:xfrm>
            <a:off x="5919787" y="3141663"/>
            <a:ext cx="1196975" cy="1041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0"/>
              </a:cxn>
              <a:cxn ang="0">
                <a:pos x="754" y="113"/>
              </a:cxn>
              <a:cxn ang="0">
                <a:pos x="754" y="656"/>
              </a:cxn>
            </a:cxnLst>
            <a:rect l="0" t="0" r="r" b="b"/>
            <a:pathLst>
              <a:path w="754" h="656">
                <a:moveTo>
                  <a:pt x="0" y="491"/>
                </a:moveTo>
                <a:lnTo>
                  <a:pt x="0" y="0"/>
                </a:lnTo>
                <a:lnTo>
                  <a:pt x="754" y="113"/>
                </a:lnTo>
                <a:lnTo>
                  <a:pt x="754" y="6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Freeform 489"/>
          <p:cNvSpPr>
            <a:spLocks/>
          </p:cNvSpPr>
          <p:nvPr/>
        </p:nvSpPr>
        <p:spPr bwMode="auto">
          <a:xfrm>
            <a:off x="5919787" y="3151188"/>
            <a:ext cx="58738" cy="769938"/>
          </a:xfrm>
          <a:custGeom>
            <a:avLst/>
            <a:gdLst/>
            <a:ahLst/>
            <a:cxnLst>
              <a:cxn ang="0">
                <a:pos x="0" y="485"/>
              </a:cxn>
              <a:cxn ang="0">
                <a:pos x="37" y="454"/>
              </a:cxn>
              <a:cxn ang="0">
                <a:pos x="37" y="0"/>
              </a:cxn>
            </a:cxnLst>
            <a:rect l="0" t="0" r="r" b="b"/>
            <a:pathLst>
              <a:path w="37" h="485">
                <a:moveTo>
                  <a:pt x="0" y="485"/>
                </a:moveTo>
                <a:lnTo>
                  <a:pt x="37" y="454"/>
                </a:lnTo>
                <a:lnTo>
                  <a:pt x="37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Freeform 490"/>
          <p:cNvSpPr>
            <a:spLocks/>
          </p:cNvSpPr>
          <p:nvPr/>
        </p:nvSpPr>
        <p:spPr bwMode="auto">
          <a:xfrm>
            <a:off x="5919787" y="3871913"/>
            <a:ext cx="1196975" cy="2444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37" y="0"/>
              </a:cxn>
              <a:cxn ang="0">
                <a:pos x="754" y="154"/>
              </a:cxn>
            </a:cxnLst>
            <a:rect l="0" t="0" r="r" b="b"/>
            <a:pathLst>
              <a:path w="754" h="154">
                <a:moveTo>
                  <a:pt x="0" y="31"/>
                </a:moveTo>
                <a:lnTo>
                  <a:pt x="37" y="0"/>
                </a:lnTo>
                <a:lnTo>
                  <a:pt x="754" y="15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Line 491"/>
          <p:cNvSpPr>
            <a:spLocks noChangeShapeType="1"/>
          </p:cNvSpPr>
          <p:nvPr/>
        </p:nvSpPr>
        <p:spPr bwMode="auto">
          <a:xfrm flipV="1">
            <a:off x="3419475" y="3454400"/>
            <a:ext cx="1588" cy="9255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Line 492"/>
          <p:cNvSpPr>
            <a:spLocks noChangeShapeType="1"/>
          </p:cNvSpPr>
          <p:nvPr/>
        </p:nvSpPr>
        <p:spPr bwMode="auto">
          <a:xfrm flipV="1">
            <a:off x="3794125" y="3392488"/>
            <a:ext cx="1588" cy="8953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Line 493"/>
          <p:cNvSpPr>
            <a:spLocks noChangeShapeType="1"/>
          </p:cNvSpPr>
          <p:nvPr/>
        </p:nvSpPr>
        <p:spPr bwMode="auto">
          <a:xfrm flipV="1">
            <a:off x="4148137" y="3333750"/>
            <a:ext cx="1588" cy="8699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Line 494"/>
          <p:cNvSpPr>
            <a:spLocks noChangeShapeType="1"/>
          </p:cNvSpPr>
          <p:nvPr/>
        </p:nvSpPr>
        <p:spPr bwMode="auto">
          <a:xfrm flipV="1">
            <a:off x="4481512" y="3278188"/>
            <a:ext cx="1588" cy="844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Line 495"/>
          <p:cNvSpPr>
            <a:spLocks noChangeShapeType="1"/>
          </p:cNvSpPr>
          <p:nvPr/>
        </p:nvSpPr>
        <p:spPr bwMode="auto">
          <a:xfrm flipV="1">
            <a:off x="5145087" y="3170238"/>
            <a:ext cx="1588" cy="7921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Line 496"/>
          <p:cNvSpPr>
            <a:spLocks noChangeShapeType="1"/>
          </p:cNvSpPr>
          <p:nvPr/>
        </p:nvSpPr>
        <p:spPr bwMode="auto">
          <a:xfrm flipV="1">
            <a:off x="3363912" y="3463925"/>
            <a:ext cx="1588" cy="8651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Line 497"/>
          <p:cNvSpPr>
            <a:spLocks noChangeShapeType="1"/>
          </p:cNvSpPr>
          <p:nvPr/>
        </p:nvSpPr>
        <p:spPr bwMode="auto">
          <a:xfrm flipV="1">
            <a:off x="4084637" y="3344863"/>
            <a:ext cx="1588" cy="812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Freeform 498"/>
          <p:cNvSpPr>
            <a:spLocks/>
          </p:cNvSpPr>
          <p:nvPr/>
        </p:nvSpPr>
        <p:spPr bwMode="auto">
          <a:xfrm>
            <a:off x="2362200" y="3454400"/>
            <a:ext cx="1057275" cy="11033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666" y="0"/>
              </a:cxn>
              <a:cxn ang="0">
                <a:pos x="666" y="583"/>
              </a:cxn>
              <a:cxn ang="0">
                <a:pos x="631" y="551"/>
              </a:cxn>
              <a:cxn ang="0">
                <a:pos x="18" y="695"/>
              </a:cxn>
            </a:cxnLst>
            <a:rect l="0" t="0" r="r" b="b"/>
            <a:pathLst>
              <a:path w="666" h="695">
                <a:moveTo>
                  <a:pt x="0" y="110"/>
                </a:moveTo>
                <a:lnTo>
                  <a:pt x="666" y="0"/>
                </a:lnTo>
                <a:lnTo>
                  <a:pt x="666" y="583"/>
                </a:lnTo>
                <a:lnTo>
                  <a:pt x="631" y="551"/>
                </a:lnTo>
                <a:lnTo>
                  <a:pt x="18" y="69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" name="Line 499"/>
          <p:cNvSpPr>
            <a:spLocks noChangeShapeType="1"/>
          </p:cNvSpPr>
          <p:nvPr/>
        </p:nvSpPr>
        <p:spPr bwMode="auto">
          <a:xfrm flipV="1">
            <a:off x="3363912" y="3463925"/>
            <a:ext cx="1588" cy="8651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" name="Freeform 500"/>
          <p:cNvSpPr>
            <a:spLocks/>
          </p:cNvSpPr>
          <p:nvPr/>
        </p:nvSpPr>
        <p:spPr bwMode="auto">
          <a:xfrm>
            <a:off x="3794125" y="3333750"/>
            <a:ext cx="354013" cy="954088"/>
          </a:xfrm>
          <a:custGeom>
            <a:avLst/>
            <a:gdLst/>
            <a:ahLst/>
            <a:cxnLst>
              <a:cxn ang="0">
                <a:pos x="0" y="601"/>
              </a:cxn>
              <a:cxn ang="0">
                <a:pos x="0" y="37"/>
              </a:cxn>
              <a:cxn ang="0">
                <a:pos x="223" y="0"/>
              </a:cxn>
              <a:cxn ang="0">
                <a:pos x="223" y="548"/>
              </a:cxn>
              <a:cxn ang="0">
                <a:pos x="183" y="519"/>
              </a:cxn>
              <a:cxn ang="0">
                <a:pos x="183" y="7"/>
              </a:cxn>
            </a:cxnLst>
            <a:rect l="0" t="0" r="r" b="b"/>
            <a:pathLst>
              <a:path w="223" h="601">
                <a:moveTo>
                  <a:pt x="0" y="601"/>
                </a:moveTo>
                <a:lnTo>
                  <a:pt x="0" y="37"/>
                </a:lnTo>
                <a:lnTo>
                  <a:pt x="223" y="0"/>
                </a:lnTo>
                <a:lnTo>
                  <a:pt x="223" y="548"/>
                </a:lnTo>
                <a:lnTo>
                  <a:pt x="183" y="519"/>
                </a:lnTo>
                <a:lnTo>
                  <a:pt x="183" y="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" name="Freeform 501"/>
          <p:cNvSpPr>
            <a:spLocks/>
          </p:cNvSpPr>
          <p:nvPr/>
        </p:nvSpPr>
        <p:spPr bwMode="auto">
          <a:xfrm>
            <a:off x="4481512" y="3170238"/>
            <a:ext cx="663575" cy="952500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0" y="68"/>
              </a:cxn>
              <a:cxn ang="0">
                <a:pos x="418" y="0"/>
              </a:cxn>
              <a:cxn ang="0">
                <a:pos x="418" y="499"/>
              </a:cxn>
              <a:cxn ang="0">
                <a:pos x="371" y="476"/>
              </a:cxn>
              <a:cxn ang="0">
                <a:pos x="0" y="563"/>
              </a:cxn>
              <a:cxn ang="0">
                <a:pos x="371" y="476"/>
              </a:cxn>
              <a:cxn ang="0">
                <a:pos x="371" y="7"/>
              </a:cxn>
            </a:cxnLst>
            <a:rect l="0" t="0" r="r" b="b"/>
            <a:pathLst>
              <a:path w="418" h="600">
                <a:moveTo>
                  <a:pt x="0" y="600"/>
                </a:moveTo>
                <a:lnTo>
                  <a:pt x="0" y="68"/>
                </a:lnTo>
                <a:lnTo>
                  <a:pt x="418" y="0"/>
                </a:lnTo>
                <a:lnTo>
                  <a:pt x="418" y="499"/>
                </a:lnTo>
                <a:lnTo>
                  <a:pt x="371" y="476"/>
                </a:lnTo>
                <a:lnTo>
                  <a:pt x="0" y="563"/>
                </a:lnTo>
                <a:lnTo>
                  <a:pt x="371" y="476"/>
                </a:lnTo>
                <a:lnTo>
                  <a:pt x="371" y="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" name="Line 502"/>
          <p:cNvSpPr>
            <a:spLocks noChangeShapeType="1"/>
          </p:cNvSpPr>
          <p:nvPr/>
        </p:nvSpPr>
        <p:spPr bwMode="auto">
          <a:xfrm>
            <a:off x="4824412" y="2289175"/>
            <a:ext cx="1588" cy="7000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" name="Line 503"/>
          <p:cNvSpPr>
            <a:spLocks noChangeShapeType="1"/>
          </p:cNvSpPr>
          <p:nvPr/>
        </p:nvSpPr>
        <p:spPr bwMode="auto">
          <a:xfrm>
            <a:off x="4765675" y="2293938"/>
            <a:ext cx="1588" cy="6778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Line 504"/>
          <p:cNvSpPr>
            <a:spLocks noChangeShapeType="1"/>
          </p:cNvSpPr>
          <p:nvPr/>
        </p:nvSpPr>
        <p:spPr bwMode="auto">
          <a:xfrm flipH="1">
            <a:off x="3419475" y="2989263"/>
            <a:ext cx="1404938" cy="2016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" name="Line 505"/>
          <p:cNvSpPr>
            <a:spLocks noChangeShapeType="1"/>
          </p:cNvSpPr>
          <p:nvPr/>
        </p:nvSpPr>
        <p:spPr bwMode="auto">
          <a:xfrm flipV="1">
            <a:off x="3419475" y="2397125"/>
            <a:ext cx="1588" cy="793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2" name="Line 506"/>
          <p:cNvSpPr>
            <a:spLocks noChangeShapeType="1"/>
          </p:cNvSpPr>
          <p:nvPr/>
        </p:nvSpPr>
        <p:spPr bwMode="auto">
          <a:xfrm flipV="1">
            <a:off x="3419475" y="2289175"/>
            <a:ext cx="1404938" cy="1079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Line 507"/>
          <p:cNvSpPr>
            <a:spLocks noChangeShapeType="1"/>
          </p:cNvSpPr>
          <p:nvPr/>
        </p:nvSpPr>
        <p:spPr bwMode="auto">
          <a:xfrm flipV="1">
            <a:off x="3419475" y="2971800"/>
            <a:ext cx="1346200" cy="1873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" name="Line 508"/>
          <p:cNvSpPr>
            <a:spLocks noChangeShapeType="1"/>
          </p:cNvSpPr>
          <p:nvPr/>
        </p:nvSpPr>
        <p:spPr bwMode="auto">
          <a:xfrm flipH="1" flipV="1">
            <a:off x="4765675" y="2971800"/>
            <a:ext cx="58738" cy="174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5" name="Line 509"/>
          <p:cNvSpPr>
            <a:spLocks noChangeShapeType="1"/>
          </p:cNvSpPr>
          <p:nvPr/>
        </p:nvSpPr>
        <p:spPr bwMode="auto">
          <a:xfrm flipV="1">
            <a:off x="2138362" y="3397250"/>
            <a:ext cx="1588" cy="8985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6" name="Line 510"/>
          <p:cNvSpPr>
            <a:spLocks noChangeShapeType="1"/>
          </p:cNvSpPr>
          <p:nvPr/>
        </p:nvSpPr>
        <p:spPr bwMode="auto">
          <a:xfrm flipV="1">
            <a:off x="2244725" y="3505200"/>
            <a:ext cx="1588" cy="9493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7" name="Freeform 511"/>
          <p:cNvSpPr>
            <a:spLocks/>
          </p:cNvSpPr>
          <p:nvPr/>
        </p:nvSpPr>
        <p:spPr bwMode="auto">
          <a:xfrm>
            <a:off x="1828800" y="3074988"/>
            <a:ext cx="309563" cy="1220788"/>
          </a:xfrm>
          <a:custGeom>
            <a:avLst/>
            <a:gdLst/>
            <a:ahLst/>
            <a:cxnLst>
              <a:cxn ang="0">
                <a:pos x="0" y="471"/>
              </a:cxn>
              <a:cxn ang="0">
                <a:pos x="0" y="0"/>
              </a:cxn>
              <a:cxn ang="0">
                <a:pos x="195" y="203"/>
              </a:cxn>
              <a:cxn ang="0">
                <a:pos x="195" y="769"/>
              </a:cxn>
            </a:cxnLst>
            <a:rect l="0" t="0" r="r" b="b"/>
            <a:pathLst>
              <a:path w="195" h="769">
                <a:moveTo>
                  <a:pt x="0" y="471"/>
                </a:moveTo>
                <a:lnTo>
                  <a:pt x="0" y="0"/>
                </a:lnTo>
                <a:lnTo>
                  <a:pt x="195" y="203"/>
                </a:lnTo>
                <a:lnTo>
                  <a:pt x="195" y="76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" name="Freeform 512"/>
          <p:cNvSpPr>
            <a:spLocks/>
          </p:cNvSpPr>
          <p:nvPr/>
        </p:nvSpPr>
        <p:spPr bwMode="auto">
          <a:xfrm>
            <a:off x="2244725" y="3505200"/>
            <a:ext cx="117475" cy="949325"/>
          </a:xfrm>
          <a:custGeom>
            <a:avLst/>
            <a:gdLst/>
            <a:ahLst/>
            <a:cxnLst>
              <a:cxn ang="0">
                <a:pos x="0" y="598"/>
              </a:cxn>
              <a:cxn ang="0">
                <a:pos x="0" y="0"/>
              </a:cxn>
              <a:cxn ang="0">
                <a:pos x="74" y="78"/>
              </a:cxn>
            </a:cxnLst>
            <a:rect l="0" t="0" r="r" b="b"/>
            <a:pathLst>
              <a:path w="74" h="598">
                <a:moveTo>
                  <a:pt x="0" y="598"/>
                </a:moveTo>
                <a:lnTo>
                  <a:pt x="0" y="0"/>
                </a:lnTo>
                <a:lnTo>
                  <a:pt x="74" y="7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9" name="Freeform 513"/>
          <p:cNvSpPr>
            <a:spLocks/>
          </p:cNvSpPr>
          <p:nvPr/>
        </p:nvSpPr>
        <p:spPr bwMode="auto">
          <a:xfrm>
            <a:off x="2244725" y="3575050"/>
            <a:ext cx="66675" cy="87947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42" y="545"/>
              </a:cxn>
              <a:cxn ang="0">
                <a:pos x="42" y="0"/>
              </a:cxn>
            </a:cxnLst>
            <a:rect l="0" t="0" r="r" b="b"/>
            <a:pathLst>
              <a:path w="42" h="554">
                <a:moveTo>
                  <a:pt x="0" y="554"/>
                </a:moveTo>
                <a:lnTo>
                  <a:pt x="42" y="545"/>
                </a:lnTo>
                <a:lnTo>
                  <a:pt x="4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Line 514"/>
          <p:cNvSpPr>
            <a:spLocks noChangeShapeType="1"/>
          </p:cNvSpPr>
          <p:nvPr/>
        </p:nvSpPr>
        <p:spPr bwMode="auto">
          <a:xfrm flipH="1" flipV="1">
            <a:off x="2311400" y="4440238"/>
            <a:ext cx="79375" cy="1174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Line 515"/>
          <p:cNvSpPr>
            <a:spLocks noChangeShapeType="1"/>
          </p:cNvSpPr>
          <p:nvPr/>
        </p:nvSpPr>
        <p:spPr bwMode="auto">
          <a:xfrm flipV="1">
            <a:off x="2390775" y="3622675"/>
            <a:ext cx="1588" cy="9350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2" name="Freeform 516"/>
          <p:cNvSpPr>
            <a:spLocks/>
          </p:cNvSpPr>
          <p:nvPr/>
        </p:nvSpPr>
        <p:spPr bwMode="auto">
          <a:xfrm>
            <a:off x="1828800" y="3130550"/>
            <a:ext cx="309563" cy="1058863"/>
          </a:xfrm>
          <a:custGeom>
            <a:avLst/>
            <a:gdLst/>
            <a:ahLst/>
            <a:cxnLst>
              <a:cxn ang="0">
                <a:pos x="0" y="436"/>
              </a:cxn>
              <a:cxn ang="0">
                <a:pos x="35" y="430"/>
              </a:cxn>
              <a:cxn ang="0">
                <a:pos x="195" y="667"/>
              </a:cxn>
              <a:cxn ang="0">
                <a:pos x="35" y="430"/>
              </a:cxn>
              <a:cxn ang="0">
                <a:pos x="35" y="0"/>
              </a:cxn>
            </a:cxnLst>
            <a:rect l="0" t="0" r="r" b="b"/>
            <a:pathLst>
              <a:path w="195" h="667">
                <a:moveTo>
                  <a:pt x="0" y="436"/>
                </a:moveTo>
                <a:lnTo>
                  <a:pt x="35" y="430"/>
                </a:lnTo>
                <a:lnTo>
                  <a:pt x="195" y="667"/>
                </a:lnTo>
                <a:lnTo>
                  <a:pt x="35" y="430"/>
                </a:lnTo>
                <a:lnTo>
                  <a:pt x="35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Freeform 517"/>
          <p:cNvSpPr>
            <a:spLocks/>
          </p:cNvSpPr>
          <p:nvPr/>
        </p:nvSpPr>
        <p:spPr bwMode="auto">
          <a:xfrm>
            <a:off x="1828800" y="2219325"/>
            <a:ext cx="141288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" y="43"/>
              </a:cxn>
              <a:cxn ang="0">
                <a:pos x="89" y="484"/>
              </a:cxn>
              <a:cxn ang="0">
                <a:pos x="0" y="404"/>
              </a:cxn>
              <a:cxn ang="0">
                <a:pos x="0" y="0"/>
              </a:cxn>
            </a:cxnLst>
            <a:rect l="0" t="0" r="r" b="b"/>
            <a:pathLst>
              <a:path w="89" h="484">
                <a:moveTo>
                  <a:pt x="0" y="0"/>
                </a:moveTo>
                <a:lnTo>
                  <a:pt x="89" y="43"/>
                </a:lnTo>
                <a:lnTo>
                  <a:pt x="89" y="484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4" name="Freeform 526"/>
          <p:cNvSpPr>
            <a:spLocks/>
          </p:cNvSpPr>
          <p:nvPr/>
        </p:nvSpPr>
        <p:spPr bwMode="auto">
          <a:xfrm>
            <a:off x="1828800" y="2246313"/>
            <a:ext cx="141288" cy="684213"/>
          </a:xfrm>
          <a:custGeom>
            <a:avLst/>
            <a:gdLst/>
            <a:ahLst/>
            <a:cxnLst>
              <a:cxn ang="0">
                <a:pos x="0" y="387"/>
              </a:cxn>
              <a:cxn ang="0">
                <a:pos x="35" y="384"/>
              </a:cxn>
              <a:cxn ang="0">
                <a:pos x="89" y="431"/>
              </a:cxn>
              <a:cxn ang="0">
                <a:pos x="35" y="384"/>
              </a:cxn>
              <a:cxn ang="0">
                <a:pos x="35" y="0"/>
              </a:cxn>
            </a:cxnLst>
            <a:rect l="0" t="0" r="r" b="b"/>
            <a:pathLst>
              <a:path w="89" h="431">
                <a:moveTo>
                  <a:pt x="0" y="387"/>
                </a:moveTo>
                <a:lnTo>
                  <a:pt x="35" y="384"/>
                </a:lnTo>
                <a:lnTo>
                  <a:pt x="89" y="431"/>
                </a:lnTo>
                <a:lnTo>
                  <a:pt x="35" y="384"/>
                </a:lnTo>
                <a:lnTo>
                  <a:pt x="35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 flipV="1">
            <a:off x="8142287" y="1060450"/>
            <a:ext cx="0" cy="47164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1408112" y="1060450"/>
            <a:ext cx="67341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>
            <a:off x="1408112" y="1060450"/>
            <a:ext cx="0" cy="47164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9" name="Line 9"/>
          <p:cNvSpPr>
            <a:spLocks noChangeShapeType="1"/>
          </p:cNvSpPr>
          <p:nvPr/>
        </p:nvSpPr>
        <p:spPr bwMode="auto">
          <a:xfrm>
            <a:off x="1399686" y="5646169"/>
            <a:ext cx="67341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1408739" y="5513524"/>
            <a:ext cx="673417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" name="Rectangle 444"/>
          <p:cNvSpPr>
            <a:spLocks noChangeArrowheads="1"/>
          </p:cNvSpPr>
          <p:nvPr/>
        </p:nvSpPr>
        <p:spPr bwMode="auto">
          <a:xfrm>
            <a:off x="3999368" y="5475430"/>
            <a:ext cx="6957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2016/17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445"/>
          <p:cNvSpPr>
            <a:spLocks noChangeArrowheads="1"/>
          </p:cNvSpPr>
          <p:nvPr/>
        </p:nvSpPr>
        <p:spPr bwMode="auto">
          <a:xfrm>
            <a:off x="6125730" y="5479935"/>
            <a:ext cx="18688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KRISTINA HANESOVÁ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BlokTextu 72"/>
          <p:cNvSpPr txBox="1"/>
          <p:nvPr/>
        </p:nvSpPr>
        <p:spPr>
          <a:xfrm>
            <a:off x="1358674" y="5429264"/>
            <a:ext cx="13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FA  2. ROČNÍK</a:t>
            </a:r>
            <a:endParaRPr lang="sk-SK" sz="1400" dirty="0"/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1408112" y="5776913"/>
            <a:ext cx="67341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BlokTextu 53"/>
          <p:cNvSpPr txBox="1">
            <a:spLocks noChangeArrowheads="1"/>
          </p:cNvSpPr>
          <p:nvPr/>
        </p:nvSpPr>
        <p:spPr bwMode="auto">
          <a:xfrm>
            <a:off x="0" y="360000"/>
            <a:ext cx="173643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P11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výsledok</a:t>
            </a:r>
          </a:p>
        </p:txBody>
      </p:sp>
      <p:sp>
        <p:nvSpPr>
          <p:cNvPr id="75" name="Zástupný symbol čísla snímky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7374" t="22906" r="2491" b="4286"/>
          <a:stretch>
            <a:fillRect/>
          </a:stretch>
        </p:blipFill>
        <p:spPr bwMode="auto">
          <a:xfrm>
            <a:off x="809622" y="1140463"/>
            <a:ext cx="7524756" cy="45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179885" y="5873872"/>
            <a:ext cx="6784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http://prodom.sk/?p=projekty&amp;project=166&amp;PHPSESSID=3d50237e2d96e455666794f9e7a5d0e4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360000" y="360000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  <a:endParaRPr lang="sk-SK" sz="1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ka\Desktop\2019_01_21_11_40_55\00023.jpg"/>
          <p:cNvPicPr>
            <a:picLocks noChangeAspect="1" noChangeArrowheads="1"/>
          </p:cNvPicPr>
          <p:nvPr/>
        </p:nvPicPr>
        <p:blipFill>
          <a:blip r:embed="rId2" cstate="print"/>
          <a:srcRect l="3636" t="10235" r="2727" b="7620"/>
          <a:stretch>
            <a:fillRect/>
          </a:stretch>
        </p:blipFill>
        <p:spPr bwMode="auto">
          <a:xfrm>
            <a:off x="290946" y="857232"/>
            <a:ext cx="8562109" cy="53126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360000" y="180000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</a:p>
          <a:p>
            <a:r>
              <a:rPr lang="sk-SK" sz="1600" dirty="0" err="1" smtClean="0"/>
              <a:t>Stopníkovo-úbežníková</a:t>
            </a:r>
            <a:r>
              <a:rPr lang="sk-SK" sz="1600" dirty="0" smtClean="0"/>
              <a:t> metóda. </a:t>
            </a:r>
            <a:r>
              <a:rPr lang="sk-SK" sz="1600" dirty="0" err="1" smtClean="0"/>
              <a:t>Mongeova</a:t>
            </a:r>
            <a:r>
              <a:rPr lang="sk-SK" sz="1600" dirty="0" smtClean="0"/>
              <a:t> projekcia.</a:t>
            </a:r>
            <a:endParaRPr lang="sk-SK" sz="1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0000" y="6300000"/>
            <a:ext cx="5282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Práca študenta: Karina </a:t>
            </a:r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VŠVU, školský rok 2017/18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BlokTextu 61"/>
          <p:cNvSpPr txBox="1"/>
          <p:nvPr/>
        </p:nvSpPr>
        <p:spPr>
          <a:xfrm>
            <a:off x="4140000" y="540000"/>
            <a:ext cx="4952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zostroj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íme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také dve ľubovoľné priamky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ležiace v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pôdorysni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aby ich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stopníky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boli dostupné v nákresni.</a:t>
            </a:r>
            <a:r>
              <a:rPr lang="sk-SK" sz="1400" b="1" dirty="0" smtClean="0">
                <a:solidFill>
                  <a:srgbClr val="0000CC"/>
                </a:solidFill>
                <a:sym typeface="Symbol"/>
              </a:rPr>
              <a:t> </a:t>
            </a:r>
          </a:p>
          <a:p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</a:t>
            </a:r>
            <a:r>
              <a:rPr lang="sk-SK" sz="1400" b="1" dirty="0" smtClean="0">
                <a:sym typeface="Symbol"/>
              </a:rPr>
              <a:t> 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   </a:t>
            </a:r>
          </a:p>
          <a:p>
            <a:r>
              <a:rPr lang="sk-SK" sz="1400" b="1" dirty="0" smtClean="0">
                <a:sym typeface="Symbol"/>
              </a:rPr>
              <a:t>a´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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smtClean="0">
                <a:sym typeface="Symbol"/>
              </a:rPr>
              <a:t>a´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s1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a´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 </a:t>
            </a:r>
          </a:p>
          <a:p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</a:t>
            </a:r>
            <a:r>
              <a:rPr lang="sk-SK" sz="1400" b="1" dirty="0" smtClean="0">
                <a:sym typeface="Symbol"/>
              </a:rPr>
              <a:t> b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b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   </a:t>
            </a:r>
          </a:p>
          <a:p>
            <a:r>
              <a:rPr lang="sk-SK" sz="1400" b="1" dirty="0" smtClean="0">
                <a:sym typeface="Symbol"/>
              </a:rPr>
              <a:t>b´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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 </a:t>
            </a:r>
            <a:r>
              <a:rPr lang="sk-SK" sz="1400" b="1" dirty="0" smtClean="0">
                <a:sym typeface="Symbol"/>
              </a:rPr>
              <a:t>b´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b</a:t>
            </a:r>
            <a:r>
              <a:rPr lang="sk-SK" sz="1400" b="1" baseline="-25000" dirty="0" smtClean="0">
                <a:sym typeface="Symbol"/>
              </a:rPr>
              <a:t>s1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b´</a:t>
            </a:r>
            <a:r>
              <a:rPr lang="sk-SK" sz="1400" b="1" baseline="-25000" dirty="0" smtClean="0">
                <a:sym typeface="Symbol"/>
              </a:rPr>
              <a:t>1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olidFill>
                  <a:srgbClr val="0000CC"/>
                </a:solidFill>
                <a:sym typeface="Symbol"/>
              </a:rPr>
              <a:t> 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flipH="1">
            <a:off x="409824" y="9608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flipH="1">
            <a:off x="402882" y="33486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 flipH="1" flipV="1">
            <a:off x="825425" y="971836"/>
            <a:ext cx="0" cy="30051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131943" y="3287683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 flipH="1">
            <a:off x="3135313" y="494013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 flipH="1">
            <a:off x="2677340" y="45749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 flipH="1">
            <a:off x="2922183" y="121405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2618383" y="148404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 flipH="1" flipV="1">
            <a:off x="2582892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 flipH="1" flipV="1">
            <a:off x="785244" y="1142153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 flipH="1" flipV="1">
            <a:off x="2622769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rot="16200000">
            <a:off x="153285" y="2521028"/>
            <a:ext cx="3344608" cy="315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 flipH="1">
            <a:off x="1422607" y="4415210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 flipH="1" flipV="1">
            <a:off x="1337839" y="4539389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Rovná spojnica 34"/>
          <p:cNvCxnSpPr/>
          <p:nvPr/>
        </p:nvCxnSpPr>
        <p:spPr>
          <a:xfrm>
            <a:off x="634870" y="3257944"/>
            <a:ext cx="1267341" cy="22178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cxnSp>
        <p:nvCxnSpPr>
          <p:cNvPr id="37" name="Rovná spojnica 36"/>
          <p:cNvCxnSpPr/>
          <p:nvPr/>
        </p:nvCxnSpPr>
        <p:spPr>
          <a:xfrm>
            <a:off x="1906912" y="3425584"/>
            <a:ext cx="1267341" cy="2217846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 flipV="1">
            <a:off x="260646" y="2703483"/>
            <a:ext cx="3089143" cy="1108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V="1">
            <a:off x="428286" y="4366867"/>
            <a:ext cx="3089143" cy="11089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2"/>
          <p:cNvSpPr>
            <a:spLocks noChangeArrowheads="1"/>
          </p:cNvSpPr>
          <p:nvPr/>
        </p:nvSpPr>
        <p:spPr bwMode="auto">
          <a:xfrm flipH="1" flipV="1">
            <a:off x="2076055" y="3762195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 flipH="1">
            <a:off x="2999424" y="2753154"/>
            <a:ext cx="445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 flipH="1" flipV="1">
            <a:off x="3013999" y="2765572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 flipH="1" flipV="1">
            <a:off x="545507" y="5381287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flipH="1">
            <a:off x="1130891" y="396263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 flipH="1">
            <a:off x="1933559" y="278269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 flipH="1">
            <a:off x="2646438" y="5295654"/>
            <a:ext cx="410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 flipH="1">
            <a:off x="3131246" y="4405551"/>
            <a:ext cx="42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rot="16826926" flipH="1">
            <a:off x="3075907" y="4478167"/>
            <a:ext cx="188157" cy="101780"/>
            <a:chOff x="4838514" y="2924944"/>
            <a:chExt cx="171052" cy="92527"/>
          </a:xfrm>
        </p:grpSpPr>
        <p:cxnSp>
          <p:nvCxnSpPr>
            <p:cNvPr id="61" name="Rovná spojnica 6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75"/>
          <p:cNvGrpSpPr/>
          <p:nvPr/>
        </p:nvGrpSpPr>
        <p:grpSpPr>
          <a:xfrm rot="16826926" flipH="1">
            <a:off x="2215551" y="3024627"/>
            <a:ext cx="188157" cy="101780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75"/>
          <p:cNvGrpSpPr/>
          <p:nvPr/>
        </p:nvGrpSpPr>
        <p:grpSpPr>
          <a:xfrm flipH="1">
            <a:off x="3027687" y="5503820"/>
            <a:ext cx="188157" cy="101780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5"/>
          <p:cNvGrpSpPr/>
          <p:nvPr/>
        </p:nvGrpSpPr>
        <p:grpSpPr>
          <a:xfrm flipH="1">
            <a:off x="1007839" y="4050032"/>
            <a:ext cx="188157" cy="101780"/>
            <a:chOff x="4838514" y="2924944"/>
            <a:chExt cx="171052" cy="92527"/>
          </a:xfrm>
        </p:grpSpPr>
        <p:cxnSp>
          <p:nvCxnSpPr>
            <p:cNvPr id="81" name="Rovná spojnica 8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866072" y="397165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 flipH="1">
            <a:off x="1747672" y="406475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 flipH="1" flipV="1">
            <a:off x="785244" y="357531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H="1" flipV="1">
            <a:off x="2582710" y="464423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 flipH="1">
            <a:off x="3143240" y="121442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9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06" name="Text Box 22"/>
          <p:cNvSpPr txBox="1">
            <a:spLocks noChangeArrowheads="1"/>
          </p:cNvSpPr>
          <p:nvPr/>
        </p:nvSpPr>
        <p:spPr bwMode="auto">
          <a:xfrm flipH="1">
            <a:off x="360000" y="2268000"/>
            <a:ext cx="869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147"/>
          <p:cNvGrpSpPr/>
          <p:nvPr/>
        </p:nvGrpSpPr>
        <p:grpSpPr>
          <a:xfrm>
            <a:off x="2123728" y="3651483"/>
            <a:ext cx="516488" cy="307777"/>
            <a:chOff x="1907704" y="5949280"/>
            <a:chExt cx="516488" cy="307777"/>
          </a:xfrm>
        </p:grpSpPr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BlokTextu 73"/>
            <p:cNvSpPr txBox="1"/>
            <p:nvPr/>
          </p:nvSpPr>
          <p:spPr>
            <a:xfrm>
              <a:off x="2045024" y="5987702"/>
              <a:ext cx="251992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0000FF"/>
                  </a:solidFill>
                </a:rPr>
                <a:t>a</a:t>
              </a:r>
              <a:endParaRPr lang="sk-SK" sz="1400" b="1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Skupina 151"/>
          <p:cNvGrpSpPr/>
          <p:nvPr/>
        </p:nvGrpSpPr>
        <p:grpSpPr>
          <a:xfrm>
            <a:off x="463515" y="5449844"/>
            <a:ext cx="516488" cy="307777"/>
            <a:chOff x="1907704" y="5949280"/>
            <a:chExt cx="516488" cy="307777"/>
          </a:xfrm>
        </p:grpSpPr>
        <p:sp>
          <p:nvSpPr>
            <p:cNvPr id="153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BlokTextu 153"/>
            <p:cNvSpPr txBox="1"/>
            <p:nvPr/>
          </p:nvSpPr>
          <p:spPr>
            <a:xfrm>
              <a:off x="2045024" y="5987702"/>
              <a:ext cx="258404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baseline="30000" dirty="0" smtClean="0">
                  <a:solidFill>
                    <a:srgbClr val="FF0000"/>
                  </a:solidFill>
                </a:rPr>
                <a:t>b</a:t>
              </a:r>
              <a:endParaRPr lang="sk-SK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7" name="Text Box 22"/>
          <p:cNvSpPr txBox="1">
            <a:spLocks noChangeArrowheads="1"/>
          </p:cNvSpPr>
          <p:nvPr/>
        </p:nvSpPr>
        <p:spPr bwMode="auto">
          <a:xfrm flipH="1">
            <a:off x="36000" y="2268000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22"/>
          <p:cNvSpPr txBox="1">
            <a:spLocks noChangeArrowheads="1"/>
          </p:cNvSpPr>
          <p:nvPr/>
        </p:nvSpPr>
        <p:spPr bwMode="auto">
          <a:xfrm flipH="1">
            <a:off x="467544" y="5661248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7" name="Skupina 156"/>
          <p:cNvGrpSpPr/>
          <p:nvPr/>
        </p:nvGrpSpPr>
        <p:grpSpPr>
          <a:xfrm flipH="1">
            <a:off x="1527857" y="3678061"/>
            <a:ext cx="718984" cy="718984"/>
            <a:chOff x="1545789" y="3603037"/>
            <a:chExt cx="793653" cy="793653"/>
          </a:xfrm>
        </p:grpSpPr>
        <p:sp>
          <p:nvSpPr>
            <p:cNvPr id="158" name="Oblúk 157"/>
            <p:cNvSpPr/>
            <p:nvPr/>
          </p:nvSpPr>
          <p:spPr>
            <a:xfrm>
              <a:off x="1545789" y="3603037"/>
              <a:ext cx="793653" cy="793653"/>
            </a:xfrm>
            <a:prstGeom prst="arc">
              <a:avLst>
                <a:gd name="adj1" fmla="val 18762572"/>
                <a:gd name="adj2" fmla="val 28133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9" name="Oval 12"/>
            <p:cNvSpPr>
              <a:spLocks noChangeAspect="1" noChangeArrowheads="1"/>
            </p:cNvSpPr>
            <p:nvPr/>
          </p:nvSpPr>
          <p:spPr bwMode="auto">
            <a:xfrm flipH="1" flipV="1">
              <a:off x="2133620" y="3967781"/>
              <a:ext cx="54768" cy="5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0" name="Skupina 149"/>
          <p:cNvGrpSpPr/>
          <p:nvPr/>
        </p:nvGrpSpPr>
        <p:grpSpPr>
          <a:xfrm>
            <a:off x="4315332" y="2882085"/>
            <a:ext cx="4712925" cy="3917157"/>
            <a:chOff x="4315332" y="2882085"/>
            <a:chExt cx="4712925" cy="3917157"/>
          </a:xfrm>
        </p:grpSpPr>
        <p:sp>
          <p:nvSpPr>
            <p:cNvPr id="86" name="Voľná forma 85"/>
            <p:cNvSpPr/>
            <p:nvPr/>
          </p:nvSpPr>
          <p:spPr>
            <a:xfrm>
              <a:off x="4315332" y="4635425"/>
              <a:ext cx="4712925" cy="2027654"/>
            </a:xfrm>
            <a:custGeom>
              <a:avLst/>
              <a:gdLst>
                <a:gd name="connsiteX0" fmla="*/ 0 w 5794409"/>
                <a:gd name="connsiteY0" fmla="*/ 1617044 h 2492943"/>
                <a:gd name="connsiteX1" fmla="*/ 1742173 w 5794409"/>
                <a:gd name="connsiteY1" fmla="*/ 0 h 2492943"/>
                <a:gd name="connsiteX2" fmla="*/ 5794409 w 5794409"/>
                <a:gd name="connsiteY2" fmla="*/ 837398 h 2492943"/>
                <a:gd name="connsiteX3" fmla="*/ 4013735 w 5794409"/>
                <a:gd name="connsiteY3" fmla="*/ 2492943 h 2492943"/>
                <a:gd name="connsiteX4" fmla="*/ 0 w 5794409"/>
                <a:gd name="connsiteY4" fmla="*/ 1617044 h 249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4409" h="2492943">
                  <a:moveTo>
                    <a:pt x="0" y="1617044"/>
                  </a:moveTo>
                  <a:lnTo>
                    <a:pt x="1742173" y="0"/>
                  </a:lnTo>
                  <a:lnTo>
                    <a:pt x="5794409" y="837398"/>
                  </a:lnTo>
                  <a:lnTo>
                    <a:pt x="4013735" y="2492943"/>
                  </a:lnTo>
                  <a:lnTo>
                    <a:pt x="0" y="16170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87" name="Rovná spojnica 86"/>
            <p:cNvCxnSpPr/>
            <p:nvPr/>
          </p:nvCxnSpPr>
          <p:spPr>
            <a:xfrm>
              <a:off x="6691945" y="5561166"/>
              <a:ext cx="1232355" cy="2594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ovná spojnica 87"/>
            <p:cNvCxnSpPr/>
            <p:nvPr/>
          </p:nvCxnSpPr>
          <p:spPr>
            <a:xfrm rot="16200000" flipV="1">
              <a:off x="5359770" y="5374379"/>
              <a:ext cx="739608" cy="739608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nica 88"/>
            <p:cNvCxnSpPr/>
            <p:nvPr/>
          </p:nvCxnSpPr>
          <p:spPr>
            <a:xfrm flipH="1">
              <a:off x="5225689" y="5116253"/>
              <a:ext cx="1940388" cy="3635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ovná spojnica 89"/>
            <p:cNvCxnSpPr/>
            <p:nvPr/>
          </p:nvCxnSpPr>
          <p:spPr>
            <a:xfrm rot="5400000">
              <a:off x="4398215" y="4405743"/>
              <a:ext cx="2062345" cy="1156"/>
            </a:xfrm>
            <a:prstGeom prst="line">
              <a:avLst/>
            </a:prstGeom>
            <a:ln w="19050">
              <a:solidFill>
                <a:srgbClr val="009900"/>
              </a:solidFill>
              <a:prstDash val="solid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ovná spojnica 90"/>
            <p:cNvCxnSpPr/>
            <p:nvPr/>
          </p:nvCxnSpPr>
          <p:spPr>
            <a:xfrm flipH="1" flipV="1">
              <a:off x="5440328" y="3390505"/>
              <a:ext cx="934270" cy="400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ovná spojnica 91"/>
            <p:cNvCxnSpPr/>
            <p:nvPr/>
          </p:nvCxnSpPr>
          <p:spPr>
            <a:xfrm rot="5400000">
              <a:off x="7238972" y="5136546"/>
              <a:ext cx="1366615" cy="11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BlokTextu 92"/>
            <p:cNvSpPr txBox="1"/>
            <p:nvPr/>
          </p:nvSpPr>
          <p:spPr>
            <a:xfrm flipH="1">
              <a:off x="7278668" y="6247394"/>
              <a:ext cx="348628" cy="25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BlokTextu 93"/>
            <p:cNvSpPr txBox="1"/>
            <p:nvPr/>
          </p:nvSpPr>
          <p:spPr>
            <a:xfrm>
              <a:off x="5149812" y="3268075"/>
              <a:ext cx="25580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BlokTextu 94"/>
            <p:cNvSpPr txBox="1"/>
            <p:nvPr/>
          </p:nvSpPr>
          <p:spPr>
            <a:xfrm>
              <a:off x="5207917" y="5464918"/>
              <a:ext cx="31056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k-SK" sz="14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BlokTextu 95"/>
            <p:cNvSpPr txBox="1"/>
            <p:nvPr/>
          </p:nvSpPr>
          <p:spPr>
            <a:xfrm>
              <a:off x="7875491" y="4407577"/>
              <a:ext cx="247986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BlokTextu 96"/>
            <p:cNvSpPr txBox="1"/>
            <p:nvPr/>
          </p:nvSpPr>
          <p:spPr>
            <a:xfrm>
              <a:off x="7892351" y="5723160"/>
              <a:ext cx="302746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BlokTextu 97"/>
            <p:cNvSpPr txBox="1"/>
            <p:nvPr/>
          </p:nvSpPr>
          <p:spPr>
            <a:xfrm>
              <a:off x="5555993" y="475288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BlokTextu 98"/>
            <p:cNvSpPr txBox="1"/>
            <p:nvPr/>
          </p:nvSpPr>
          <p:spPr>
            <a:xfrm>
              <a:off x="5533304" y="6548909"/>
              <a:ext cx="223213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BlokTextu 99"/>
            <p:cNvSpPr txBox="1"/>
            <p:nvPr/>
          </p:nvSpPr>
          <p:spPr>
            <a:xfrm>
              <a:off x="5528252" y="5731113"/>
              <a:ext cx="231036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BlokTextu 100"/>
            <p:cNvSpPr txBox="1"/>
            <p:nvPr/>
          </p:nvSpPr>
          <p:spPr>
            <a:xfrm>
              <a:off x="7660285" y="4037860"/>
              <a:ext cx="279278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a´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BlokTextu 101"/>
            <p:cNvSpPr txBox="1"/>
            <p:nvPr/>
          </p:nvSpPr>
          <p:spPr>
            <a:xfrm>
              <a:off x="7274620" y="4305495"/>
              <a:ext cx="287100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b´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Rovná spojnica 102"/>
            <p:cNvCxnSpPr/>
            <p:nvPr/>
          </p:nvCxnSpPr>
          <p:spPr>
            <a:xfrm flipH="1">
              <a:off x="5649650" y="5676082"/>
              <a:ext cx="121625" cy="6081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>
            <a:xfrm flipH="1">
              <a:off x="5667152" y="5690527"/>
              <a:ext cx="121625" cy="6081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>
            <a:xfrm flipH="1">
              <a:off x="7555391" y="4099760"/>
              <a:ext cx="121625" cy="6081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>
            <a:xfrm flipH="1">
              <a:off x="7572893" y="4114205"/>
              <a:ext cx="121625" cy="6081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>
            <a:xfrm rot="16826926" flipH="1">
              <a:off x="7467663" y="4485513"/>
              <a:ext cx="121625" cy="608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>
            <a:xfrm rot="16826926" flipH="1">
              <a:off x="7485042" y="4470921"/>
              <a:ext cx="121625" cy="608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>
            <a:xfrm flipH="1">
              <a:off x="5425615" y="5255316"/>
              <a:ext cx="471789" cy="183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BlokTextu 111"/>
            <p:cNvSpPr txBox="1"/>
            <p:nvPr/>
          </p:nvSpPr>
          <p:spPr>
            <a:xfrm>
              <a:off x="7133011" y="5096349"/>
              <a:ext cx="307961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400" b="1" baseline="30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3" name="Rovná spojnica 112"/>
            <p:cNvCxnSpPr/>
            <p:nvPr/>
          </p:nvCxnSpPr>
          <p:spPr>
            <a:xfrm flipV="1">
              <a:off x="5490641" y="4700136"/>
              <a:ext cx="2130510" cy="1983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ovná spojnica 113"/>
            <p:cNvCxnSpPr/>
            <p:nvPr/>
          </p:nvCxnSpPr>
          <p:spPr>
            <a:xfrm>
              <a:off x="6695661" y="4195897"/>
              <a:ext cx="1232355" cy="2594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ovná spojnica 115"/>
            <p:cNvCxnSpPr/>
            <p:nvPr/>
          </p:nvCxnSpPr>
          <p:spPr>
            <a:xfrm flipH="1">
              <a:off x="5909745" y="4963969"/>
              <a:ext cx="725136" cy="2827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vná spojnica 116"/>
            <p:cNvCxnSpPr/>
            <p:nvPr/>
          </p:nvCxnSpPr>
          <p:spPr>
            <a:xfrm flipH="1" flipV="1">
              <a:off x="6366217" y="3788877"/>
              <a:ext cx="249128" cy="10690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vná spojnica 117"/>
            <p:cNvCxnSpPr/>
            <p:nvPr/>
          </p:nvCxnSpPr>
          <p:spPr>
            <a:xfrm flipH="1">
              <a:off x="5353475" y="4223716"/>
              <a:ext cx="121625" cy="6081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ovná spojnica 118"/>
            <p:cNvCxnSpPr/>
            <p:nvPr/>
          </p:nvCxnSpPr>
          <p:spPr>
            <a:xfrm flipH="1">
              <a:off x="5370977" y="4238161"/>
              <a:ext cx="121625" cy="6081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Voľná forma 119"/>
            <p:cNvSpPr/>
            <p:nvPr/>
          </p:nvSpPr>
          <p:spPr>
            <a:xfrm>
              <a:off x="5899638" y="2882085"/>
              <a:ext cx="1423195" cy="3406486"/>
            </a:xfrm>
            <a:custGeom>
              <a:avLst/>
              <a:gdLst>
                <a:gd name="connsiteX0" fmla="*/ 11289 w 1749778"/>
                <a:gd name="connsiteY0" fmla="*/ 4188178 h 4188178"/>
                <a:gd name="connsiteX1" fmla="*/ 0 w 1749778"/>
                <a:gd name="connsiteY1" fmla="*/ 1648178 h 4188178"/>
                <a:gd name="connsiteX2" fmla="*/ 1749778 w 1749778"/>
                <a:gd name="connsiteY2" fmla="*/ 0 h 4188178"/>
                <a:gd name="connsiteX3" fmla="*/ 1749778 w 1749778"/>
                <a:gd name="connsiteY3" fmla="*/ 2562578 h 4188178"/>
                <a:gd name="connsiteX4" fmla="*/ 11289 w 1749778"/>
                <a:gd name="connsiteY4" fmla="*/ 4188178 h 41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778" h="4188178">
                  <a:moveTo>
                    <a:pt x="11289" y="4188178"/>
                  </a:moveTo>
                  <a:lnTo>
                    <a:pt x="0" y="1648178"/>
                  </a:lnTo>
                  <a:lnTo>
                    <a:pt x="1749778" y="0"/>
                  </a:lnTo>
                  <a:lnTo>
                    <a:pt x="1749778" y="2562578"/>
                  </a:lnTo>
                  <a:lnTo>
                    <a:pt x="11289" y="4188178"/>
                  </a:lnTo>
                  <a:close/>
                </a:path>
              </a:pathLst>
            </a:custGeom>
            <a:solidFill>
              <a:schemeClr val="bg1">
                <a:lumMod val="65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1" name="Rovná spojnica 120"/>
            <p:cNvCxnSpPr/>
            <p:nvPr/>
          </p:nvCxnSpPr>
          <p:spPr>
            <a:xfrm flipH="1">
              <a:off x="6623943" y="4455676"/>
              <a:ext cx="1297249" cy="505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ovná spojnica 121"/>
            <p:cNvCxnSpPr/>
            <p:nvPr/>
          </p:nvCxnSpPr>
          <p:spPr>
            <a:xfrm flipH="1">
              <a:off x="6003589" y="4461642"/>
              <a:ext cx="1912005" cy="36450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BlokTextu 123"/>
            <p:cNvSpPr txBox="1"/>
            <p:nvPr/>
          </p:nvSpPr>
          <p:spPr>
            <a:xfrm>
              <a:off x="5640038" y="5325814"/>
              <a:ext cx="23885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5" name="Rovná spojnica 124"/>
            <p:cNvCxnSpPr/>
            <p:nvPr/>
          </p:nvCxnSpPr>
          <p:spPr>
            <a:xfrm rot="16826926" flipH="1">
              <a:off x="5761986" y="5360087"/>
              <a:ext cx="121625" cy="608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ovná spojnica 125"/>
            <p:cNvCxnSpPr/>
            <p:nvPr/>
          </p:nvCxnSpPr>
          <p:spPr>
            <a:xfrm rot="16826926" flipH="1">
              <a:off x="5779366" y="5345495"/>
              <a:ext cx="121625" cy="608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BlokTextu 126"/>
            <p:cNvSpPr txBox="1"/>
            <p:nvPr/>
          </p:nvSpPr>
          <p:spPr>
            <a:xfrm>
              <a:off x="6093469" y="6051290"/>
              <a:ext cx="302746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400" b="1" baseline="300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8" name="Rovná spojnica 127"/>
            <p:cNvCxnSpPr/>
            <p:nvPr/>
          </p:nvCxnSpPr>
          <p:spPr>
            <a:xfrm flipV="1">
              <a:off x="6100267" y="3724541"/>
              <a:ext cx="1082929" cy="2378142"/>
            </a:xfrm>
            <a:prstGeom prst="line">
              <a:avLst/>
            </a:prstGeom>
            <a:ln w="19050">
              <a:solidFill>
                <a:srgbClr val="0033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BlokTextu 128"/>
            <p:cNvSpPr txBox="1"/>
            <p:nvPr/>
          </p:nvSpPr>
          <p:spPr>
            <a:xfrm>
              <a:off x="6832891" y="3422360"/>
              <a:ext cx="36532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300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400" b="1" baseline="-250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BlokTextu 129"/>
            <p:cNvSpPr txBox="1"/>
            <p:nvPr/>
          </p:nvSpPr>
          <p:spPr>
            <a:xfrm>
              <a:off x="6869327" y="4816123"/>
              <a:ext cx="29361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sk-SK" sz="14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BlokTextu 130"/>
            <p:cNvSpPr txBox="1"/>
            <p:nvPr/>
          </p:nvSpPr>
          <p:spPr>
            <a:xfrm>
              <a:off x="5899181" y="4822349"/>
              <a:ext cx="370544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30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Rovná spojnica 132"/>
            <p:cNvCxnSpPr/>
            <p:nvPr/>
          </p:nvCxnSpPr>
          <p:spPr>
            <a:xfrm rot="5400000">
              <a:off x="6008325" y="4872628"/>
              <a:ext cx="1366615" cy="11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BlokTextu 133"/>
            <p:cNvSpPr txBox="1"/>
            <p:nvPr/>
          </p:nvSpPr>
          <p:spPr>
            <a:xfrm>
              <a:off x="6597115" y="3691590"/>
              <a:ext cx="31056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k-SK" sz="1400" b="1" baseline="-25000" dirty="0" err="1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5" name="Rovná spojnica 134"/>
            <p:cNvCxnSpPr/>
            <p:nvPr/>
          </p:nvCxnSpPr>
          <p:spPr>
            <a:xfrm flipH="1">
              <a:off x="6611619" y="3902309"/>
              <a:ext cx="1" cy="1081842"/>
            </a:xfrm>
            <a:prstGeom prst="line">
              <a:avLst/>
            </a:prstGeom>
            <a:ln w="12700">
              <a:solidFill>
                <a:srgbClr val="0099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BlokTextu 136"/>
            <p:cNvSpPr txBox="1"/>
            <p:nvPr/>
          </p:nvSpPr>
          <p:spPr>
            <a:xfrm>
              <a:off x="6634708" y="4162083"/>
              <a:ext cx="25580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Ovál 137"/>
            <p:cNvSpPr>
              <a:spLocks noChangeAspect="1"/>
            </p:cNvSpPr>
            <p:nvPr/>
          </p:nvSpPr>
          <p:spPr>
            <a:xfrm>
              <a:off x="6594050" y="3880818"/>
              <a:ext cx="35137" cy="351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9" name="Rovná spojnica 138"/>
            <p:cNvCxnSpPr/>
            <p:nvPr/>
          </p:nvCxnSpPr>
          <p:spPr>
            <a:xfrm flipH="1">
              <a:off x="6533666" y="4397624"/>
              <a:ext cx="121625" cy="6081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ovná spojnica 139"/>
            <p:cNvCxnSpPr/>
            <p:nvPr/>
          </p:nvCxnSpPr>
          <p:spPr>
            <a:xfrm flipH="1">
              <a:off x="6551168" y="4412070"/>
              <a:ext cx="121625" cy="6081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>
            <a:xfrm rot="16200000" flipV="1">
              <a:off x="7186007" y="3715724"/>
              <a:ext cx="739608" cy="739608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kTextu 141"/>
            <p:cNvSpPr txBox="1"/>
            <p:nvPr/>
          </p:nvSpPr>
          <p:spPr>
            <a:xfrm>
              <a:off x="5962425" y="5544986"/>
              <a:ext cx="285797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k-SK" sz="1400" b="1" baseline="-25000" dirty="0" err="1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3" name="Rovná spojnica 142"/>
            <p:cNvCxnSpPr/>
            <p:nvPr/>
          </p:nvCxnSpPr>
          <p:spPr>
            <a:xfrm flipV="1">
              <a:off x="5655916" y="3260011"/>
              <a:ext cx="2027002" cy="18872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BlokTextu 143"/>
            <p:cNvSpPr txBox="1"/>
            <p:nvPr/>
          </p:nvSpPr>
          <p:spPr>
            <a:xfrm flipH="1">
              <a:off x="7009160" y="3140733"/>
              <a:ext cx="348628" cy="25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5" name="Rovná spojnica 144"/>
            <p:cNvCxnSpPr/>
            <p:nvPr/>
          </p:nvCxnSpPr>
          <p:spPr>
            <a:xfrm>
              <a:off x="6002131" y="4825267"/>
              <a:ext cx="1163946" cy="290987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BlokTextu 122"/>
            <p:cNvSpPr txBox="1"/>
            <p:nvPr/>
          </p:nvSpPr>
          <p:spPr>
            <a:xfrm>
              <a:off x="6622215" y="5555159"/>
              <a:ext cx="31056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sk-SK" sz="14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BlokTextu 131"/>
            <p:cNvSpPr txBox="1"/>
            <p:nvPr/>
          </p:nvSpPr>
          <p:spPr>
            <a:xfrm>
              <a:off x="6532336" y="4964313"/>
              <a:ext cx="365329" cy="250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k-SK" sz="1400" b="1" baseline="-25000" dirty="0" smtClean="0">
                  <a:latin typeface="Arial" pitchFamily="34" charset="0"/>
                  <a:cs typeface="Arial" pitchFamily="34" charset="0"/>
                </a:rPr>
                <a:t>1s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ál 135"/>
            <p:cNvSpPr>
              <a:spLocks noChangeAspect="1"/>
            </p:cNvSpPr>
            <p:nvPr/>
          </p:nvSpPr>
          <p:spPr>
            <a:xfrm>
              <a:off x="6594050" y="4962365"/>
              <a:ext cx="35137" cy="351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5" name="Rovná spojnica 114"/>
            <p:cNvCxnSpPr/>
            <p:nvPr/>
          </p:nvCxnSpPr>
          <p:spPr>
            <a:xfrm flipH="1" flipV="1">
              <a:off x="6642254" y="3905411"/>
              <a:ext cx="1242269" cy="5330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Zobrazte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perspektíve.</a:t>
            </a:r>
          </a:p>
        </p:txBody>
      </p:sp>
      <p:sp>
        <p:nvSpPr>
          <p:cNvPr id="149" name="Zástupný symbol čísla snímky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2" grpId="0" animBg="1"/>
      <p:bldP spid="43" grpId="0"/>
      <p:bldP spid="44" grpId="0" animBg="1"/>
      <p:bldP spid="46" grpId="0" animBg="1"/>
      <p:bldP spid="49" grpId="0"/>
      <p:bldP spid="50" grpId="0"/>
      <p:bldP spid="51" grpId="0"/>
      <p:bldP spid="52" grpId="0"/>
      <p:bldP spid="1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ka\Desktop\2019_01_21_11_40_55\00025.jpg"/>
          <p:cNvPicPr>
            <a:picLocks noChangeAspect="1" noChangeArrowheads="1"/>
          </p:cNvPicPr>
          <p:nvPr/>
        </p:nvPicPr>
        <p:blipFill>
          <a:blip r:embed="rId3" cstate="print"/>
          <a:srcRect l="2525" t="6865" r="1616" b="7653"/>
          <a:stretch>
            <a:fillRect/>
          </a:stretch>
        </p:blipFill>
        <p:spPr bwMode="auto">
          <a:xfrm>
            <a:off x="189346" y="802895"/>
            <a:ext cx="8765309" cy="551411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0000" y="6300000"/>
            <a:ext cx="5282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Práca študenta: Karina </a:t>
            </a:r>
            <a:r>
              <a:rPr lang="sk-S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VŠVU, školský rok 2017/18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0000" y="18000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</a:p>
          <a:p>
            <a:r>
              <a:rPr lang="sk-SK" sz="1600" dirty="0" err="1" smtClean="0"/>
              <a:t>Stopníkovo-úbežníková</a:t>
            </a:r>
            <a:r>
              <a:rPr lang="sk-SK" sz="1600" dirty="0" smtClean="0"/>
              <a:t> metóda. Perspektíva a zväčšenie.</a:t>
            </a:r>
            <a:endParaRPr lang="sk-SK" sz="1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40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54598" y="6300000"/>
            <a:ext cx="3034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/>
              <a:t>http://prodom.sk/?p=projekty&amp;project=208</a:t>
            </a:r>
            <a:endParaRPr lang="sk-SK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65" t="24800" r="1797" b="4641"/>
          <a:stretch>
            <a:fillRect/>
          </a:stretch>
        </p:blipFill>
        <p:spPr bwMode="auto">
          <a:xfrm>
            <a:off x="403038" y="1009532"/>
            <a:ext cx="8337924" cy="48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60000" y="360000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Perspektíva rodinného domu</a:t>
            </a:r>
            <a:endParaRPr lang="sk-SK" sz="16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Line 91"/>
          <p:cNvSpPr>
            <a:spLocks noChangeShapeType="1"/>
          </p:cNvSpPr>
          <p:nvPr/>
        </p:nvSpPr>
        <p:spPr bwMode="auto">
          <a:xfrm flipV="1">
            <a:off x="3240087" y="2776775"/>
            <a:ext cx="0" cy="29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BlokTextu 24"/>
          <p:cNvSpPr txBox="1">
            <a:spLocks noChangeArrowheads="1"/>
          </p:cNvSpPr>
          <p:nvPr/>
        </p:nvSpPr>
        <p:spPr bwMode="auto">
          <a:xfrm>
            <a:off x="35496" y="1152000"/>
            <a:ext cx="6263253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Kružnica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vpísaná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do štvorca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sa zobrazí v perspektíve do elipsy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Na zobrazenie elipsy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použijeme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konštrukciu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8 bodov a 8 dotyčníc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rysovania: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Zostrojíme uhlopriečky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Ich priesečník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k-SK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Poznámka: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Bod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je perspektíva stredu kružnice, ale nie je stredom elipsy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lebo na priamkach, ktoré majú spoločný </a:t>
            </a:r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úbežník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</a:rPr>
              <a:t>AB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sa nezachováva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deliaci pomer bodov.</a:t>
            </a:r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86730" y="4694237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402137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59" y="8"/>
              </a:cxn>
              <a:cxn ang="0">
                <a:pos x="48" y="3"/>
              </a:cxn>
              <a:cxn ang="0">
                <a:pos x="36" y="0"/>
              </a:cxn>
              <a:cxn ang="0">
                <a:pos x="25" y="3"/>
              </a:cxn>
              <a:cxn ang="0">
                <a:pos x="15" y="8"/>
              </a:cxn>
              <a:cxn ang="0">
                <a:pos x="7" y="16"/>
              </a:cxn>
              <a:cxn ang="0">
                <a:pos x="1" y="27"/>
              </a:cxn>
              <a:cxn ang="0">
                <a:pos x="0" y="38"/>
              </a:cxn>
              <a:cxn ang="0">
                <a:pos x="1" y="50"/>
              </a:cxn>
              <a:cxn ang="0">
                <a:pos x="7" y="60"/>
              </a:cxn>
              <a:cxn ang="0">
                <a:pos x="15" y="68"/>
              </a:cxn>
              <a:cxn ang="0">
                <a:pos x="25" y="73"/>
              </a:cxn>
              <a:cxn ang="0">
                <a:pos x="36" y="75"/>
              </a:cxn>
              <a:cxn ang="0">
                <a:pos x="48" y="73"/>
              </a:cxn>
              <a:cxn ang="0">
                <a:pos x="59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59" y="8"/>
                </a:lnTo>
                <a:lnTo>
                  <a:pt x="48" y="3"/>
                </a:lnTo>
                <a:lnTo>
                  <a:pt x="36" y="0"/>
                </a:lnTo>
                <a:lnTo>
                  <a:pt x="25" y="3"/>
                </a:lnTo>
                <a:lnTo>
                  <a:pt x="15" y="8"/>
                </a:lnTo>
                <a:lnTo>
                  <a:pt x="7" y="16"/>
                </a:lnTo>
                <a:lnTo>
                  <a:pt x="1" y="27"/>
                </a:lnTo>
                <a:lnTo>
                  <a:pt x="0" y="38"/>
                </a:lnTo>
                <a:lnTo>
                  <a:pt x="1" y="50"/>
                </a:lnTo>
                <a:lnTo>
                  <a:pt x="7" y="60"/>
                </a:lnTo>
                <a:lnTo>
                  <a:pt x="15" y="68"/>
                </a:lnTo>
                <a:lnTo>
                  <a:pt x="25" y="73"/>
                </a:lnTo>
                <a:lnTo>
                  <a:pt x="36" y="75"/>
                </a:lnTo>
                <a:lnTo>
                  <a:pt x="48" y="73"/>
                </a:lnTo>
                <a:lnTo>
                  <a:pt x="59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H="1">
            <a:off x="1744662" y="4694237"/>
            <a:ext cx="6254750" cy="13128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 flipV="1">
            <a:off x="3240087" y="5380037"/>
            <a:ext cx="1495425" cy="3127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2225407" y="2945915"/>
            <a:ext cx="5774005" cy="174832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V="1">
            <a:off x="4735512" y="3364037"/>
            <a:ext cx="0" cy="20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V="1">
            <a:off x="4735512" y="3706812"/>
            <a:ext cx="0" cy="1673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H="1" flipV="1">
            <a:off x="3240087" y="3254375"/>
            <a:ext cx="1495425" cy="4524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>
            <a:off x="3240087" y="3254375"/>
            <a:ext cx="0" cy="2438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7978775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60" y="8"/>
              </a:cxn>
              <a:cxn ang="0">
                <a:pos x="49" y="3"/>
              </a:cxn>
              <a:cxn ang="0">
                <a:pos x="38" y="0"/>
              </a:cxn>
              <a:cxn ang="0">
                <a:pos x="26" y="3"/>
              </a:cxn>
              <a:cxn ang="0">
                <a:pos x="15" y="8"/>
              </a:cxn>
              <a:cxn ang="0">
                <a:pos x="8" y="16"/>
              </a:cxn>
              <a:cxn ang="0">
                <a:pos x="2" y="27"/>
              </a:cxn>
              <a:cxn ang="0">
                <a:pos x="0" y="38"/>
              </a:cxn>
              <a:cxn ang="0">
                <a:pos x="2" y="50"/>
              </a:cxn>
              <a:cxn ang="0">
                <a:pos x="8" y="60"/>
              </a:cxn>
              <a:cxn ang="0">
                <a:pos x="15" y="68"/>
              </a:cxn>
              <a:cxn ang="0">
                <a:pos x="26" y="73"/>
              </a:cxn>
              <a:cxn ang="0">
                <a:pos x="38" y="75"/>
              </a:cxn>
              <a:cxn ang="0">
                <a:pos x="49" y="73"/>
              </a:cxn>
              <a:cxn ang="0">
                <a:pos x="60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60" y="8"/>
                </a:lnTo>
                <a:lnTo>
                  <a:pt x="49" y="3"/>
                </a:lnTo>
                <a:lnTo>
                  <a:pt x="38" y="0"/>
                </a:lnTo>
                <a:lnTo>
                  <a:pt x="26" y="3"/>
                </a:lnTo>
                <a:lnTo>
                  <a:pt x="15" y="8"/>
                </a:lnTo>
                <a:lnTo>
                  <a:pt x="8" y="16"/>
                </a:lnTo>
                <a:lnTo>
                  <a:pt x="2" y="27"/>
                </a:lnTo>
                <a:lnTo>
                  <a:pt x="0" y="38"/>
                </a:lnTo>
                <a:lnTo>
                  <a:pt x="2" y="50"/>
                </a:lnTo>
                <a:lnTo>
                  <a:pt x="8" y="60"/>
                </a:lnTo>
                <a:lnTo>
                  <a:pt x="15" y="68"/>
                </a:lnTo>
                <a:lnTo>
                  <a:pt x="26" y="73"/>
                </a:lnTo>
                <a:lnTo>
                  <a:pt x="38" y="75"/>
                </a:lnTo>
                <a:lnTo>
                  <a:pt x="49" y="73"/>
                </a:lnTo>
                <a:lnTo>
                  <a:pt x="60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4108450" y="4495800"/>
            <a:ext cx="39688" cy="38100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5"/>
              </a:cxn>
              <a:cxn ang="0">
                <a:pos x="66" y="15"/>
              </a:cxn>
              <a:cxn ang="0">
                <a:pos x="59" y="7"/>
              </a:cxn>
              <a:cxn ang="0">
                <a:pos x="48" y="2"/>
              </a:cxn>
              <a:cxn ang="0">
                <a:pos x="36" y="0"/>
              </a:cxn>
              <a:cxn ang="0">
                <a:pos x="25" y="2"/>
              </a:cxn>
              <a:cxn ang="0">
                <a:pos x="14" y="7"/>
              </a:cxn>
              <a:cxn ang="0">
                <a:pos x="7" y="15"/>
              </a:cxn>
              <a:cxn ang="0">
                <a:pos x="1" y="25"/>
              </a:cxn>
              <a:cxn ang="0">
                <a:pos x="0" y="37"/>
              </a:cxn>
              <a:cxn ang="0">
                <a:pos x="1" y="48"/>
              </a:cxn>
              <a:cxn ang="0">
                <a:pos x="7" y="59"/>
              </a:cxn>
              <a:cxn ang="0">
                <a:pos x="14" y="67"/>
              </a:cxn>
              <a:cxn ang="0">
                <a:pos x="25" y="72"/>
              </a:cxn>
              <a:cxn ang="0">
                <a:pos x="36" y="74"/>
              </a:cxn>
              <a:cxn ang="0">
                <a:pos x="48" y="72"/>
              </a:cxn>
              <a:cxn ang="0">
                <a:pos x="59" y="67"/>
              </a:cxn>
              <a:cxn ang="0">
                <a:pos x="66" y="59"/>
              </a:cxn>
              <a:cxn ang="0">
                <a:pos x="73" y="48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5"/>
                </a:lnTo>
                <a:lnTo>
                  <a:pt x="66" y="15"/>
                </a:lnTo>
                <a:lnTo>
                  <a:pt x="59" y="7"/>
                </a:lnTo>
                <a:lnTo>
                  <a:pt x="48" y="2"/>
                </a:lnTo>
                <a:lnTo>
                  <a:pt x="36" y="0"/>
                </a:lnTo>
                <a:lnTo>
                  <a:pt x="25" y="2"/>
                </a:lnTo>
                <a:lnTo>
                  <a:pt x="14" y="7"/>
                </a:lnTo>
                <a:lnTo>
                  <a:pt x="7" y="15"/>
                </a:lnTo>
                <a:lnTo>
                  <a:pt x="1" y="25"/>
                </a:lnTo>
                <a:lnTo>
                  <a:pt x="0" y="37"/>
                </a:lnTo>
                <a:lnTo>
                  <a:pt x="1" y="48"/>
                </a:lnTo>
                <a:lnTo>
                  <a:pt x="7" y="59"/>
                </a:lnTo>
                <a:lnTo>
                  <a:pt x="14" y="67"/>
                </a:lnTo>
                <a:lnTo>
                  <a:pt x="25" y="72"/>
                </a:lnTo>
                <a:lnTo>
                  <a:pt x="36" y="74"/>
                </a:lnTo>
                <a:lnTo>
                  <a:pt x="48" y="72"/>
                </a:lnTo>
                <a:lnTo>
                  <a:pt x="59" y="67"/>
                </a:lnTo>
                <a:lnTo>
                  <a:pt x="66" y="59"/>
                </a:lnTo>
                <a:lnTo>
                  <a:pt x="73" y="48"/>
                </a:lnTo>
                <a:lnTo>
                  <a:pt x="74" y="37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22623" y="4649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055906" y="567442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73967" y="536368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04344" y="30084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92711" y="34517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04599" y="432025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8561667" y="465731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38"/>
          <p:cNvSpPr txBox="1">
            <a:spLocks noChangeArrowheads="1"/>
          </p:cNvSpPr>
          <p:nvPr/>
        </p:nvSpPr>
        <p:spPr bwMode="auto">
          <a:xfrm>
            <a:off x="7886684" y="4388966"/>
            <a:ext cx="606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cs-CZ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cs-CZ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BlokTextu 27"/>
          <p:cNvSpPr txBox="1">
            <a:spLocks noChangeArrowheads="1"/>
          </p:cNvSpPr>
          <p:nvPr/>
        </p:nvSpPr>
        <p:spPr bwMode="auto">
          <a:xfrm>
            <a:off x="539750" y="36000"/>
            <a:ext cx="856800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obraz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ktorý leží vo zvislej rovine.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rovnobežné zo základnou rovinou,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kolmé na základnú rovinu. Zobrazte perspektívu kružnice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ktorá je do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vpísaná. 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Line 76"/>
          <p:cNvSpPr>
            <a:spLocks noChangeShapeType="1"/>
          </p:cNvSpPr>
          <p:nvPr/>
        </p:nvSpPr>
        <p:spPr bwMode="auto">
          <a:xfrm>
            <a:off x="286730" y="6134425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73"/>
          <p:cNvSpPr/>
          <p:nvPr/>
        </p:nvSpPr>
        <p:spPr>
          <a:xfrm>
            <a:off x="8526401" y="6132789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Line 100"/>
          <p:cNvSpPr>
            <a:spLocks noChangeShapeType="1"/>
          </p:cNvSpPr>
          <p:nvPr/>
        </p:nvSpPr>
        <p:spPr bwMode="auto">
          <a:xfrm>
            <a:off x="3240087" y="3254375"/>
            <a:ext cx="1495425" cy="21256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Line 101"/>
          <p:cNvSpPr>
            <a:spLocks noChangeShapeType="1"/>
          </p:cNvSpPr>
          <p:nvPr/>
        </p:nvSpPr>
        <p:spPr bwMode="auto">
          <a:xfrm flipH="1">
            <a:off x="3240087" y="3706812"/>
            <a:ext cx="1495425" cy="198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6" name="Skupina 135"/>
          <p:cNvGrpSpPr/>
          <p:nvPr/>
        </p:nvGrpSpPr>
        <p:grpSpPr>
          <a:xfrm>
            <a:off x="5558852" y="714464"/>
            <a:ext cx="3590201" cy="3362608"/>
            <a:chOff x="5558852" y="714464"/>
            <a:chExt cx="3590201" cy="3362608"/>
          </a:xfrm>
        </p:grpSpPr>
        <p:cxnSp>
          <p:nvCxnSpPr>
            <p:cNvPr id="137" name="Rovná spojnica 136"/>
            <p:cNvCxnSpPr>
              <a:stCxn id="141" idx="3"/>
            </p:cNvCxnSpPr>
            <p:nvPr/>
          </p:nvCxnSpPr>
          <p:spPr>
            <a:xfrm>
              <a:off x="6583028" y="1348777"/>
              <a:ext cx="2021420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Line 103"/>
            <p:cNvSpPr>
              <a:spLocks noChangeShapeType="1"/>
            </p:cNvSpPr>
            <p:nvPr/>
          </p:nvSpPr>
          <p:spPr bwMode="auto">
            <a:xfrm rot="16200000" flipV="1">
              <a:off x="7567590" y="902905"/>
              <a:ext cx="0" cy="28898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9" name="Rovná spojnica 138"/>
            <p:cNvCxnSpPr/>
            <p:nvPr/>
          </p:nvCxnSpPr>
          <p:spPr>
            <a:xfrm>
              <a:off x="7587159" y="908720"/>
              <a:ext cx="0" cy="2849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bdĺžnik 139"/>
            <p:cNvSpPr>
              <a:spLocks noChangeAspect="1"/>
            </p:cNvSpPr>
            <p:nvPr/>
          </p:nvSpPr>
          <p:spPr>
            <a:xfrm>
              <a:off x="6577359" y="1339320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1" name="BlokTextu 11"/>
            <p:cNvSpPr txBox="1">
              <a:spLocks noChangeArrowheads="1"/>
            </p:cNvSpPr>
            <p:nvPr/>
          </p:nvSpPr>
          <p:spPr bwMode="auto">
            <a:xfrm>
              <a:off x="625088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2" name="Oblúk 141"/>
            <p:cNvSpPr>
              <a:spLocks noChangeAspect="1"/>
            </p:cNvSpPr>
            <p:nvPr/>
          </p:nvSpPr>
          <p:spPr bwMode="auto">
            <a:xfrm rot="5400000" flipV="1">
              <a:off x="5558852" y="1326635"/>
              <a:ext cx="2034538" cy="2034538"/>
            </a:xfrm>
            <a:prstGeom prst="arc">
              <a:avLst>
                <a:gd name="adj1" fmla="val 18932149"/>
                <a:gd name="adj2" fmla="val 0"/>
              </a:avLst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BlokTextu 88"/>
            <p:cNvSpPr txBox="1">
              <a:spLocks noChangeArrowheads="1"/>
            </p:cNvSpPr>
            <p:nvPr/>
          </p:nvSpPr>
          <p:spPr bwMode="auto">
            <a:xfrm>
              <a:off x="6161965" y="2610036"/>
              <a:ext cx="4555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>
                  <a:solidFill>
                    <a:srgbClr val="00B050"/>
                  </a:solidFill>
                </a:rPr>
                <a:t>45°</a:t>
              </a:r>
            </a:p>
          </p:txBody>
        </p:sp>
        <p:cxnSp>
          <p:nvCxnSpPr>
            <p:cNvPr id="144" name="Rovná spojnica 90"/>
            <p:cNvCxnSpPr>
              <a:cxnSpLocks noChangeShapeType="1"/>
            </p:cNvCxnSpPr>
            <p:nvPr/>
          </p:nvCxnSpPr>
          <p:spPr bwMode="auto">
            <a:xfrm rot="5400000">
              <a:off x="6216150" y="2695049"/>
              <a:ext cx="0" cy="746125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</p:cxnSp>
        <p:sp>
          <p:nvSpPr>
            <p:cNvPr id="145" name="BlokTextu 61"/>
            <p:cNvSpPr txBox="1">
              <a:spLocks noChangeArrowheads="1"/>
            </p:cNvSpPr>
            <p:nvPr/>
          </p:nvSpPr>
          <p:spPr bwMode="auto">
            <a:xfrm>
              <a:off x="6328317" y="3060273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sk-SK" sz="1400" b="1" dirty="0" smtClean="0">
                  <a:solidFill>
                    <a:srgbClr val="00B050"/>
                  </a:solidFill>
                </a:rPr>
                <a:t>Z</a:t>
              </a:r>
              <a:endParaRPr lang="sk-SK" alt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BlokTextu 11"/>
            <p:cNvSpPr txBox="1">
              <a:spLocks noChangeArrowheads="1"/>
            </p:cNvSpPr>
            <p:nvPr/>
          </p:nvSpPr>
          <p:spPr bwMode="auto">
            <a:xfrm>
              <a:off x="858621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C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0" name="BlokTextu 11"/>
            <p:cNvSpPr txBox="1">
              <a:spLocks noChangeArrowheads="1"/>
            </p:cNvSpPr>
            <p:nvPr/>
          </p:nvSpPr>
          <p:spPr bwMode="auto">
            <a:xfrm>
              <a:off x="6336363" y="331276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A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1" name="BlokTextu 11"/>
            <p:cNvSpPr txBox="1">
              <a:spLocks noChangeArrowheads="1"/>
            </p:cNvSpPr>
            <p:nvPr/>
          </p:nvSpPr>
          <p:spPr bwMode="auto">
            <a:xfrm>
              <a:off x="8577589" y="332648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B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2" name="TextBox 156"/>
            <p:cNvSpPr txBox="1"/>
            <p:nvPr/>
          </p:nvSpPr>
          <p:spPr>
            <a:xfrm>
              <a:off x="6329542" y="205822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Box 156"/>
            <p:cNvSpPr txBox="1"/>
            <p:nvPr/>
          </p:nvSpPr>
          <p:spPr>
            <a:xfrm>
              <a:off x="7381490" y="333797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Obdĺžnik 169"/>
            <p:cNvSpPr>
              <a:spLocks noChangeAspect="1"/>
            </p:cNvSpPr>
            <p:nvPr/>
          </p:nvSpPr>
          <p:spPr>
            <a:xfrm rot="2700000">
              <a:off x="6575980" y="1338212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72" name="Rovná spojnica 68"/>
            <p:cNvCxnSpPr>
              <a:cxnSpLocks noChangeShapeType="1"/>
            </p:cNvCxnSpPr>
            <p:nvPr/>
          </p:nvCxnSpPr>
          <p:spPr bwMode="auto">
            <a:xfrm rot="5400000">
              <a:off x="6720330" y="2921298"/>
              <a:ext cx="0" cy="3010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74" name="Group 145"/>
            <p:cNvGrpSpPr>
              <a:grpSpLocks noChangeAspect="1"/>
            </p:cNvGrpSpPr>
            <p:nvPr/>
          </p:nvGrpSpPr>
          <p:grpSpPr>
            <a:xfrm rot="5400000" flipV="1">
              <a:off x="6407200" y="2908360"/>
              <a:ext cx="148251" cy="151275"/>
              <a:chOff x="3162300" y="5257800"/>
              <a:chExt cx="77788" cy="79375"/>
            </a:xfrm>
          </p:grpSpPr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3162300" y="5257800"/>
                <a:ext cx="77788" cy="79375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26" y="1"/>
                  </a:cxn>
                  <a:cxn ang="0">
                    <a:pos x="103" y="7"/>
                  </a:cxn>
                  <a:cxn ang="0">
                    <a:pos x="81" y="16"/>
                  </a:cxn>
                  <a:cxn ang="0">
                    <a:pos x="62" y="28"/>
                  </a:cxn>
                  <a:cxn ang="0">
                    <a:pos x="44" y="43"/>
                  </a:cxn>
                  <a:cxn ang="0">
                    <a:pos x="29" y="62"/>
                  </a:cxn>
                  <a:cxn ang="0">
                    <a:pos x="17" y="81"/>
                  </a:cxn>
                  <a:cxn ang="0">
                    <a:pos x="8" y="103"/>
                  </a:cxn>
                  <a:cxn ang="0">
                    <a:pos x="3" y="126"/>
                  </a:cxn>
                  <a:cxn ang="0">
                    <a:pos x="0" y="149"/>
                  </a:cxn>
                </a:cxnLst>
                <a:rect l="0" t="0" r="r" b="b"/>
                <a:pathLst>
                  <a:path w="149" h="149">
                    <a:moveTo>
                      <a:pt x="149" y="0"/>
                    </a:moveTo>
                    <a:lnTo>
                      <a:pt x="126" y="1"/>
                    </a:lnTo>
                    <a:lnTo>
                      <a:pt x="103" y="7"/>
                    </a:lnTo>
                    <a:lnTo>
                      <a:pt x="81" y="16"/>
                    </a:lnTo>
                    <a:lnTo>
                      <a:pt x="62" y="28"/>
                    </a:lnTo>
                    <a:lnTo>
                      <a:pt x="44" y="43"/>
                    </a:lnTo>
                    <a:lnTo>
                      <a:pt x="29" y="62"/>
                    </a:lnTo>
                    <a:lnTo>
                      <a:pt x="17" y="81"/>
                    </a:lnTo>
                    <a:lnTo>
                      <a:pt x="8" y="103"/>
                    </a:lnTo>
                    <a:lnTo>
                      <a:pt x="3" y="126"/>
                    </a:lnTo>
                    <a:lnTo>
                      <a:pt x="0" y="149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128"/>
              <p:cNvSpPr>
                <a:spLocks noChangeAspect="1"/>
              </p:cNvSpPr>
              <p:nvPr/>
            </p:nvSpPr>
            <p:spPr bwMode="auto">
              <a:xfrm>
                <a:off x="3196809" y="5293680"/>
                <a:ext cx="19229" cy="19229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72" y="25"/>
                  </a:cxn>
                  <a:cxn ang="0">
                    <a:pos x="66" y="15"/>
                  </a:cxn>
                  <a:cxn ang="0">
                    <a:pos x="59" y="7"/>
                  </a:cxn>
                  <a:cxn ang="0">
                    <a:pos x="48" y="1"/>
                  </a:cxn>
                  <a:cxn ang="0">
                    <a:pos x="37" y="0"/>
                  </a:cxn>
                  <a:cxn ang="0">
                    <a:pos x="25" y="1"/>
                  </a:cxn>
                  <a:cxn ang="0">
                    <a:pos x="15" y="7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0" y="37"/>
                  </a:cxn>
                  <a:cxn ang="0">
                    <a:pos x="1" y="48"/>
                  </a:cxn>
                  <a:cxn ang="0">
                    <a:pos x="7" y="59"/>
                  </a:cxn>
                  <a:cxn ang="0">
                    <a:pos x="15" y="67"/>
                  </a:cxn>
                  <a:cxn ang="0">
                    <a:pos x="25" y="72"/>
                  </a:cxn>
                  <a:cxn ang="0">
                    <a:pos x="37" y="74"/>
                  </a:cxn>
                  <a:cxn ang="0">
                    <a:pos x="48" y="72"/>
                  </a:cxn>
                  <a:cxn ang="0">
                    <a:pos x="59" y="67"/>
                  </a:cxn>
                  <a:cxn ang="0">
                    <a:pos x="66" y="59"/>
                  </a:cxn>
                  <a:cxn ang="0">
                    <a:pos x="72" y="48"/>
                  </a:cxn>
                  <a:cxn ang="0">
                    <a:pos x="73" y="37"/>
                  </a:cxn>
                </a:cxnLst>
                <a:rect l="0" t="0" r="r" b="b"/>
                <a:pathLst>
                  <a:path w="73" h="74">
                    <a:moveTo>
                      <a:pt x="73" y="37"/>
                    </a:moveTo>
                    <a:lnTo>
                      <a:pt x="72" y="25"/>
                    </a:lnTo>
                    <a:lnTo>
                      <a:pt x="66" y="15"/>
                    </a:lnTo>
                    <a:lnTo>
                      <a:pt x="59" y="7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5" y="1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37"/>
                    </a:lnTo>
                    <a:lnTo>
                      <a:pt x="1" y="48"/>
                    </a:lnTo>
                    <a:lnTo>
                      <a:pt x="7" y="59"/>
                    </a:lnTo>
                    <a:lnTo>
                      <a:pt x="15" y="67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48" y="72"/>
                    </a:lnTo>
                    <a:lnTo>
                      <a:pt x="59" y="67"/>
                    </a:lnTo>
                    <a:lnTo>
                      <a:pt x="66" y="59"/>
                    </a:lnTo>
                    <a:lnTo>
                      <a:pt x="72" y="48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5" name="BlokTextu 61"/>
            <p:cNvSpPr txBox="1">
              <a:spLocks noChangeArrowheads="1"/>
            </p:cNvSpPr>
            <p:nvPr/>
          </p:nvSpPr>
          <p:spPr bwMode="auto">
            <a:xfrm>
              <a:off x="8553886" y="2029718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3</a:t>
              </a:r>
              <a:endParaRPr lang="sk-SK" altLang="sk-SK" sz="1600" b="1" dirty="0"/>
            </a:p>
          </p:txBody>
        </p:sp>
        <p:sp>
          <p:nvSpPr>
            <p:cNvPr id="176" name="BlokTextu 61"/>
            <p:cNvSpPr txBox="1">
              <a:spLocks noChangeArrowheads="1"/>
            </p:cNvSpPr>
            <p:nvPr/>
          </p:nvSpPr>
          <p:spPr bwMode="auto">
            <a:xfrm>
              <a:off x="7319914" y="105273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4</a:t>
              </a:r>
              <a:endParaRPr lang="sk-SK" altLang="sk-SK" sz="1600" b="1" dirty="0"/>
            </a:p>
          </p:txBody>
        </p:sp>
        <p:sp>
          <p:nvSpPr>
            <p:cNvPr id="178" name="BlokTextu 61"/>
            <p:cNvSpPr txBox="1">
              <a:spLocks noChangeArrowheads="1"/>
            </p:cNvSpPr>
            <p:nvPr/>
          </p:nvSpPr>
          <p:spPr bwMode="auto">
            <a:xfrm>
              <a:off x="6694736" y="303269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5</a:t>
              </a:r>
              <a:endParaRPr lang="sk-SK" altLang="sk-SK" sz="1600" b="1" dirty="0"/>
            </a:p>
          </p:txBody>
        </p:sp>
        <p:sp>
          <p:nvSpPr>
            <p:cNvPr id="179" name="BlokTextu 61"/>
            <p:cNvSpPr txBox="1">
              <a:spLocks noChangeArrowheads="1"/>
            </p:cNvSpPr>
            <p:nvPr/>
          </p:nvSpPr>
          <p:spPr bwMode="auto">
            <a:xfrm>
              <a:off x="8309490" y="289730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6</a:t>
              </a:r>
              <a:endParaRPr lang="sk-SK" altLang="sk-SK" sz="1600" b="1" dirty="0"/>
            </a:p>
          </p:txBody>
        </p:sp>
        <p:cxnSp>
          <p:nvCxnSpPr>
            <p:cNvPr id="180" name="Rovná spojnica 179"/>
            <p:cNvCxnSpPr>
              <a:stCxn id="146" idx="1"/>
            </p:cNvCxnSpPr>
            <p:nvPr/>
          </p:nvCxnSpPr>
          <p:spPr>
            <a:xfrm flipH="1">
              <a:off x="6588224" y="1348777"/>
              <a:ext cx="1997991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ál 37"/>
            <p:cNvSpPr>
              <a:spLocks noChangeAspect="1"/>
            </p:cNvSpPr>
            <p:nvPr/>
          </p:nvSpPr>
          <p:spPr bwMode="auto">
            <a:xfrm>
              <a:off x="6576716" y="1338436"/>
              <a:ext cx="2020887" cy="20208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sk-SK" altLang="sk-SK"/>
            </a:p>
          </p:txBody>
        </p:sp>
        <p:sp>
          <p:nvSpPr>
            <p:cNvPr id="183" name="Freeform 123"/>
            <p:cNvSpPr>
              <a:spLocks/>
            </p:cNvSpPr>
            <p:nvPr/>
          </p:nvSpPr>
          <p:spPr bwMode="auto">
            <a:xfrm>
              <a:off x="7571814" y="131633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6553822" y="233002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Freeform 123"/>
            <p:cNvSpPr>
              <a:spLocks/>
            </p:cNvSpPr>
            <p:nvPr/>
          </p:nvSpPr>
          <p:spPr bwMode="auto">
            <a:xfrm>
              <a:off x="8585904" y="23291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0" name="Rovná spojnica 189"/>
            <p:cNvCxnSpPr/>
            <p:nvPr/>
          </p:nvCxnSpPr>
          <p:spPr>
            <a:xfrm>
              <a:off x="6866471" y="1649091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Rovná spojnica 190"/>
            <p:cNvCxnSpPr/>
            <p:nvPr/>
          </p:nvCxnSpPr>
          <p:spPr>
            <a:xfrm>
              <a:off x="8305844" y="1637625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ovná spojnica 191"/>
            <p:cNvCxnSpPr/>
            <p:nvPr/>
          </p:nvCxnSpPr>
          <p:spPr>
            <a:xfrm rot="16200000">
              <a:off x="7580638" y="925823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ovná spojnica 192"/>
            <p:cNvCxnSpPr/>
            <p:nvPr/>
          </p:nvCxnSpPr>
          <p:spPr>
            <a:xfrm rot="16200000">
              <a:off x="7590316" y="2355410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6846627" y="16182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Freeform 123"/>
            <p:cNvSpPr>
              <a:spLocks/>
            </p:cNvSpPr>
            <p:nvPr/>
          </p:nvSpPr>
          <p:spPr bwMode="auto">
            <a:xfrm>
              <a:off x="8280018" y="161204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Freeform 123"/>
            <p:cNvSpPr>
              <a:spLocks/>
            </p:cNvSpPr>
            <p:nvPr/>
          </p:nvSpPr>
          <p:spPr bwMode="auto">
            <a:xfrm>
              <a:off x="8286006" y="304583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Freeform 123"/>
            <p:cNvSpPr>
              <a:spLocks/>
            </p:cNvSpPr>
            <p:nvPr/>
          </p:nvSpPr>
          <p:spPr bwMode="auto">
            <a:xfrm>
              <a:off x="6846627" y="3043836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BlokTextu 61"/>
            <p:cNvSpPr txBox="1">
              <a:spLocks noChangeArrowheads="1"/>
            </p:cNvSpPr>
            <p:nvPr/>
          </p:nvSpPr>
          <p:spPr bwMode="auto">
            <a:xfrm>
              <a:off x="8154052" y="1325962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7</a:t>
              </a:r>
              <a:endParaRPr lang="sk-SK" altLang="sk-SK" sz="1600" b="1" dirty="0"/>
            </a:p>
          </p:txBody>
        </p:sp>
        <p:sp>
          <p:nvSpPr>
            <p:cNvPr id="199" name="BlokTextu 61"/>
            <p:cNvSpPr txBox="1">
              <a:spLocks noChangeArrowheads="1"/>
            </p:cNvSpPr>
            <p:nvPr/>
          </p:nvSpPr>
          <p:spPr bwMode="auto">
            <a:xfrm>
              <a:off x="6570410" y="14558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8</a:t>
              </a:r>
              <a:endParaRPr lang="sk-SK" altLang="sk-SK" sz="1600" b="1" dirty="0"/>
            </a:p>
          </p:txBody>
        </p:sp>
        <p:sp>
          <p:nvSpPr>
            <p:cNvPr id="203" name="Freeform 123"/>
            <p:cNvSpPr>
              <a:spLocks/>
            </p:cNvSpPr>
            <p:nvPr/>
          </p:nvSpPr>
          <p:spPr bwMode="auto">
            <a:xfrm>
              <a:off x="7571832" y="334436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BlokTextu 61"/>
            <p:cNvSpPr txBox="1">
              <a:spLocks noChangeArrowheads="1"/>
            </p:cNvSpPr>
            <p:nvPr/>
          </p:nvSpPr>
          <p:spPr bwMode="auto">
            <a:xfrm>
              <a:off x="7106413" y="1355611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smtClean="0"/>
                <a:t>k</a:t>
              </a:r>
              <a:endParaRPr lang="sk-SK" altLang="sk-SK" sz="1600" b="1" dirty="0"/>
            </a:p>
          </p:txBody>
        </p:sp>
        <p:cxnSp>
          <p:nvCxnSpPr>
            <p:cNvPr id="205" name="Rovná spojnica 204"/>
            <p:cNvCxnSpPr/>
            <p:nvPr/>
          </p:nvCxnSpPr>
          <p:spPr>
            <a:xfrm flipH="1">
              <a:off x="5662246" y="2356340"/>
              <a:ext cx="907913" cy="91256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207" name="TextBox 164"/>
            <p:cNvSpPr txBox="1"/>
            <p:nvPr/>
          </p:nvSpPr>
          <p:spPr>
            <a:xfrm>
              <a:off x="7560612" y="71446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164"/>
            <p:cNvSpPr txBox="1"/>
            <p:nvPr/>
          </p:nvSpPr>
          <p:spPr>
            <a:xfrm>
              <a:off x="7527812" y="373851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TextBox 164"/>
            <p:cNvSpPr txBox="1"/>
            <p:nvPr/>
          </p:nvSpPr>
          <p:spPr>
            <a:xfrm>
              <a:off x="5868144" y="219552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TextBox 164"/>
            <p:cNvSpPr txBox="1"/>
            <p:nvPr/>
          </p:nvSpPr>
          <p:spPr>
            <a:xfrm>
              <a:off x="8839353" y="237036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Left Brace 188"/>
            <p:cNvSpPr/>
            <p:nvPr/>
          </p:nvSpPr>
          <p:spPr>
            <a:xfrm flipH="1">
              <a:off x="7586598" y="929904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232" name="Left Brace 188"/>
            <p:cNvSpPr/>
            <p:nvPr/>
          </p:nvSpPr>
          <p:spPr>
            <a:xfrm flipH="1">
              <a:off x="7588870" y="1632712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234" name="BlokTextu 61"/>
            <p:cNvSpPr txBox="1">
              <a:spLocks noChangeArrowheads="1"/>
            </p:cNvSpPr>
            <p:nvPr/>
          </p:nvSpPr>
          <p:spPr bwMode="auto">
            <a:xfrm>
              <a:off x="7269959" y="1565300"/>
              <a:ext cx="354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 smtClean="0">
                  <a:solidFill>
                    <a:srgbClr val="008000"/>
                  </a:solidFill>
                </a:rPr>
                <a:t>W</a:t>
              </a:r>
              <a:endParaRPr lang="sk-SK" altLang="sk-SK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236" name="TextBox 155"/>
            <p:cNvSpPr txBox="1"/>
            <p:nvPr/>
          </p:nvSpPr>
          <p:spPr>
            <a:xfrm>
              <a:off x="7246821" y="2216439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7" name="Group 145"/>
          <p:cNvGrpSpPr/>
          <p:nvPr/>
        </p:nvGrpSpPr>
        <p:grpSpPr>
          <a:xfrm>
            <a:off x="3110297" y="4560132"/>
            <a:ext cx="127803" cy="130410"/>
            <a:chOff x="3162300" y="5257800"/>
            <a:chExt cx="77788" cy="79375"/>
          </a:xfrm>
        </p:grpSpPr>
        <p:sp>
          <p:nvSpPr>
            <p:cNvPr id="256" name="Freeform 127"/>
            <p:cNvSpPr>
              <a:spLocks/>
            </p:cNvSpPr>
            <p:nvPr/>
          </p:nvSpPr>
          <p:spPr bwMode="auto">
            <a:xfrm>
              <a:off x="3162300" y="5257800"/>
              <a:ext cx="77788" cy="79375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26" y="1"/>
                </a:cxn>
                <a:cxn ang="0">
                  <a:pos x="103" y="7"/>
                </a:cxn>
                <a:cxn ang="0">
                  <a:pos x="81" y="16"/>
                </a:cxn>
                <a:cxn ang="0">
                  <a:pos x="62" y="28"/>
                </a:cxn>
                <a:cxn ang="0">
                  <a:pos x="44" y="43"/>
                </a:cxn>
                <a:cxn ang="0">
                  <a:pos x="29" y="62"/>
                </a:cxn>
                <a:cxn ang="0">
                  <a:pos x="17" y="81"/>
                </a:cxn>
                <a:cxn ang="0">
                  <a:pos x="8" y="103"/>
                </a:cxn>
                <a:cxn ang="0">
                  <a:pos x="3" y="126"/>
                </a:cxn>
                <a:cxn ang="0">
                  <a:pos x="0" y="149"/>
                </a:cxn>
              </a:cxnLst>
              <a:rect l="0" t="0" r="r" b="b"/>
              <a:pathLst>
                <a:path w="149" h="149">
                  <a:moveTo>
                    <a:pt x="149" y="0"/>
                  </a:moveTo>
                  <a:lnTo>
                    <a:pt x="126" y="1"/>
                  </a:lnTo>
                  <a:lnTo>
                    <a:pt x="103" y="7"/>
                  </a:lnTo>
                  <a:lnTo>
                    <a:pt x="81" y="16"/>
                  </a:lnTo>
                  <a:lnTo>
                    <a:pt x="62" y="28"/>
                  </a:lnTo>
                  <a:lnTo>
                    <a:pt x="44" y="43"/>
                  </a:lnTo>
                  <a:lnTo>
                    <a:pt x="29" y="62"/>
                  </a:lnTo>
                  <a:lnTo>
                    <a:pt x="17" y="81"/>
                  </a:lnTo>
                  <a:lnTo>
                    <a:pt x="8" y="103"/>
                  </a:lnTo>
                  <a:lnTo>
                    <a:pt x="3" y="126"/>
                  </a:lnTo>
                  <a:lnTo>
                    <a:pt x="0" y="1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128"/>
            <p:cNvSpPr>
              <a:spLocks noChangeAspect="1"/>
            </p:cNvSpPr>
            <p:nvPr/>
          </p:nvSpPr>
          <p:spPr bwMode="auto">
            <a:xfrm>
              <a:off x="3196809" y="5293680"/>
              <a:ext cx="19229" cy="19229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72" y="25"/>
                </a:cxn>
                <a:cxn ang="0">
                  <a:pos x="66" y="15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5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1" y="48"/>
                </a:cxn>
                <a:cxn ang="0">
                  <a:pos x="7" y="59"/>
                </a:cxn>
                <a:cxn ang="0">
                  <a:pos x="15" y="67"/>
                </a:cxn>
                <a:cxn ang="0">
                  <a:pos x="25" y="72"/>
                </a:cxn>
                <a:cxn ang="0">
                  <a:pos x="37" y="74"/>
                </a:cxn>
                <a:cxn ang="0">
                  <a:pos x="48" y="72"/>
                </a:cxn>
                <a:cxn ang="0">
                  <a:pos x="59" y="67"/>
                </a:cxn>
                <a:cxn ang="0">
                  <a:pos x="66" y="59"/>
                </a:cxn>
                <a:cxn ang="0">
                  <a:pos x="72" y="48"/>
                </a:cxn>
                <a:cxn ang="0">
                  <a:pos x="73" y="37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lnTo>
                    <a:pt x="72" y="25"/>
                  </a:lnTo>
                  <a:lnTo>
                    <a:pt x="66" y="15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5" y="72"/>
                  </a:lnTo>
                  <a:lnTo>
                    <a:pt x="37" y="74"/>
                  </a:lnTo>
                  <a:lnTo>
                    <a:pt x="48" y="72"/>
                  </a:lnTo>
                  <a:lnTo>
                    <a:pt x="59" y="67"/>
                  </a:lnTo>
                  <a:lnTo>
                    <a:pt x="66" y="59"/>
                  </a:lnTo>
                  <a:lnTo>
                    <a:pt x="72" y="4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9" name="Group 145"/>
          <p:cNvGrpSpPr/>
          <p:nvPr/>
        </p:nvGrpSpPr>
        <p:grpSpPr>
          <a:xfrm flipH="1">
            <a:off x="4735705" y="4565706"/>
            <a:ext cx="127803" cy="130410"/>
            <a:chOff x="3162300" y="5257800"/>
            <a:chExt cx="77788" cy="79375"/>
          </a:xfrm>
        </p:grpSpPr>
        <p:sp>
          <p:nvSpPr>
            <p:cNvPr id="260" name="Freeform 127"/>
            <p:cNvSpPr>
              <a:spLocks/>
            </p:cNvSpPr>
            <p:nvPr/>
          </p:nvSpPr>
          <p:spPr bwMode="auto">
            <a:xfrm>
              <a:off x="3162300" y="5257800"/>
              <a:ext cx="77788" cy="79375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26" y="1"/>
                </a:cxn>
                <a:cxn ang="0">
                  <a:pos x="103" y="7"/>
                </a:cxn>
                <a:cxn ang="0">
                  <a:pos x="81" y="16"/>
                </a:cxn>
                <a:cxn ang="0">
                  <a:pos x="62" y="28"/>
                </a:cxn>
                <a:cxn ang="0">
                  <a:pos x="44" y="43"/>
                </a:cxn>
                <a:cxn ang="0">
                  <a:pos x="29" y="62"/>
                </a:cxn>
                <a:cxn ang="0">
                  <a:pos x="17" y="81"/>
                </a:cxn>
                <a:cxn ang="0">
                  <a:pos x="8" y="103"/>
                </a:cxn>
                <a:cxn ang="0">
                  <a:pos x="3" y="126"/>
                </a:cxn>
                <a:cxn ang="0">
                  <a:pos x="0" y="149"/>
                </a:cxn>
              </a:cxnLst>
              <a:rect l="0" t="0" r="r" b="b"/>
              <a:pathLst>
                <a:path w="149" h="149">
                  <a:moveTo>
                    <a:pt x="149" y="0"/>
                  </a:moveTo>
                  <a:lnTo>
                    <a:pt x="126" y="1"/>
                  </a:lnTo>
                  <a:lnTo>
                    <a:pt x="103" y="7"/>
                  </a:lnTo>
                  <a:lnTo>
                    <a:pt x="81" y="16"/>
                  </a:lnTo>
                  <a:lnTo>
                    <a:pt x="62" y="28"/>
                  </a:lnTo>
                  <a:lnTo>
                    <a:pt x="44" y="43"/>
                  </a:lnTo>
                  <a:lnTo>
                    <a:pt x="29" y="62"/>
                  </a:lnTo>
                  <a:lnTo>
                    <a:pt x="17" y="81"/>
                  </a:lnTo>
                  <a:lnTo>
                    <a:pt x="8" y="103"/>
                  </a:lnTo>
                  <a:lnTo>
                    <a:pt x="3" y="126"/>
                  </a:lnTo>
                  <a:lnTo>
                    <a:pt x="0" y="1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128"/>
            <p:cNvSpPr>
              <a:spLocks noChangeAspect="1"/>
            </p:cNvSpPr>
            <p:nvPr/>
          </p:nvSpPr>
          <p:spPr bwMode="auto">
            <a:xfrm>
              <a:off x="3196809" y="5293680"/>
              <a:ext cx="19229" cy="19229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72" y="25"/>
                </a:cxn>
                <a:cxn ang="0">
                  <a:pos x="66" y="15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5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1" y="48"/>
                </a:cxn>
                <a:cxn ang="0">
                  <a:pos x="7" y="59"/>
                </a:cxn>
                <a:cxn ang="0">
                  <a:pos x="15" y="67"/>
                </a:cxn>
                <a:cxn ang="0">
                  <a:pos x="25" y="72"/>
                </a:cxn>
                <a:cxn ang="0">
                  <a:pos x="37" y="74"/>
                </a:cxn>
                <a:cxn ang="0">
                  <a:pos x="48" y="72"/>
                </a:cxn>
                <a:cxn ang="0">
                  <a:pos x="59" y="67"/>
                </a:cxn>
                <a:cxn ang="0">
                  <a:pos x="66" y="59"/>
                </a:cxn>
                <a:cxn ang="0">
                  <a:pos x="72" y="48"/>
                </a:cxn>
                <a:cxn ang="0">
                  <a:pos x="73" y="37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lnTo>
                    <a:pt x="72" y="25"/>
                  </a:lnTo>
                  <a:lnTo>
                    <a:pt x="66" y="15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5" y="72"/>
                  </a:lnTo>
                  <a:lnTo>
                    <a:pt x="37" y="74"/>
                  </a:lnTo>
                  <a:lnTo>
                    <a:pt x="48" y="72"/>
                  </a:lnTo>
                  <a:lnTo>
                    <a:pt x="59" y="67"/>
                  </a:lnTo>
                  <a:lnTo>
                    <a:pt x="66" y="59"/>
                  </a:lnTo>
                  <a:lnTo>
                    <a:pt x="72" y="4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" name="BlokTextu 53"/>
          <p:cNvSpPr txBox="1">
            <a:spLocks noChangeArrowheads="1"/>
          </p:cNvSpPr>
          <p:nvPr/>
        </p:nvSpPr>
        <p:spPr bwMode="auto">
          <a:xfrm>
            <a:off x="0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Skupina 15"/>
          <p:cNvGrpSpPr>
            <a:grpSpLocks/>
          </p:cNvGrpSpPr>
          <p:nvPr/>
        </p:nvGrpSpPr>
        <p:grpSpPr bwMode="auto">
          <a:xfrm>
            <a:off x="6084168" y="6409215"/>
            <a:ext cx="1913940" cy="393700"/>
            <a:chOff x="2699794" y="4497810"/>
            <a:chExt cx="1912482" cy="393091"/>
          </a:xfrm>
        </p:grpSpPr>
        <p:pic>
          <p:nvPicPr>
            <p:cNvPr id="91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2447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sk-SK" sz="1000" dirty="0" smtClean="0"/>
                <a:t>, Mészárosová</a:t>
              </a:r>
              <a:endParaRPr lang="sk-SK" sz="1000" dirty="0"/>
            </a:p>
          </p:txBody>
        </p:sp>
      </p:grpSp>
      <p:sp>
        <p:nvSpPr>
          <p:cNvPr id="94" name="Zástupný symbol čísla snímky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917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" grpId="0" animBg="1"/>
      <p:bldP spid="156" grpId="0"/>
      <p:bldP spid="130" grpId="0" animBg="1"/>
      <p:bldP spid="1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ine 110"/>
          <p:cNvSpPr>
            <a:spLocks noChangeShapeType="1"/>
          </p:cNvSpPr>
          <p:nvPr/>
        </p:nvSpPr>
        <p:spPr bwMode="auto">
          <a:xfrm>
            <a:off x="3540125" y="3679825"/>
            <a:ext cx="4459288" cy="10144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Line 107"/>
          <p:cNvSpPr>
            <a:spLocks noChangeShapeType="1"/>
          </p:cNvSpPr>
          <p:nvPr/>
        </p:nvSpPr>
        <p:spPr bwMode="auto">
          <a:xfrm flipV="1">
            <a:off x="3240087" y="4694237"/>
            <a:ext cx="4759325" cy="6429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86730" y="4694237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402137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59" y="8"/>
              </a:cxn>
              <a:cxn ang="0">
                <a:pos x="48" y="3"/>
              </a:cxn>
              <a:cxn ang="0">
                <a:pos x="36" y="0"/>
              </a:cxn>
              <a:cxn ang="0">
                <a:pos x="25" y="3"/>
              </a:cxn>
              <a:cxn ang="0">
                <a:pos x="15" y="8"/>
              </a:cxn>
              <a:cxn ang="0">
                <a:pos x="7" y="16"/>
              </a:cxn>
              <a:cxn ang="0">
                <a:pos x="1" y="27"/>
              </a:cxn>
              <a:cxn ang="0">
                <a:pos x="0" y="38"/>
              </a:cxn>
              <a:cxn ang="0">
                <a:pos x="1" y="50"/>
              </a:cxn>
              <a:cxn ang="0">
                <a:pos x="7" y="60"/>
              </a:cxn>
              <a:cxn ang="0">
                <a:pos x="15" y="68"/>
              </a:cxn>
              <a:cxn ang="0">
                <a:pos x="25" y="73"/>
              </a:cxn>
              <a:cxn ang="0">
                <a:pos x="36" y="75"/>
              </a:cxn>
              <a:cxn ang="0">
                <a:pos x="48" y="73"/>
              </a:cxn>
              <a:cxn ang="0">
                <a:pos x="59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59" y="8"/>
                </a:lnTo>
                <a:lnTo>
                  <a:pt x="48" y="3"/>
                </a:lnTo>
                <a:lnTo>
                  <a:pt x="36" y="0"/>
                </a:lnTo>
                <a:lnTo>
                  <a:pt x="25" y="3"/>
                </a:lnTo>
                <a:lnTo>
                  <a:pt x="15" y="8"/>
                </a:lnTo>
                <a:lnTo>
                  <a:pt x="7" y="16"/>
                </a:lnTo>
                <a:lnTo>
                  <a:pt x="1" y="27"/>
                </a:lnTo>
                <a:lnTo>
                  <a:pt x="0" y="38"/>
                </a:lnTo>
                <a:lnTo>
                  <a:pt x="1" y="50"/>
                </a:lnTo>
                <a:lnTo>
                  <a:pt x="7" y="60"/>
                </a:lnTo>
                <a:lnTo>
                  <a:pt x="15" y="68"/>
                </a:lnTo>
                <a:lnTo>
                  <a:pt x="25" y="73"/>
                </a:lnTo>
                <a:lnTo>
                  <a:pt x="36" y="75"/>
                </a:lnTo>
                <a:lnTo>
                  <a:pt x="48" y="73"/>
                </a:lnTo>
                <a:lnTo>
                  <a:pt x="59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H="1">
            <a:off x="1744662" y="4694237"/>
            <a:ext cx="6254750" cy="13128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 flipV="1">
            <a:off x="3240087" y="5380037"/>
            <a:ext cx="1495425" cy="3127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2198254" y="2937694"/>
            <a:ext cx="5801157" cy="175654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 flipV="1">
            <a:off x="3240087" y="2776775"/>
            <a:ext cx="0" cy="29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V="1">
            <a:off x="4735512" y="3364037"/>
            <a:ext cx="0" cy="20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V="1">
            <a:off x="4735512" y="3706812"/>
            <a:ext cx="0" cy="1673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H="1" flipV="1">
            <a:off x="3240087" y="3254375"/>
            <a:ext cx="1495425" cy="4524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>
            <a:off x="3240087" y="3254375"/>
            <a:ext cx="0" cy="2438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Line 96"/>
          <p:cNvSpPr>
            <a:spLocks noChangeShapeType="1"/>
          </p:cNvSpPr>
          <p:nvPr/>
        </p:nvSpPr>
        <p:spPr bwMode="auto">
          <a:xfrm>
            <a:off x="1744662" y="4403725"/>
            <a:ext cx="6254750" cy="2905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3240087" y="3254375"/>
            <a:ext cx="1495425" cy="21256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 flipH="1">
            <a:off x="3240087" y="3706812"/>
            <a:ext cx="1495425" cy="198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V="1">
            <a:off x="4127500" y="2373312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Freeform 104"/>
          <p:cNvSpPr>
            <a:spLocks/>
          </p:cNvSpPr>
          <p:nvPr/>
        </p:nvSpPr>
        <p:spPr bwMode="auto">
          <a:xfrm>
            <a:off x="2378075" y="5337175"/>
            <a:ext cx="862013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63"/>
              </a:cxn>
              <a:cxn ang="0">
                <a:pos x="133" y="123"/>
              </a:cxn>
              <a:cxn ang="0">
                <a:pos x="203" y="180"/>
              </a:cxn>
              <a:cxn ang="0">
                <a:pos x="276" y="234"/>
              </a:cxn>
              <a:cxn ang="0">
                <a:pos x="350" y="286"/>
              </a:cxn>
              <a:cxn ang="0">
                <a:pos x="426" y="335"/>
              </a:cxn>
              <a:cxn ang="0">
                <a:pos x="503" y="381"/>
              </a:cxn>
              <a:cxn ang="0">
                <a:pos x="583" y="424"/>
              </a:cxn>
              <a:cxn ang="0">
                <a:pos x="665" y="463"/>
              </a:cxn>
              <a:cxn ang="0">
                <a:pos x="747" y="499"/>
              </a:cxn>
              <a:cxn ang="0">
                <a:pos x="832" y="533"/>
              </a:cxn>
              <a:cxn ang="0">
                <a:pos x="918" y="562"/>
              </a:cxn>
              <a:cxn ang="0">
                <a:pos x="1004" y="589"/>
              </a:cxn>
              <a:cxn ang="0">
                <a:pos x="1092" y="612"/>
              </a:cxn>
              <a:cxn ang="0">
                <a:pos x="1180" y="631"/>
              </a:cxn>
              <a:cxn ang="0">
                <a:pos x="1269" y="647"/>
              </a:cxn>
              <a:cxn ang="0">
                <a:pos x="1358" y="659"/>
              </a:cxn>
              <a:cxn ang="0">
                <a:pos x="1449" y="668"/>
              </a:cxn>
              <a:cxn ang="0">
                <a:pos x="1538" y="673"/>
              </a:cxn>
              <a:cxn ang="0">
                <a:pos x="1629" y="674"/>
              </a:cxn>
            </a:cxnLst>
            <a:rect l="0" t="0" r="r" b="b"/>
            <a:pathLst>
              <a:path w="1629" h="674">
                <a:moveTo>
                  <a:pt x="0" y="0"/>
                </a:moveTo>
                <a:lnTo>
                  <a:pt x="65" y="63"/>
                </a:lnTo>
                <a:lnTo>
                  <a:pt x="133" y="123"/>
                </a:lnTo>
                <a:lnTo>
                  <a:pt x="203" y="180"/>
                </a:lnTo>
                <a:lnTo>
                  <a:pt x="276" y="234"/>
                </a:lnTo>
                <a:lnTo>
                  <a:pt x="350" y="286"/>
                </a:lnTo>
                <a:lnTo>
                  <a:pt x="426" y="335"/>
                </a:lnTo>
                <a:lnTo>
                  <a:pt x="503" y="381"/>
                </a:lnTo>
                <a:lnTo>
                  <a:pt x="583" y="424"/>
                </a:lnTo>
                <a:lnTo>
                  <a:pt x="665" y="463"/>
                </a:lnTo>
                <a:lnTo>
                  <a:pt x="747" y="499"/>
                </a:lnTo>
                <a:lnTo>
                  <a:pt x="832" y="533"/>
                </a:lnTo>
                <a:lnTo>
                  <a:pt x="918" y="562"/>
                </a:lnTo>
                <a:lnTo>
                  <a:pt x="1004" y="589"/>
                </a:lnTo>
                <a:lnTo>
                  <a:pt x="1092" y="612"/>
                </a:lnTo>
                <a:lnTo>
                  <a:pt x="1180" y="631"/>
                </a:lnTo>
                <a:lnTo>
                  <a:pt x="1269" y="647"/>
                </a:lnTo>
                <a:lnTo>
                  <a:pt x="1358" y="659"/>
                </a:lnTo>
                <a:lnTo>
                  <a:pt x="1449" y="668"/>
                </a:lnTo>
                <a:lnTo>
                  <a:pt x="1538" y="673"/>
                </a:lnTo>
                <a:lnTo>
                  <a:pt x="1629" y="674"/>
                </a:lnTo>
              </a:path>
            </a:pathLst>
          </a:custGeom>
          <a:noFill/>
          <a:ln w="12700">
            <a:solidFill>
              <a:srgbClr val="00B050"/>
            </a:solidFill>
            <a:prstDash val="sysDash"/>
            <a:round/>
            <a:headEnd type="arrow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flipV="1">
            <a:off x="2060295" y="4473575"/>
            <a:ext cx="1179794" cy="1181966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>
            <a:off x="2378075" y="5337175"/>
            <a:ext cx="862013" cy="1588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/>
            <a:tailEnd type="oval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5"/>
          <p:cNvGrpSpPr/>
          <p:nvPr/>
        </p:nvGrpSpPr>
        <p:grpSpPr>
          <a:xfrm>
            <a:off x="3112285" y="5206766"/>
            <a:ext cx="127803" cy="130410"/>
            <a:chOff x="3162300" y="5257800"/>
            <a:chExt cx="77788" cy="79375"/>
          </a:xfrm>
        </p:grpSpPr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162300" y="5257800"/>
              <a:ext cx="77788" cy="79375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26" y="1"/>
                </a:cxn>
                <a:cxn ang="0">
                  <a:pos x="103" y="7"/>
                </a:cxn>
                <a:cxn ang="0">
                  <a:pos x="81" y="16"/>
                </a:cxn>
                <a:cxn ang="0">
                  <a:pos x="62" y="28"/>
                </a:cxn>
                <a:cxn ang="0">
                  <a:pos x="44" y="43"/>
                </a:cxn>
                <a:cxn ang="0">
                  <a:pos x="29" y="62"/>
                </a:cxn>
                <a:cxn ang="0">
                  <a:pos x="17" y="81"/>
                </a:cxn>
                <a:cxn ang="0">
                  <a:pos x="8" y="103"/>
                </a:cxn>
                <a:cxn ang="0">
                  <a:pos x="3" y="126"/>
                </a:cxn>
                <a:cxn ang="0">
                  <a:pos x="0" y="149"/>
                </a:cxn>
              </a:cxnLst>
              <a:rect l="0" t="0" r="r" b="b"/>
              <a:pathLst>
                <a:path w="149" h="149">
                  <a:moveTo>
                    <a:pt x="149" y="0"/>
                  </a:moveTo>
                  <a:lnTo>
                    <a:pt x="126" y="1"/>
                  </a:lnTo>
                  <a:lnTo>
                    <a:pt x="103" y="7"/>
                  </a:lnTo>
                  <a:lnTo>
                    <a:pt x="81" y="16"/>
                  </a:lnTo>
                  <a:lnTo>
                    <a:pt x="62" y="28"/>
                  </a:lnTo>
                  <a:lnTo>
                    <a:pt x="44" y="43"/>
                  </a:lnTo>
                  <a:lnTo>
                    <a:pt x="29" y="62"/>
                  </a:lnTo>
                  <a:lnTo>
                    <a:pt x="17" y="81"/>
                  </a:lnTo>
                  <a:lnTo>
                    <a:pt x="8" y="103"/>
                  </a:lnTo>
                  <a:lnTo>
                    <a:pt x="3" y="126"/>
                  </a:lnTo>
                  <a:lnTo>
                    <a:pt x="0" y="149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Freeform 128"/>
            <p:cNvSpPr>
              <a:spLocks noChangeAspect="1"/>
            </p:cNvSpPr>
            <p:nvPr/>
          </p:nvSpPr>
          <p:spPr bwMode="auto">
            <a:xfrm>
              <a:off x="3196809" y="5293680"/>
              <a:ext cx="19229" cy="19229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72" y="25"/>
                </a:cxn>
                <a:cxn ang="0">
                  <a:pos x="66" y="15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5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1" y="48"/>
                </a:cxn>
                <a:cxn ang="0">
                  <a:pos x="7" y="59"/>
                </a:cxn>
                <a:cxn ang="0">
                  <a:pos x="15" y="67"/>
                </a:cxn>
                <a:cxn ang="0">
                  <a:pos x="25" y="72"/>
                </a:cxn>
                <a:cxn ang="0">
                  <a:pos x="37" y="74"/>
                </a:cxn>
                <a:cxn ang="0">
                  <a:pos x="48" y="72"/>
                </a:cxn>
                <a:cxn ang="0">
                  <a:pos x="59" y="67"/>
                </a:cxn>
                <a:cxn ang="0">
                  <a:pos x="66" y="59"/>
                </a:cxn>
                <a:cxn ang="0">
                  <a:pos x="72" y="48"/>
                </a:cxn>
                <a:cxn ang="0">
                  <a:pos x="73" y="37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lnTo>
                    <a:pt x="72" y="25"/>
                  </a:lnTo>
                  <a:lnTo>
                    <a:pt x="66" y="15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5" y="72"/>
                  </a:lnTo>
                  <a:lnTo>
                    <a:pt x="37" y="74"/>
                  </a:lnTo>
                  <a:lnTo>
                    <a:pt x="48" y="72"/>
                  </a:lnTo>
                  <a:lnTo>
                    <a:pt x="59" y="67"/>
                  </a:lnTo>
                  <a:lnTo>
                    <a:pt x="66" y="59"/>
                  </a:lnTo>
                  <a:lnTo>
                    <a:pt x="72" y="4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5" name="Freeform 141"/>
          <p:cNvSpPr>
            <a:spLocks/>
          </p:cNvSpPr>
          <p:nvPr/>
        </p:nvSpPr>
        <p:spPr bwMode="auto">
          <a:xfrm>
            <a:off x="7978775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60" y="8"/>
              </a:cxn>
              <a:cxn ang="0">
                <a:pos x="49" y="3"/>
              </a:cxn>
              <a:cxn ang="0">
                <a:pos x="38" y="0"/>
              </a:cxn>
              <a:cxn ang="0">
                <a:pos x="26" y="3"/>
              </a:cxn>
              <a:cxn ang="0">
                <a:pos x="15" y="8"/>
              </a:cxn>
              <a:cxn ang="0">
                <a:pos x="8" y="16"/>
              </a:cxn>
              <a:cxn ang="0">
                <a:pos x="2" y="27"/>
              </a:cxn>
              <a:cxn ang="0">
                <a:pos x="0" y="38"/>
              </a:cxn>
              <a:cxn ang="0">
                <a:pos x="2" y="50"/>
              </a:cxn>
              <a:cxn ang="0">
                <a:pos x="8" y="60"/>
              </a:cxn>
              <a:cxn ang="0">
                <a:pos x="15" y="68"/>
              </a:cxn>
              <a:cxn ang="0">
                <a:pos x="26" y="73"/>
              </a:cxn>
              <a:cxn ang="0">
                <a:pos x="38" y="75"/>
              </a:cxn>
              <a:cxn ang="0">
                <a:pos x="49" y="73"/>
              </a:cxn>
              <a:cxn ang="0">
                <a:pos x="60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60" y="8"/>
                </a:lnTo>
                <a:lnTo>
                  <a:pt x="49" y="3"/>
                </a:lnTo>
                <a:lnTo>
                  <a:pt x="38" y="0"/>
                </a:lnTo>
                <a:lnTo>
                  <a:pt x="26" y="3"/>
                </a:lnTo>
                <a:lnTo>
                  <a:pt x="15" y="8"/>
                </a:lnTo>
                <a:lnTo>
                  <a:pt x="8" y="16"/>
                </a:lnTo>
                <a:lnTo>
                  <a:pt x="2" y="27"/>
                </a:lnTo>
                <a:lnTo>
                  <a:pt x="0" y="38"/>
                </a:lnTo>
                <a:lnTo>
                  <a:pt x="2" y="50"/>
                </a:lnTo>
                <a:lnTo>
                  <a:pt x="8" y="60"/>
                </a:lnTo>
                <a:lnTo>
                  <a:pt x="15" y="68"/>
                </a:lnTo>
                <a:lnTo>
                  <a:pt x="26" y="73"/>
                </a:lnTo>
                <a:lnTo>
                  <a:pt x="38" y="75"/>
                </a:lnTo>
                <a:lnTo>
                  <a:pt x="49" y="73"/>
                </a:lnTo>
                <a:lnTo>
                  <a:pt x="60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4108450" y="4495800"/>
            <a:ext cx="39688" cy="38100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5"/>
              </a:cxn>
              <a:cxn ang="0">
                <a:pos x="66" y="15"/>
              </a:cxn>
              <a:cxn ang="0">
                <a:pos x="59" y="7"/>
              </a:cxn>
              <a:cxn ang="0">
                <a:pos x="48" y="2"/>
              </a:cxn>
              <a:cxn ang="0">
                <a:pos x="36" y="0"/>
              </a:cxn>
              <a:cxn ang="0">
                <a:pos x="25" y="2"/>
              </a:cxn>
              <a:cxn ang="0">
                <a:pos x="14" y="7"/>
              </a:cxn>
              <a:cxn ang="0">
                <a:pos x="7" y="15"/>
              </a:cxn>
              <a:cxn ang="0">
                <a:pos x="1" y="25"/>
              </a:cxn>
              <a:cxn ang="0">
                <a:pos x="0" y="37"/>
              </a:cxn>
              <a:cxn ang="0">
                <a:pos x="1" y="48"/>
              </a:cxn>
              <a:cxn ang="0">
                <a:pos x="7" y="59"/>
              </a:cxn>
              <a:cxn ang="0">
                <a:pos x="14" y="67"/>
              </a:cxn>
              <a:cxn ang="0">
                <a:pos x="25" y="72"/>
              </a:cxn>
              <a:cxn ang="0">
                <a:pos x="36" y="74"/>
              </a:cxn>
              <a:cxn ang="0">
                <a:pos x="48" y="72"/>
              </a:cxn>
              <a:cxn ang="0">
                <a:pos x="59" y="67"/>
              </a:cxn>
              <a:cxn ang="0">
                <a:pos x="66" y="59"/>
              </a:cxn>
              <a:cxn ang="0">
                <a:pos x="73" y="48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5"/>
                </a:lnTo>
                <a:lnTo>
                  <a:pt x="66" y="15"/>
                </a:lnTo>
                <a:lnTo>
                  <a:pt x="59" y="7"/>
                </a:lnTo>
                <a:lnTo>
                  <a:pt x="48" y="2"/>
                </a:lnTo>
                <a:lnTo>
                  <a:pt x="36" y="0"/>
                </a:lnTo>
                <a:lnTo>
                  <a:pt x="25" y="2"/>
                </a:lnTo>
                <a:lnTo>
                  <a:pt x="14" y="7"/>
                </a:lnTo>
                <a:lnTo>
                  <a:pt x="7" y="15"/>
                </a:lnTo>
                <a:lnTo>
                  <a:pt x="1" y="25"/>
                </a:lnTo>
                <a:lnTo>
                  <a:pt x="0" y="37"/>
                </a:lnTo>
                <a:lnTo>
                  <a:pt x="1" y="48"/>
                </a:lnTo>
                <a:lnTo>
                  <a:pt x="7" y="59"/>
                </a:lnTo>
                <a:lnTo>
                  <a:pt x="14" y="67"/>
                </a:lnTo>
                <a:lnTo>
                  <a:pt x="25" y="72"/>
                </a:lnTo>
                <a:lnTo>
                  <a:pt x="36" y="74"/>
                </a:lnTo>
                <a:lnTo>
                  <a:pt x="48" y="72"/>
                </a:lnTo>
                <a:lnTo>
                  <a:pt x="59" y="67"/>
                </a:lnTo>
                <a:lnTo>
                  <a:pt x="66" y="59"/>
                </a:lnTo>
                <a:lnTo>
                  <a:pt x="73" y="48"/>
                </a:lnTo>
                <a:lnTo>
                  <a:pt x="74" y="37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22623" y="4649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055906" y="567442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73967" y="536368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04344" y="30084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92711" y="34517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04599" y="432025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919600" y="41508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37600" y="31932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654800" y="42876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067289" y="54389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3221037" y="4454525"/>
            <a:ext cx="39688" cy="38100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72" y="26"/>
              </a:cxn>
              <a:cxn ang="0">
                <a:pos x="67" y="15"/>
              </a:cxn>
              <a:cxn ang="0">
                <a:pos x="59" y="7"/>
              </a:cxn>
              <a:cxn ang="0">
                <a:pos x="49" y="1"/>
              </a:cxn>
              <a:cxn ang="0">
                <a:pos x="37" y="0"/>
              </a:cxn>
              <a:cxn ang="0">
                <a:pos x="26" y="1"/>
              </a:cxn>
              <a:cxn ang="0">
                <a:pos x="15" y="7"/>
              </a:cxn>
              <a:cxn ang="0">
                <a:pos x="7" y="15"/>
              </a:cxn>
              <a:cxn ang="0">
                <a:pos x="2" y="26"/>
              </a:cxn>
              <a:cxn ang="0">
                <a:pos x="0" y="36"/>
              </a:cxn>
              <a:cxn ang="0">
                <a:pos x="2" y="48"/>
              </a:cxn>
              <a:cxn ang="0">
                <a:pos x="7" y="59"/>
              </a:cxn>
              <a:cxn ang="0">
                <a:pos x="15" y="67"/>
              </a:cxn>
              <a:cxn ang="0">
                <a:pos x="26" y="73"/>
              </a:cxn>
              <a:cxn ang="0">
                <a:pos x="37" y="74"/>
              </a:cxn>
              <a:cxn ang="0">
                <a:pos x="49" y="73"/>
              </a:cxn>
              <a:cxn ang="0">
                <a:pos x="59" y="67"/>
              </a:cxn>
              <a:cxn ang="0">
                <a:pos x="67" y="59"/>
              </a:cxn>
              <a:cxn ang="0">
                <a:pos x="72" y="48"/>
              </a:cxn>
              <a:cxn ang="0">
                <a:pos x="75" y="36"/>
              </a:cxn>
            </a:cxnLst>
            <a:rect l="0" t="0" r="r" b="b"/>
            <a:pathLst>
              <a:path w="75" h="74">
                <a:moveTo>
                  <a:pt x="75" y="36"/>
                </a:moveTo>
                <a:lnTo>
                  <a:pt x="72" y="26"/>
                </a:lnTo>
                <a:lnTo>
                  <a:pt x="67" y="15"/>
                </a:lnTo>
                <a:lnTo>
                  <a:pt x="59" y="7"/>
                </a:lnTo>
                <a:lnTo>
                  <a:pt x="49" y="1"/>
                </a:lnTo>
                <a:lnTo>
                  <a:pt x="37" y="0"/>
                </a:lnTo>
                <a:lnTo>
                  <a:pt x="26" y="1"/>
                </a:lnTo>
                <a:lnTo>
                  <a:pt x="15" y="7"/>
                </a:lnTo>
                <a:lnTo>
                  <a:pt x="7" y="15"/>
                </a:lnTo>
                <a:lnTo>
                  <a:pt x="2" y="26"/>
                </a:lnTo>
                <a:lnTo>
                  <a:pt x="0" y="36"/>
                </a:lnTo>
                <a:lnTo>
                  <a:pt x="2" y="48"/>
                </a:lnTo>
                <a:lnTo>
                  <a:pt x="7" y="59"/>
                </a:lnTo>
                <a:lnTo>
                  <a:pt x="15" y="67"/>
                </a:lnTo>
                <a:lnTo>
                  <a:pt x="26" y="73"/>
                </a:lnTo>
                <a:lnTo>
                  <a:pt x="37" y="74"/>
                </a:lnTo>
                <a:lnTo>
                  <a:pt x="49" y="73"/>
                </a:lnTo>
                <a:lnTo>
                  <a:pt x="59" y="67"/>
                </a:lnTo>
                <a:lnTo>
                  <a:pt x="67" y="59"/>
                </a:lnTo>
                <a:lnTo>
                  <a:pt x="72" y="48"/>
                </a:lnTo>
                <a:lnTo>
                  <a:pt x="75" y="36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4716462" y="4522787"/>
            <a:ext cx="39688" cy="39688"/>
          </a:xfrm>
          <a:custGeom>
            <a:avLst/>
            <a:gdLst/>
            <a:ahLst/>
            <a:cxnLst>
              <a:cxn ang="0">
                <a:pos x="75" y="37"/>
              </a:cxn>
              <a:cxn ang="0">
                <a:pos x="72" y="26"/>
              </a:cxn>
              <a:cxn ang="0">
                <a:pos x="68" y="15"/>
              </a:cxn>
              <a:cxn ang="0">
                <a:pos x="59" y="7"/>
              </a:cxn>
              <a:cxn ang="0">
                <a:pos x="48" y="2"/>
              </a:cxn>
              <a:cxn ang="0">
                <a:pos x="37" y="0"/>
              </a:cxn>
              <a:cxn ang="0">
                <a:pos x="25" y="2"/>
              </a:cxn>
              <a:cxn ang="0">
                <a:pos x="16" y="7"/>
              </a:cxn>
              <a:cxn ang="0">
                <a:pos x="7" y="15"/>
              </a:cxn>
              <a:cxn ang="0">
                <a:pos x="2" y="26"/>
              </a:cxn>
              <a:cxn ang="0">
                <a:pos x="0" y="37"/>
              </a:cxn>
              <a:cxn ang="0">
                <a:pos x="2" y="49"/>
              </a:cxn>
              <a:cxn ang="0">
                <a:pos x="7" y="59"/>
              </a:cxn>
              <a:cxn ang="0">
                <a:pos x="16" y="67"/>
              </a:cxn>
              <a:cxn ang="0">
                <a:pos x="25" y="72"/>
              </a:cxn>
              <a:cxn ang="0">
                <a:pos x="37" y="75"/>
              </a:cxn>
              <a:cxn ang="0">
                <a:pos x="48" y="72"/>
              </a:cxn>
              <a:cxn ang="0">
                <a:pos x="59" y="67"/>
              </a:cxn>
              <a:cxn ang="0">
                <a:pos x="68" y="59"/>
              </a:cxn>
              <a:cxn ang="0">
                <a:pos x="72" y="49"/>
              </a:cxn>
              <a:cxn ang="0">
                <a:pos x="75" y="37"/>
              </a:cxn>
            </a:cxnLst>
            <a:rect l="0" t="0" r="r" b="b"/>
            <a:pathLst>
              <a:path w="75" h="75">
                <a:moveTo>
                  <a:pt x="75" y="37"/>
                </a:moveTo>
                <a:lnTo>
                  <a:pt x="72" y="26"/>
                </a:lnTo>
                <a:lnTo>
                  <a:pt x="68" y="15"/>
                </a:lnTo>
                <a:lnTo>
                  <a:pt x="59" y="7"/>
                </a:lnTo>
                <a:lnTo>
                  <a:pt x="48" y="2"/>
                </a:lnTo>
                <a:lnTo>
                  <a:pt x="37" y="0"/>
                </a:lnTo>
                <a:lnTo>
                  <a:pt x="25" y="2"/>
                </a:lnTo>
                <a:lnTo>
                  <a:pt x="16" y="7"/>
                </a:lnTo>
                <a:lnTo>
                  <a:pt x="7" y="15"/>
                </a:lnTo>
                <a:lnTo>
                  <a:pt x="2" y="26"/>
                </a:lnTo>
                <a:lnTo>
                  <a:pt x="0" y="37"/>
                </a:lnTo>
                <a:lnTo>
                  <a:pt x="2" y="49"/>
                </a:lnTo>
                <a:lnTo>
                  <a:pt x="7" y="59"/>
                </a:lnTo>
                <a:lnTo>
                  <a:pt x="16" y="67"/>
                </a:lnTo>
                <a:lnTo>
                  <a:pt x="25" y="72"/>
                </a:lnTo>
                <a:lnTo>
                  <a:pt x="37" y="75"/>
                </a:lnTo>
                <a:lnTo>
                  <a:pt x="48" y="72"/>
                </a:lnTo>
                <a:lnTo>
                  <a:pt x="59" y="67"/>
                </a:lnTo>
                <a:lnTo>
                  <a:pt x="68" y="59"/>
                </a:lnTo>
                <a:lnTo>
                  <a:pt x="72" y="49"/>
                </a:lnTo>
                <a:lnTo>
                  <a:pt x="75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4108450" y="3502025"/>
            <a:ext cx="39688" cy="39688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5"/>
              </a:cxn>
              <a:cxn ang="0">
                <a:pos x="66" y="14"/>
              </a:cxn>
              <a:cxn ang="0">
                <a:pos x="59" y="7"/>
              </a:cxn>
              <a:cxn ang="0">
                <a:pos x="48" y="1"/>
              </a:cxn>
              <a:cxn ang="0">
                <a:pos x="36" y="0"/>
              </a:cxn>
              <a:cxn ang="0">
                <a:pos x="25" y="1"/>
              </a:cxn>
              <a:cxn ang="0">
                <a:pos x="14" y="7"/>
              </a:cxn>
              <a:cxn ang="0">
                <a:pos x="7" y="14"/>
              </a:cxn>
              <a:cxn ang="0">
                <a:pos x="1" y="25"/>
              </a:cxn>
              <a:cxn ang="0">
                <a:pos x="0" y="37"/>
              </a:cxn>
              <a:cxn ang="0">
                <a:pos x="1" y="48"/>
              </a:cxn>
              <a:cxn ang="0">
                <a:pos x="7" y="59"/>
              </a:cxn>
              <a:cxn ang="0">
                <a:pos x="14" y="66"/>
              </a:cxn>
              <a:cxn ang="0">
                <a:pos x="25" y="72"/>
              </a:cxn>
              <a:cxn ang="0">
                <a:pos x="36" y="74"/>
              </a:cxn>
              <a:cxn ang="0">
                <a:pos x="48" y="72"/>
              </a:cxn>
              <a:cxn ang="0">
                <a:pos x="59" y="66"/>
              </a:cxn>
              <a:cxn ang="0">
                <a:pos x="66" y="59"/>
              </a:cxn>
              <a:cxn ang="0">
                <a:pos x="73" y="48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5"/>
                </a:lnTo>
                <a:lnTo>
                  <a:pt x="66" y="14"/>
                </a:lnTo>
                <a:lnTo>
                  <a:pt x="59" y="7"/>
                </a:lnTo>
                <a:lnTo>
                  <a:pt x="48" y="1"/>
                </a:lnTo>
                <a:lnTo>
                  <a:pt x="36" y="0"/>
                </a:lnTo>
                <a:lnTo>
                  <a:pt x="25" y="1"/>
                </a:lnTo>
                <a:lnTo>
                  <a:pt x="14" y="7"/>
                </a:lnTo>
                <a:lnTo>
                  <a:pt x="7" y="14"/>
                </a:lnTo>
                <a:lnTo>
                  <a:pt x="1" y="25"/>
                </a:lnTo>
                <a:lnTo>
                  <a:pt x="0" y="37"/>
                </a:lnTo>
                <a:lnTo>
                  <a:pt x="1" y="48"/>
                </a:lnTo>
                <a:lnTo>
                  <a:pt x="7" y="59"/>
                </a:lnTo>
                <a:lnTo>
                  <a:pt x="14" y="66"/>
                </a:lnTo>
                <a:lnTo>
                  <a:pt x="25" y="72"/>
                </a:lnTo>
                <a:lnTo>
                  <a:pt x="36" y="74"/>
                </a:lnTo>
                <a:lnTo>
                  <a:pt x="48" y="72"/>
                </a:lnTo>
                <a:lnTo>
                  <a:pt x="59" y="66"/>
                </a:lnTo>
                <a:lnTo>
                  <a:pt x="66" y="59"/>
                </a:lnTo>
                <a:lnTo>
                  <a:pt x="73" y="48"/>
                </a:lnTo>
                <a:lnTo>
                  <a:pt x="74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4108450" y="5487987"/>
            <a:ext cx="39688" cy="39688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6"/>
              </a:cxn>
              <a:cxn ang="0">
                <a:pos x="66" y="15"/>
              </a:cxn>
              <a:cxn ang="0">
                <a:pos x="59" y="6"/>
              </a:cxn>
              <a:cxn ang="0">
                <a:pos x="48" y="1"/>
              </a:cxn>
              <a:cxn ang="0">
                <a:pos x="36" y="0"/>
              </a:cxn>
              <a:cxn ang="0">
                <a:pos x="25" y="1"/>
              </a:cxn>
              <a:cxn ang="0">
                <a:pos x="14" y="6"/>
              </a:cxn>
              <a:cxn ang="0">
                <a:pos x="7" y="15"/>
              </a:cxn>
              <a:cxn ang="0">
                <a:pos x="1" y="26"/>
              </a:cxn>
              <a:cxn ang="0">
                <a:pos x="0" y="37"/>
              </a:cxn>
              <a:cxn ang="0">
                <a:pos x="1" y="49"/>
              </a:cxn>
              <a:cxn ang="0">
                <a:pos x="7" y="58"/>
              </a:cxn>
              <a:cxn ang="0">
                <a:pos x="14" y="67"/>
              </a:cxn>
              <a:cxn ang="0">
                <a:pos x="25" y="73"/>
              </a:cxn>
              <a:cxn ang="0">
                <a:pos x="36" y="74"/>
              </a:cxn>
              <a:cxn ang="0">
                <a:pos x="48" y="73"/>
              </a:cxn>
              <a:cxn ang="0">
                <a:pos x="59" y="67"/>
              </a:cxn>
              <a:cxn ang="0">
                <a:pos x="66" y="58"/>
              </a:cxn>
              <a:cxn ang="0">
                <a:pos x="73" y="49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6"/>
                </a:lnTo>
                <a:lnTo>
                  <a:pt x="66" y="15"/>
                </a:lnTo>
                <a:lnTo>
                  <a:pt x="59" y="6"/>
                </a:lnTo>
                <a:lnTo>
                  <a:pt x="48" y="1"/>
                </a:lnTo>
                <a:lnTo>
                  <a:pt x="36" y="0"/>
                </a:lnTo>
                <a:lnTo>
                  <a:pt x="25" y="1"/>
                </a:lnTo>
                <a:lnTo>
                  <a:pt x="14" y="6"/>
                </a:lnTo>
                <a:lnTo>
                  <a:pt x="7" y="15"/>
                </a:lnTo>
                <a:lnTo>
                  <a:pt x="1" y="26"/>
                </a:lnTo>
                <a:lnTo>
                  <a:pt x="0" y="37"/>
                </a:lnTo>
                <a:lnTo>
                  <a:pt x="1" y="49"/>
                </a:lnTo>
                <a:lnTo>
                  <a:pt x="7" y="58"/>
                </a:lnTo>
                <a:lnTo>
                  <a:pt x="14" y="67"/>
                </a:lnTo>
                <a:lnTo>
                  <a:pt x="25" y="73"/>
                </a:lnTo>
                <a:lnTo>
                  <a:pt x="36" y="74"/>
                </a:lnTo>
                <a:lnTo>
                  <a:pt x="48" y="73"/>
                </a:lnTo>
                <a:lnTo>
                  <a:pt x="59" y="67"/>
                </a:lnTo>
                <a:lnTo>
                  <a:pt x="66" y="58"/>
                </a:lnTo>
                <a:lnTo>
                  <a:pt x="73" y="49"/>
                </a:lnTo>
                <a:lnTo>
                  <a:pt x="74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729735" y="4910519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8561667" y="465731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38"/>
          <p:cNvSpPr txBox="1">
            <a:spLocks noChangeArrowheads="1"/>
          </p:cNvSpPr>
          <p:nvPr/>
        </p:nvSpPr>
        <p:spPr bwMode="auto">
          <a:xfrm>
            <a:off x="7886684" y="4388966"/>
            <a:ext cx="606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cs-CZ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cs-CZ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24"/>
          <p:cNvSpPr txBox="1">
            <a:spLocks noChangeArrowheads="1"/>
          </p:cNvSpPr>
          <p:nvPr/>
        </p:nvSpPr>
        <p:spPr bwMode="auto">
          <a:xfrm>
            <a:off x="252000" y="756000"/>
            <a:ext cx="5600125" cy="19697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rysovania: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stredové priemety stredných priečok štvorca 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Na nich ležia body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elipsy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 úsečke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zostrojíme deliaci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Poznámka: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Deliaci pomer bodov sa zachováva len na priamkach rovnobežných s priemetňou. Delenie môžeme urobiť aj na úsečkách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2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 uhlopriečkach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ležia body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elipsy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BlokTextu 27"/>
          <p:cNvSpPr txBox="1">
            <a:spLocks noChangeArrowheads="1"/>
          </p:cNvSpPr>
          <p:nvPr/>
        </p:nvSpPr>
        <p:spPr bwMode="auto">
          <a:xfrm>
            <a:off x="539750" y="36000"/>
            <a:ext cx="856800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obraz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ktorý leží vo zvislej rovine.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rovnobežné zo základnou rovinou,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kolmé na základnú rovinu. Zobrazte perspektívu kružnice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ktorá je do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vpísaná. 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6084168" y="6409215"/>
            <a:ext cx="1913940" cy="393700"/>
            <a:chOff x="2699794" y="4497810"/>
            <a:chExt cx="1912482" cy="393091"/>
          </a:xfrm>
        </p:grpSpPr>
        <p:pic>
          <p:nvPicPr>
            <p:cNvPr id="103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2447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sk-SK" sz="1000" dirty="0" smtClean="0"/>
                <a:t>, Mészárosová</a:t>
              </a:r>
              <a:endParaRPr lang="sk-SK" sz="1000" dirty="0"/>
            </a:p>
          </p:txBody>
        </p:sp>
      </p:grpSp>
      <p:sp>
        <p:nvSpPr>
          <p:cNvPr id="109" name="Line 76"/>
          <p:cNvSpPr>
            <a:spLocks noChangeShapeType="1"/>
          </p:cNvSpPr>
          <p:nvPr/>
        </p:nvSpPr>
        <p:spPr bwMode="auto">
          <a:xfrm>
            <a:off x="286730" y="6134425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73"/>
          <p:cNvSpPr/>
          <p:nvPr/>
        </p:nvSpPr>
        <p:spPr>
          <a:xfrm>
            <a:off x="8526401" y="6132789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BlokTextu 61"/>
          <p:cNvSpPr txBox="1">
            <a:spLocks noChangeArrowheads="1"/>
          </p:cNvSpPr>
          <p:nvPr/>
        </p:nvSpPr>
        <p:spPr bwMode="auto">
          <a:xfrm>
            <a:off x="2923200" y="531753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sk-SK" sz="1400" b="1" dirty="0" smtClean="0">
                <a:solidFill>
                  <a:srgbClr val="00B050"/>
                </a:solidFill>
              </a:rPr>
              <a:t>Z</a:t>
            </a:r>
            <a:r>
              <a:rPr lang="sk-SK" altLang="sk-SK" sz="1400" b="1" baseline="-25000" dirty="0" smtClean="0">
                <a:solidFill>
                  <a:srgbClr val="00B050"/>
                </a:solidFill>
              </a:rPr>
              <a:t>s</a:t>
            </a:r>
            <a:endParaRPr lang="sk-SK" altLang="sk-SK" sz="1400" b="1" dirty="0">
              <a:solidFill>
                <a:srgbClr val="00B050"/>
              </a:solidFill>
            </a:endParaRPr>
          </a:p>
        </p:txBody>
      </p:sp>
      <p:grpSp>
        <p:nvGrpSpPr>
          <p:cNvPr id="214" name="Skupina 213"/>
          <p:cNvGrpSpPr/>
          <p:nvPr/>
        </p:nvGrpSpPr>
        <p:grpSpPr>
          <a:xfrm>
            <a:off x="5558852" y="714464"/>
            <a:ext cx="3590201" cy="3362608"/>
            <a:chOff x="5558852" y="714464"/>
            <a:chExt cx="3590201" cy="3362608"/>
          </a:xfrm>
        </p:grpSpPr>
        <p:cxnSp>
          <p:nvCxnSpPr>
            <p:cNvPr id="215" name="Rovná spojnica 214"/>
            <p:cNvCxnSpPr>
              <a:stCxn id="219" idx="3"/>
            </p:cNvCxnSpPr>
            <p:nvPr/>
          </p:nvCxnSpPr>
          <p:spPr>
            <a:xfrm>
              <a:off x="6583028" y="1348777"/>
              <a:ext cx="2021420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Line 103"/>
            <p:cNvSpPr>
              <a:spLocks noChangeShapeType="1"/>
            </p:cNvSpPr>
            <p:nvPr/>
          </p:nvSpPr>
          <p:spPr bwMode="auto">
            <a:xfrm rot="16200000" flipV="1">
              <a:off x="7567590" y="902905"/>
              <a:ext cx="0" cy="28898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7" name="Rovná spojnica 216"/>
            <p:cNvCxnSpPr/>
            <p:nvPr/>
          </p:nvCxnSpPr>
          <p:spPr>
            <a:xfrm>
              <a:off x="7587159" y="908720"/>
              <a:ext cx="0" cy="2849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bdĺžnik 217"/>
            <p:cNvSpPr>
              <a:spLocks noChangeAspect="1"/>
            </p:cNvSpPr>
            <p:nvPr/>
          </p:nvSpPr>
          <p:spPr>
            <a:xfrm>
              <a:off x="6577359" y="1339320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9" name="BlokTextu 11"/>
            <p:cNvSpPr txBox="1">
              <a:spLocks noChangeArrowheads="1"/>
            </p:cNvSpPr>
            <p:nvPr/>
          </p:nvSpPr>
          <p:spPr bwMode="auto">
            <a:xfrm>
              <a:off x="625088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20" name="Oblúk 219"/>
            <p:cNvSpPr>
              <a:spLocks noChangeAspect="1"/>
            </p:cNvSpPr>
            <p:nvPr/>
          </p:nvSpPr>
          <p:spPr bwMode="auto">
            <a:xfrm rot="5400000" flipV="1">
              <a:off x="5558852" y="1326635"/>
              <a:ext cx="2034538" cy="2034538"/>
            </a:xfrm>
            <a:prstGeom prst="arc">
              <a:avLst>
                <a:gd name="adj1" fmla="val 18932149"/>
                <a:gd name="adj2" fmla="val 0"/>
              </a:avLst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BlokTextu 88"/>
            <p:cNvSpPr txBox="1">
              <a:spLocks noChangeArrowheads="1"/>
            </p:cNvSpPr>
            <p:nvPr/>
          </p:nvSpPr>
          <p:spPr bwMode="auto">
            <a:xfrm>
              <a:off x="6161965" y="2610036"/>
              <a:ext cx="4555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>
                  <a:solidFill>
                    <a:srgbClr val="00B050"/>
                  </a:solidFill>
                </a:rPr>
                <a:t>45°</a:t>
              </a:r>
            </a:p>
          </p:txBody>
        </p:sp>
        <p:cxnSp>
          <p:nvCxnSpPr>
            <p:cNvPr id="222" name="Rovná spojnica 90"/>
            <p:cNvCxnSpPr>
              <a:cxnSpLocks noChangeShapeType="1"/>
            </p:cNvCxnSpPr>
            <p:nvPr/>
          </p:nvCxnSpPr>
          <p:spPr bwMode="auto">
            <a:xfrm rot="5400000">
              <a:off x="6216150" y="2695049"/>
              <a:ext cx="0" cy="746125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</p:cxnSp>
        <p:sp>
          <p:nvSpPr>
            <p:cNvPr id="223" name="BlokTextu 61"/>
            <p:cNvSpPr txBox="1">
              <a:spLocks noChangeArrowheads="1"/>
            </p:cNvSpPr>
            <p:nvPr/>
          </p:nvSpPr>
          <p:spPr bwMode="auto">
            <a:xfrm>
              <a:off x="6328317" y="3060273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sk-SK" sz="1400" b="1" dirty="0" smtClean="0">
                  <a:solidFill>
                    <a:srgbClr val="00B050"/>
                  </a:solidFill>
                </a:rPr>
                <a:t>Z</a:t>
              </a:r>
              <a:endParaRPr lang="sk-SK" alt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24" name="BlokTextu 11"/>
            <p:cNvSpPr txBox="1">
              <a:spLocks noChangeArrowheads="1"/>
            </p:cNvSpPr>
            <p:nvPr/>
          </p:nvSpPr>
          <p:spPr bwMode="auto">
            <a:xfrm>
              <a:off x="858621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C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5" name="BlokTextu 11"/>
            <p:cNvSpPr txBox="1">
              <a:spLocks noChangeArrowheads="1"/>
            </p:cNvSpPr>
            <p:nvPr/>
          </p:nvSpPr>
          <p:spPr bwMode="auto">
            <a:xfrm>
              <a:off x="6336363" y="331276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A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6" name="BlokTextu 11"/>
            <p:cNvSpPr txBox="1">
              <a:spLocks noChangeArrowheads="1"/>
            </p:cNvSpPr>
            <p:nvPr/>
          </p:nvSpPr>
          <p:spPr bwMode="auto">
            <a:xfrm>
              <a:off x="8577589" y="332648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B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7" name="TextBox 156"/>
            <p:cNvSpPr txBox="1"/>
            <p:nvPr/>
          </p:nvSpPr>
          <p:spPr>
            <a:xfrm>
              <a:off x="6329542" y="205822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TextBox 156"/>
            <p:cNvSpPr txBox="1"/>
            <p:nvPr/>
          </p:nvSpPr>
          <p:spPr>
            <a:xfrm>
              <a:off x="7381490" y="333797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Obdĺžnik 228"/>
            <p:cNvSpPr>
              <a:spLocks noChangeAspect="1"/>
            </p:cNvSpPr>
            <p:nvPr/>
          </p:nvSpPr>
          <p:spPr>
            <a:xfrm rot="2700000">
              <a:off x="6575980" y="1338212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30" name="Rovná spojnica 68"/>
            <p:cNvCxnSpPr>
              <a:cxnSpLocks noChangeShapeType="1"/>
            </p:cNvCxnSpPr>
            <p:nvPr/>
          </p:nvCxnSpPr>
          <p:spPr bwMode="auto">
            <a:xfrm rot="5400000">
              <a:off x="6720330" y="2921298"/>
              <a:ext cx="0" cy="3010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31" name="Group 145"/>
            <p:cNvGrpSpPr>
              <a:grpSpLocks noChangeAspect="1"/>
            </p:cNvGrpSpPr>
            <p:nvPr/>
          </p:nvGrpSpPr>
          <p:grpSpPr>
            <a:xfrm rot="5400000" flipV="1">
              <a:off x="6407200" y="2908360"/>
              <a:ext cx="148251" cy="151275"/>
              <a:chOff x="3162300" y="5257800"/>
              <a:chExt cx="77788" cy="79375"/>
            </a:xfrm>
          </p:grpSpPr>
          <p:sp>
            <p:nvSpPr>
              <p:cNvPr id="263" name="Freeform 127"/>
              <p:cNvSpPr>
                <a:spLocks/>
              </p:cNvSpPr>
              <p:nvPr/>
            </p:nvSpPr>
            <p:spPr bwMode="auto">
              <a:xfrm>
                <a:off x="3162300" y="5257800"/>
                <a:ext cx="77788" cy="79375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26" y="1"/>
                  </a:cxn>
                  <a:cxn ang="0">
                    <a:pos x="103" y="7"/>
                  </a:cxn>
                  <a:cxn ang="0">
                    <a:pos x="81" y="16"/>
                  </a:cxn>
                  <a:cxn ang="0">
                    <a:pos x="62" y="28"/>
                  </a:cxn>
                  <a:cxn ang="0">
                    <a:pos x="44" y="43"/>
                  </a:cxn>
                  <a:cxn ang="0">
                    <a:pos x="29" y="62"/>
                  </a:cxn>
                  <a:cxn ang="0">
                    <a:pos x="17" y="81"/>
                  </a:cxn>
                  <a:cxn ang="0">
                    <a:pos x="8" y="103"/>
                  </a:cxn>
                  <a:cxn ang="0">
                    <a:pos x="3" y="126"/>
                  </a:cxn>
                  <a:cxn ang="0">
                    <a:pos x="0" y="149"/>
                  </a:cxn>
                </a:cxnLst>
                <a:rect l="0" t="0" r="r" b="b"/>
                <a:pathLst>
                  <a:path w="149" h="149">
                    <a:moveTo>
                      <a:pt x="149" y="0"/>
                    </a:moveTo>
                    <a:lnTo>
                      <a:pt x="126" y="1"/>
                    </a:lnTo>
                    <a:lnTo>
                      <a:pt x="103" y="7"/>
                    </a:lnTo>
                    <a:lnTo>
                      <a:pt x="81" y="16"/>
                    </a:lnTo>
                    <a:lnTo>
                      <a:pt x="62" y="28"/>
                    </a:lnTo>
                    <a:lnTo>
                      <a:pt x="44" y="43"/>
                    </a:lnTo>
                    <a:lnTo>
                      <a:pt x="29" y="62"/>
                    </a:lnTo>
                    <a:lnTo>
                      <a:pt x="17" y="81"/>
                    </a:lnTo>
                    <a:lnTo>
                      <a:pt x="8" y="103"/>
                    </a:lnTo>
                    <a:lnTo>
                      <a:pt x="3" y="126"/>
                    </a:lnTo>
                    <a:lnTo>
                      <a:pt x="0" y="149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Freeform 128"/>
              <p:cNvSpPr>
                <a:spLocks noChangeAspect="1"/>
              </p:cNvSpPr>
              <p:nvPr/>
            </p:nvSpPr>
            <p:spPr bwMode="auto">
              <a:xfrm>
                <a:off x="3196809" y="5293680"/>
                <a:ext cx="19229" cy="19229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72" y="25"/>
                  </a:cxn>
                  <a:cxn ang="0">
                    <a:pos x="66" y="15"/>
                  </a:cxn>
                  <a:cxn ang="0">
                    <a:pos x="59" y="7"/>
                  </a:cxn>
                  <a:cxn ang="0">
                    <a:pos x="48" y="1"/>
                  </a:cxn>
                  <a:cxn ang="0">
                    <a:pos x="37" y="0"/>
                  </a:cxn>
                  <a:cxn ang="0">
                    <a:pos x="25" y="1"/>
                  </a:cxn>
                  <a:cxn ang="0">
                    <a:pos x="15" y="7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0" y="37"/>
                  </a:cxn>
                  <a:cxn ang="0">
                    <a:pos x="1" y="48"/>
                  </a:cxn>
                  <a:cxn ang="0">
                    <a:pos x="7" y="59"/>
                  </a:cxn>
                  <a:cxn ang="0">
                    <a:pos x="15" y="67"/>
                  </a:cxn>
                  <a:cxn ang="0">
                    <a:pos x="25" y="72"/>
                  </a:cxn>
                  <a:cxn ang="0">
                    <a:pos x="37" y="74"/>
                  </a:cxn>
                  <a:cxn ang="0">
                    <a:pos x="48" y="72"/>
                  </a:cxn>
                  <a:cxn ang="0">
                    <a:pos x="59" y="67"/>
                  </a:cxn>
                  <a:cxn ang="0">
                    <a:pos x="66" y="59"/>
                  </a:cxn>
                  <a:cxn ang="0">
                    <a:pos x="72" y="48"/>
                  </a:cxn>
                  <a:cxn ang="0">
                    <a:pos x="73" y="37"/>
                  </a:cxn>
                </a:cxnLst>
                <a:rect l="0" t="0" r="r" b="b"/>
                <a:pathLst>
                  <a:path w="73" h="74">
                    <a:moveTo>
                      <a:pt x="73" y="37"/>
                    </a:moveTo>
                    <a:lnTo>
                      <a:pt x="72" y="25"/>
                    </a:lnTo>
                    <a:lnTo>
                      <a:pt x="66" y="15"/>
                    </a:lnTo>
                    <a:lnTo>
                      <a:pt x="59" y="7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5" y="1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37"/>
                    </a:lnTo>
                    <a:lnTo>
                      <a:pt x="1" y="48"/>
                    </a:lnTo>
                    <a:lnTo>
                      <a:pt x="7" y="59"/>
                    </a:lnTo>
                    <a:lnTo>
                      <a:pt x="15" y="67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48" y="72"/>
                    </a:lnTo>
                    <a:lnTo>
                      <a:pt x="59" y="67"/>
                    </a:lnTo>
                    <a:lnTo>
                      <a:pt x="66" y="59"/>
                    </a:lnTo>
                    <a:lnTo>
                      <a:pt x="72" y="48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2" name="BlokTextu 61"/>
            <p:cNvSpPr txBox="1">
              <a:spLocks noChangeArrowheads="1"/>
            </p:cNvSpPr>
            <p:nvPr/>
          </p:nvSpPr>
          <p:spPr bwMode="auto">
            <a:xfrm>
              <a:off x="8553886" y="2029718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3</a:t>
              </a:r>
              <a:endParaRPr lang="sk-SK" altLang="sk-SK" sz="1600" b="1" dirty="0"/>
            </a:p>
          </p:txBody>
        </p:sp>
        <p:sp>
          <p:nvSpPr>
            <p:cNvPr id="233" name="BlokTextu 61"/>
            <p:cNvSpPr txBox="1">
              <a:spLocks noChangeArrowheads="1"/>
            </p:cNvSpPr>
            <p:nvPr/>
          </p:nvSpPr>
          <p:spPr bwMode="auto">
            <a:xfrm>
              <a:off x="7319914" y="105273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4</a:t>
              </a:r>
              <a:endParaRPr lang="sk-SK" altLang="sk-SK" sz="1600" b="1" dirty="0"/>
            </a:p>
          </p:txBody>
        </p:sp>
        <p:sp>
          <p:nvSpPr>
            <p:cNvPr id="234" name="BlokTextu 61"/>
            <p:cNvSpPr txBox="1">
              <a:spLocks noChangeArrowheads="1"/>
            </p:cNvSpPr>
            <p:nvPr/>
          </p:nvSpPr>
          <p:spPr bwMode="auto">
            <a:xfrm>
              <a:off x="6694736" y="303269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5</a:t>
              </a:r>
              <a:endParaRPr lang="sk-SK" altLang="sk-SK" sz="1600" b="1" dirty="0"/>
            </a:p>
          </p:txBody>
        </p:sp>
        <p:sp>
          <p:nvSpPr>
            <p:cNvPr id="235" name="BlokTextu 61"/>
            <p:cNvSpPr txBox="1">
              <a:spLocks noChangeArrowheads="1"/>
            </p:cNvSpPr>
            <p:nvPr/>
          </p:nvSpPr>
          <p:spPr bwMode="auto">
            <a:xfrm>
              <a:off x="8309490" y="289730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6</a:t>
              </a:r>
              <a:endParaRPr lang="sk-SK" altLang="sk-SK" sz="1600" b="1" dirty="0"/>
            </a:p>
          </p:txBody>
        </p:sp>
        <p:cxnSp>
          <p:nvCxnSpPr>
            <p:cNvPr id="236" name="Rovná spojnica 235"/>
            <p:cNvCxnSpPr>
              <a:stCxn id="224" idx="1"/>
            </p:cNvCxnSpPr>
            <p:nvPr/>
          </p:nvCxnSpPr>
          <p:spPr>
            <a:xfrm flipH="1">
              <a:off x="6588224" y="1348777"/>
              <a:ext cx="1997991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ál 37"/>
            <p:cNvSpPr>
              <a:spLocks noChangeAspect="1"/>
            </p:cNvSpPr>
            <p:nvPr/>
          </p:nvSpPr>
          <p:spPr bwMode="auto">
            <a:xfrm>
              <a:off x="6576716" y="1338436"/>
              <a:ext cx="2020887" cy="20208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sk-SK" altLang="sk-SK"/>
            </a:p>
          </p:txBody>
        </p:sp>
        <p:sp>
          <p:nvSpPr>
            <p:cNvPr id="238" name="Freeform 123"/>
            <p:cNvSpPr>
              <a:spLocks/>
            </p:cNvSpPr>
            <p:nvPr/>
          </p:nvSpPr>
          <p:spPr bwMode="auto">
            <a:xfrm>
              <a:off x="7571814" y="131633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123"/>
            <p:cNvSpPr>
              <a:spLocks/>
            </p:cNvSpPr>
            <p:nvPr/>
          </p:nvSpPr>
          <p:spPr bwMode="auto">
            <a:xfrm>
              <a:off x="6553822" y="233002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123"/>
            <p:cNvSpPr>
              <a:spLocks/>
            </p:cNvSpPr>
            <p:nvPr/>
          </p:nvSpPr>
          <p:spPr bwMode="auto">
            <a:xfrm>
              <a:off x="8585904" y="23291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1" name="Rovná spojnica 240"/>
            <p:cNvCxnSpPr/>
            <p:nvPr/>
          </p:nvCxnSpPr>
          <p:spPr>
            <a:xfrm>
              <a:off x="6866471" y="1649091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Rovná spojnica 241"/>
            <p:cNvCxnSpPr/>
            <p:nvPr/>
          </p:nvCxnSpPr>
          <p:spPr>
            <a:xfrm>
              <a:off x="8305844" y="1637625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Rovná spojnica 242"/>
            <p:cNvCxnSpPr/>
            <p:nvPr/>
          </p:nvCxnSpPr>
          <p:spPr>
            <a:xfrm rot="16200000">
              <a:off x="7580638" y="925823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Rovná spojnica 243"/>
            <p:cNvCxnSpPr/>
            <p:nvPr/>
          </p:nvCxnSpPr>
          <p:spPr>
            <a:xfrm rot="16200000">
              <a:off x="7590316" y="2355410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Freeform 123"/>
            <p:cNvSpPr>
              <a:spLocks/>
            </p:cNvSpPr>
            <p:nvPr/>
          </p:nvSpPr>
          <p:spPr bwMode="auto">
            <a:xfrm>
              <a:off x="6846627" y="16182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123"/>
            <p:cNvSpPr>
              <a:spLocks/>
            </p:cNvSpPr>
            <p:nvPr/>
          </p:nvSpPr>
          <p:spPr bwMode="auto">
            <a:xfrm>
              <a:off x="8280018" y="161204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123"/>
            <p:cNvSpPr>
              <a:spLocks/>
            </p:cNvSpPr>
            <p:nvPr/>
          </p:nvSpPr>
          <p:spPr bwMode="auto">
            <a:xfrm>
              <a:off x="8286006" y="304583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123"/>
            <p:cNvSpPr>
              <a:spLocks/>
            </p:cNvSpPr>
            <p:nvPr/>
          </p:nvSpPr>
          <p:spPr bwMode="auto">
            <a:xfrm>
              <a:off x="6846627" y="3043836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BlokTextu 61"/>
            <p:cNvSpPr txBox="1">
              <a:spLocks noChangeArrowheads="1"/>
            </p:cNvSpPr>
            <p:nvPr/>
          </p:nvSpPr>
          <p:spPr bwMode="auto">
            <a:xfrm>
              <a:off x="8154052" y="1325962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7</a:t>
              </a:r>
              <a:endParaRPr lang="sk-SK" altLang="sk-SK" sz="1600" b="1" dirty="0"/>
            </a:p>
          </p:txBody>
        </p:sp>
        <p:sp>
          <p:nvSpPr>
            <p:cNvPr id="250" name="BlokTextu 61"/>
            <p:cNvSpPr txBox="1">
              <a:spLocks noChangeArrowheads="1"/>
            </p:cNvSpPr>
            <p:nvPr/>
          </p:nvSpPr>
          <p:spPr bwMode="auto">
            <a:xfrm>
              <a:off x="6570410" y="14558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8</a:t>
              </a:r>
              <a:endParaRPr lang="sk-SK" altLang="sk-SK" sz="1600" b="1" dirty="0"/>
            </a:p>
          </p:txBody>
        </p:sp>
        <p:sp>
          <p:nvSpPr>
            <p:cNvPr id="251" name="Freeform 123"/>
            <p:cNvSpPr>
              <a:spLocks/>
            </p:cNvSpPr>
            <p:nvPr/>
          </p:nvSpPr>
          <p:spPr bwMode="auto">
            <a:xfrm>
              <a:off x="7571832" y="334436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BlokTextu 61"/>
            <p:cNvSpPr txBox="1">
              <a:spLocks noChangeArrowheads="1"/>
            </p:cNvSpPr>
            <p:nvPr/>
          </p:nvSpPr>
          <p:spPr bwMode="auto">
            <a:xfrm>
              <a:off x="7106413" y="1355611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smtClean="0"/>
                <a:t>k</a:t>
              </a:r>
              <a:endParaRPr lang="sk-SK" altLang="sk-SK" sz="1600" b="1" dirty="0"/>
            </a:p>
          </p:txBody>
        </p:sp>
        <p:cxnSp>
          <p:nvCxnSpPr>
            <p:cNvPr id="253" name="Rovná spojnica 252"/>
            <p:cNvCxnSpPr/>
            <p:nvPr/>
          </p:nvCxnSpPr>
          <p:spPr>
            <a:xfrm flipH="1">
              <a:off x="5662246" y="2356340"/>
              <a:ext cx="907913" cy="91256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254" name="TextBox 164"/>
            <p:cNvSpPr txBox="1"/>
            <p:nvPr/>
          </p:nvSpPr>
          <p:spPr>
            <a:xfrm>
              <a:off x="7560612" y="71446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TextBox 164"/>
            <p:cNvSpPr txBox="1"/>
            <p:nvPr/>
          </p:nvSpPr>
          <p:spPr>
            <a:xfrm>
              <a:off x="7527812" y="373851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TextBox 164"/>
            <p:cNvSpPr txBox="1"/>
            <p:nvPr/>
          </p:nvSpPr>
          <p:spPr>
            <a:xfrm>
              <a:off x="5868144" y="219552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TextBox 164"/>
            <p:cNvSpPr txBox="1"/>
            <p:nvPr/>
          </p:nvSpPr>
          <p:spPr>
            <a:xfrm>
              <a:off x="8839353" y="237036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Left Brace 188"/>
            <p:cNvSpPr/>
            <p:nvPr/>
          </p:nvSpPr>
          <p:spPr>
            <a:xfrm flipH="1">
              <a:off x="7586598" y="929904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259" name="Left Brace 188"/>
            <p:cNvSpPr/>
            <p:nvPr/>
          </p:nvSpPr>
          <p:spPr>
            <a:xfrm flipH="1">
              <a:off x="7588870" y="1632712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260" name="BlokTextu 61"/>
            <p:cNvSpPr txBox="1">
              <a:spLocks noChangeArrowheads="1"/>
            </p:cNvSpPr>
            <p:nvPr/>
          </p:nvSpPr>
          <p:spPr bwMode="auto">
            <a:xfrm>
              <a:off x="7269959" y="1565300"/>
              <a:ext cx="354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 smtClean="0">
                  <a:solidFill>
                    <a:srgbClr val="008000"/>
                  </a:solidFill>
                </a:rPr>
                <a:t>W</a:t>
              </a:r>
              <a:endParaRPr lang="sk-SK" altLang="sk-SK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261" name="TextBox 155"/>
            <p:cNvSpPr txBox="1"/>
            <p:nvPr/>
          </p:nvSpPr>
          <p:spPr>
            <a:xfrm>
              <a:off x="7246821" y="2216439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" name="TextBox 162"/>
          <p:cNvSpPr txBox="1"/>
          <p:nvPr/>
        </p:nvSpPr>
        <p:spPr>
          <a:xfrm>
            <a:off x="3396336" y="527264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163"/>
          <p:cNvSpPr txBox="1"/>
          <p:nvPr/>
        </p:nvSpPr>
        <p:spPr>
          <a:xfrm>
            <a:off x="4504699" y="509847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Freeform 125"/>
          <p:cNvSpPr>
            <a:spLocks/>
          </p:cNvSpPr>
          <p:nvPr/>
        </p:nvSpPr>
        <p:spPr bwMode="auto">
          <a:xfrm>
            <a:off x="4559300" y="5135562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3" y="26"/>
              </a:cxn>
              <a:cxn ang="0">
                <a:pos x="68" y="16"/>
              </a:cxn>
              <a:cxn ang="0">
                <a:pos x="60" y="7"/>
              </a:cxn>
              <a:cxn ang="0">
                <a:pos x="50" y="3"/>
              </a:cxn>
              <a:cxn ang="0">
                <a:pos x="38" y="0"/>
              </a:cxn>
              <a:cxn ang="0">
                <a:pos x="27" y="3"/>
              </a:cxn>
              <a:cxn ang="0">
                <a:pos x="16" y="7"/>
              </a:cxn>
              <a:cxn ang="0">
                <a:pos x="8" y="16"/>
              </a:cxn>
              <a:cxn ang="0">
                <a:pos x="3" y="26"/>
              </a:cxn>
              <a:cxn ang="0">
                <a:pos x="0" y="38"/>
              </a:cxn>
              <a:cxn ang="0">
                <a:pos x="3" y="49"/>
              </a:cxn>
              <a:cxn ang="0">
                <a:pos x="8" y="59"/>
              </a:cxn>
              <a:cxn ang="0">
                <a:pos x="16" y="68"/>
              </a:cxn>
              <a:cxn ang="0">
                <a:pos x="27" y="73"/>
              </a:cxn>
              <a:cxn ang="0">
                <a:pos x="38" y="75"/>
              </a:cxn>
              <a:cxn ang="0">
                <a:pos x="50" y="73"/>
              </a:cxn>
              <a:cxn ang="0">
                <a:pos x="60" y="68"/>
              </a:cxn>
              <a:cxn ang="0">
                <a:pos x="68" y="59"/>
              </a:cxn>
              <a:cxn ang="0">
                <a:pos x="73" y="49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75" y="38"/>
                </a:moveTo>
                <a:lnTo>
                  <a:pt x="73" y="26"/>
                </a:lnTo>
                <a:lnTo>
                  <a:pt x="68" y="16"/>
                </a:lnTo>
                <a:lnTo>
                  <a:pt x="60" y="7"/>
                </a:lnTo>
                <a:lnTo>
                  <a:pt x="50" y="3"/>
                </a:lnTo>
                <a:lnTo>
                  <a:pt x="38" y="0"/>
                </a:lnTo>
                <a:lnTo>
                  <a:pt x="27" y="3"/>
                </a:lnTo>
                <a:lnTo>
                  <a:pt x="16" y="7"/>
                </a:lnTo>
                <a:lnTo>
                  <a:pt x="8" y="16"/>
                </a:lnTo>
                <a:lnTo>
                  <a:pt x="3" y="26"/>
                </a:lnTo>
                <a:lnTo>
                  <a:pt x="0" y="38"/>
                </a:lnTo>
                <a:lnTo>
                  <a:pt x="3" y="49"/>
                </a:lnTo>
                <a:lnTo>
                  <a:pt x="8" y="59"/>
                </a:lnTo>
                <a:lnTo>
                  <a:pt x="16" y="68"/>
                </a:lnTo>
                <a:lnTo>
                  <a:pt x="27" y="73"/>
                </a:lnTo>
                <a:lnTo>
                  <a:pt x="38" y="75"/>
                </a:lnTo>
                <a:lnTo>
                  <a:pt x="50" y="73"/>
                </a:lnTo>
                <a:lnTo>
                  <a:pt x="60" y="68"/>
                </a:lnTo>
                <a:lnTo>
                  <a:pt x="68" y="59"/>
                </a:lnTo>
                <a:lnTo>
                  <a:pt x="73" y="49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Freeform 126"/>
          <p:cNvSpPr>
            <a:spLocks/>
          </p:cNvSpPr>
          <p:nvPr/>
        </p:nvSpPr>
        <p:spPr bwMode="auto">
          <a:xfrm>
            <a:off x="3521075" y="5276850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2" y="25"/>
              </a:cxn>
              <a:cxn ang="0">
                <a:pos x="67" y="16"/>
              </a:cxn>
              <a:cxn ang="0">
                <a:pos x="59" y="7"/>
              </a:cxn>
              <a:cxn ang="0">
                <a:pos x="48" y="2"/>
              </a:cxn>
              <a:cxn ang="0">
                <a:pos x="37" y="0"/>
              </a:cxn>
              <a:cxn ang="0">
                <a:pos x="25" y="2"/>
              </a:cxn>
              <a:cxn ang="0">
                <a:pos x="15" y="7"/>
              </a:cxn>
              <a:cxn ang="0">
                <a:pos x="7" y="16"/>
              </a:cxn>
              <a:cxn ang="0">
                <a:pos x="2" y="25"/>
              </a:cxn>
              <a:cxn ang="0">
                <a:pos x="0" y="38"/>
              </a:cxn>
              <a:cxn ang="0">
                <a:pos x="2" y="48"/>
              </a:cxn>
              <a:cxn ang="0">
                <a:pos x="7" y="59"/>
              </a:cxn>
              <a:cxn ang="0">
                <a:pos x="15" y="68"/>
              </a:cxn>
              <a:cxn ang="0">
                <a:pos x="25" y="73"/>
              </a:cxn>
              <a:cxn ang="0">
                <a:pos x="37" y="75"/>
              </a:cxn>
              <a:cxn ang="0">
                <a:pos x="48" y="73"/>
              </a:cxn>
              <a:cxn ang="0">
                <a:pos x="59" y="68"/>
              </a:cxn>
              <a:cxn ang="0">
                <a:pos x="67" y="59"/>
              </a:cxn>
              <a:cxn ang="0">
                <a:pos x="72" y="48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75" y="38"/>
                </a:moveTo>
                <a:lnTo>
                  <a:pt x="72" y="25"/>
                </a:lnTo>
                <a:lnTo>
                  <a:pt x="67" y="16"/>
                </a:lnTo>
                <a:lnTo>
                  <a:pt x="59" y="7"/>
                </a:lnTo>
                <a:lnTo>
                  <a:pt x="48" y="2"/>
                </a:lnTo>
                <a:lnTo>
                  <a:pt x="37" y="0"/>
                </a:lnTo>
                <a:lnTo>
                  <a:pt x="25" y="2"/>
                </a:lnTo>
                <a:lnTo>
                  <a:pt x="15" y="7"/>
                </a:lnTo>
                <a:lnTo>
                  <a:pt x="7" y="16"/>
                </a:lnTo>
                <a:lnTo>
                  <a:pt x="2" y="25"/>
                </a:lnTo>
                <a:lnTo>
                  <a:pt x="0" y="38"/>
                </a:lnTo>
                <a:lnTo>
                  <a:pt x="2" y="48"/>
                </a:lnTo>
                <a:lnTo>
                  <a:pt x="7" y="59"/>
                </a:lnTo>
                <a:lnTo>
                  <a:pt x="15" y="68"/>
                </a:lnTo>
                <a:lnTo>
                  <a:pt x="25" y="73"/>
                </a:lnTo>
                <a:lnTo>
                  <a:pt x="37" y="75"/>
                </a:lnTo>
                <a:lnTo>
                  <a:pt x="48" y="73"/>
                </a:lnTo>
                <a:lnTo>
                  <a:pt x="59" y="68"/>
                </a:lnTo>
                <a:lnTo>
                  <a:pt x="67" y="59"/>
                </a:lnTo>
                <a:lnTo>
                  <a:pt x="72" y="48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Line 112"/>
          <p:cNvSpPr>
            <a:spLocks noChangeShapeType="1"/>
          </p:cNvSpPr>
          <p:nvPr/>
        </p:nvSpPr>
        <p:spPr bwMode="auto">
          <a:xfrm flipV="1">
            <a:off x="4578350" y="3916362"/>
            <a:ext cx="0" cy="12398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Line 114"/>
          <p:cNvSpPr>
            <a:spLocks noChangeShapeType="1"/>
          </p:cNvSpPr>
          <p:nvPr/>
        </p:nvSpPr>
        <p:spPr bwMode="auto">
          <a:xfrm>
            <a:off x="3540125" y="3679825"/>
            <a:ext cx="0" cy="1616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TextBox 160"/>
          <p:cNvSpPr txBox="1"/>
          <p:nvPr/>
        </p:nvSpPr>
        <p:spPr>
          <a:xfrm>
            <a:off x="3180686" y="344699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TextBox 161"/>
          <p:cNvSpPr txBox="1"/>
          <p:nvPr/>
        </p:nvSpPr>
        <p:spPr>
          <a:xfrm>
            <a:off x="4496780" y="365958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Freeform 123"/>
          <p:cNvSpPr>
            <a:spLocks/>
          </p:cNvSpPr>
          <p:nvPr/>
        </p:nvSpPr>
        <p:spPr bwMode="auto">
          <a:xfrm>
            <a:off x="3521075" y="3659187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2" y="26"/>
              </a:cxn>
              <a:cxn ang="0">
                <a:pos x="67" y="16"/>
              </a:cxn>
              <a:cxn ang="0">
                <a:pos x="59" y="7"/>
              </a:cxn>
              <a:cxn ang="0">
                <a:pos x="48" y="1"/>
              </a:cxn>
              <a:cxn ang="0">
                <a:pos x="37" y="0"/>
              </a:cxn>
              <a:cxn ang="0">
                <a:pos x="25" y="1"/>
              </a:cxn>
              <a:cxn ang="0">
                <a:pos x="15" y="7"/>
              </a:cxn>
              <a:cxn ang="0">
                <a:pos x="7" y="16"/>
              </a:cxn>
              <a:cxn ang="0">
                <a:pos x="2" y="26"/>
              </a:cxn>
              <a:cxn ang="0">
                <a:pos x="0" y="38"/>
              </a:cxn>
              <a:cxn ang="0">
                <a:pos x="2" y="49"/>
              </a:cxn>
              <a:cxn ang="0">
                <a:pos x="7" y="59"/>
              </a:cxn>
              <a:cxn ang="0">
                <a:pos x="15" y="68"/>
              </a:cxn>
              <a:cxn ang="0">
                <a:pos x="25" y="73"/>
              </a:cxn>
              <a:cxn ang="0">
                <a:pos x="37" y="74"/>
              </a:cxn>
              <a:cxn ang="0">
                <a:pos x="48" y="73"/>
              </a:cxn>
              <a:cxn ang="0">
                <a:pos x="59" y="68"/>
              </a:cxn>
              <a:cxn ang="0">
                <a:pos x="67" y="59"/>
              </a:cxn>
              <a:cxn ang="0">
                <a:pos x="72" y="49"/>
              </a:cxn>
              <a:cxn ang="0">
                <a:pos x="75" y="38"/>
              </a:cxn>
            </a:cxnLst>
            <a:rect l="0" t="0" r="r" b="b"/>
            <a:pathLst>
              <a:path w="75" h="74">
                <a:moveTo>
                  <a:pt x="75" y="38"/>
                </a:moveTo>
                <a:lnTo>
                  <a:pt x="72" y="26"/>
                </a:lnTo>
                <a:lnTo>
                  <a:pt x="67" y="16"/>
                </a:lnTo>
                <a:lnTo>
                  <a:pt x="59" y="7"/>
                </a:lnTo>
                <a:lnTo>
                  <a:pt x="48" y="1"/>
                </a:lnTo>
                <a:lnTo>
                  <a:pt x="37" y="0"/>
                </a:lnTo>
                <a:lnTo>
                  <a:pt x="25" y="1"/>
                </a:lnTo>
                <a:lnTo>
                  <a:pt x="15" y="7"/>
                </a:lnTo>
                <a:lnTo>
                  <a:pt x="7" y="16"/>
                </a:lnTo>
                <a:lnTo>
                  <a:pt x="2" y="26"/>
                </a:lnTo>
                <a:lnTo>
                  <a:pt x="0" y="38"/>
                </a:lnTo>
                <a:lnTo>
                  <a:pt x="2" y="49"/>
                </a:lnTo>
                <a:lnTo>
                  <a:pt x="7" y="59"/>
                </a:lnTo>
                <a:lnTo>
                  <a:pt x="15" y="68"/>
                </a:lnTo>
                <a:lnTo>
                  <a:pt x="25" y="73"/>
                </a:lnTo>
                <a:lnTo>
                  <a:pt x="37" y="74"/>
                </a:lnTo>
                <a:lnTo>
                  <a:pt x="48" y="73"/>
                </a:lnTo>
                <a:lnTo>
                  <a:pt x="59" y="68"/>
                </a:lnTo>
                <a:lnTo>
                  <a:pt x="67" y="59"/>
                </a:lnTo>
                <a:lnTo>
                  <a:pt x="72" y="49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Freeform 124"/>
          <p:cNvSpPr>
            <a:spLocks/>
          </p:cNvSpPr>
          <p:nvPr/>
        </p:nvSpPr>
        <p:spPr bwMode="auto">
          <a:xfrm>
            <a:off x="4559300" y="3895725"/>
            <a:ext cx="39688" cy="39688"/>
          </a:xfrm>
          <a:custGeom>
            <a:avLst/>
            <a:gdLst/>
            <a:ahLst/>
            <a:cxnLst>
              <a:cxn ang="0">
                <a:pos x="75" y="37"/>
              </a:cxn>
              <a:cxn ang="0">
                <a:pos x="73" y="25"/>
              </a:cxn>
              <a:cxn ang="0">
                <a:pos x="68" y="14"/>
              </a:cxn>
              <a:cxn ang="0">
                <a:pos x="60" y="7"/>
              </a:cxn>
              <a:cxn ang="0">
                <a:pos x="50" y="1"/>
              </a:cxn>
              <a:cxn ang="0">
                <a:pos x="38" y="0"/>
              </a:cxn>
              <a:cxn ang="0">
                <a:pos x="27" y="1"/>
              </a:cxn>
              <a:cxn ang="0">
                <a:pos x="16" y="7"/>
              </a:cxn>
              <a:cxn ang="0">
                <a:pos x="8" y="14"/>
              </a:cxn>
              <a:cxn ang="0">
                <a:pos x="3" y="25"/>
              </a:cxn>
              <a:cxn ang="0">
                <a:pos x="0" y="37"/>
              </a:cxn>
              <a:cxn ang="0">
                <a:pos x="3" y="48"/>
              </a:cxn>
              <a:cxn ang="0">
                <a:pos x="8" y="59"/>
              </a:cxn>
              <a:cxn ang="0">
                <a:pos x="16" y="66"/>
              </a:cxn>
              <a:cxn ang="0">
                <a:pos x="27" y="72"/>
              </a:cxn>
              <a:cxn ang="0">
                <a:pos x="38" y="73"/>
              </a:cxn>
              <a:cxn ang="0">
                <a:pos x="50" y="72"/>
              </a:cxn>
              <a:cxn ang="0">
                <a:pos x="60" y="66"/>
              </a:cxn>
              <a:cxn ang="0">
                <a:pos x="68" y="59"/>
              </a:cxn>
              <a:cxn ang="0">
                <a:pos x="73" y="48"/>
              </a:cxn>
              <a:cxn ang="0">
                <a:pos x="75" y="37"/>
              </a:cxn>
            </a:cxnLst>
            <a:rect l="0" t="0" r="r" b="b"/>
            <a:pathLst>
              <a:path w="75" h="73">
                <a:moveTo>
                  <a:pt x="75" y="37"/>
                </a:moveTo>
                <a:lnTo>
                  <a:pt x="73" y="25"/>
                </a:lnTo>
                <a:lnTo>
                  <a:pt x="68" y="14"/>
                </a:lnTo>
                <a:lnTo>
                  <a:pt x="60" y="7"/>
                </a:lnTo>
                <a:lnTo>
                  <a:pt x="50" y="1"/>
                </a:lnTo>
                <a:lnTo>
                  <a:pt x="38" y="0"/>
                </a:lnTo>
                <a:lnTo>
                  <a:pt x="27" y="1"/>
                </a:lnTo>
                <a:lnTo>
                  <a:pt x="16" y="7"/>
                </a:lnTo>
                <a:lnTo>
                  <a:pt x="8" y="14"/>
                </a:lnTo>
                <a:lnTo>
                  <a:pt x="3" y="25"/>
                </a:lnTo>
                <a:lnTo>
                  <a:pt x="0" y="37"/>
                </a:lnTo>
                <a:lnTo>
                  <a:pt x="3" y="48"/>
                </a:lnTo>
                <a:lnTo>
                  <a:pt x="8" y="59"/>
                </a:lnTo>
                <a:lnTo>
                  <a:pt x="16" y="66"/>
                </a:lnTo>
                <a:lnTo>
                  <a:pt x="27" y="72"/>
                </a:lnTo>
                <a:lnTo>
                  <a:pt x="38" y="73"/>
                </a:lnTo>
                <a:lnTo>
                  <a:pt x="50" y="72"/>
                </a:lnTo>
                <a:lnTo>
                  <a:pt x="60" y="66"/>
                </a:lnTo>
                <a:lnTo>
                  <a:pt x="68" y="59"/>
                </a:lnTo>
                <a:lnTo>
                  <a:pt x="73" y="48"/>
                </a:lnTo>
                <a:lnTo>
                  <a:pt x="75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Zástupný symbol čísla snímky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917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  <p:bldP spid="270" grpId="0" animBg="1"/>
      <p:bldP spid="1120" grpId="0" animBg="1"/>
      <p:bldP spid="1127" grpId="0" animBg="1"/>
      <p:bldP spid="1128" grpId="0" animBg="1"/>
      <p:bldP spid="1129" grpId="0" animBg="1"/>
      <p:bldP spid="1130" grpId="0" animBg="1"/>
      <p:bldP spid="157" grpId="0"/>
      <p:bldP spid="158" grpId="0"/>
      <p:bldP spid="159" grpId="0"/>
      <p:bldP spid="160" grpId="0"/>
      <p:bldP spid="1122" grpId="0" animBg="1"/>
      <p:bldP spid="1123" grpId="0" animBg="1"/>
      <p:bldP spid="1159" grpId="0" animBg="1"/>
      <p:bldP spid="1160" grpId="0" animBg="1"/>
      <p:bldP spid="169" grpId="0"/>
      <p:bldP spid="135" grpId="0"/>
      <p:bldP spid="266" grpId="0"/>
      <p:bldP spid="267" grpId="0"/>
      <p:bldP spid="268" grpId="0" animBg="1"/>
      <p:bldP spid="269" grpId="0" animBg="1"/>
      <p:bldP spid="272" grpId="0" animBg="1"/>
      <p:bldP spid="274" grpId="0" animBg="1"/>
      <p:bldP spid="275" grpId="0"/>
      <p:bldP spid="276" grpId="0"/>
      <p:bldP spid="277" grpId="0" animBg="1"/>
      <p:bldP spid="2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Line 107"/>
          <p:cNvSpPr>
            <a:spLocks noChangeShapeType="1"/>
          </p:cNvSpPr>
          <p:nvPr/>
        </p:nvSpPr>
        <p:spPr bwMode="auto">
          <a:xfrm flipV="1">
            <a:off x="3240087" y="4694237"/>
            <a:ext cx="4759325" cy="6429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>
            <a:off x="3540125" y="3679825"/>
            <a:ext cx="4459288" cy="10144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86730" y="4694237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4402137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59" y="8"/>
              </a:cxn>
              <a:cxn ang="0">
                <a:pos x="48" y="3"/>
              </a:cxn>
              <a:cxn ang="0">
                <a:pos x="36" y="0"/>
              </a:cxn>
              <a:cxn ang="0">
                <a:pos x="25" y="3"/>
              </a:cxn>
              <a:cxn ang="0">
                <a:pos x="15" y="8"/>
              </a:cxn>
              <a:cxn ang="0">
                <a:pos x="7" y="16"/>
              </a:cxn>
              <a:cxn ang="0">
                <a:pos x="1" y="27"/>
              </a:cxn>
              <a:cxn ang="0">
                <a:pos x="0" y="38"/>
              </a:cxn>
              <a:cxn ang="0">
                <a:pos x="1" y="50"/>
              </a:cxn>
              <a:cxn ang="0">
                <a:pos x="7" y="60"/>
              </a:cxn>
              <a:cxn ang="0">
                <a:pos x="15" y="68"/>
              </a:cxn>
              <a:cxn ang="0">
                <a:pos x="25" y="73"/>
              </a:cxn>
              <a:cxn ang="0">
                <a:pos x="36" y="75"/>
              </a:cxn>
              <a:cxn ang="0">
                <a:pos x="48" y="73"/>
              </a:cxn>
              <a:cxn ang="0">
                <a:pos x="59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59" y="8"/>
                </a:lnTo>
                <a:lnTo>
                  <a:pt x="48" y="3"/>
                </a:lnTo>
                <a:lnTo>
                  <a:pt x="36" y="0"/>
                </a:lnTo>
                <a:lnTo>
                  <a:pt x="25" y="3"/>
                </a:lnTo>
                <a:lnTo>
                  <a:pt x="15" y="8"/>
                </a:lnTo>
                <a:lnTo>
                  <a:pt x="7" y="16"/>
                </a:lnTo>
                <a:lnTo>
                  <a:pt x="1" y="27"/>
                </a:lnTo>
                <a:lnTo>
                  <a:pt x="0" y="38"/>
                </a:lnTo>
                <a:lnTo>
                  <a:pt x="1" y="50"/>
                </a:lnTo>
                <a:lnTo>
                  <a:pt x="7" y="60"/>
                </a:lnTo>
                <a:lnTo>
                  <a:pt x="15" y="68"/>
                </a:lnTo>
                <a:lnTo>
                  <a:pt x="25" y="73"/>
                </a:lnTo>
                <a:lnTo>
                  <a:pt x="36" y="75"/>
                </a:lnTo>
                <a:lnTo>
                  <a:pt x="48" y="73"/>
                </a:lnTo>
                <a:lnTo>
                  <a:pt x="59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H="1">
            <a:off x="1744662" y="4694237"/>
            <a:ext cx="6254750" cy="13128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 flipV="1">
            <a:off x="3240087" y="5380037"/>
            <a:ext cx="1495425" cy="3127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2549236" y="3043968"/>
            <a:ext cx="5450176" cy="165026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 flipV="1">
            <a:off x="3240087" y="2776775"/>
            <a:ext cx="0" cy="29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V="1">
            <a:off x="4735512" y="3364037"/>
            <a:ext cx="0" cy="201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V="1">
            <a:off x="4735512" y="3706812"/>
            <a:ext cx="0" cy="1673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H="1" flipV="1">
            <a:off x="3240087" y="3254375"/>
            <a:ext cx="1495425" cy="4524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>
            <a:off x="3240087" y="3254375"/>
            <a:ext cx="0" cy="2438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oval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Line 96"/>
          <p:cNvSpPr>
            <a:spLocks noChangeShapeType="1"/>
          </p:cNvSpPr>
          <p:nvPr/>
        </p:nvSpPr>
        <p:spPr bwMode="auto">
          <a:xfrm>
            <a:off x="1744662" y="4403725"/>
            <a:ext cx="6254750" cy="2905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3240087" y="3254375"/>
            <a:ext cx="1495425" cy="21256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 flipH="1">
            <a:off x="3240087" y="3706812"/>
            <a:ext cx="1495425" cy="198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V="1">
            <a:off x="4127500" y="2724206"/>
            <a:ext cx="0" cy="334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Freeform 104"/>
          <p:cNvSpPr>
            <a:spLocks/>
          </p:cNvSpPr>
          <p:nvPr/>
        </p:nvSpPr>
        <p:spPr bwMode="auto">
          <a:xfrm>
            <a:off x="2378075" y="5337175"/>
            <a:ext cx="862013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63"/>
              </a:cxn>
              <a:cxn ang="0">
                <a:pos x="133" y="123"/>
              </a:cxn>
              <a:cxn ang="0">
                <a:pos x="203" y="180"/>
              </a:cxn>
              <a:cxn ang="0">
                <a:pos x="276" y="234"/>
              </a:cxn>
              <a:cxn ang="0">
                <a:pos x="350" y="286"/>
              </a:cxn>
              <a:cxn ang="0">
                <a:pos x="426" y="335"/>
              </a:cxn>
              <a:cxn ang="0">
                <a:pos x="503" y="381"/>
              </a:cxn>
              <a:cxn ang="0">
                <a:pos x="583" y="424"/>
              </a:cxn>
              <a:cxn ang="0">
                <a:pos x="665" y="463"/>
              </a:cxn>
              <a:cxn ang="0">
                <a:pos x="747" y="499"/>
              </a:cxn>
              <a:cxn ang="0">
                <a:pos x="832" y="533"/>
              </a:cxn>
              <a:cxn ang="0">
                <a:pos x="918" y="562"/>
              </a:cxn>
              <a:cxn ang="0">
                <a:pos x="1004" y="589"/>
              </a:cxn>
              <a:cxn ang="0">
                <a:pos x="1092" y="612"/>
              </a:cxn>
              <a:cxn ang="0">
                <a:pos x="1180" y="631"/>
              </a:cxn>
              <a:cxn ang="0">
                <a:pos x="1269" y="647"/>
              </a:cxn>
              <a:cxn ang="0">
                <a:pos x="1358" y="659"/>
              </a:cxn>
              <a:cxn ang="0">
                <a:pos x="1449" y="668"/>
              </a:cxn>
              <a:cxn ang="0">
                <a:pos x="1538" y="673"/>
              </a:cxn>
              <a:cxn ang="0">
                <a:pos x="1629" y="674"/>
              </a:cxn>
            </a:cxnLst>
            <a:rect l="0" t="0" r="r" b="b"/>
            <a:pathLst>
              <a:path w="1629" h="674">
                <a:moveTo>
                  <a:pt x="0" y="0"/>
                </a:moveTo>
                <a:lnTo>
                  <a:pt x="65" y="63"/>
                </a:lnTo>
                <a:lnTo>
                  <a:pt x="133" y="123"/>
                </a:lnTo>
                <a:lnTo>
                  <a:pt x="203" y="180"/>
                </a:lnTo>
                <a:lnTo>
                  <a:pt x="276" y="234"/>
                </a:lnTo>
                <a:lnTo>
                  <a:pt x="350" y="286"/>
                </a:lnTo>
                <a:lnTo>
                  <a:pt x="426" y="335"/>
                </a:lnTo>
                <a:lnTo>
                  <a:pt x="503" y="381"/>
                </a:lnTo>
                <a:lnTo>
                  <a:pt x="583" y="424"/>
                </a:lnTo>
                <a:lnTo>
                  <a:pt x="665" y="463"/>
                </a:lnTo>
                <a:lnTo>
                  <a:pt x="747" y="499"/>
                </a:lnTo>
                <a:lnTo>
                  <a:pt x="832" y="533"/>
                </a:lnTo>
                <a:lnTo>
                  <a:pt x="918" y="562"/>
                </a:lnTo>
                <a:lnTo>
                  <a:pt x="1004" y="589"/>
                </a:lnTo>
                <a:lnTo>
                  <a:pt x="1092" y="612"/>
                </a:lnTo>
                <a:lnTo>
                  <a:pt x="1180" y="631"/>
                </a:lnTo>
                <a:lnTo>
                  <a:pt x="1269" y="647"/>
                </a:lnTo>
                <a:lnTo>
                  <a:pt x="1358" y="659"/>
                </a:lnTo>
                <a:lnTo>
                  <a:pt x="1449" y="668"/>
                </a:lnTo>
                <a:lnTo>
                  <a:pt x="1538" y="673"/>
                </a:lnTo>
                <a:lnTo>
                  <a:pt x="1629" y="674"/>
                </a:lnTo>
              </a:path>
            </a:pathLst>
          </a:custGeom>
          <a:noFill/>
          <a:ln w="12700">
            <a:solidFill>
              <a:srgbClr val="00B050"/>
            </a:solidFill>
            <a:prstDash val="sysDash"/>
            <a:round/>
            <a:headEnd type="arrow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flipV="1">
            <a:off x="2060295" y="4473575"/>
            <a:ext cx="1179794" cy="1181966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>
            <a:off x="2378075" y="5337175"/>
            <a:ext cx="862013" cy="1588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/>
            <a:tailEnd type="oval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flipV="1">
            <a:off x="4578350" y="3916362"/>
            <a:ext cx="0" cy="12398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>
            <a:off x="3540125" y="3679825"/>
            <a:ext cx="0" cy="1616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flipH="1">
            <a:off x="2741612" y="3111500"/>
            <a:ext cx="1385888" cy="1338263"/>
          </a:xfrm>
          <a:prstGeom prst="line">
            <a:avLst/>
          </a:prstGeom>
          <a:noFill/>
          <a:ln w="19050">
            <a:solidFill>
              <a:srgbClr val="0000FF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4127500" y="3111500"/>
            <a:ext cx="808038" cy="1441450"/>
          </a:xfrm>
          <a:prstGeom prst="line">
            <a:avLst/>
          </a:prstGeom>
          <a:noFill/>
          <a:ln w="19050">
            <a:solidFill>
              <a:srgbClr val="0000FF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5" name="Line 121"/>
          <p:cNvSpPr>
            <a:spLocks noChangeShapeType="1"/>
          </p:cNvSpPr>
          <p:nvPr/>
        </p:nvSpPr>
        <p:spPr bwMode="auto">
          <a:xfrm>
            <a:off x="2741612" y="4449762"/>
            <a:ext cx="1385888" cy="1468438"/>
          </a:xfrm>
          <a:prstGeom prst="line">
            <a:avLst/>
          </a:prstGeom>
          <a:noFill/>
          <a:ln w="19050">
            <a:solidFill>
              <a:srgbClr val="0000FF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6" name="Line 122"/>
          <p:cNvSpPr>
            <a:spLocks noChangeShapeType="1"/>
          </p:cNvSpPr>
          <p:nvPr/>
        </p:nvSpPr>
        <p:spPr bwMode="auto">
          <a:xfrm flipV="1">
            <a:off x="4127500" y="4552950"/>
            <a:ext cx="808038" cy="1365250"/>
          </a:xfrm>
          <a:prstGeom prst="line">
            <a:avLst/>
          </a:prstGeom>
          <a:noFill/>
          <a:ln w="19050">
            <a:solidFill>
              <a:srgbClr val="0000FF"/>
            </a:solidFill>
            <a:prstDash val="solid"/>
            <a:round/>
            <a:headEnd type="oval"/>
            <a:tailEnd type="oval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5"/>
          <p:cNvGrpSpPr/>
          <p:nvPr/>
        </p:nvGrpSpPr>
        <p:grpSpPr>
          <a:xfrm>
            <a:off x="3112285" y="5206766"/>
            <a:ext cx="127803" cy="130410"/>
            <a:chOff x="3162300" y="5257800"/>
            <a:chExt cx="77788" cy="79375"/>
          </a:xfrm>
        </p:grpSpPr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162300" y="5257800"/>
              <a:ext cx="77788" cy="79375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26" y="1"/>
                </a:cxn>
                <a:cxn ang="0">
                  <a:pos x="103" y="7"/>
                </a:cxn>
                <a:cxn ang="0">
                  <a:pos x="81" y="16"/>
                </a:cxn>
                <a:cxn ang="0">
                  <a:pos x="62" y="28"/>
                </a:cxn>
                <a:cxn ang="0">
                  <a:pos x="44" y="43"/>
                </a:cxn>
                <a:cxn ang="0">
                  <a:pos x="29" y="62"/>
                </a:cxn>
                <a:cxn ang="0">
                  <a:pos x="17" y="81"/>
                </a:cxn>
                <a:cxn ang="0">
                  <a:pos x="8" y="103"/>
                </a:cxn>
                <a:cxn ang="0">
                  <a:pos x="3" y="126"/>
                </a:cxn>
                <a:cxn ang="0">
                  <a:pos x="0" y="149"/>
                </a:cxn>
              </a:cxnLst>
              <a:rect l="0" t="0" r="r" b="b"/>
              <a:pathLst>
                <a:path w="149" h="149">
                  <a:moveTo>
                    <a:pt x="149" y="0"/>
                  </a:moveTo>
                  <a:lnTo>
                    <a:pt x="126" y="1"/>
                  </a:lnTo>
                  <a:lnTo>
                    <a:pt x="103" y="7"/>
                  </a:lnTo>
                  <a:lnTo>
                    <a:pt x="81" y="16"/>
                  </a:lnTo>
                  <a:lnTo>
                    <a:pt x="62" y="28"/>
                  </a:lnTo>
                  <a:lnTo>
                    <a:pt x="44" y="43"/>
                  </a:lnTo>
                  <a:lnTo>
                    <a:pt x="29" y="62"/>
                  </a:lnTo>
                  <a:lnTo>
                    <a:pt x="17" y="81"/>
                  </a:lnTo>
                  <a:lnTo>
                    <a:pt x="8" y="103"/>
                  </a:lnTo>
                  <a:lnTo>
                    <a:pt x="3" y="126"/>
                  </a:lnTo>
                  <a:lnTo>
                    <a:pt x="0" y="149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Freeform 128"/>
            <p:cNvSpPr>
              <a:spLocks noChangeAspect="1"/>
            </p:cNvSpPr>
            <p:nvPr/>
          </p:nvSpPr>
          <p:spPr bwMode="auto">
            <a:xfrm>
              <a:off x="3196809" y="5293680"/>
              <a:ext cx="19229" cy="19229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72" y="25"/>
                </a:cxn>
                <a:cxn ang="0">
                  <a:pos x="66" y="15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5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1" y="48"/>
                </a:cxn>
                <a:cxn ang="0">
                  <a:pos x="7" y="59"/>
                </a:cxn>
                <a:cxn ang="0">
                  <a:pos x="15" y="67"/>
                </a:cxn>
                <a:cxn ang="0">
                  <a:pos x="25" y="72"/>
                </a:cxn>
                <a:cxn ang="0">
                  <a:pos x="37" y="74"/>
                </a:cxn>
                <a:cxn ang="0">
                  <a:pos x="48" y="72"/>
                </a:cxn>
                <a:cxn ang="0">
                  <a:pos x="59" y="67"/>
                </a:cxn>
                <a:cxn ang="0">
                  <a:pos x="66" y="59"/>
                </a:cxn>
                <a:cxn ang="0">
                  <a:pos x="72" y="48"/>
                </a:cxn>
                <a:cxn ang="0">
                  <a:pos x="73" y="37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lnTo>
                    <a:pt x="72" y="25"/>
                  </a:lnTo>
                  <a:lnTo>
                    <a:pt x="66" y="15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7" y="59"/>
                  </a:lnTo>
                  <a:lnTo>
                    <a:pt x="15" y="67"/>
                  </a:lnTo>
                  <a:lnTo>
                    <a:pt x="25" y="72"/>
                  </a:lnTo>
                  <a:lnTo>
                    <a:pt x="37" y="74"/>
                  </a:lnTo>
                  <a:lnTo>
                    <a:pt x="48" y="72"/>
                  </a:lnTo>
                  <a:lnTo>
                    <a:pt x="59" y="67"/>
                  </a:lnTo>
                  <a:lnTo>
                    <a:pt x="66" y="59"/>
                  </a:lnTo>
                  <a:lnTo>
                    <a:pt x="72" y="4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1" name="Freeform 137"/>
          <p:cNvSpPr>
            <a:spLocks/>
          </p:cNvSpPr>
          <p:nvPr/>
        </p:nvSpPr>
        <p:spPr bwMode="auto">
          <a:xfrm>
            <a:off x="3243262" y="3498850"/>
            <a:ext cx="1492250" cy="2019300"/>
          </a:xfrm>
          <a:custGeom>
            <a:avLst/>
            <a:gdLst/>
            <a:ahLst/>
            <a:cxnLst>
              <a:cxn ang="0">
                <a:pos x="1649" y="3796"/>
              </a:cxn>
              <a:cxn ang="0">
                <a:pos x="1832" y="3746"/>
              </a:cxn>
              <a:cxn ang="0">
                <a:pos x="2006" y="3663"/>
              </a:cxn>
              <a:cxn ang="0">
                <a:pos x="2171" y="3550"/>
              </a:cxn>
              <a:cxn ang="0">
                <a:pos x="2320" y="3408"/>
              </a:cxn>
              <a:cxn ang="0">
                <a:pos x="2455" y="3238"/>
              </a:cxn>
              <a:cxn ang="0">
                <a:pos x="2571" y="3046"/>
              </a:cxn>
              <a:cxn ang="0">
                <a:pos x="2666" y="2833"/>
              </a:cxn>
              <a:cxn ang="0">
                <a:pos x="2740" y="2605"/>
              </a:cxn>
              <a:cxn ang="0">
                <a:pos x="2790" y="2364"/>
              </a:cxn>
              <a:cxn ang="0">
                <a:pos x="2816" y="2115"/>
              </a:cxn>
              <a:cxn ang="0">
                <a:pos x="2818" y="1862"/>
              </a:cxn>
              <a:cxn ang="0">
                <a:pos x="2793" y="1611"/>
              </a:cxn>
              <a:cxn ang="0">
                <a:pos x="2745" y="1364"/>
              </a:cxn>
              <a:cxn ang="0">
                <a:pos x="2674" y="1127"/>
              </a:cxn>
              <a:cxn ang="0">
                <a:pos x="2579" y="903"/>
              </a:cxn>
              <a:cxn ang="0">
                <a:pos x="2466" y="698"/>
              </a:cxn>
              <a:cxn ang="0">
                <a:pos x="2333" y="513"/>
              </a:cxn>
              <a:cxn ang="0">
                <a:pos x="2183" y="353"/>
              </a:cxn>
              <a:cxn ang="0">
                <a:pos x="2021" y="220"/>
              </a:cxn>
              <a:cxn ang="0">
                <a:pos x="1846" y="117"/>
              </a:cxn>
              <a:cxn ang="0">
                <a:pos x="1665" y="46"/>
              </a:cxn>
              <a:cxn ang="0">
                <a:pos x="1480" y="7"/>
              </a:cxn>
              <a:cxn ang="0">
                <a:pos x="1293" y="2"/>
              </a:cxn>
              <a:cxn ang="0">
                <a:pos x="1107" y="30"/>
              </a:cxn>
              <a:cxn ang="0">
                <a:pos x="927" y="92"/>
              </a:cxn>
              <a:cxn ang="0">
                <a:pos x="757" y="185"/>
              </a:cxn>
              <a:cxn ang="0">
                <a:pos x="597" y="308"/>
              </a:cxn>
              <a:cxn ang="0">
                <a:pos x="452" y="459"/>
              </a:cxn>
              <a:cxn ang="0">
                <a:pos x="323" y="636"/>
              </a:cxn>
              <a:cxn ang="0">
                <a:pos x="214" y="835"/>
              </a:cxn>
              <a:cxn ang="0">
                <a:pos x="125" y="1054"/>
              </a:cxn>
              <a:cxn ang="0">
                <a:pos x="59" y="1288"/>
              </a:cxn>
              <a:cxn ang="0">
                <a:pos x="17" y="1532"/>
              </a:cxn>
              <a:cxn ang="0">
                <a:pos x="0" y="1782"/>
              </a:cxn>
              <a:cxn ang="0">
                <a:pos x="7" y="2035"/>
              </a:cxn>
              <a:cxn ang="0">
                <a:pos x="38" y="2285"/>
              </a:cxn>
              <a:cxn ang="0">
                <a:pos x="95" y="2530"/>
              </a:cxn>
              <a:cxn ang="0">
                <a:pos x="174" y="2763"/>
              </a:cxn>
              <a:cxn ang="0">
                <a:pos x="274" y="2981"/>
              </a:cxn>
              <a:cxn ang="0">
                <a:pos x="395" y="3180"/>
              </a:cxn>
              <a:cxn ang="0">
                <a:pos x="534" y="3357"/>
              </a:cxn>
              <a:cxn ang="0">
                <a:pos x="688" y="3508"/>
              </a:cxn>
              <a:cxn ang="0">
                <a:pos x="855" y="3630"/>
              </a:cxn>
              <a:cxn ang="0">
                <a:pos x="1031" y="3723"/>
              </a:cxn>
              <a:cxn ang="0">
                <a:pos x="1215" y="3784"/>
              </a:cxn>
              <a:cxn ang="0">
                <a:pos x="1401" y="3811"/>
              </a:cxn>
            </a:cxnLst>
            <a:rect l="0" t="0" r="r" b="b"/>
            <a:pathLst>
              <a:path w="2820" h="3814">
                <a:moveTo>
                  <a:pt x="1526" y="3811"/>
                </a:moveTo>
                <a:lnTo>
                  <a:pt x="1588" y="3805"/>
                </a:lnTo>
                <a:lnTo>
                  <a:pt x="1649" y="3796"/>
                </a:lnTo>
                <a:lnTo>
                  <a:pt x="1711" y="3784"/>
                </a:lnTo>
                <a:lnTo>
                  <a:pt x="1771" y="3767"/>
                </a:lnTo>
                <a:lnTo>
                  <a:pt x="1832" y="3746"/>
                </a:lnTo>
                <a:lnTo>
                  <a:pt x="1891" y="3722"/>
                </a:lnTo>
                <a:lnTo>
                  <a:pt x="1949" y="3694"/>
                </a:lnTo>
                <a:lnTo>
                  <a:pt x="2006" y="3663"/>
                </a:lnTo>
                <a:lnTo>
                  <a:pt x="2062" y="3629"/>
                </a:lnTo>
                <a:lnTo>
                  <a:pt x="2116" y="3591"/>
                </a:lnTo>
                <a:lnTo>
                  <a:pt x="2171" y="3550"/>
                </a:lnTo>
                <a:lnTo>
                  <a:pt x="2221" y="3506"/>
                </a:lnTo>
                <a:lnTo>
                  <a:pt x="2272" y="3458"/>
                </a:lnTo>
                <a:lnTo>
                  <a:pt x="2320" y="3408"/>
                </a:lnTo>
                <a:lnTo>
                  <a:pt x="2368" y="3354"/>
                </a:lnTo>
                <a:lnTo>
                  <a:pt x="2412" y="3298"/>
                </a:lnTo>
                <a:lnTo>
                  <a:pt x="2455" y="3238"/>
                </a:lnTo>
                <a:lnTo>
                  <a:pt x="2496" y="3177"/>
                </a:lnTo>
                <a:lnTo>
                  <a:pt x="2535" y="3113"/>
                </a:lnTo>
                <a:lnTo>
                  <a:pt x="2571" y="3046"/>
                </a:lnTo>
                <a:lnTo>
                  <a:pt x="2605" y="2977"/>
                </a:lnTo>
                <a:lnTo>
                  <a:pt x="2637" y="2907"/>
                </a:lnTo>
                <a:lnTo>
                  <a:pt x="2666" y="2833"/>
                </a:lnTo>
                <a:lnTo>
                  <a:pt x="2694" y="2759"/>
                </a:lnTo>
                <a:lnTo>
                  <a:pt x="2718" y="2683"/>
                </a:lnTo>
                <a:lnTo>
                  <a:pt x="2740" y="2605"/>
                </a:lnTo>
                <a:lnTo>
                  <a:pt x="2759" y="2526"/>
                </a:lnTo>
                <a:lnTo>
                  <a:pt x="2776" y="2445"/>
                </a:lnTo>
                <a:lnTo>
                  <a:pt x="2790" y="2364"/>
                </a:lnTo>
                <a:lnTo>
                  <a:pt x="2802" y="2282"/>
                </a:lnTo>
                <a:lnTo>
                  <a:pt x="2810" y="2198"/>
                </a:lnTo>
                <a:lnTo>
                  <a:pt x="2816" y="2115"/>
                </a:lnTo>
                <a:lnTo>
                  <a:pt x="2819" y="2031"/>
                </a:lnTo>
                <a:lnTo>
                  <a:pt x="2820" y="1947"/>
                </a:lnTo>
                <a:lnTo>
                  <a:pt x="2818" y="1862"/>
                </a:lnTo>
                <a:lnTo>
                  <a:pt x="2811" y="1779"/>
                </a:lnTo>
                <a:lnTo>
                  <a:pt x="2804" y="1694"/>
                </a:lnTo>
                <a:lnTo>
                  <a:pt x="2793" y="1611"/>
                </a:lnTo>
                <a:lnTo>
                  <a:pt x="2780" y="1527"/>
                </a:lnTo>
                <a:lnTo>
                  <a:pt x="2764" y="1445"/>
                </a:lnTo>
                <a:lnTo>
                  <a:pt x="2745" y="1364"/>
                </a:lnTo>
                <a:lnTo>
                  <a:pt x="2724" y="1284"/>
                </a:lnTo>
                <a:lnTo>
                  <a:pt x="2700" y="1204"/>
                </a:lnTo>
                <a:lnTo>
                  <a:pt x="2674" y="1127"/>
                </a:lnTo>
                <a:lnTo>
                  <a:pt x="2645" y="1051"/>
                </a:lnTo>
                <a:lnTo>
                  <a:pt x="2613" y="976"/>
                </a:lnTo>
                <a:lnTo>
                  <a:pt x="2579" y="903"/>
                </a:lnTo>
                <a:lnTo>
                  <a:pt x="2544" y="833"/>
                </a:lnTo>
                <a:lnTo>
                  <a:pt x="2506" y="764"/>
                </a:lnTo>
                <a:lnTo>
                  <a:pt x="2466" y="698"/>
                </a:lnTo>
                <a:lnTo>
                  <a:pt x="2423" y="634"/>
                </a:lnTo>
                <a:lnTo>
                  <a:pt x="2379" y="572"/>
                </a:lnTo>
                <a:lnTo>
                  <a:pt x="2333" y="513"/>
                </a:lnTo>
                <a:lnTo>
                  <a:pt x="2284" y="457"/>
                </a:lnTo>
                <a:lnTo>
                  <a:pt x="2235" y="404"/>
                </a:lnTo>
                <a:lnTo>
                  <a:pt x="2183" y="353"/>
                </a:lnTo>
                <a:lnTo>
                  <a:pt x="2131" y="306"/>
                </a:lnTo>
                <a:lnTo>
                  <a:pt x="2076" y="261"/>
                </a:lnTo>
                <a:lnTo>
                  <a:pt x="2021" y="220"/>
                </a:lnTo>
                <a:lnTo>
                  <a:pt x="1964" y="182"/>
                </a:lnTo>
                <a:lnTo>
                  <a:pt x="1906" y="149"/>
                </a:lnTo>
                <a:lnTo>
                  <a:pt x="1846" y="117"/>
                </a:lnTo>
                <a:lnTo>
                  <a:pt x="1787" y="91"/>
                </a:lnTo>
                <a:lnTo>
                  <a:pt x="1727" y="66"/>
                </a:lnTo>
                <a:lnTo>
                  <a:pt x="1665" y="46"/>
                </a:lnTo>
                <a:lnTo>
                  <a:pt x="1603" y="29"/>
                </a:lnTo>
                <a:lnTo>
                  <a:pt x="1542" y="17"/>
                </a:lnTo>
                <a:lnTo>
                  <a:pt x="1480" y="7"/>
                </a:lnTo>
                <a:lnTo>
                  <a:pt x="1417" y="2"/>
                </a:lnTo>
                <a:lnTo>
                  <a:pt x="1355" y="0"/>
                </a:lnTo>
                <a:lnTo>
                  <a:pt x="1293" y="2"/>
                </a:lnTo>
                <a:lnTo>
                  <a:pt x="1231" y="7"/>
                </a:lnTo>
                <a:lnTo>
                  <a:pt x="1169" y="17"/>
                </a:lnTo>
                <a:lnTo>
                  <a:pt x="1107" y="30"/>
                </a:lnTo>
                <a:lnTo>
                  <a:pt x="1047" y="47"/>
                </a:lnTo>
                <a:lnTo>
                  <a:pt x="987" y="68"/>
                </a:lnTo>
                <a:lnTo>
                  <a:pt x="927" y="92"/>
                </a:lnTo>
                <a:lnTo>
                  <a:pt x="869" y="118"/>
                </a:lnTo>
                <a:lnTo>
                  <a:pt x="812" y="150"/>
                </a:lnTo>
                <a:lnTo>
                  <a:pt x="757" y="185"/>
                </a:lnTo>
                <a:lnTo>
                  <a:pt x="702" y="222"/>
                </a:lnTo>
                <a:lnTo>
                  <a:pt x="649" y="263"/>
                </a:lnTo>
                <a:lnTo>
                  <a:pt x="597" y="308"/>
                </a:lnTo>
                <a:lnTo>
                  <a:pt x="546" y="355"/>
                </a:lnTo>
                <a:lnTo>
                  <a:pt x="498" y="406"/>
                </a:lnTo>
                <a:lnTo>
                  <a:pt x="452" y="459"/>
                </a:lnTo>
                <a:lnTo>
                  <a:pt x="406" y="516"/>
                </a:lnTo>
                <a:lnTo>
                  <a:pt x="364" y="574"/>
                </a:lnTo>
                <a:lnTo>
                  <a:pt x="323" y="636"/>
                </a:lnTo>
                <a:lnTo>
                  <a:pt x="284" y="701"/>
                </a:lnTo>
                <a:lnTo>
                  <a:pt x="248" y="768"/>
                </a:lnTo>
                <a:lnTo>
                  <a:pt x="214" y="835"/>
                </a:lnTo>
                <a:lnTo>
                  <a:pt x="181" y="907"/>
                </a:lnTo>
                <a:lnTo>
                  <a:pt x="152" y="979"/>
                </a:lnTo>
                <a:lnTo>
                  <a:pt x="125" y="1054"/>
                </a:lnTo>
                <a:lnTo>
                  <a:pt x="100" y="1131"/>
                </a:lnTo>
                <a:lnTo>
                  <a:pt x="78" y="1208"/>
                </a:lnTo>
                <a:lnTo>
                  <a:pt x="59" y="1288"/>
                </a:lnTo>
                <a:lnTo>
                  <a:pt x="42" y="1368"/>
                </a:lnTo>
                <a:lnTo>
                  <a:pt x="29" y="1449"/>
                </a:lnTo>
                <a:lnTo>
                  <a:pt x="17" y="1532"/>
                </a:lnTo>
                <a:lnTo>
                  <a:pt x="8" y="1614"/>
                </a:lnTo>
                <a:lnTo>
                  <a:pt x="2" y="1698"/>
                </a:lnTo>
                <a:lnTo>
                  <a:pt x="0" y="1782"/>
                </a:lnTo>
                <a:lnTo>
                  <a:pt x="0" y="1867"/>
                </a:lnTo>
                <a:lnTo>
                  <a:pt x="2" y="1950"/>
                </a:lnTo>
                <a:lnTo>
                  <a:pt x="7" y="2035"/>
                </a:lnTo>
                <a:lnTo>
                  <a:pt x="14" y="2120"/>
                </a:lnTo>
                <a:lnTo>
                  <a:pt x="25" y="2203"/>
                </a:lnTo>
                <a:lnTo>
                  <a:pt x="38" y="2285"/>
                </a:lnTo>
                <a:lnTo>
                  <a:pt x="54" y="2368"/>
                </a:lnTo>
                <a:lnTo>
                  <a:pt x="73" y="2450"/>
                </a:lnTo>
                <a:lnTo>
                  <a:pt x="95" y="2530"/>
                </a:lnTo>
                <a:lnTo>
                  <a:pt x="118" y="2608"/>
                </a:lnTo>
                <a:lnTo>
                  <a:pt x="145" y="2687"/>
                </a:lnTo>
                <a:lnTo>
                  <a:pt x="174" y="2763"/>
                </a:lnTo>
                <a:lnTo>
                  <a:pt x="205" y="2837"/>
                </a:lnTo>
                <a:lnTo>
                  <a:pt x="239" y="2911"/>
                </a:lnTo>
                <a:lnTo>
                  <a:pt x="274" y="2981"/>
                </a:lnTo>
                <a:lnTo>
                  <a:pt x="313" y="3050"/>
                </a:lnTo>
                <a:lnTo>
                  <a:pt x="353" y="3116"/>
                </a:lnTo>
                <a:lnTo>
                  <a:pt x="395" y="3180"/>
                </a:lnTo>
                <a:lnTo>
                  <a:pt x="440" y="3242"/>
                </a:lnTo>
                <a:lnTo>
                  <a:pt x="486" y="3300"/>
                </a:lnTo>
                <a:lnTo>
                  <a:pt x="534" y="3357"/>
                </a:lnTo>
                <a:lnTo>
                  <a:pt x="584" y="3410"/>
                </a:lnTo>
                <a:lnTo>
                  <a:pt x="636" y="3461"/>
                </a:lnTo>
                <a:lnTo>
                  <a:pt x="688" y="3508"/>
                </a:lnTo>
                <a:lnTo>
                  <a:pt x="742" y="3552"/>
                </a:lnTo>
                <a:lnTo>
                  <a:pt x="798" y="3593"/>
                </a:lnTo>
                <a:lnTo>
                  <a:pt x="855" y="3630"/>
                </a:lnTo>
                <a:lnTo>
                  <a:pt x="913" y="3665"/>
                </a:lnTo>
                <a:lnTo>
                  <a:pt x="972" y="3695"/>
                </a:lnTo>
                <a:lnTo>
                  <a:pt x="1031" y="3723"/>
                </a:lnTo>
                <a:lnTo>
                  <a:pt x="1092" y="3747"/>
                </a:lnTo>
                <a:lnTo>
                  <a:pt x="1153" y="3767"/>
                </a:lnTo>
                <a:lnTo>
                  <a:pt x="1215" y="3784"/>
                </a:lnTo>
                <a:lnTo>
                  <a:pt x="1277" y="3797"/>
                </a:lnTo>
                <a:lnTo>
                  <a:pt x="1338" y="3805"/>
                </a:lnTo>
                <a:lnTo>
                  <a:pt x="1401" y="3811"/>
                </a:lnTo>
                <a:lnTo>
                  <a:pt x="1464" y="3814"/>
                </a:lnTo>
                <a:lnTo>
                  <a:pt x="1526" y="381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7978775" y="4675187"/>
            <a:ext cx="39688" cy="39688"/>
          </a:xfrm>
          <a:custGeom>
            <a:avLst/>
            <a:gdLst/>
            <a:ahLst/>
            <a:cxnLst>
              <a:cxn ang="0">
                <a:pos x="74" y="38"/>
              </a:cxn>
              <a:cxn ang="0">
                <a:pos x="73" y="27"/>
              </a:cxn>
              <a:cxn ang="0">
                <a:pos x="67" y="16"/>
              </a:cxn>
              <a:cxn ang="0">
                <a:pos x="60" y="8"/>
              </a:cxn>
              <a:cxn ang="0">
                <a:pos x="49" y="3"/>
              </a:cxn>
              <a:cxn ang="0">
                <a:pos x="38" y="0"/>
              </a:cxn>
              <a:cxn ang="0">
                <a:pos x="26" y="3"/>
              </a:cxn>
              <a:cxn ang="0">
                <a:pos x="15" y="8"/>
              </a:cxn>
              <a:cxn ang="0">
                <a:pos x="8" y="16"/>
              </a:cxn>
              <a:cxn ang="0">
                <a:pos x="2" y="27"/>
              </a:cxn>
              <a:cxn ang="0">
                <a:pos x="0" y="38"/>
              </a:cxn>
              <a:cxn ang="0">
                <a:pos x="2" y="50"/>
              </a:cxn>
              <a:cxn ang="0">
                <a:pos x="8" y="60"/>
              </a:cxn>
              <a:cxn ang="0">
                <a:pos x="15" y="68"/>
              </a:cxn>
              <a:cxn ang="0">
                <a:pos x="26" y="73"/>
              </a:cxn>
              <a:cxn ang="0">
                <a:pos x="38" y="75"/>
              </a:cxn>
              <a:cxn ang="0">
                <a:pos x="49" y="73"/>
              </a:cxn>
              <a:cxn ang="0">
                <a:pos x="60" y="68"/>
              </a:cxn>
              <a:cxn ang="0">
                <a:pos x="67" y="60"/>
              </a:cxn>
              <a:cxn ang="0">
                <a:pos x="73" y="50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74" y="38"/>
                </a:moveTo>
                <a:lnTo>
                  <a:pt x="73" y="27"/>
                </a:lnTo>
                <a:lnTo>
                  <a:pt x="67" y="16"/>
                </a:lnTo>
                <a:lnTo>
                  <a:pt x="60" y="8"/>
                </a:lnTo>
                <a:lnTo>
                  <a:pt x="49" y="3"/>
                </a:lnTo>
                <a:lnTo>
                  <a:pt x="38" y="0"/>
                </a:lnTo>
                <a:lnTo>
                  <a:pt x="26" y="3"/>
                </a:lnTo>
                <a:lnTo>
                  <a:pt x="15" y="8"/>
                </a:lnTo>
                <a:lnTo>
                  <a:pt x="8" y="16"/>
                </a:lnTo>
                <a:lnTo>
                  <a:pt x="2" y="27"/>
                </a:lnTo>
                <a:lnTo>
                  <a:pt x="0" y="38"/>
                </a:lnTo>
                <a:lnTo>
                  <a:pt x="2" y="50"/>
                </a:lnTo>
                <a:lnTo>
                  <a:pt x="8" y="60"/>
                </a:lnTo>
                <a:lnTo>
                  <a:pt x="15" y="68"/>
                </a:lnTo>
                <a:lnTo>
                  <a:pt x="26" y="73"/>
                </a:lnTo>
                <a:lnTo>
                  <a:pt x="38" y="75"/>
                </a:lnTo>
                <a:lnTo>
                  <a:pt x="49" y="73"/>
                </a:lnTo>
                <a:lnTo>
                  <a:pt x="60" y="68"/>
                </a:lnTo>
                <a:lnTo>
                  <a:pt x="67" y="60"/>
                </a:lnTo>
                <a:lnTo>
                  <a:pt x="73" y="50"/>
                </a:lnTo>
                <a:lnTo>
                  <a:pt x="74" y="38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4108450" y="4495800"/>
            <a:ext cx="39688" cy="38100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5"/>
              </a:cxn>
              <a:cxn ang="0">
                <a:pos x="66" y="15"/>
              </a:cxn>
              <a:cxn ang="0">
                <a:pos x="59" y="7"/>
              </a:cxn>
              <a:cxn ang="0">
                <a:pos x="48" y="2"/>
              </a:cxn>
              <a:cxn ang="0">
                <a:pos x="36" y="0"/>
              </a:cxn>
              <a:cxn ang="0">
                <a:pos x="25" y="2"/>
              </a:cxn>
              <a:cxn ang="0">
                <a:pos x="14" y="7"/>
              </a:cxn>
              <a:cxn ang="0">
                <a:pos x="7" y="15"/>
              </a:cxn>
              <a:cxn ang="0">
                <a:pos x="1" y="25"/>
              </a:cxn>
              <a:cxn ang="0">
                <a:pos x="0" y="37"/>
              </a:cxn>
              <a:cxn ang="0">
                <a:pos x="1" y="48"/>
              </a:cxn>
              <a:cxn ang="0">
                <a:pos x="7" y="59"/>
              </a:cxn>
              <a:cxn ang="0">
                <a:pos x="14" y="67"/>
              </a:cxn>
              <a:cxn ang="0">
                <a:pos x="25" y="72"/>
              </a:cxn>
              <a:cxn ang="0">
                <a:pos x="36" y="74"/>
              </a:cxn>
              <a:cxn ang="0">
                <a:pos x="48" y="72"/>
              </a:cxn>
              <a:cxn ang="0">
                <a:pos x="59" y="67"/>
              </a:cxn>
              <a:cxn ang="0">
                <a:pos x="66" y="59"/>
              </a:cxn>
              <a:cxn ang="0">
                <a:pos x="73" y="48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5"/>
                </a:lnTo>
                <a:lnTo>
                  <a:pt x="66" y="15"/>
                </a:lnTo>
                <a:lnTo>
                  <a:pt x="59" y="7"/>
                </a:lnTo>
                <a:lnTo>
                  <a:pt x="48" y="2"/>
                </a:lnTo>
                <a:lnTo>
                  <a:pt x="36" y="0"/>
                </a:lnTo>
                <a:lnTo>
                  <a:pt x="25" y="2"/>
                </a:lnTo>
                <a:lnTo>
                  <a:pt x="14" y="7"/>
                </a:lnTo>
                <a:lnTo>
                  <a:pt x="7" y="15"/>
                </a:lnTo>
                <a:lnTo>
                  <a:pt x="1" y="25"/>
                </a:lnTo>
                <a:lnTo>
                  <a:pt x="0" y="37"/>
                </a:lnTo>
                <a:lnTo>
                  <a:pt x="1" y="48"/>
                </a:lnTo>
                <a:lnTo>
                  <a:pt x="7" y="59"/>
                </a:lnTo>
                <a:lnTo>
                  <a:pt x="14" y="67"/>
                </a:lnTo>
                <a:lnTo>
                  <a:pt x="25" y="72"/>
                </a:lnTo>
                <a:lnTo>
                  <a:pt x="36" y="74"/>
                </a:lnTo>
                <a:lnTo>
                  <a:pt x="48" y="72"/>
                </a:lnTo>
                <a:lnTo>
                  <a:pt x="59" y="67"/>
                </a:lnTo>
                <a:lnTo>
                  <a:pt x="66" y="59"/>
                </a:lnTo>
                <a:lnTo>
                  <a:pt x="73" y="48"/>
                </a:lnTo>
                <a:lnTo>
                  <a:pt x="74" y="37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22623" y="4649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055906" y="567442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73967" y="536368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204344" y="30084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92711" y="34517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k-SK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04599" y="432025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918084" y="4150423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837121" y="3194297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654831" y="428652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067289" y="54389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180686" y="344699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496780" y="365958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396336" y="527264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504699" y="509847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k-SK" sz="16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3221037" y="4454525"/>
            <a:ext cx="39688" cy="38100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72" y="26"/>
              </a:cxn>
              <a:cxn ang="0">
                <a:pos x="67" y="15"/>
              </a:cxn>
              <a:cxn ang="0">
                <a:pos x="59" y="7"/>
              </a:cxn>
              <a:cxn ang="0">
                <a:pos x="49" y="1"/>
              </a:cxn>
              <a:cxn ang="0">
                <a:pos x="37" y="0"/>
              </a:cxn>
              <a:cxn ang="0">
                <a:pos x="26" y="1"/>
              </a:cxn>
              <a:cxn ang="0">
                <a:pos x="15" y="7"/>
              </a:cxn>
              <a:cxn ang="0">
                <a:pos x="7" y="15"/>
              </a:cxn>
              <a:cxn ang="0">
                <a:pos x="2" y="26"/>
              </a:cxn>
              <a:cxn ang="0">
                <a:pos x="0" y="36"/>
              </a:cxn>
              <a:cxn ang="0">
                <a:pos x="2" y="48"/>
              </a:cxn>
              <a:cxn ang="0">
                <a:pos x="7" y="59"/>
              </a:cxn>
              <a:cxn ang="0">
                <a:pos x="15" y="67"/>
              </a:cxn>
              <a:cxn ang="0">
                <a:pos x="26" y="73"/>
              </a:cxn>
              <a:cxn ang="0">
                <a:pos x="37" y="74"/>
              </a:cxn>
              <a:cxn ang="0">
                <a:pos x="49" y="73"/>
              </a:cxn>
              <a:cxn ang="0">
                <a:pos x="59" y="67"/>
              </a:cxn>
              <a:cxn ang="0">
                <a:pos x="67" y="59"/>
              </a:cxn>
              <a:cxn ang="0">
                <a:pos x="72" y="48"/>
              </a:cxn>
              <a:cxn ang="0">
                <a:pos x="75" y="36"/>
              </a:cxn>
            </a:cxnLst>
            <a:rect l="0" t="0" r="r" b="b"/>
            <a:pathLst>
              <a:path w="75" h="74">
                <a:moveTo>
                  <a:pt x="75" y="36"/>
                </a:moveTo>
                <a:lnTo>
                  <a:pt x="72" y="26"/>
                </a:lnTo>
                <a:lnTo>
                  <a:pt x="67" y="15"/>
                </a:lnTo>
                <a:lnTo>
                  <a:pt x="59" y="7"/>
                </a:lnTo>
                <a:lnTo>
                  <a:pt x="49" y="1"/>
                </a:lnTo>
                <a:lnTo>
                  <a:pt x="37" y="0"/>
                </a:lnTo>
                <a:lnTo>
                  <a:pt x="26" y="1"/>
                </a:lnTo>
                <a:lnTo>
                  <a:pt x="15" y="7"/>
                </a:lnTo>
                <a:lnTo>
                  <a:pt x="7" y="15"/>
                </a:lnTo>
                <a:lnTo>
                  <a:pt x="2" y="26"/>
                </a:lnTo>
                <a:lnTo>
                  <a:pt x="0" y="36"/>
                </a:lnTo>
                <a:lnTo>
                  <a:pt x="2" y="48"/>
                </a:lnTo>
                <a:lnTo>
                  <a:pt x="7" y="59"/>
                </a:lnTo>
                <a:lnTo>
                  <a:pt x="15" y="67"/>
                </a:lnTo>
                <a:lnTo>
                  <a:pt x="26" y="73"/>
                </a:lnTo>
                <a:lnTo>
                  <a:pt x="37" y="74"/>
                </a:lnTo>
                <a:lnTo>
                  <a:pt x="49" y="73"/>
                </a:lnTo>
                <a:lnTo>
                  <a:pt x="59" y="67"/>
                </a:lnTo>
                <a:lnTo>
                  <a:pt x="67" y="59"/>
                </a:lnTo>
                <a:lnTo>
                  <a:pt x="72" y="48"/>
                </a:lnTo>
                <a:lnTo>
                  <a:pt x="75" y="36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4716462" y="4522787"/>
            <a:ext cx="39688" cy="39688"/>
          </a:xfrm>
          <a:custGeom>
            <a:avLst/>
            <a:gdLst/>
            <a:ahLst/>
            <a:cxnLst>
              <a:cxn ang="0">
                <a:pos x="75" y="37"/>
              </a:cxn>
              <a:cxn ang="0">
                <a:pos x="72" y="26"/>
              </a:cxn>
              <a:cxn ang="0">
                <a:pos x="68" y="15"/>
              </a:cxn>
              <a:cxn ang="0">
                <a:pos x="59" y="7"/>
              </a:cxn>
              <a:cxn ang="0">
                <a:pos x="48" y="2"/>
              </a:cxn>
              <a:cxn ang="0">
                <a:pos x="37" y="0"/>
              </a:cxn>
              <a:cxn ang="0">
                <a:pos x="25" y="2"/>
              </a:cxn>
              <a:cxn ang="0">
                <a:pos x="16" y="7"/>
              </a:cxn>
              <a:cxn ang="0">
                <a:pos x="7" y="15"/>
              </a:cxn>
              <a:cxn ang="0">
                <a:pos x="2" y="26"/>
              </a:cxn>
              <a:cxn ang="0">
                <a:pos x="0" y="37"/>
              </a:cxn>
              <a:cxn ang="0">
                <a:pos x="2" y="49"/>
              </a:cxn>
              <a:cxn ang="0">
                <a:pos x="7" y="59"/>
              </a:cxn>
              <a:cxn ang="0">
                <a:pos x="16" y="67"/>
              </a:cxn>
              <a:cxn ang="0">
                <a:pos x="25" y="72"/>
              </a:cxn>
              <a:cxn ang="0">
                <a:pos x="37" y="75"/>
              </a:cxn>
              <a:cxn ang="0">
                <a:pos x="48" y="72"/>
              </a:cxn>
              <a:cxn ang="0">
                <a:pos x="59" y="67"/>
              </a:cxn>
              <a:cxn ang="0">
                <a:pos x="68" y="59"/>
              </a:cxn>
              <a:cxn ang="0">
                <a:pos x="72" y="49"/>
              </a:cxn>
              <a:cxn ang="0">
                <a:pos x="75" y="37"/>
              </a:cxn>
            </a:cxnLst>
            <a:rect l="0" t="0" r="r" b="b"/>
            <a:pathLst>
              <a:path w="75" h="75">
                <a:moveTo>
                  <a:pt x="75" y="37"/>
                </a:moveTo>
                <a:lnTo>
                  <a:pt x="72" y="26"/>
                </a:lnTo>
                <a:lnTo>
                  <a:pt x="68" y="15"/>
                </a:lnTo>
                <a:lnTo>
                  <a:pt x="59" y="7"/>
                </a:lnTo>
                <a:lnTo>
                  <a:pt x="48" y="2"/>
                </a:lnTo>
                <a:lnTo>
                  <a:pt x="37" y="0"/>
                </a:lnTo>
                <a:lnTo>
                  <a:pt x="25" y="2"/>
                </a:lnTo>
                <a:lnTo>
                  <a:pt x="16" y="7"/>
                </a:lnTo>
                <a:lnTo>
                  <a:pt x="7" y="15"/>
                </a:lnTo>
                <a:lnTo>
                  <a:pt x="2" y="26"/>
                </a:lnTo>
                <a:lnTo>
                  <a:pt x="0" y="37"/>
                </a:lnTo>
                <a:lnTo>
                  <a:pt x="2" y="49"/>
                </a:lnTo>
                <a:lnTo>
                  <a:pt x="7" y="59"/>
                </a:lnTo>
                <a:lnTo>
                  <a:pt x="16" y="67"/>
                </a:lnTo>
                <a:lnTo>
                  <a:pt x="25" y="72"/>
                </a:lnTo>
                <a:lnTo>
                  <a:pt x="37" y="75"/>
                </a:lnTo>
                <a:lnTo>
                  <a:pt x="48" y="72"/>
                </a:lnTo>
                <a:lnTo>
                  <a:pt x="59" y="67"/>
                </a:lnTo>
                <a:lnTo>
                  <a:pt x="68" y="59"/>
                </a:lnTo>
                <a:lnTo>
                  <a:pt x="72" y="49"/>
                </a:lnTo>
                <a:lnTo>
                  <a:pt x="75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7" name="Freeform 123"/>
          <p:cNvSpPr>
            <a:spLocks/>
          </p:cNvSpPr>
          <p:nvPr/>
        </p:nvSpPr>
        <p:spPr bwMode="auto">
          <a:xfrm>
            <a:off x="3521075" y="3659187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2" y="26"/>
              </a:cxn>
              <a:cxn ang="0">
                <a:pos x="67" y="16"/>
              </a:cxn>
              <a:cxn ang="0">
                <a:pos x="59" y="7"/>
              </a:cxn>
              <a:cxn ang="0">
                <a:pos x="48" y="1"/>
              </a:cxn>
              <a:cxn ang="0">
                <a:pos x="37" y="0"/>
              </a:cxn>
              <a:cxn ang="0">
                <a:pos x="25" y="1"/>
              </a:cxn>
              <a:cxn ang="0">
                <a:pos x="15" y="7"/>
              </a:cxn>
              <a:cxn ang="0">
                <a:pos x="7" y="16"/>
              </a:cxn>
              <a:cxn ang="0">
                <a:pos x="2" y="26"/>
              </a:cxn>
              <a:cxn ang="0">
                <a:pos x="0" y="38"/>
              </a:cxn>
              <a:cxn ang="0">
                <a:pos x="2" y="49"/>
              </a:cxn>
              <a:cxn ang="0">
                <a:pos x="7" y="59"/>
              </a:cxn>
              <a:cxn ang="0">
                <a:pos x="15" y="68"/>
              </a:cxn>
              <a:cxn ang="0">
                <a:pos x="25" y="73"/>
              </a:cxn>
              <a:cxn ang="0">
                <a:pos x="37" y="74"/>
              </a:cxn>
              <a:cxn ang="0">
                <a:pos x="48" y="73"/>
              </a:cxn>
              <a:cxn ang="0">
                <a:pos x="59" y="68"/>
              </a:cxn>
              <a:cxn ang="0">
                <a:pos x="67" y="59"/>
              </a:cxn>
              <a:cxn ang="0">
                <a:pos x="72" y="49"/>
              </a:cxn>
              <a:cxn ang="0">
                <a:pos x="75" y="38"/>
              </a:cxn>
            </a:cxnLst>
            <a:rect l="0" t="0" r="r" b="b"/>
            <a:pathLst>
              <a:path w="75" h="74">
                <a:moveTo>
                  <a:pt x="75" y="38"/>
                </a:moveTo>
                <a:lnTo>
                  <a:pt x="72" y="26"/>
                </a:lnTo>
                <a:lnTo>
                  <a:pt x="67" y="16"/>
                </a:lnTo>
                <a:lnTo>
                  <a:pt x="59" y="7"/>
                </a:lnTo>
                <a:lnTo>
                  <a:pt x="48" y="1"/>
                </a:lnTo>
                <a:lnTo>
                  <a:pt x="37" y="0"/>
                </a:lnTo>
                <a:lnTo>
                  <a:pt x="25" y="1"/>
                </a:lnTo>
                <a:lnTo>
                  <a:pt x="15" y="7"/>
                </a:lnTo>
                <a:lnTo>
                  <a:pt x="7" y="16"/>
                </a:lnTo>
                <a:lnTo>
                  <a:pt x="2" y="26"/>
                </a:lnTo>
                <a:lnTo>
                  <a:pt x="0" y="38"/>
                </a:lnTo>
                <a:lnTo>
                  <a:pt x="2" y="49"/>
                </a:lnTo>
                <a:lnTo>
                  <a:pt x="7" y="59"/>
                </a:lnTo>
                <a:lnTo>
                  <a:pt x="15" y="68"/>
                </a:lnTo>
                <a:lnTo>
                  <a:pt x="25" y="73"/>
                </a:lnTo>
                <a:lnTo>
                  <a:pt x="37" y="74"/>
                </a:lnTo>
                <a:lnTo>
                  <a:pt x="48" y="73"/>
                </a:lnTo>
                <a:lnTo>
                  <a:pt x="59" y="68"/>
                </a:lnTo>
                <a:lnTo>
                  <a:pt x="67" y="59"/>
                </a:lnTo>
                <a:lnTo>
                  <a:pt x="72" y="49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8" name="Freeform 124"/>
          <p:cNvSpPr>
            <a:spLocks/>
          </p:cNvSpPr>
          <p:nvPr/>
        </p:nvSpPr>
        <p:spPr bwMode="auto">
          <a:xfrm>
            <a:off x="4559300" y="3895725"/>
            <a:ext cx="39688" cy="39688"/>
          </a:xfrm>
          <a:custGeom>
            <a:avLst/>
            <a:gdLst/>
            <a:ahLst/>
            <a:cxnLst>
              <a:cxn ang="0">
                <a:pos x="75" y="37"/>
              </a:cxn>
              <a:cxn ang="0">
                <a:pos x="73" y="25"/>
              </a:cxn>
              <a:cxn ang="0">
                <a:pos x="68" y="14"/>
              </a:cxn>
              <a:cxn ang="0">
                <a:pos x="60" y="7"/>
              </a:cxn>
              <a:cxn ang="0">
                <a:pos x="50" y="1"/>
              </a:cxn>
              <a:cxn ang="0">
                <a:pos x="38" y="0"/>
              </a:cxn>
              <a:cxn ang="0">
                <a:pos x="27" y="1"/>
              </a:cxn>
              <a:cxn ang="0">
                <a:pos x="16" y="7"/>
              </a:cxn>
              <a:cxn ang="0">
                <a:pos x="8" y="14"/>
              </a:cxn>
              <a:cxn ang="0">
                <a:pos x="3" y="25"/>
              </a:cxn>
              <a:cxn ang="0">
                <a:pos x="0" y="37"/>
              </a:cxn>
              <a:cxn ang="0">
                <a:pos x="3" y="48"/>
              </a:cxn>
              <a:cxn ang="0">
                <a:pos x="8" y="59"/>
              </a:cxn>
              <a:cxn ang="0">
                <a:pos x="16" y="66"/>
              </a:cxn>
              <a:cxn ang="0">
                <a:pos x="27" y="72"/>
              </a:cxn>
              <a:cxn ang="0">
                <a:pos x="38" y="73"/>
              </a:cxn>
              <a:cxn ang="0">
                <a:pos x="50" y="72"/>
              </a:cxn>
              <a:cxn ang="0">
                <a:pos x="60" y="66"/>
              </a:cxn>
              <a:cxn ang="0">
                <a:pos x="68" y="59"/>
              </a:cxn>
              <a:cxn ang="0">
                <a:pos x="73" y="48"/>
              </a:cxn>
              <a:cxn ang="0">
                <a:pos x="75" y="37"/>
              </a:cxn>
            </a:cxnLst>
            <a:rect l="0" t="0" r="r" b="b"/>
            <a:pathLst>
              <a:path w="75" h="73">
                <a:moveTo>
                  <a:pt x="75" y="37"/>
                </a:moveTo>
                <a:lnTo>
                  <a:pt x="73" y="25"/>
                </a:lnTo>
                <a:lnTo>
                  <a:pt x="68" y="14"/>
                </a:lnTo>
                <a:lnTo>
                  <a:pt x="60" y="7"/>
                </a:lnTo>
                <a:lnTo>
                  <a:pt x="50" y="1"/>
                </a:lnTo>
                <a:lnTo>
                  <a:pt x="38" y="0"/>
                </a:lnTo>
                <a:lnTo>
                  <a:pt x="27" y="1"/>
                </a:lnTo>
                <a:lnTo>
                  <a:pt x="16" y="7"/>
                </a:lnTo>
                <a:lnTo>
                  <a:pt x="8" y="14"/>
                </a:lnTo>
                <a:lnTo>
                  <a:pt x="3" y="25"/>
                </a:lnTo>
                <a:lnTo>
                  <a:pt x="0" y="37"/>
                </a:lnTo>
                <a:lnTo>
                  <a:pt x="3" y="48"/>
                </a:lnTo>
                <a:lnTo>
                  <a:pt x="8" y="59"/>
                </a:lnTo>
                <a:lnTo>
                  <a:pt x="16" y="66"/>
                </a:lnTo>
                <a:lnTo>
                  <a:pt x="27" y="72"/>
                </a:lnTo>
                <a:lnTo>
                  <a:pt x="38" y="73"/>
                </a:lnTo>
                <a:lnTo>
                  <a:pt x="50" y="72"/>
                </a:lnTo>
                <a:lnTo>
                  <a:pt x="60" y="66"/>
                </a:lnTo>
                <a:lnTo>
                  <a:pt x="68" y="59"/>
                </a:lnTo>
                <a:lnTo>
                  <a:pt x="73" y="48"/>
                </a:lnTo>
                <a:lnTo>
                  <a:pt x="75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9" name="Freeform 125"/>
          <p:cNvSpPr>
            <a:spLocks/>
          </p:cNvSpPr>
          <p:nvPr/>
        </p:nvSpPr>
        <p:spPr bwMode="auto">
          <a:xfrm>
            <a:off x="4559300" y="5135562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3" y="26"/>
              </a:cxn>
              <a:cxn ang="0">
                <a:pos x="68" y="16"/>
              </a:cxn>
              <a:cxn ang="0">
                <a:pos x="60" y="7"/>
              </a:cxn>
              <a:cxn ang="0">
                <a:pos x="50" y="3"/>
              </a:cxn>
              <a:cxn ang="0">
                <a:pos x="38" y="0"/>
              </a:cxn>
              <a:cxn ang="0">
                <a:pos x="27" y="3"/>
              </a:cxn>
              <a:cxn ang="0">
                <a:pos x="16" y="7"/>
              </a:cxn>
              <a:cxn ang="0">
                <a:pos x="8" y="16"/>
              </a:cxn>
              <a:cxn ang="0">
                <a:pos x="3" y="26"/>
              </a:cxn>
              <a:cxn ang="0">
                <a:pos x="0" y="38"/>
              </a:cxn>
              <a:cxn ang="0">
                <a:pos x="3" y="49"/>
              </a:cxn>
              <a:cxn ang="0">
                <a:pos x="8" y="59"/>
              </a:cxn>
              <a:cxn ang="0">
                <a:pos x="16" y="68"/>
              </a:cxn>
              <a:cxn ang="0">
                <a:pos x="27" y="73"/>
              </a:cxn>
              <a:cxn ang="0">
                <a:pos x="38" y="75"/>
              </a:cxn>
              <a:cxn ang="0">
                <a:pos x="50" y="73"/>
              </a:cxn>
              <a:cxn ang="0">
                <a:pos x="60" y="68"/>
              </a:cxn>
              <a:cxn ang="0">
                <a:pos x="68" y="59"/>
              </a:cxn>
              <a:cxn ang="0">
                <a:pos x="73" y="49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75" y="38"/>
                </a:moveTo>
                <a:lnTo>
                  <a:pt x="73" y="26"/>
                </a:lnTo>
                <a:lnTo>
                  <a:pt x="68" y="16"/>
                </a:lnTo>
                <a:lnTo>
                  <a:pt x="60" y="7"/>
                </a:lnTo>
                <a:lnTo>
                  <a:pt x="50" y="3"/>
                </a:lnTo>
                <a:lnTo>
                  <a:pt x="38" y="0"/>
                </a:lnTo>
                <a:lnTo>
                  <a:pt x="27" y="3"/>
                </a:lnTo>
                <a:lnTo>
                  <a:pt x="16" y="7"/>
                </a:lnTo>
                <a:lnTo>
                  <a:pt x="8" y="16"/>
                </a:lnTo>
                <a:lnTo>
                  <a:pt x="3" y="26"/>
                </a:lnTo>
                <a:lnTo>
                  <a:pt x="0" y="38"/>
                </a:lnTo>
                <a:lnTo>
                  <a:pt x="3" y="49"/>
                </a:lnTo>
                <a:lnTo>
                  <a:pt x="8" y="59"/>
                </a:lnTo>
                <a:lnTo>
                  <a:pt x="16" y="68"/>
                </a:lnTo>
                <a:lnTo>
                  <a:pt x="27" y="73"/>
                </a:lnTo>
                <a:lnTo>
                  <a:pt x="38" y="75"/>
                </a:lnTo>
                <a:lnTo>
                  <a:pt x="50" y="73"/>
                </a:lnTo>
                <a:lnTo>
                  <a:pt x="60" y="68"/>
                </a:lnTo>
                <a:lnTo>
                  <a:pt x="68" y="59"/>
                </a:lnTo>
                <a:lnTo>
                  <a:pt x="73" y="49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0" name="Freeform 126"/>
          <p:cNvSpPr>
            <a:spLocks/>
          </p:cNvSpPr>
          <p:nvPr/>
        </p:nvSpPr>
        <p:spPr bwMode="auto">
          <a:xfrm>
            <a:off x="3521075" y="5276850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2" y="25"/>
              </a:cxn>
              <a:cxn ang="0">
                <a:pos x="67" y="16"/>
              </a:cxn>
              <a:cxn ang="0">
                <a:pos x="59" y="7"/>
              </a:cxn>
              <a:cxn ang="0">
                <a:pos x="48" y="2"/>
              </a:cxn>
              <a:cxn ang="0">
                <a:pos x="37" y="0"/>
              </a:cxn>
              <a:cxn ang="0">
                <a:pos x="25" y="2"/>
              </a:cxn>
              <a:cxn ang="0">
                <a:pos x="15" y="7"/>
              </a:cxn>
              <a:cxn ang="0">
                <a:pos x="7" y="16"/>
              </a:cxn>
              <a:cxn ang="0">
                <a:pos x="2" y="25"/>
              </a:cxn>
              <a:cxn ang="0">
                <a:pos x="0" y="38"/>
              </a:cxn>
              <a:cxn ang="0">
                <a:pos x="2" y="48"/>
              </a:cxn>
              <a:cxn ang="0">
                <a:pos x="7" y="59"/>
              </a:cxn>
              <a:cxn ang="0">
                <a:pos x="15" y="68"/>
              </a:cxn>
              <a:cxn ang="0">
                <a:pos x="25" y="73"/>
              </a:cxn>
              <a:cxn ang="0">
                <a:pos x="37" y="75"/>
              </a:cxn>
              <a:cxn ang="0">
                <a:pos x="48" y="73"/>
              </a:cxn>
              <a:cxn ang="0">
                <a:pos x="59" y="68"/>
              </a:cxn>
              <a:cxn ang="0">
                <a:pos x="67" y="59"/>
              </a:cxn>
              <a:cxn ang="0">
                <a:pos x="72" y="48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75" y="38"/>
                </a:moveTo>
                <a:lnTo>
                  <a:pt x="72" y="25"/>
                </a:lnTo>
                <a:lnTo>
                  <a:pt x="67" y="16"/>
                </a:lnTo>
                <a:lnTo>
                  <a:pt x="59" y="7"/>
                </a:lnTo>
                <a:lnTo>
                  <a:pt x="48" y="2"/>
                </a:lnTo>
                <a:lnTo>
                  <a:pt x="37" y="0"/>
                </a:lnTo>
                <a:lnTo>
                  <a:pt x="25" y="2"/>
                </a:lnTo>
                <a:lnTo>
                  <a:pt x="15" y="7"/>
                </a:lnTo>
                <a:lnTo>
                  <a:pt x="7" y="16"/>
                </a:lnTo>
                <a:lnTo>
                  <a:pt x="2" y="25"/>
                </a:lnTo>
                <a:lnTo>
                  <a:pt x="0" y="38"/>
                </a:lnTo>
                <a:lnTo>
                  <a:pt x="2" y="48"/>
                </a:lnTo>
                <a:lnTo>
                  <a:pt x="7" y="59"/>
                </a:lnTo>
                <a:lnTo>
                  <a:pt x="15" y="68"/>
                </a:lnTo>
                <a:lnTo>
                  <a:pt x="25" y="73"/>
                </a:lnTo>
                <a:lnTo>
                  <a:pt x="37" y="75"/>
                </a:lnTo>
                <a:lnTo>
                  <a:pt x="48" y="73"/>
                </a:lnTo>
                <a:lnTo>
                  <a:pt x="59" y="68"/>
                </a:lnTo>
                <a:lnTo>
                  <a:pt x="67" y="59"/>
                </a:lnTo>
                <a:lnTo>
                  <a:pt x="72" y="48"/>
                </a:lnTo>
                <a:lnTo>
                  <a:pt x="75" y="3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4108450" y="3502025"/>
            <a:ext cx="39688" cy="39688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5"/>
              </a:cxn>
              <a:cxn ang="0">
                <a:pos x="66" y="14"/>
              </a:cxn>
              <a:cxn ang="0">
                <a:pos x="59" y="7"/>
              </a:cxn>
              <a:cxn ang="0">
                <a:pos x="48" y="1"/>
              </a:cxn>
              <a:cxn ang="0">
                <a:pos x="36" y="0"/>
              </a:cxn>
              <a:cxn ang="0">
                <a:pos x="25" y="1"/>
              </a:cxn>
              <a:cxn ang="0">
                <a:pos x="14" y="7"/>
              </a:cxn>
              <a:cxn ang="0">
                <a:pos x="7" y="14"/>
              </a:cxn>
              <a:cxn ang="0">
                <a:pos x="1" y="25"/>
              </a:cxn>
              <a:cxn ang="0">
                <a:pos x="0" y="37"/>
              </a:cxn>
              <a:cxn ang="0">
                <a:pos x="1" y="48"/>
              </a:cxn>
              <a:cxn ang="0">
                <a:pos x="7" y="59"/>
              </a:cxn>
              <a:cxn ang="0">
                <a:pos x="14" y="66"/>
              </a:cxn>
              <a:cxn ang="0">
                <a:pos x="25" y="72"/>
              </a:cxn>
              <a:cxn ang="0">
                <a:pos x="36" y="74"/>
              </a:cxn>
              <a:cxn ang="0">
                <a:pos x="48" y="72"/>
              </a:cxn>
              <a:cxn ang="0">
                <a:pos x="59" y="66"/>
              </a:cxn>
              <a:cxn ang="0">
                <a:pos x="66" y="59"/>
              </a:cxn>
              <a:cxn ang="0">
                <a:pos x="73" y="48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5"/>
                </a:lnTo>
                <a:lnTo>
                  <a:pt x="66" y="14"/>
                </a:lnTo>
                <a:lnTo>
                  <a:pt x="59" y="7"/>
                </a:lnTo>
                <a:lnTo>
                  <a:pt x="48" y="1"/>
                </a:lnTo>
                <a:lnTo>
                  <a:pt x="36" y="0"/>
                </a:lnTo>
                <a:lnTo>
                  <a:pt x="25" y="1"/>
                </a:lnTo>
                <a:lnTo>
                  <a:pt x="14" y="7"/>
                </a:lnTo>
                <a:lnTo>
                  <a:pt x="7" y="14"/>
                </a:lnTo>
                <a:lnTo>
                  <a:pt x="1" y="25"/>
                </a:lnTo>
                <a:lnTo>
                  <a:pt x="0" y="37"/>
                </a:lnTo>
                <a:lnTo>
                  <a:pt x="1" y="48"/>
                </a:lnTo>
                <a:lnTo>
                  <a:pt x="7" y="59"/>
                </a:lnTo>
                <a:lnTo>
                  <a:pt x="14" y="66"/>
                </a:lnTo>
                <a:lnTo>
                  <a:pt x="25" y="72"/>
                </a:lnTo>
                <a:lnTo>
                  <a:pt x="36" y="74"/>
                </a:lnTo>
                <a:lnTo>
                  <a:pt x="48" y="72"/>
                </a:lnTo>
                <a:lnTo>
                  <a:pt x="59" y="66"/>
                </a:lnTo>
                <a:lnTo>
                  <a:pt x="66" y="59"/>
                </a:lnTo>
                <a:lnTo>
                  <a:pt x="73" y="48"/>
                </a:lnTo>
                <a:lnTo>
                  <a:pt x="74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4108450" y="5487987"/>
            <a:ext cx="39688" cy="39688"/>
          </a:xfrm>
          <a:custGeom>
            <a:avLst/>
            <a:gdLst/>
            <a:ahLst/>
            <a:cxnLst>
              <a:cxn ang="0">
                <a:pos x="74" y="37"/>
              </a:cxn>
              <a:cxn ang="0">
                <a:pos x="73" y="26"/>
              </a:cxn>
              <a:cxn ang="0">
                <a:pos x="66" y="15"/>
              </a:cxn>
              <a:cxn ang="0">
                <a:pos x="59" y="6"/>
              </a:cxn>
              <a:cxn ang="0">
                <a:pos x="48" y="1"/>
              </a:cxn>
              <a:cxn ang="0">
                <a:pos x="36" y="0"/>
              </a:cxn>
              <a:cxn ang="0">
                <a:pos x="25" y="1"/>
              </a:cxn>
              <a:cxn ang="0">
                <a:pos x="14" y="6"/>
              </a:cxn>
              <a:cxn ang="0">
                <a:pos x="7" y="15"/>
              </a:cxn>
              <a:cxn ang="0">
                <a:pos x="1" y="26"/>
              </a:cxn>
              <a:cxn ang="0">
                <a:pos x="0" y="37"/>
              </a:cxn>
              <a:cxn ang="0">
                <a:pos x="1" y="49"/>
              </a:cxn>
              <a:cxn ang="0">
                <a:pos x="7" y="58"/>
              </a:cxn>
              <a:cxn ang="0">
                <a:pos x="14" y="67"/>
              </a:cxn>
              <a:cxn ang="0">
                <a:pos x="25" y="73"/>
              </a:cxn>
              <a:cxn ang="0">
                <a:pos x="36" y="74"/>
              </a:cxn>
              <a:cxn ang="0">
                <a:pos x="48" y="73"/>
              </a:cxn>
              <a:cxn ang="0">
                <a:pos x="59" y="67"/>
              </a:cxn>
              <a:cxn ang="0">
                <a:pos x="66" y="58"/>
              </a:cxn>
              <a:cxn ang="0">
                <a:pos x="73" y="49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3" y="26"/>
                </a:lnTo>
                <a:lnTo>
                  <a:pt x="66" y="15"/>
                </a:lnTo>
                <a:lnTo>
                  <a:pt x="59" y="6"/>
                </a:lnTo>
                <a:lnTo>
                  <a:pt x="48" y="1"/>
                </a:lnTo>
                <a:lnTo>
                  <a:pt x="36" y="0"/>
                </a:lnTo>
                <a:lnTo>
                  <a:pt x="25" y="1"/>
                </a:lnTo>
                <a:lnTo>
                  <a:pt x="14" y="6"/>
                </a:lnTo>
                <a:lnTo>
                  <a:pt x="7" y="15"/>
                </a:lnTo>
                <a:lnTo>
                  <a:pt x="1" y="26"/>
                </a:lnTo>
                <a:lnTo>
                  <a:pt x="0" y="37"/>
                </a:lnTo>
                <a:lnTo>
                  <a:pt x="1" y="49"/>
                </a:lnTo>
                <a:lnTo>
                  <a:pt x="7" y="58"/>
                </a:lnTo>
                <a:lnTo>
                  <a:pt x="14" y="67"/>
                </a:lnTo>
                <a:lnTo>
                  <a:pt x="25" y="73"/>
                </a:lnTo>
                <a:lnTo>
                  <a:pt x="36" y="74"/>
                </a:lnTo>
                <a:lnTo>
                  <a:pt x="48" y="73"/>
                </a:lnTo>
                <a:lnTo>
                  <a:pt x="59" y="67"/>
                </a:lnTo>
                <a:lnTo>
                  <a:pt x="66" y="58"/>
                </a:lnTo>
                <a:lnTo>
                  <a:pt x="73" y="49"/>
                </a:lnTo>
                <a:lnTo>
                  <a:pt x="74" y="37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082950" y="283713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6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886581" y="426744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k-SK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416980" y="413157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089736" y="5743057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k-SK" sz="16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729735" y="4910519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sk-SK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8561667" y="465731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38"/>
          <p:cNvSpPr txBox="1">
            <a:spLocks noChangeArrowheads="1"/>
          </p:cNvSpPr>
          <p:nvPr/>
        </p:nvSpPr>
        <p:spPr bwMode="auto">
          <a:xfrm>
            <a:off x="7886684" y="4388966"/>
            <a:ext cx="606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cs-CZ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cs-CZ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Left Brace 185"/>
          <p:cNvSpPr/>
          <p:nvPr/>
        </p:nvSpPr>
        <p:spPr>
          <a:xfrm flipH="1">
            <a:off x="4133470" y="3813175"/>
            <a:ext cx="108000" cy="702000"/>
          </a:xfrm>
          <a:prstGeom prst="leftBrace">
            <a:avLst>
              <a:gd name="adj1" fmla="val 75447"/>
              <a:gd name="adj2" fmla="val 50000"/>
            </a:avLst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</a:endParaRPr>
          </a:p>
        </p:txBody>
      </p:sp>
      <p:sp>
        <p:nvSpPr>
          <p:cNvPr id="187" name="Left Brace 186"/>
          <p:cNvSpPr/>
          <p:nvPr/>
        </p:nvSpPr>
        <p:spPr>
          <a:xfrm flipH="1">
            <a:off x="4133470" y="3111500"/>
            <a:ext cx="108000" cy="702000"/>
          </a:xfrm>
          <a:prstGeom prst="leftBrace">
            <a:avLst>
              <a:gd name="adj1" fmla="val 75447"/>
              <a:gd name="adj2" fmla="val 50000"/>
            </a:avLst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</a:endParaRPr>
          </a:p>
        </p:txBody>
      </p:sp>
      <p:pic>
        <p:nvPicPr>
          <p:cNvPr id="10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BlokTextu 27"/>
          <p:cNvSpPr txBox="1">
            <a:spLocks noChangeArrowheads="1"/>
          </p:cNvSpPr>
          <p:nvPr/>
        </p:nvSpPr>
        <p:spPr bwMode="auto">
          <a:xfrm>
            <a:off x="539750" y="36000"/>
            <a:ext cx="856800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 je daný obraz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ktorý leží vo zvislej rovine.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rovnobežné zo základnou rovinou, strany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sú kolmé na základnú rovinu. Zobrazte perspektívu kružnice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ktorá je do štvorca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vpísaná. 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7000892" y="5429264"/>
            <a:ext cx="1913940" cy="393700"/>
            <a:chOff x="2699794" y="4497810"/>
            <a:chExt cx="1912482" cy="393091"/>
          </a:xfrm>
        </p:grpSpPr>
        <p:pic>
          <p:nvPicPr>
            <p:cNvPr id="103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3059829" y="4571245"/>
              <a:ext cx="1552447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err="1" smtClean="0"/>
                <a:t>Tereňová</a:t>
              </a:r>
              <a:r>
                <a:rPr lang="sk-SK" sz="1000" dirty="0" smtClean="0"/>
                <a:t>, Mészárosová</a:t>
              </a:r>
              <a:endParaRPr lang="sk-SK" sz="1000" dirty="0"/>
            </a:p>
          </p:txBody>
        </p:sp>
      </p:grpSp>
      <p:sp>
        <p:nvSpPr>
          <p:cNvPr id="109" name="Line 76"/>
          <p:cNvSpPr>
            <a:spLocks noChangeShapeType="1"/>
          </p:cNvSpPr>
          <p:nvPr/>
        </p:nvSpPr>
        <p:spPr bwMode="auto">
          <a:xfrm>
            <a:off x="286730" y="6134425"/>
            <a:ext cx="86010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73"/>
          <p:cNvSpPr/>
          <p:nvPr/>
        </p:nvSpPr>
        <p:spPr>
          <a:xfrm>
            <a:off x="8526401" y="6132789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endParaRPr lang="sk-SK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BlokTextu 61"/>
          <p:cNvSpPr txBox="1">
            <a:spLocks noChangeArrowheads="1"/>
          </p:cNvSpPr>
          <p:nvPr/>
        </p:nvSpPr>
        <p:spPr bwMode="auto">
          <a:xfrm>
            <a:off x="2924424" y="531753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sk-SK" sz="1400" b="1" dirty="0" smtClean="0">
                <a:solidFill>
                  <a:srgbClr val="00B050"/>
                </a:solidFill>
              </a:rPr>
              <a:t>Z</a:t>
            </a:r>
            <a:r>
              <a:rPr lang="sk-SK" altLang="sk-SK" sz="1400" b="1" baseline="-25000" dirty="0" smtClean="0">
                <a:solidFill>
                  <a:srgbClr val="00B050"/>
                </a:solidFill>
              </a:rPr>
              <a:t>s</a:t>
            </a:r>
            <a:endParaRPr lang="sk-SK" altLang="sk-SK" sz="1400" b="1" dirty="0">
              <a:solidFill>
                <a:srgbClr val="00B050"/>
              </a:solidFill>
            </a:endParaRPr>
          </a:p>
        </p:txBody>
      </p:sp>
      <p:sp>
        <p:nvSpPr>
          <p:cNvPr id="139" name="BlokTextu 61"/>
          <p:cNvSpPr txBox="1">
            <a:spLocks noChangeArrowheads="1"/>
          </p:cNvSpPr>
          <p:nvPr/>
        </p:nvSpPr>
        <p:spPr bwMode="auto">
          <a:xfrm>
            <a:off x="3783872" y="3734339"/>
            <a:ext cx="421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k-SK" altLang="sk-SK" sz="1400" b="1" dirty="0" err="1" smtClean="0">
                <a:solidFill>
                  <a:srgbClr val="008000"/>
                </a:solidFill>
              </a:rPr>
              <a:t>W</a:t>
            </a:r>
            <a:r>
              <a:rPr lang="sk-SK" altLang="sk-SK" sz="1400" b="1" baseline="-25000" dirty="0" err="1" smtClean="0">
                <a:solidFill>
                  <a:srgbClr val="008000"/>
                </a:solidFill>
              </a:rPr>
              <a:t>s</a:t>
            </a:r>
            <a:endParaRPr lang="sk-SK" altLang="sk-SK" sz="1400" b="1" dirty="0">
              <a:solidFill>
                <a:srgbClr val="008000"/>
              </a:solidFill>
            </a:endParaRPr>
          </a:p>
        </p:txBody>
      </p:sp>
      <p:sp>
        <p:nvSpPr>
          <p:cNvPr id="142" name="BlokTextu 61"/>
          <p:cNvSpPr txBox="1">
            <a:spLocks noChangeArrowheads="1"/>
          </p:cNvSpPr>
          <p:nvPr/>
        </p:nvSpPr>
        <p:spPr bwMode="auto">
          <a:xfrm>
            <a:off x="3687036" y="3456872"/>
            <a:ext cx="3738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k-SK" altLang="sk-SK" sz="1600" b="1" dirty="0" smtClean="0"/>
              <a:t>k</a:t>
            </a:r>
            <a:r>
              <a:rPr lang="sk-SK" altLang="sk-SK" sz="1600" b="1" baseline="-25000" dirty="0" smtClean="0"/>
              <a:t>s</a:t>
            </a:r>
            <a:endParaRPr lang="sk-SK" altLang="sk-SK" sz="1600" b="1" dirty="0"/>
          </a:p>
        </p:txBody>
      </p:sp>
      <p:grpSp>
        <p:nvGrpSpPr>
          <p:cNvPr id="144" name="Skupina 143"/>
          <p:cNvGrpSpPr/>
          <p:nvPr/>
        </p:nvGrpSpPr>
        <p:grpSpPr>
          <a:xfrm>
            <a:off x="5558852" y="714464"/>
            <a:ext cx="3590201" cy="3362608"/>
            <a:chOff x="5558852" y="714464"/>
            <a:chExt cx="3590201" cy="3362608"/>
          </a:xfrm>
        </p:grpSpPr>
        <p:cxnSp>
          <p:nvCxnSpPr>
            <p:cNvPr id="82" name="Rovná spojnica 81"/>
            <p:cNvCxnSpPr>
              <a:stCxn id="86" idx="3"/>
            </p:cNvCxnSpPr>
            <p:nvPr/>
          </p:nvCxnSpPr>
          <p:spPr>
            <a:xfrm>
              <a:off x="6583028" y="1348777"/>
              <a:ext cx="2021420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Line 103"/>
            <p:cNvSpPr>
              <a:spLocks noChangeShapeType="1"/>
            </p:cNvSpPr>
            <p:nvPr/>
          </p:nvSpPr>
          <p:spPr bwMode="auto">
            <a:xfrm rot="16200000" flipV="1">
              <a:off x="7567590" y="902905"/>
              <a:ext cx="0" cy="28898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Rovná spojnica 83"/>
            <p:cNvCxnSpPr/>
            <p:nvPr/>
          </p:nvCxnSpPr>
          <p:spPr>
            <a:xfrm>
              <a:off x="7587159" y="908720"/>
              <a:ext cx="0" cy="2849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bdĺžnik 84"/>
            <p:cNvSpPr>
              <a:spLocks noChangeAspect="1"/>
            </p:cNvSpPr>
            <p:nvPr/>
          </p:nvSpPr>
          <p:spPr>
            <a:xfrm>
              <a:off x="6577359" y="1339320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6" name="BlokTextu 11"/>
            <p:cNvSpPr txBox="1">
              <a:spLocks noChangeArrowheads="1"/>
            </p:cNvSpPr>
            <p:nvPr/>
          </p:nvSpPr>
          <p:spPr bwMode="auto">
            <a:xfrm>
              <a:off x="625088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87" name="Oblúk 86"/>
            <p:cNvSpPr>
              <a:spLocks noChangeAspect="1"/>
            </p:cNvSpPr>
            <p:nvPr/>
          </p:nvSpPr>
          <p:spPr bwMode="auto">
            <a:xfrm rot="5400000" flipV="1">
              <a:off x="5558852" y="1326635"/>
              <a:ext cx="2034538" cy="2034538"/>
            </a:xfrm>
            <a:prstGeom prst="arc">
              <a:avLst>
                <a:gd name="adj1" fmla="val 18932149"/>
                <a:gd name="adj2" fmla="val 0"/>
              </a:avLst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BlokTextu 88"/>
            <p:cNvSpPr txBox="1">
              <a:spLocks noChangeArrowheads="1"/>
            </p:cNvSpPr>
            <p:nvPr/>
          </p:nvSpPr>
          <p:spPr bwMode="auto">
            <a:xfrm>
              <a:off x="6161965" y="2610036"/>
              <a:ext cx="4555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>
                  <a:solidFill>
                    <a:srgbClr val="00B050"/>
                  </a:solidFill>
                </a:rPr>
                <a:t>45°</a:t>
              </a:r>
            </a:p>
          </p:txBody>
        </p:sp>
        <p:cxnSp>
          <p:nvCxnSpPr>
            <p:cNvPr id="89" name="Rovná spojnica 90"/>
            <p:cNvCxnSpPr>
              <a:cxnSpLocks noChangeShapeType="1"/>
            </p:cNvCxnSpPr>
            <p:nvPr/>
          </p:nvCxnSpPr>
          <p:spPr bwMode="auto">
            <a:xfrm rot="5400000">
              <a:off x="6216150" y="2695049"/>
              <a:ext cx="0" cy="746125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arrow"/>
              <a:tailEnd type="none"/>
            </a:ln>
          </p:spPr>
        </p:cxnSp>
        <p:sp>
          <p:nvSpPr>
            <p:cNvPr id="90" name="BlokTextu 61"/>
            <p:cNvSpPr txBox="1">
              <a:spLocks noChangeArrowheads="1"/>
            </p:cNvSpPr>
            <p:nvPr/>
          </p:nvSpPr>
          <p:spPr bwMode="auto">
            <a:xfrm>
              <a:off x="6328317" y="3060273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sk-SK" sz="1400" b="1" dirty="0" smtClean="0">
                  <a:solidFill>
                    <a:srgbClr val="00B050"/>
                  </a:solidFill>
                </a:rPr>
                <a:t>Z</a:t>
              </a:r>
              <a:endParaRPr lang="sk-SK" altLang="sk-SK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BlokTextu 11"/>
            <p:cNvSpPr txBox="1">
              <a:spLocks noChangeArrowheads="1"/>
            </p:cNvSpPr>
            <p:nvPr/>
          </p:nvSpPr>
          <p:spPr bwMode="auto">
            <a:xfrm>
              <a:off x="8586215" y="117950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C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BlokTextu 11"/>
            <p:cNvSpPr txBox="1">
              <a:spLocks noChangeArrowheads="1"/>
            </p:cNvSpPr>
            <p:nvPr/>
          </p:nvSpPr>
          <p:spPr bwMode="auto">
            <a:xfrm>
              <a:off x="6336363" y="331276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A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BlokTextu 11"/>
            <p:cNvSpPr txBox="1">
              <a:spLocks noChangeArrowheads="1"/>
            </p:cNvSpPr>
            <p:nvPr/>
          </p:nvSpPr>
          <p:spPr bwMode="auto">
            <a:xfrm>
              <a:off x="8577589" y="3326480"/>
              <a:ext cx="3321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>
                  <a:solidFill>
                    <a:srgbClr val="FF0000"/>
                  </a:solidFill>
                </a:rPr>
                <a:t>B</a:t>
              </a:r>
              <a:endParaRPr lang="sk-SK" altLang="sk-SK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156"/>
            <p:cNvSpPr txBox="1"/>
            <p:nvPr/>
          </p:nvSpPr>
          <p:spPr>
            <a:xfrm>
              <a:off x="6329542" y="205822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156"/>
            <p:cNvSpPr txBox="1"/>
            <p:nvPr/>
          </p:nvSpPr>
          <p:spPr>
            <a:xfrm>
              <a:off x="7381490" y="333797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Obdĺžnik 95"/>
            <p:cNvSpPr>
              <a:spLocks noChangeAspect="1"/>
            </p:cNvSpPr>
            <p:nvPr/>
          </p:nvSpPr>
          <p:spPr>
            <a:xfrm rot="2700000">
              <a:off x="6575980" y="1338212"/>
              <a:ext cx="2019600" cy="201960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97" name="Rovná spojnica 68"/>
            <p:cNvCxnSpPr>
              <a:cxnSpLocks noChangeShapeType="1"/>
            </p:cNvCxnSpPr>
            <p:nvPr/>
          </p:nvCxnSpPr>
          <p:spPr bwMode="auto">
            <a:xfrm rot="5400000">
              <a:off x="6720330" y="2921298"/>
              <a:ext cx="0" cy="3010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145"/>
            <p:cNvGrpSpPr>
              <a:grpSpLocks noChangeAspect="1"/>
            </p:cNvGrpSpPr>
            <p:nvPr/>
          </p:nvGrpSpPr>
          <p:grpSpPr>
            <a:xfrm rot="5400000" flipV="1">
              <a:off x="6407200" y="2908360"/>
              <a:ext cx="148251" cy="151275"/>
              <a:chOff x="3162300" y="5257800"/>
              <a:chExt cx="77788" cy="79375"/>
            </a:xfrm>
          </p:grpSpPr>
          <p:sp>
            <p:nvSpPr>
              <p:cNvPr id="133" name="Freeform 127"/>
              <p:cNvSpPr>
                <a:spLocks/>
              </p:cNvSpPr>
              <p:nvPr/>
            </p:nvSpPr>
            <p:spPr bwMode="auto">
              <a:xfrm>
                <a:off x="3162300" y="5257800"/>
                <a:ext cx="77788" cy="79375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26" y="1"/>
                  </a:cxn>
                  <a:cxn ang="0">
                    <a:pos x="103" y="7"/>
                  </a:cxn>
                  <a:cxn ang="0">
                    <a:pos x="81" y="16"/>
                  </a:cxn>
                  <a:cxn ang="0">
                    <a:pos x="62" y="28"/>
                  </a:cxn>
                  <a:cxn ang="0">
                    <a:pos x="44" y="43"/>
                  </a:cxn>
                  <a:cxn ang="0">
                    <a:pos x="29" y="62"/>
                  </a:cxn>
                  <a:cxn ang="0">
                    <a:pos x="17" y="81"/>
                  </a:cxn>
                  <a:cxn ang="0">
                    <a:pos x="8" y="103"/>
                  </a:cxn>
                  <a:cxn ang="0">
                    <a:pos x="3" y="126"/>
                  </a:cxn>
                  <a:cxn ang="0">
                    <a:pos x="0" y="149"/>
                  </a:cxn>
                </a:cxnLst>
                <a:rect l="0" t="0" r="r" b="b"/>
                <a:pathLst>
                  <a:path w="149" h="149">
                    <a:moveTo>
                      <a:pt x="149" y="0"/>
                    </a:moveTo>
                    <a:lnTo>
                      <a:pt x="126" y="1"/>
                    </a:lnTo>
                    <a:lnTo>
                      <a:pt x="103" y="7"/>
                    </a:lnTo>
                    <a:lnTo>
                      <a:pt x="81" y="16"/>
                    </a:lnTo>
                    <a:lnTo>
                      <a:pt x="62" y="28"/>
                    </a:lnTo>
                    <a:lnTo>
                      <a:pt x="44" y="43"/>
                    </a:lnTo>
                    <a:lnTo>
                      <a:pt x="29" y="62"/>
                    </a:lnTo>
                    <a:lnTo>
                      <a:pt x="17" y="81"/>
                    </a:lnTo>
                    <a:lnTo>
                      <a:pt x="8" y="103"/>
                    </a:lnTo>
                    <a:lnTo>
                      <a:pt x="3" y="126"/>
                    </a:lnTo>
                    <a:lnTo>
                      <a:pt x="0" y="149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reeform 128"/>
              <p:cNvSpPr>
                <a:spLocks noChangeAspect="1"/>
              </p:cNvSpPr>
              <p:nvPr/>
            </p:nvSpPr>
            <p:spPr bwMode="auto">
              <a:xfrm>
                <a:off x="3196809" y="5293680"/>
                <a:ext cx="19229" cy="19229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72" y="25"/>
                  </a:cxn>
                  <a:cxn ang="0">
                    <a:pos x="66" y="15"/>
                  </a:cxn>
                  <a:cxn ang="0">
                    <a:pos x="59" y="7"/>
                  </a:cxn>
                  <a:cxn ang="0">
                    <a:pos x="48" y="1"/>
                  </a:cxn>
                  <a:cxn ang="0">
                    <a:pos x="37" y="0"/>
                  </a:cxn>
                  <a:cxn ang="0">
                    <a:pos x="25" y="1"/>
                  </a:cxn>
                  <a:cxn ang="0">
                    <a:pos x="15" y="7"/>
                  </a:cxn>
                  <a:cxn ang="0">
                    <a:pos x="7" y="15"/>
                  </a:cxn>
                  <a:cxn ang="0">
                    <a:pos x="1" y="25"/>
                  </a:cxn>
                  <a:cxn ang="0">
                    <a:pos x="0" y="37"/>
                  </a:cxn>
                  <a:cxn ang="0">
                    <a:pos x="1" y="48"/>
                  </a:cxn>
                  <a:cxn ang="0">
                    <a:pos x="7" y="59"/>
                  </a:cxn>
                  <a:cxn ang="0">
                    <a:pos x="15" y="67"/>
                  </a:cxn>
                  <a:cxn ang="0">
                    <a:pos x="25" y="72"/>
                  </a:cxn>
                  <a:cxn ang="0">
                    <a:pos x="37" y="74"/>
                  </a:cxn>
                  <a:cxn ang="0">
                    <a:pos x="48" y="72"/>
                  </a:cxn>
                  <a:cxn ang="0">
                    <a:pos x="59" y="67"/>
                  </a:cxn>
                  <a:cxn ang="0">
                    <a:pos x="66" y="59"/>
                  </a:cxn>
                  <a:cxn ang="0">
                    <a:pos x="72" y="48"/>
                  </a:cxn>
                  <a:cxn ang="0">
                    <a:pos x="73" y="37"/>
                  </a:cxn>
                </a:cxnLst>
                <a:rect l="0" t="0" r="r" b="b"/>
                <a:pathLst>
                  <a:path w="73" h="74">
                    <a:moveTo>
                      <a:pt x="73" y="37"/>
                    </a:moveTo>
                    <a:lnTo>
                      <a:pt x="72" y="25"/>
                    </a:lnTo>
                    <a:lnTo>
                      <a:pt x="66" y="15"/>
                    </a:lnTo>
                    <a:lnTo>
                      <a:pt x="59" y="7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5" y="1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37"/>
                    </a:lnTo>
                    <a:lnTo>
                      <a:pt x="1" y="48"/>
                    </a:lnTo>
                    <a:lnTo>
                      <a:pt x="7" y="59"/>
                    </a:lnTo>
                    <a:lnTo>
                      <a:pt x="15" y="67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48" y="72"/>
                    </a:lnTo>
                    <a:lnTo>
                      <a:pt x="59" y="67"/>
                    </a:lnTo>
                    <a:lnTo>
                      <a:pt x="66" y="59"/>
                    </a:lnTo>
                    <a:lnTo>
                      <a:pt x="72" y="48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k-SK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9" name="BlokTextu 61"/>
            <p:cNvSpPr txBox="1">
              <a:spLocks noChangeArrowheads="1"/>
            </p:cNvSpPr>
            <p:nvPr/>
          </p:nvSpPr>
          <p:spPr bwMode="auto">
            <a:xfrm>
              <a:off x="8553886" y="2029718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3</a:t>
              </a:r>
              <a:endParaRPr lang="sk-SK" altLang="sk-SK" sz="1600" b="1" dirty="0"/>
            </a:p>
          </p:txBody>
        </p:sp>
        <p:sp>
          <p:nvSpPr>
            <p:cNvPr id="100" name="BlokTextu 61"/>
            <p:cNvSpPr txBox="1">
              <a:spLocks noChangeArrowheads="1"/>
            </p:cNvSpPr>
            <p:nvPr/>
          </p:nvSpPr>
          <p:spPr bwMode="auto">
            <a:xfrm>
              <a:off x="7319914" y="105273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4</a:t>
              </a:r>
              <a:endParaRPr lang="sk-SK" altLang="sk-SK" sz="1600" b="1" dirty="0"/>
            </a:p>
          </p:txBody>
        </p:sp>
        <p:sp>
          <p:nvSpPr>
            <p:cNvPr id="101" name="BlokTextu 61"/>
            <p:cNvSpPr txBox="1">
              <a:spLocks noChangeArrowheads="1"/>
            </p:cNvSpPr>
            <p:nvPr/>
          </p:nvSpPr>
          <p:spPr bwMode="auto">
            <a:xfrm>
              <a:off x="6694736" y="303269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5</a:t>
              </a:r>
              <a:endParaRPr lang="sk-SK" altLang="sk-SK" sz="1600" b="1" dirty="0"/>
            </a:p>
          </p:txBody>
        </p:sp>
        <p:sp>
          <p:nvSpPr>
            <p:cNvPr id="102" name="BlokTextu 61"/>
            <p:cNvSpPr txBox="1">
              <a:spLocks noChangeArrowheads="1"/>
            </p:cNvSpPr>
            <p:nvPr/>
          </p:nvSpPr>
          <p:spPr bwMode="auto">
            <a:xfrm>
              <a:off x="8309490" y="289730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6</a:t>
              </a:r>
              <a:endParaRPr lang="sk-SK" altLang="sk-SK" sz="1600" b="1" dirty="0"/>
            </a:p>
          </p:txBody>
        </p:sp>
        <p:cxnSp>
          <p:nvCxnSpPr>
            <p:cNvPr id="111" name="Rovná spojnica 110"/>
            <p:cNvCxnSpPr>
              <a:stCxn id="91" idx="1"/>
            </p:cNvCxnSpPr>
            <p:nvPr/>
          </p:nvCxnSpPr>
          <p:spPr>
            <a:xfrm flipH="1">
              <a:off x="6588224" y="1348777"/>
              <a:ext cx="1997991" cy="200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ál 37"/>
            <p:cNvSpPr>
              <a:spLocks noChangeAspect="1"/>
            </p:cNvSpPr>
            <p:nvPr/>
          </p:nvSpPr>
          <p:spPr bwMode="auto">
            <a:xfrm>
              <a:off x="6576716" y="1338436"/>
              <a:ext cx="2020887" cy="2020888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sk-SK" altLang="sk-SK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7571814" y="131633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6553822" y="233002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8585904" y="23291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" name="Rovná spojnica 115"/>
            <p:cNvCxnSpPr/>
            <p:nvPr/>
          </p:nvCxnSpPr>
          <p:spPr>
            <a:xfrm>
              <a:off x="6866471" y="1649091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vná spojnica 116"/>
            <p:cNvCxnSpPr/>
            <p:nvPr/>
          </p:nvCxnSpPr>
          <p:spPr>
            <a:xfrm>
              <a:off x="8305844" y="1637625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vná spojnica 117"/>
            <p:cNvCxnSpPr/>
            <p:nvPr/>
          </p:nvCxnSpPr>
          <p:spPr>
            <a:xfrm rot="16200000">
              <a:off x="7580638" y="925823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ovná spojnica 118"/>
            <p:cNvCxnSpPr/>
            <p:nvPr/>
          </p:nvCxnSpPr>
          <p:spPr>
            <a:xfrm rot="16200000">
              <a:off x="7590316" y="2355410"/>
              <a:ext cx="0" cy="1416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6846627" y="161822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8280018" y="1612048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8286006" y="3045832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6846627" y="3043836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BlokTextu 61"/>
            <p:cNvSpPr txBox="1">
              <a:spLocks noChangeArrowheads="1"/>
            </p:cNvSpPr>
            <p:nvPr/>
          </p:nvSpPr>
          <p:spPr bwMode="auto">
            <a:xfrm>
              <a:off x="8154052" y="1325962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7</a:t>
              </a:r>
              <a:endParaRPr lang="sk-SK" altLang="sk-SK" sz="1600" b="1" dirty="0"/>
            </a:p>
          </p:txBody>
        </p:sp>
        <p:sp>
          <p:nvSpPr>
            <p:cNvPr id="125" name="BlokTextu 61"/>
            <p:cNvSpPr txBox="1">
              <a:spLocks noChangeArrowheads="1"/>
            </p:cNvSpPr>
            <p:nvPr/>
          </p:nvSpPr>
          <p:spPr bwMode="auto">
            <a:xfrm>
              <a:off x="6570410" y="14558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dirty="0" smtClean="0"/>
                <a:t>8</a:t>
              </a:r>
              <a:endParaRPr lang="sk-SK" altLang="sk-SK" sz="1600" b="1" dirty="0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7571832" y="3344364"/>
              <a:ext cx="39688" cy="39688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2" y="26"/>
                </a:cxn>
                <a:cxn ang="0">
                  <a:pos x="67" y="16"/>
                </a:cxn>
                <a:cxn ang="0">
                  <a:pos x="59" y="7"/>
                </a:cxn>
                <a:cxn ang="0">
                  <a:pos x="48" y="1"/>
                </a:cxn>
                <a:cxn ang="0">
                  <a:pos x="37" y="0"/>
                </a:cxn>
                <a:cxn ang="0">
                  <a:pos x="25" y="1"/>
                </a:cxn>
                <a:cxn ang="0">
                  <a:pos x="15" y="7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38"/>
                </a:cxn>
                <a:cxn ang="0">
                  <a:pos x="2" y="49"/>
                </a:cxn>
                <a:cxn ang="0">
                  <a:pos x="7" y="59"/>
                </a:cxn>
                <a:cxn ang="0">
                  <a:pos x="15" y="68"/>
                </a:cxn>
                <a:cxn ang="0">
                  <a:pos x="25" y="73"/>
                </a:cxn>
                <a:cxn ang="0">
                  <a:pos x="37" y="74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7" y="59"/>
                </a:cxn>
                <a:cxn ang="0">
                  <a:pos x="72" y="49"/>
                </a:cxn>
                <a:cxn ang="0">
                  <a:pos x="75" y="38"/>
                </a:cxn>
              </a:cxnLst>
              <a:rect l="0" t="0" r="r" b="b"/>
              <a:pathLst>
                <a:path w="75" h="74">
                  <a:moveTo>
                    <a:pt x="75" y="38"/>
                  </a:moveTo>
                  <a:lnTo>
                    <a:pt x="72" y="26"/>
                  </a:lnTo>
                  <a:lnTo>
                    <a:pt x="67" y="16"/>
                  </a:lnTo>
                  <a:lnTo>
                    <a:pt x="59" y="7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5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2" y="49"/>
                  </a:lnTo>
                  <a:lnTo>
                    <a:pt x="7" y="59"/>
                  </a:lnTo>
                  <a:lnTo>
                    <a:pt x="15" y="68"/>
                  </a:lnTo>
                  <a:lnTo>
                    <a:pt x="25" y="73"/>
                  </a:lnTo>
                  <a:lnTo>
                    <a:pt x="37" y="74"/>
                  </a:lnTo>
                  <a:lnTo>
                    <a:pt x="48" y="73"/>
                  </a:lnTo>
                  <a:lnTo>
                    <a:pt x="59" y="68"/>
                  </a:lnTo>
                  <a:lnTo>
                    <a:pt x="67" y="59"/>
                  </a:lnTo>
                  <a:lnTo>
                    <a:pt x="72" y="49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BlokTextu 61"/>
            <p:cNvSpPr txBox="1">
              <a:spLocks noChangeArrowheads="1"/>
            </p:cNvSpPr>
            <p:nvPr/>
          </p:nvSpPr>
          <p:spPr bwMode="auto">
            <a:xfrm>
              <a:off x="7106413" y="1355611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600" b="1" smtClean="0"/>
                <a:t>k</a:t>
              </a:r>
              <a:endParaRPr lang="sk-SK" altLang="sk-SK" sz="1600" b="1" dirty="0"/>
            </a:p>
          </p:txBody>
        </p:sp>
        <p:cxnSp>
          <p:nvCxnSpPr>
            <p:cNvPr id="128" name="Rovná spojnica 127"/>
            <p:cNvCxnSpPr/>
            <p:nvPr/>
          </p:nvCxnSpPr>
          <p:spPr>
            <a:xfrm flipH="1">
              <a:off x="5662246" y="2356340"/>
              <a:ext cx="907913" cy="91256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129" name="TextBox 164"/>
            <p:cNvSpPr txBox="1"/>
            <p:nvPr/>
          </p:nvSpPr>
          <p:spPr>
            <a:xfrm>
              <a:off x="7560612" y="71446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64"/>
            <p:cNvSpPr txBox="1"/>
            <p:nvPr/>
          </p:nvSpPr>
          <p:spPr>
            <a:xfrm>
              <a:off x="7527812" y="373851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xtBox 164"/>
            <p:cNvSpPr txBox="1"/>
            <p:nvPr/>
          </p:nvSpPr>
          <p:spPr>
            <a:xfrm>
              <a:off x="5868144" y="219552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TextBox 164"/>
            <p:cNvSpPr txBox="1"/>
            <p:nvPr/>
          </p:nvSpPr>
          <p:spPr>
            <a:xfrm>
              <a:off x="8839353" y="237036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</a:t>
              </a:r>
              <a:endParaRPr lang="sk-SK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eft Brace 188"/>
            <p:cNvSpPr/>
            <p:nvPr/>
          </p:nvSpPr>
          <p:spPr>
            <a:xfrm flipH="1">
              <a:off x="7586598" y="929904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138" name="Left Brace 188"/>
            <p:cNvSpPr/>
            <p:nvPr/>
          </p:nvSpPr>
          <p:spPr>
            <a:xfrm flipH="1">
              <a:off x="7588870" y="1632712"/>
              <a:ext cx="108000" cy="702000"/>
            </a:xfrm>
            <a:prstGeom prst="leftBrace">
              <a:avLst>
                <a:gd name="adj1" fmla="val 75447"/>
                <a:gd name="adj2" fmla="val 50000"/>
              </a:avLst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k-SK">
                <a:solidFill>
                  <a:prstClr val="black"/>
                </a:solidFill>
              </a:endParaRPr>
            </a:p>
          </p:txBody>
        </p:sp>
        <p:sp>
          <p:nvSpPr>
            <p:cNvPr id="140" name="BlokTextu 61"/>
            <p:cNvSpPr txBox="1">
              <a:spLocks noChangeArrowheads="1"/>
            </p:cNvSpPr>
            <p:nvPr/>
          </p:nvSpPr>
          <p:spPr bwMode="auto">
            <a:xfrm>
              <a:off x="7269959" y="1565300"/>
              <a:ext cx="354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k-SK" altLang="sk-SK" sz="1400" b="1" dirty="0" smtClean="0">
                  <a:solidFill>
                    <a:srgbClr val="008000"/>
                  </a:solidFill>
                </a:rPr>
                <a:t>W</a:t>
              </a:r>
              <a:endParaRPr lang="sk-SK" altLang="sk-SK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41" name="TextBox 155"/>
            <p:cNvSpPr txBox="1"/>
            <p:nvPr/>
          </p:nvSpPr>
          <p:spPr>
            <a:xfrm>
              <a:off x="7246821" y="2216439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k-SK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sk-SK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1" name="Left Brace 185"/>
          <p:cNvSpPr/>
          <p:nvPr/>
        </p:nvSpPr>
        <p:spPr>
          <a:xfrm flipH="1">
            <a:off x="4132576" y="5214038"/>
            <a:ext cx="108000" cy="702000"/>
          </a:xfrm>
          <a:prstGeom prst="leftBrace">
            <a:avLst>
              <a:gd name="adj1" fmla="val 75447"/>
              <a:gd name="adj2" fmla="val 50000"/>
            </a:avLst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</a:endParaRPr>
          </a:p>
        </p:txBody>
      </p:sp>
      <p:sp>
        <p:nvSpPr>
          <p:cNvPr id="152" name="Left Brace 186"/>
          <p:cNvSpPr/>
          <p:nvPr/>
        </p:nvSpPr>
        <p:spPr>
          <a:xfrm flipH="1">
            <a:off x="4132576" y="4512363"/>
            <a:ext cx="108000" cy="702000"/>
          </a:xfrm>
          <a:prstGeom prst="leftBrace">
            <a:avLst>
              <a:gd name="adj1" fmla="val 75447"/>
              <a:gd name="adj2" fmla="val 50000"/>
            </a:avLst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</a:endParaRPr>
          </a:p>
        </p:txBody>
      </p:sp>
      <p:sp>
        <p:nvSpPr>
          <p:cNvPr id="153" name="Freeform 123"/>
          <p:cNvSpPr>
            <a:spLocks/>
          </p:cNvSpPr>
          <p:nvPr/>
        </p:nvSpPr>
        <p:spPr bwMode="auto">
          <a:xfrm>
            <a:off x="4103684" y="3785157"/>
            <a:ext cx="39688" cy="39688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72" y="26"/>
              </a:cxn>
              <a:cxn ang="0">
                <a:pos x="67" y="16"/>
              </a:cxn>
              <a:cxn ang="0">
                <a:pos x="59" y="7"/>
              </a:cxn>
              <a:cxn ang="0">
                <a:pos x="48" y="1"/>
              </a:cxn>
              <a:cxn ang="0">
                <a:pos x="37" y="0"/>
              </a:cxn>
              <a:cxn ang="0">
                <a:pos x="25" y="1"/>
              </a:cxn>
              <a:cxn ang="0">
                <a:pos x="15" y="7"/>
              </a:cxn>
              <a:cxn ang="0">
                <a:pos x="7" y="16"/>
              </a:cxn>
              <a:cxn ang="0">
                <a:pos x="2" y="26"/>
              </a:cxn>
              <a:cxn ang="0">
                <a:pos x="0" y="38"/>
              </a:cxn>
              <a:cxn ang="0">
                <a:pos x="2" y="49"/>
              </a:cxn>
              <a:cxn ang="0">
                <a:pos x="7" y="59"/>
              </a:cxn>
              <a:cxn ang="0">
                <a:pos x="15" y="68"/>
              </a:cxn>
              <a:cxn ang="0">
                <a:pos x="25" y="73"/>
              </a:cxn>
              <a:cxn ang="0">
                <a:pos x="37" y="74"/>
              </a:cxn>
              <a:cxn ang="0">
                <a:pos x="48" y="73"/>
              </a:cxn>
              <a:cxn ang="0">
                <a:pos x="59" y="68"/>
              </a:cxn>
              <a:cxn ang="0">
                <a:pos x="67" y="59"/>
              </a:cxn>
              <a:cxn ang="0">
                <a:pos x="72" y="49"/>
              </a:cxn>
              <a:cxn ang="0">
                <a:pos x="75" y="38"/>
              </a:cxn>
            </a:cxnLst>
            <a:rect l="0" t="0" r="r" b="b"/>
            <a:pathLst>
              <a:path w="75" h="74">
                <a:moveTo>
                  <a:pt x="75" y="38"/>
                </a:moveTo>
                <a:lnTo>
                  <a:pt x="72" y="26"/>
                </a:lnTo>
                <a:lnTo>
                  <a:pt x="67" y="16"/>
                </a:lnTo>
                <a:lnTo>
                  <a:pt x="59" y="7"/>
                </a:lnTo>
                <a:lnTo>
                  <a:pt x="48" y="1"/>
                </a:lnTo>
                <a:lnTo>
                  <a:pt x="37" y="0"/>
                </a:lnTo>
                <a:lnTo>
                  <a:pt x="25" y="1"/>
                </a:lnTo>
                <a:lnTo>
                  <a:pt x="15" y="7"/>
                </a:lnTo>
                <a:lnTo>
                  <a:pt x="7" y="16"/>
                </a:lnTo>
                <a:lnTo>
                  <a:pt x="2" y="26"/>
                </a:lnTo>
                <a:lnTo>
                  <a:pt x="0" y="38"/>
                </a:lnTo>
                <a:lnTo>
                  <a:pt x="2" y="49"/>
                </a:lnTo>
                <a:lnTo>
                  <a:pt x="7" y="59"/>
                </a:lnTo>
                <a:lnTo>
                  <a:pt x="15" y="68"/>
                </a:lnTo>
                <a:lnTo>
                  <a:pt x="25" y="73"/>
                </a:lnTo>
                <a:lnTo>
                  <a:pt x="37" y="74"/>
                </a:lnTo>
                <a:lnTo>
                  <a:pt x="48" y="73"/>
                </a:lnTo>
                <a:lnTo>
                  <a:pt x="59" y="68"/>
                </a:lnTo>
                <a:lnTo>
                  <a:pt x="67" y="59"/>
                </a:lnTo>
                <a:lnTo>
                  <a:pt x="72" y="49"/>
                </a:lnTo>
                <a:lnTo>
                  <a:pt x="75" y="38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BlokTextu 170"/>
          <p:cNvSpPr txBox="1"/>
          <p:nvPr/>
        </p:nvSpPr>
        <p:spPr>
          <a:xfrm>
            <a:off x="360000" y="6357958"/>
            <a:ext cx="6234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 </a:t>
            </a:r>
            <a:r>
              <a:rPr lang="sk-SK" sz="1200" dirty="0" smtClean="0"/>
              <a:t>Túto konštrukciu môžeme použiť aj pre kružnice ležiace vo vodorovnej rovine.</a:t>
            </a:r>
            <a:endParaRPr lang="sk-SK" sz="1200" dirty="0">
              <a:solidFill>
                <a:srgbClr val="0000FF"/>
              </a:solidFill>
            </a:endParaRPr>
          </a:p>
        </p:txBody>
      </p:sp>
      <p:sp>
        <p:nvSpPr>
          <p:cNvPr id="136" name="BlokTextu 135"/>
          <p:cNvSpPr txBox="1"/>
          <p:nvPr/>
        </p:nvSpPr>
        <p:spPr>
          <a:xfrm>
            <a:off x="251521" y="756000"/>
            <a:ext cx="6092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rysovania: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W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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7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8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pol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priamke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aby platilo </a:t>
            </a:r>
            <a:r>
              <a:rPr lang="en-US" altLang="sk-SK" sz="1400" dirty="0" smtClean="0"/>
              <a:t>|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W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altLang="sk-SK" sz="1400" dirty="0" smtClean="0"/>
              <a:t>|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en-US" altLang="sk-SK" sz="1400" dirty="0" smtClean="0"/>
              <a:t> |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Symbol"/>
              </a:rPr>
              <a:t>W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altLang="sk-SK" sz="1400" dirty="0" smtClean="0"/>
              <a:t>|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6) 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Bodom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prech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ádza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dotyčnica elipsy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v dotykovom bode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7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Jej priesečník s priamkou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označíme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Podobne zostrojíme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dotyčnice elipsy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v bodoch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Poznámka: </a:t>
            </a:r>
            <a:r>
              <a:rPr lang="en-US" altLang="sk-SK" sz="1200" dirty="0" smtClean="0"/>
              <a:t> |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sk-SK" sz="12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sk-SK" sz="12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sym typeface="Mathematica1" pitchFamily="2" charset="2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en-US" altLang="sk-SK" sz="1200" dirty="0" smtClean="0"/>
              <a:t> |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sk-SK" sz="12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sk-SK" sz="12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altLang="sk-SK" sz="1200" dirty="0" smtClean="0"/>
              <a:t>|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7)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Elipsa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určená bodmi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 dotyčnicami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400" dirty="0"/>
          </a:p>
        </p:txBody>
      </p:sp>
      <p:sp>
        <p:nvSpPr>
          <p:cNvPr id="145" name="Zástupný symbol čísla snímky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917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" grpId="0" animBg="1"/>
      <p:bldP spid="1144" grpId="0" animBg="1"/>
      <p:bldP spid="1145" grpId="0" animBg="1"/>
      <p:bldP spid="1146" grpId="0" animBg="1"/>
      <p:bldP spid="1161" grpId="0" animBg="1"/>
      <p:bldP spid="165" grpId="0"/>
      <p:bldP spid="166" grpId="0"/>
      <p:bldP spid="167" grpId="0"/>
      <p:bldP spid="168" grpId="0"/>
      <p:bldP spid="186" grpId="0" animBg="1"/>
      <p:bldP spid="187" grpId="0" animBg="1"/>
      <p:bldP spid="139" grpId="0"/>
      <p:bldP spid="142" grpId="0"/>
      <p:bldP spid="151" grpId="0" animBg="1"/>
      <p:bldP spid="152" grpId="0" animBg="1"/>
      <p:bldP spid="153" grpId="0" animBg="1"/>
      <p:bldP spid="1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03864" y="859506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ál 7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vnoramenný trojuholník 74"/>
          <p:cNvSpPr>
            <a:spLocks/>
          </p:cNvSpPr>
          <p:nvPr/>
        </p:nvSpPr>
        <p:spPr>
          <a:xfrm>
            <a:off x="1739900" y="1044101"/>
            <a:ext cx="912813" cy="6461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1854200" y="81121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2197100" y="104568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2138363" y="1411288"/>
            <a:ext cx="39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839913" y="3414713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rot="2700000">
            <a:off x="3070936" y="1353294"/>
            <a:ext cx="0" cy="244066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1259632" y="3889274"/>
            <a:ext cx="1944216" cy="0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lúk 117"/>
          <p:cNvSpPr/>
          <p:nvPr/>
        </p:nvSpPr>
        <p:spPr>
          <a:xfrm>
            <a:off x="2922624" y="707927"/>
            <a:ext cx="1920557" cy="1920557"/>
          </a:xfrm>
          <a:prstGeom prst="arc">
            <a:avLst>
              <a:gd name="adj1" fmla="val 7844373"/>
              <a:gd name="adj2" fmla="val 106989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BlokTextu 53"/>
          <p:cNvSpPr txBox="1">
            <a:spLocks noChangeArrowheads="1"/>
          </p:cNvSpPr>
          <p:nvPr/>
        </p:nvSpPr>
        <p:spPr bwMode="auto">
          <a:xfrm>
            <a:off x="0" y="7560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540000" y="36000"/>
            <a:ext cx="758194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objekt zobrazte v lineárnej zvislej perspektíve. </a:t>
            </a:r>
          </a:p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Priemetňu zvoľte tak, aby bol objekt v priečelnej polohe vzhľadom na priemetňu.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2822575" y="3890963"/>
            <a:ext cx="68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4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50" name="Oval 23"/>
          <p:cNvSpPr>
            <a:spLocks noChangeAspect="1" noChangeArrowheads="1"/>
          </p:cNvSpPr>
          <p:nvPr/>
        </p:nvSpPr>
        <p:spPr bwMode="auto">
          <a:xfrm>
            <a:off x="2163994" y="3388750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3044856" y="181481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5°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ástupný symbol čísla snímky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lokTextu 121"/>
          <p:cNvSpPr txBox="1"/>
          <p:nvPr/>
        </p:nvSpPr>
        <p:spPr>
          <a:xfrm>
            <a:off x="3044856" y="181481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5°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03864" y="859506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ál 7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vnoramenný trojuholník 74"/>
          <p:cNvSpPr>
            <a:spLocks/>
          </p:cNvSpPr>
          <p:nvPr/>
        </p:nvSpPr>
        <p:spPr>
          <a:xfrm>
            <a:off x="1739900" y="1044101"/>
            <a:ext cx="912813" cy="6461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1854200" y="81121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2197100" y="104568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2138363" y="1411288"/>
            <a:ext cx="39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839913" y="3414713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 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rot="2700000">
            <a:off x="3070936" y="1353294"/>
            <a:ext cx="0" cy="244066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1259632" y="3889274"/>
            <a:ext cx="1944216" cy="0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lúk 117"/>
          <p:cNvSpPr/>
          <p:nvPr/>
        </p:nvSpPr>
        <p:spPr>
          <a:xfrm>
            <a:off x="2922624" y="707927"/>
            <a:ext cx="1920557" cy="1920557"/>
          </a:xfrm>
          <a:prstGeom prst="arc">
            <a:avLst>
              <a:gd name="adj1" fmla="val 7844373"/>
              <a:gd name="adj2" fmla="val 106989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2822575" y="3890963"/>
            <a:ext cx="68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4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50" name="Oval 23"/>
          <p:cNvSpPr>
            <a:spLocks noChangeAspect="1" noChangeArrowheads="1"/>
          </p:cNvSpPr>
          <p:nvPr/>
        </p:nvSpPr>
        <p:spPr bwMode="auto">
          <a:xfrm>
            <a:off x="2163994" y="3388750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3744000" y="3384000"/>
            <a:ext cx="53280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1)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plochy. Os je vodorovná.</a:t>
            </a:r>
          </a:p>
          <a:p>
            <a:r>
              <a:rPr lang="sk-SK" sz="1400" dirty="0" smtClean="0"/>
              <a:t>Os zvolíme tak, aby bol </a:t>
            </a:r>
            <a:r>
              <a:rPr lang="sk-SK" sz="1400" dirty="0" smtClean="0">
                <a:sym typeface="Symbol"/>
              </a:rPr>
              <a:t>objekt v priečelnej polohe vzhľadom na priemetňu.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Pozri príklad P5 v kapitole </a:t>
            </a:r>
            <a:r>
              <a:rPr lang="sk-SK" sz="1400" b="1" dirty="0" smtClean="0">
                <a:sym typeface="Symbol"/>
              </a:rPr>
              <a:t>P2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Os </a:t>
            </a:r>
            <a:r>
              <a:rPr lang="sk-SK" sz="1400" b="1" dirty="0" smtClean="0">
                <a:sym typeface="Symbol"/>
              </a:rPr>
              <a:t>o </a:t>
            </a:r>
            <a:r>
              <a:rPr lang="sk-SK" sz="1400" dirty="0" smtClean="0">
                <a:sym typeface="Symbol"/>
              </a:rPr>
              <a:t>zvolíme nad objektom, aby bolo v perspektíve vidieť</a:t>
            </a:r>
          </a:p>
          <a:p>
            <a:r>
              <a:rPr lang="sk-SK" sz="1400" dirty="0" smtClean="0">
                <a:sym typeface="Symbol"/>
              </a:rPr>
              <a:t>hornú podstavu objektu.</a:t>
            </a:r>
          </a:p>
          <a:p>
            <a:pPr algn="l"/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určíme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 sa objekt </a:t>
            </a:r>
          </a:p>
          <a:p>
            <a:r>
              <a:rPr lang="sk-SK" sz="1400" dirty="0" smtClean="0"/>
              <a:t>nachádzal v zornom kužeľovom priestore,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  <a:endParaRPr lang="sk-SK" sz="1400" dirty="0" smtClean="0"/>
          </a:p>
          <a:p>
            <a:pPr algn="l"/>
            <a:endParaRPr lang="sk-SK" sz="1400" dirty="0" smtClean="0">
              <a:sym typeface="Symbol"/>
            </a:endParaRPr>
          </a:p>
          <a:p>
            <a:pPr algn="l"/>
            <a:r>
              <a:rPr lang="sk-SK" sz="1400" b="1" dirty="0" smtClean="0">
                <a:sym typeface="Symbol"/>
              </a:rPr>
              <a:t>2) </a:t>
            </a:r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Priemetňu umiestnime </a:t>
            </a:r>
          </a:p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za objekt, čím dosiahneme v perspektíve veľký obraz objektu a nemusíme ho následne zväčšovať.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19"/>
          <p:cNvSpPr>
            <a:spLocks noChangeAspect="1" noChangeArrowheads="1"/>
          </p:cNvSpPr>
          <p:nvPr/>
        </p:nvSpPr>
        <p:spPr bwMode="auto">
          <a:xfrm>
            <a:off x="1517239" y="114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203188" y="1184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87"/>
          <p:cNvSpPr>
            <a:spLocks noChangeArrowheads="1"/>
          </p:cNvSpPr>
          <p:nvPr/>
        </p:nvSpPr>
        <p:spPr bwMode="auto">
          <a:xfrm>
            <a:off x="1524048" y="4885864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55" name="Rectangle 87"/>
          <p:cNvSpPr>
            <a:spLocks noChangeArrowheads="1"/>
          </p:cNvSpPr>
          <p:nvPr/>
        </p:nvSpPr>
        <p:spPr bwMode="auto">
          <a:xfrm>
            <a:off x="843103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8027988" y="1788788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1206500" y="179863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47"/>
          <p:cNvSpPr>
            <a:spLocks noChangeAspect="1" noChangeArrowheads="1"/>
          </p:cNvSpPr>
          <p:nvPr/>
        </p:nvSpPr>
        <p:spPr bwMode="auto">
          <a:xfrm>
            <a:off x="1499525" y="1794543"/>
            <a:ext cx="90000" cy="90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6372200" y="13652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16"/>
          <p:cNvSpPr>
            <a:spLocks noChangeAspect="1" noChangeArrowheads="1"/>
          </p:cNvSpPr>
          <p:nvPr/>
        </p:nvSpPr>
        <p:spPr bwMode="auto">
          <a:xfrm>
            <a:off x="1509835" y="6561138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1671638" y="643681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53" name="Zástupný symbol čísla snímky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51" grpId="0" animBg="1"/>
      <p:bldP spid="52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3" grpId="0" animBg="1"/>
      <p:bldP spid="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ine 35"/>
          <p:cNvSpPr>
            <a:spLocks noChangeShapeType="1"/>
          </p:cNvSpPr>
          <p:nvPr/>
        </p:nvSpPr>
        <p:spPr bwMode="auto">
          <a:xfrm rot="2700000">
            <a:off x="3070936" y="1353294"/>
            <a:ext cx="0" cy="244066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1006996" y="854876"/>
            <a:ext cx="3925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03864" y="859506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7184" name="Oval 16"/>
          <p:cNvSpPr>
            <a:spLocks noChangeAspect="1" noChangeArrowheads="1"/>
          </p:cNvSpPr>
          <p:nvPr/>
        </p:nvSpPr>
        <p:spPr bwMode="auto">
          <a:xfrm>
            <a:off x="1509835" y="6561138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71638" y="643681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03188" y="1184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27988" y="1788788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488311" y="3777677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450054" y="540835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473204" y="141159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372200" y="13652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731859" y="1844824"/>
            <a:ext cx="0" cy="2304256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15" name="Oval 47"/>
          <p:cNvSpPr>
            <a:spLocks noChangeAspect="1" noChangeArrowheads="1"/>
          </p:cNvSpPr>
          <p:nvPr/>
        </p:nvSpPr>
        <p:spPr bwMode="auto">
          <a:xfrm>
            <a:off x="1499525" y="1794543"/>
            <a:ext cx="90000" cy="90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206500" y="179863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>
            <a:off x="1232519" y="1844824"/>
            <a:ext cx="0" cy="2232248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2817395" y="1844824"/>
            <a:ext cx="0" cy="2304256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>
            <a:off x="3503219" y="1844824"/>
            <a:ext cx="0" cy="252028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ál 7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vnoramenný trojuholník 74"/>
          <p:cNvSpPr>
            <a:spLocks/>
          </p:cNvSpPr>
          <p:nvPr/>
        </p:nvSpPr>
        <p:spPr>
          <a:xfrm>
            <a:off x="1739900" y="1044101"/>
            <a:ext cx="912813" cy="6461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1854200" y="82391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2197100" y="10398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2138363" y="1411288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ál 8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Rovná spojnica 154"/>
          <p:cNvCxnSpPr>
            <a:cxnSpLocks noChangeShapeType="1"/>
          </p:cNvCxnSpPr>
          <p:nvPr/>
        </p:nvCxnSpPr>
        <p:spPr bwMode="auto">
          <a:xfrm>
            <a:off x="1758925" y="3429000"/>
            <a:ext cx="900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801813" y="3414713"/>
            <a:ext cx="6992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 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20260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>
            <a:off x="2202609" y="2979024"/>
            <a:ext cx="0" cy="4499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96" name="Rovná spojnica 95"/>
          <p:cNvCxnSpPr/>
          <p:nvPr/>
        </p:nvCxnSpPr>
        <p:spPr>
          <a:xfrm>
            <a:off x="2202609" y="3431493"/>
            <a:ext cx="0" cy="4499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99" name="Line 35"/>
          <p:cNvSpPr>
            <a:spLocks noChangeShapeType="1"/>
          </p:cNvSpPr>
          <p:nvPr/>
        </p:nvSpPr>
        <p:spPr bwMode="auto">
          <a:xfrm rot="2700000">
            <a:off x="2552381" y="1509571"/>
            <a:ext cx="0" cy="2253836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rot="2700000">
            <a:off x="3213115" y="1438055"/>
            <a:ext cx="0" cy="285879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rot="2700000">
            <a:off x="4508515" y="1431705"/>
            <a:ext cx="0" cy="285879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174540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266615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6244374" y="185285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Rovná spojovacia šípka 91"/>
          <p:cNvCxnSpPr/>
          <p:nvPr/>
        </p:nvCxnSpPr>
        <p:spPr>
          <a:xfrm flipV="1">
            <a:off x="5354053" y="164427"/>
            <a:ext cx="0" cy="152801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5293885" y="8181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BlokTextu 94"/>
          <p:cNvSpPr txBox="1"/>
          <p:nvPr/>
        </p:nvSpPr>
        <p:spPr>
          <a:xfrm>
            <a:off x="661730" y="1845024"/>
            <a:ext cx="31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978934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172856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2185778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242240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2807426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320448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BlokTextu 110"/>
          <p:cNvSpPr txBox="1"/>
          <p:nvPr/>
        </p:nvSpPr>
        <p:spPr>
          <a:xfrm>
            <a:off x="3669714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111"/>
          <p:cNvSpPr txBox="1"/>
          <p:nvPr/>
        </p:nvSpPr>
        <p:spPr>
          <a:xfrm>
            <a:off x="3441106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BlokTextu 112"/>
          <p:cNvSpPr txBox="1"/>
          <p:nvPr/>
        </p:nvSpPr>
        <p:spPr>
          <a:xfrm>
            <a:off x="4134946" y="1845024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BlokTextu 113"/>
          <p:cNvSpPr txBox="1"/>
          <p:nvPr/>
        </p:nvSpPr>
        <p:spPr>
          <a:xfrm>
            <a:off x="5389682" y="1845024"/>
            <a:ext cx="395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4714675" y="111392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Rovná spojovacia šípka 116"/>
          <p:cNvCxnSpPr/>
          <p:nvPr/>
        </p:nvCxnSpPr>
        <p:spPr>
          <a:xfrm flipV="1">
            <a:off x="4760469" y="836712"/>
            <a:ext cx="0" cy="855725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0"/>
          <p:cNvSpPr>
            <a:spLocks noChangeShapeType="1"/>
          </p:cNvSpPr>
          <p:nvPr/>
        </p:nvSpPr>
        <p:spPr bwMode="auto">
          <a:xfrm>
            <a:off x="2195736" y="1043372"/>
            <a:ext cx="20584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BlokTextu 119"/>
          <p:cNvSpPr txBox="1"/>
          <p:nvPr/>
        </p:nvSpPr>
        <p:spPr>
          <a:xfrm>
            <a:off x="3998429" y="120716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k-SK" sz="14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Rovná spojovacia šípka 120"/>
          <p:cNvCxnSpPr/>
          <p:nvPr/>
        </p:nvCxnSpPr>
        <p:spPr>
          <a:xfrm flipV="1">
            <a:off x="4046565" y="1047126"/>
            <a:ext cx="0" cy="639701"/>
          </a:xfrm>
          <a:prstGeom prst="straightConnector1">
            <a:avLst/>
          </a:prstGeom>
          <a:ln w="19050">
            <a:solidFill>
              <a:srgbClr val="CC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1259632" y="3882924"/>
            <a:ext cx="1944216" cy="0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Oval 19"/>
          <p:cNvSpPr>
            <a:spLocks noChangeAspect="1" noChangeArrowheads="1"/>
          </p:cNvSpPr>
          <p:nvPr/>
        </p:nvSpPr>
        <p:spPr bwMode="auto">
          <a:xfrm>
            <a:off x="1517239" y="114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2" name="Oval 24"/>
          <p:cNvSpPr>
            <a:spLocks noChangeAspect="1" noChangeArrowheads="1"/>
          </p:cNvSpPr>
          <p:nvPr/>
        </p:nvSpPr>
        <p:spPr bwMode="auto">
          <a:xfrm>
            <a:off x="3471988" y="82140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Oval 23"/>
          <p:cNvSpPr>
            <a:spLocks noChangeAspect="1" noChangeArrowheads="1"/>
          </p:cNvSpPr>
          <p:nvPr/>
        </p:nvSpPr>
        <p:spPr bwMode="auto">
          <a:xfrm>
            <a:off x="3474370" y="164373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Oval 22"/>
          <p:cNvSpPr>
            <a:spLocks noChangeAspect="1" noChangeArrowheads="1"/>
          </p:cNvSpPr>
          <p:nvPr/>
        </p:nvSpPr>
        <p:spPr bwMode="auto">
          <a:xfrm>
            <a:off x="3465638" y="385035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5432213" y="2094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5°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lúk 123"/>
          <p:cNvSpPr/>
          <p:nvPr/>
        </p:nvSpPr>
        <p:spPr>
          <a:xfrm>
            <a:off x="5351672" y="866023"/>
            <a:ext cx="1920557" cy="1920557"/>
          </a:xfrm>
          <a:prstGeom prst="arc">
            <a:avLst>
              <a:gd name="adj1" fmla="val 8025567"/>
              <a:gd name="adj2" fmla="val 106989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8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25" name="Oval 23"/>
          <p:cNvSpPr>
            <a:spLocks noChangeAspect="1" noChangeArrowheads="1"/>
          </p:cNvSpPr>
          <p:nvPr/>
        </p:nvSpPr>
        <p:spPr bwMode="auto">
          <a:xfrm>
            <a:off x="2163994" y="3388750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70"/>
          <p:cNvSpPr txBox="1">
            <a:spLocks noChangeArrowheads="1"/>
          </p:cNvSpPr>
          <p:nvPr/>
        </p:nvSpPr>
        <p:spPr bwMode="auto">
          <a:xfrm>
            <a:off x="61496" y="3848265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1 </a:t>
            </a:r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27" name="Text Box 26"/>
          <p:cNvSpPr txBox="1">
            <a:spLocks noChangeArrowheads="1"/>
          </p:cNvSpPr>
          <p:nvPr/>
        </p:nvSpPr>
        <p:spPr bwMode="auto">
          <a:xfrm>
            <a:off x="326705" y="67714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370817" y="139910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29" name="Text Box 25"/>
          <p:cNvSpPr txBox="1">
            <a:spLocks noChangeArrowheads="1"/>
          </p:cNvSpPr>
          <p:nvPr/>
        </p:nvSpPr>
        <p:spPr bwMode="auto">
          <a:xfrm>
            <a:off x="2446895" y="3904654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862124" y="3860552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D´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32" name="Text Box 116"/>
          <p:cNvSpPr txBox="1">
            <a:spLocks noChangeArrowheads="1"/>
          </p:cNvSpPr>
          <p:nvPr/>
        </p:nvSpPr>
        <p:spPr bwMode="auto">
          <a:xfrm>
            <a:off x="3465667" y="2049292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33" name="Text Box 116"/>
          <p:cNvSpPr txBox="1">
            <a:spLocks noChangeArrowheads="1"/>
          </p:cNvSpPr>
          <p:nvPr/>
        </p:nvSpPr>
        <p:spPr bwMode="auto">
          <a:xfrm>
            <a:off x="2784977" y="273397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F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34" name="Text Box 26"/>
          <p:cNvSpPr txBox="1">
            <a:spLocks noChangeArrowheads="1"/>
          </p:cNvSpPr>
          <p:nvPr/>
        </p:nvSpPr>
        <p:spPr bwMode="auto">
          <a:xfrm>
            <a:off x="3773225" y="531088"/>
            <a:ext cx="585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=</a:t>
            </a:r>
            <a:r>
              <a:rPr lang="en-US" sz="1400" b="1" dirty="0" smtClean="0">
                <a:solidFill>
                  <a:srgbClr val="00B050"/>
                </a:solidFill>
              </a:rPr>
              <a:t> 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sk-SK" sz="1400" b="1" baseline="-25000" dirty="0" smtClean="0">
                <a:solidFill>
                  <a:srgbClr val="00B050"/>
                </a:solidFill>
              </a:rPr>
              <a:t>2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35" name="Text Box 26"/>
          <p:cNvSpPr txBox="1">
            <a:spLocks noChangeArrowheads="1"/>
          </p:cNvSpPr>
          <p:nvPr/>
        </p:nvSpPr>
        <p:spPr bwMode="auto">
          <a:xfrm>
            <a:off x="2749148" y="141515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F</a:t>
            </a:r>
            <a:r>
              <a:rPr lang="sk-SK" sz="1400" b="1" baseline="-25000" dirty="0" smtClean="0">
                <a:solidFill>
                  <a:srgbClr val="0000FF"/>
                </a:solidFill>
              </a:rPr>
              <a:t>2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36" name="Text Box 26"/>
          <p:cNvSpPr txBox="1">
            <a:spLocks noChangeArrowheads="1"/>
          </p:cNvSpPr>
          <p:nvPr/>
        </p:nvSpPr>
        <p:spPr bwMode="auto">
          <a:xfrm>
            <a:off x="2441051" y="54927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37" name="Text Box 26"/>
          <p:cNvSpPr txBox="1">
            <a:spLocks noChangeArrowheads="1"/>
          </p:cNvSpPr>
          <p:nvPr/>
        </p:nvSpPr>
        <p:spPr bwMode="auto">
          <a:xfrm>
            <a:off x="1154320" y="534702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38" name="Text Box 27"/>
          <p:cNvSpPr txBox="1">
            <a:spLocks noChangeArrowheads="1"/>
          </p:cNvSpPr>
          <p:nvPr/>
        </p:nvSpPr>
        <p:spPr bwMode="auto">
          <a:xfrm>
            <a:off x="2144320" y="3848931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2137861" y="2958326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27"/>
          <p:cNvSpPr txBox="1">
            <a:spLocks noChangeArrowheads="1"/>
          </p:cNvSpPr>
          <p:nvPr/>
        </p:nvSpPr>
        <p:spPr bwMode="auto">
          <a:xfrm>
            <a:off x="1467039" y="3288359"/>
            <a:ext cx="3706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27"/>
          <p:cNvSpPr txBox="1">
            <a:spLocks noChangeArrowheads="1"/>
          </p:cNvSpPr>
          <p:nvPr/>
        </p:nvSpPr>
        <p:spPr bwMode="auto">
          <a:xfrm>
            <a:off x="2353543" y="3194309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BlokTextu 142"/>
          <p:cNvSpPr txBox="1"/>
          <p:nvPr/>
        </p:nvSpPr>
        <p:spPr>
          <a:xfrm>
            <a:off x="3563889" y="4522324"/>
            <a:ext cx="5580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3)</a:t>
            </a:r>
            <a:r>
              <a:rPr lang="en-US" sz="1400" b="1" dirty="0" smtClean="0"/>
              <a:t> </a:t>
            </a:r>
            <a:r>
              <a:rPr lang="en-US" sz="1400" dirty="0" err="1" smtClean="0"/>
              <a:t>Pou</a:t>
            </a:r>
            <a:r>
              <a:rPr lang="sk-SK" sz="1400" dirty="0" smtClean="0"/>
              <a:t>žijeme postup z príkladu P7 (v tejto kapitole). </a:t>
            </a:r>
          </a:p>
          <a:p>
            <a:r>
              <a:rPr lang="sk-SK" sz="1400" dirty="0" smtClean="0">
                <a:sym typeface="Symbol"/>
              </a:rPr>
              <a:t>Narysujeme </a:t>
            </a:r>
            <a:r>
              <a:rPr lang="sk-SK" sz="1400" dirty="0" err="1" smtClean="0">
                <a:sym typeface="Symbol"/>
              </a:rPr>
              <a:t>stopníky</a:t>
            </a:r>
            <a:r>
              <a:rPr lang="sk-SK" sz="1400" dirty="0" smtClean="0">
                <a:sym typeface="Symbol"/>
              </a:rPr>
              <a:t> priamok kolmých na priemetňu (hĺbkových priamok). Ich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je hlavný bod 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Narysujeme </a:t>
            </a:r>
            <a:r>
              <a:rPr lang="sk-SK" sz="1400" dirty="0" err="1" smtClean="0">
                <a:sym typeface="Symbol"/>
              </a:rPr>
              <a:t>stopníky</a:t>
            </a:r>
            <a:r>
              <a:rPr lang="sk-SK" sz="1400" dirty="0" smtClean="0">
                <a:sym typeface="Symbol"/>
              </a:rPr>
              <a:t> priamok, ktoré zvierajú s priemetňou uhol 45°.</a:t>
            </a:r>
          </a:p>
          <a:p>
            <a:r>
              <a:rPr lang="sk-SK" sz="1400" dirty="0" smtClean="0">
                <a:sym typeface="Symbol"/>
              </a:rPr>
              <a:t>Ich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je bod 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err="1" smtClean="0">
                <a:sym typeface="Symbol"/>
              </a:rPr>
              <a:t>Stopníky</a:t>
            </a:r>
            <a:r>
              <a:rPr lang="sk-SK" sz="1400" dirty="0" smtClean="0">
                <a:sym typeface="Symbol"/>
              </a:rPr>
              <a:t> označíme </a:t>
            </a:r>
            <a:r>
              <a:rPr lang="sk-SK" sz="1400" b="1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, ..., </a:t>
            </a:r>
            <a:r>
              <a:rPr lang="sk-SK" sz="1400" b="1" dirty="0" smtClean="0">
                <a:sym typeface="Symbol"/>
              </a:rPr>
              <a:t>9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10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11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4)</a:t>
            </a:r>
            <a:r>
              <a:rPr lang="sk-SK" sz="1400" dirty="0" smtClean="0">
                <a:sym typeface="Symbol"/>
              </a:rPr>
              <a:t> Označíme výšku horizontu a </a:t>
            </a:r>
            <a:r>
              <a:rPr lang="sk-SK" sz="1400" dirty="0" err="1" smtClean="0">
                <a:sym typeface="Symbol"/>
              </a:rPr>
              <a:t>z-ové</a:t>
            </a:r>
            <a:r>
              <a:rPr lang="sk-SK" sz="1400" dirty="0" smtClean="0">
                <a:sym typeface="Symbol"/>
              </a:rPr>
              <a:t> súradnice bodov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V</a:t>
            </a:r>
            <a:r>
              <a:rPr lang="sk-SK" sz="1400" dirty="0" smtClean="0">
                <a:sym typeface="Symbol"/>
              </a:rPr>
              <a:t>.</a:t>
            </a:r>
            <a:r>
              <a:rPr lang="sk-SK" sz="1400" dirty="0" smtClean="0"/>
              <a:t>   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32"/>
          <p:cNvSpPr txBox="1">
            <a:spLocks noChangeArrowheads="1"/>
          </p:cNvSpPr>
          <p:nvPr/>
        </p:nvSpPr>
        <p:spPr bwMode="auto">
          <a:xfrm>
            <a:off x="1690542" y="368047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rot="2700000">
            <a:off x="3934098" y="871398"/>
            <a:ext cx="0" cy="672439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1" name="Text Box 27"/>
          <p:cNvSpPr txBox="1">
            <a:spLocks noChangeArrowheads="1"/>
          </p:cNvSpPr>
          <p:nvPr/>
        </p:nvSpPr>
        <p:spPr bwMode="auto">
          <a:xfrm>
            <a:off x="1161916" y="1413521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2973080" y="1412776"/>
            <a:ext cx="535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87"/>
          <p:cNvSpPr>
            <a:spLocks noChangeArrowheads="1"/>
          </p:cNvSpPr>
          <p:nvPr/>
        </p:nvSpPr>
        <p:spPr bwMode="auto">
          <a:xfrm>
            <a:off x="1524048" y="4885864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146" name="Rectangle 87"/>
          <p:cNvSpPr>
            <a:spLocks noChangeArrowheads="1"/>
          </p:cNvSpPr>
          <p:nvPr/>
        </p:nvSpPr>
        <p:spPr bwMode="auto">
          <a:xfrm>
            <a:off x="843103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pic>
        <p:nvPicPr>
          <p:cNvPr id="12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Oval 23"/>
          <p:cNvSpPr>
            <a:spLocks noChangeAspect="1" noChangeArrowheads="1"/>
          </p:cNvSpPr>
          <p:nvPr/>
        </p:nvSpPr>
        <p:spPr bwMode="auto">
          <a:xfrm>
            <a:off x="3757108" y="181137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Zástupný symbol čísla snímky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71" grpId="0" animBg="1"/>
      <p:bldP spid="72" grpId="0" animBg="1"/>
      <p:bldP spid="73" grpId="0" animBg="1"/>
      <p:bldP spid="91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8" grpId="0"/>
      <p:bldP spid="94" grpId="0"/>
      <p:bldP spid="95" grpId="0"/>
      <p:bldP spid="97" grpId="0"/>
      <p:bldP spid="102" grpId="0"/>
      <p:bldP spid="105" grpId="0"/>
      <p:bldP spid="106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9" grpId="0" animBg="1"/>
      <p:bldP spid="120" grpId="0"/>
      <p:bldP spid="118" grpId="0"/>
      <p:bldP spid="124" grpId="0" animBg="1"/>
      <p:bldP spid="107" grpId="0" animBg="1"/>
      <p:bldP spid="1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lokTextu 174"/>
          <p:cNvSpPr txBox="1"/>
          <p:nvPr/>
        </p:nvSpPr>
        <p:spPr>
          <a:xfrm>
            <a:off x="3182642" y="391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4</a:t>
            </a:r>
            <a:endParaRPr lang="sk-SK" sz="1200" b="1" dirty="0">
              <a:solidFill>
                <a:srgbClr val="0000FF"/>
              </a:solidFill>
            </a:endParaRPr>
          </a:p>
        </p:txBody>
      </p:sp>
      <p:cxnSp>
        <p:nvCxnSpPr>
          <p:cNvPr id="210" name="Rovná spojnica 209"/>
          <p:cNvCxnSpPr/>
          <p:nvPr/>
        </p:nvCxnSpPr>
        <p:spPr>
          <a:xfrm>
            <a:off x="2791848" y="2428904"/>
            <a:ext cx="3223941" cy="3959864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sp>
        <p:nvSpPr>
          <p:cNvPr id="202" name="Line 67"/>
          <p:cNvSpPr>
            <a:spLocks noChangeShapeType="1"/>
          </p:cNvSpPr>
          <p:nvPr/>
        </p:nvSpPr>
        <p:spPr bwMode="auto">
          <a:xfrm flipH="1">
            <a:off x="1102808" y="5053631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208" name="Rovná spojnica 207"/>
          <p:cNvCxnSpPr/>
          <p:nvPr/>
        </p:nvCxnSpPr>
        <p:spPr>
          <a:xfrm>
            <a:off x="2771775" y="2400300"/>
            <a:ext cx="3456409" cy="1212172"/>
          </a:xfrm>
          <a:prstGeom prst="line">
            <a:avLst/>
          </a:prstGeom>
          <a:noFill/>
          <a:ln w="12700">
            <a:solidFill>
              <a:srgbClr val="00B0F0"/>
            </a:solidFill>
            <a:prstDash val="sysDash"/>
            <a:round/>
            <a:headEnd type="none"/>
            <a:tailEnd/>
          </a:ln>
        </p:spPr>
      </p:cxn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179513" y="2416473"/>
            <a:ext cx="81369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5537638" y="210930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2736000" y="2124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76" name="Line 67"/>
          <p:cNvSpPr>
            <a:spLocks noChangeShapeType="1"/>
          </p:cNvSpPr>
          <p:nvPr/>
        </p:nvSpPr>
        <p:spPr bwMode="auto">
          <a:xfrm flipH="1">
            <a:off x="950408" y="3599161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 flipV="1">
            <a:off x="1345696" y="2424113"/>
            <a:ext cx="1430842" cy="1170285"/>
          </a:xfrm>
          <a:prstGeom prst="line">
            <a:avLst/>
          </a:prstGeom>
          <a:noFill/>
          <a:ln w="12700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1" name="Line 89"/>
          <p:cNvSpPr>
            <a:spLocks noChangeShapeType="1"/>
          </p:cNvSpPr>
          <p:nvPr/>
        </p:nvSpPr>
        <p:spPr bwMode="auto">
          <a:xfrm flipV="1">
            <a:off x="2214058" y="2419648"/>
            <a:ext cx="576263" cy="1190625"/>
          </a:xfrm>
          <a:prstGeom prst="line">
            <a:avLst/>
          </a:prstGeom>
          <a:noFill/>
          <a:ln w="12700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3" name="Line 91"/>
          <p:cNvSpPr>
            <a:spLocks noChangeShapeType="1"/>
          </p:cNvSpPr>
          <p:nvPr/>
        </p:nvSpPr>
        <p:spPr bwMode="auto">
          <a:xfrm flipV="1">
            <a:off x="2123729" y="2414588"/>
            <a:ext cx="652810" cy="304033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6" name="Line 94"/>
          <p:cNvSpPr>
            <a:spLocks noChangeShapeType="1"/>
          </p:cNvSpPr>
          <p:nvPr/>
        </p:nvSpPr>
        <p:spPr bwMode="auto">
          <a:xfrm>
            <a:off x="2209708" y="3584892"/>
            <a:ext cx="0" cy="14722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8" name="Line 96"/>
          <p:cNvSpPr>
            <a:spLocks noChangeShapeType="1"/>
          </p:cNvSpPr>
          <p:nvPr/>
        </p:nvSpPr>
        <p:spPr bwMode="auto">
          <a:xfrm>
            <a:off x="6146593" y="3573016"/>
            <a:ext cx="0" cy="14780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9" name="Line 97"/>
          <p:cNvSpPr>
            <a:spLocks noChangeShapeType="1"/>
          </p:cNvSpPr>
          <p:nvPr/>
        </p:nvSpPr>
        <p:spPr bwMode="auto">
          <a:xfrm>
            <a:off x="1339343" y="3599955"/>
            <a:ext cx="870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0" name="Line 98"/>
          <p:cNvSpPr>
            <a:spLocks noChangeShapeType="1"/>
          </p:cNvSpPr>
          <p:nvPr/>
        </p:nvSpPr>
        <p:spPr bwMode="auto">
          <a:xfrm>
            <a:off x="1315594" y="5047464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2" name="Line 100"/>
          <p:cNvSpPr>
            <a:spLocks noChangeShapeType="1"/>
          </p:cNvSpPr>
          <p:nvPr/>
        </p:nvSpPr>
        <p:spPr bwMode="auto">
          <a:xfrm>
            <a:off x="4932040" y="5052667"/>
            <a:ext cx="12033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3" name="Line 101"/>
          <p:cNvSpPr>
            <a:spLocks noChangeShapeType="1"/>
          </p:cNvSpPr>
          <p:nvPr/>
        </p:nvSpPr>
        <p:spPr bwMode="auto">
          <a:xfrm flipV="1">
            <a:off x="1301246" y="3141961"/>
            <a:ext cx="615950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4" name="Line 102"/>
          <p:cNvSpPr>
            <a:spLocks noChangeShapeType="1"/>
          </p:cNvSpPr>
          <p:nvPr/>
        </p:nvSpPr>
        <p:spPr bwMode="auto">
          <a:xfrm>
            <a:off x="1907703" y="3132436"/>
            <a:ext cx="29258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9" name="Line 111"/>
          <p:cNvSpPr>
            <a:spLocks noChangeShapeType="1"/>
          </p:cNvSpPr>
          <p:nvPr/>
        </p:nvSpPr>
        <p:spPr bwMode="auto">
          <a:xfrm>
            <a:off x="2379158" y="3284836"/>
            <a:ext cx="1588" cy="1049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0" name="Line 112"/>
          <p:cNvSpPr>
            <a:spLocks noChangeShapeType="1"/>
          </p:cNvSpPr>
          <p:nvPr/>
        </p:nvSpPr>
        <p:spPr bwMode="auto">
          <a:xfrm>
            <a:off x="2352926" y="4359882"/>
            <a:ext cx="2005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2" name="Line 114"/>
          <p:cNvSpPr>
            <a:spLocks noChangeShapeType="1"/>
          </p:cNvSpPr>
          <p:nvPr/>
        </p:nvSpPr>
        <p:spPr bwMode="auto">
          <a:xfrm flipH="1">
            <a:off x="2210316" y="4304482"/>
            <a:ext cx="170429" cy="7510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53" name="Rovná spojovacia šípka 152"/>
          <p:cNvCxnSpPr/>
          <p:nvPr/>
        </p:nvCxnSpPr>
        <p:spPr>
          <a:xfrm flipV="1">
            <a:off x="8229701" y="2430459"/>
            <a:ext cx="0" cy="152801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BlokTextu 153"/>
          <p:cNvSpPr txBox="1"/>
          <p:nvPr/>
        </p:nvSpPr>
        <p:spPr>
          <a:xfrm>
            <a:off x="8169533" y="312828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5" name="Line 44"/>
          <p:cNvSpPr>
            <a:spLocks noChangeShapeType="1"/>
          </p:cNvSpPr>
          <p:nvPr/>
        </p:nvSpPr>
        <p:spPr bwMode="auto">
          <a:xfrm>
            <a:off x="395537" y="3964585"/>
            <a:ext cx="7916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57" name="Line 35"/>
          <p:cNvSpPr>
            <a:spLocks noChangeShapeType="1"/>
          </p:cNvSpPr>
          <p:nvPr/>
        </p:nvSpPr>
        <p:spPr bwMode="auto">
          <a:xfrm>
            <a:off x="1934391" y="3962456"/>
            <a:ext cx="0" cy="216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58" name="Oval 47"/>
          <p:cNvSpPr>
            <a:spLocks noChangeAspect="1" noChangeArrowheads="1"/>
          </p:cNvSpPr>
          <p:nvPr/>
        </p:nvSpPr>
        <p:spPr bwMode="auto">
          <a:xfrm>
            <a:off x="2741855" y="3927698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59" name="Text Box 48"/>
          <p:cNvSpPr txBox="1">
            <a:spLocks noChangeArrowheads="1"/>
          </p:cNvSpPr>
          <p:nvPr/>
        </p:nvSpPr>
        <p:spPr bwMode="auto">
          <a:xfrm>
            <a:off x="2465800" y="392738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H</a:t>
            </a:r>
            <a:r>
              <a:rPr lang="sk-SK" sz="1400" b="1" baseline="-25000" dirty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60" name="Line 35"/>
          <p:cNvSpPr>
            <a:spLocks noChangeShapeType="1"/>
          </p:cNvSpPr>
          <p:nvPr/>
        </p:nvSpPr>
        <p:spPr bwMode="auto">
          <a:xfrm>
            <a:off x="2447751" y="3962456"/>
            <a:ext cx="0" cy="216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1" name="Line 35"/>
          <p:cNvSpPr>
            <a:spLocks noChangeShapeType="1"/>
          </p:cNvSpPr>
          <p:nvPr/>
        </p:nvSpPr>
        <p:spPr bwMode="auto">
          <a:xfrm>
            <a:off x="4032627" y="3962456"/>
            <a:ext cx="0" cy="216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3" name="Line 15"/>
          <p:cNvSpPr>
            <a:spLocks noChangeShapeType="1"/>
          </p:cNvSpPr>
          <p:nvPr/>
        </p:nvSpPr>
        <p:spPr bwMode="auto">
          <a:xfrm>
            <a:off x="3417841" y="3960893"/>
            <a:ext cx="0" cy="21758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4" name="Line 35"/>
          <p:cNvSpPr>
            <a:spLocks noChangeShapeType="1"/>
          </p:cNvSpPr>
          <p:nvPr/>
        </p:nvSpPr>
        <p:spPr bwMode="auto">
          <a:xfrm rot="2700000">
            <a:off x="4940597" y="3928830"/>
            <a:ext cx="0" cy="216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8" name="Line 15"/>
          <p:cNvSpPr>
            <a:spLocks noChangeShapeType="1"/>
          </p:cNvSpPr>
          <p:nvPr/>
        </p:nvSpPr>
        <p:spPr bwMode="auto">
          <a:xfrm>
            <a:off x="2998509" y="3960893"/>
            <a:ext cx="0" cy="21758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69" name="Line 15"/>
          <p:cNvSpPr>
            <a:spLocks noChangeShapeType="1"/>
          </p:cNvSpPr>
          <p:nvPr/>
        </p:nvSpPr>
        <p:spPr bwMode="auto">
          <a:xfrm>
            <a:off x="3826799" y="3960892"/>
            <a:ext cx="0" cy="216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71" name="BlokTextu 170"/>
          <p:cNvSpPr txBox="1"/>
          <p:nvPr/>
        </p:nvSpPr>
        <p:spPr>
          <a:xfrm>
            <a:off x="7459606" y="397048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72" name="BlokTextu 171"/>
          <p:cNvSpPr txBox="1"/>
          <p:nvPr/>
        </p:nvSpPr>
        <p:spPr>
          <a:xfrm>
            <a:off x="1876962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3" name="BlokTextu 172"/>
          <p:cNvSpPr txBox="1"/>
          <p:nvPr/>
        </p:nvSpPr>
        <p:spPr>
          <a:xfrm>
            <a:off x="2221874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4" name="BlokTextu 173"/>
          <p:cNvSpPr txBox="1"/>
          <p:nvPr/>
        </p:nvSpPr>
        <p:spPr>
          <a:xfrm>
            <a:off x="2943794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3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96690" y="391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5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7" name="BlokTextu 176"/>
          <p:cNvSpPr txBox="1"/>
          <p:nvPr/>
        </p:nvSpPr>
        <p:spPr>
          <a:xfrm>
            <a:off x="3965508" y="391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8" name="BlokTextu 177"/>
          <p:cNvSpPr txBox="1"/>
          <p:nvPr/>
        </p:nvSpPr>
        <p:spPr>
          <a:xfrm>
            <a:off x="4419714" y="39427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7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79" name="BlokTextu 178"/>
          <p:cNvSpPr txBox="1"/>
          <p:nvPr/>
        </p:nvSpPr>
        <p:spPr>
          <a:xfrm>
            <a:off x="4884946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9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80" name="BlokTextu 179"/>
          <p:cNvSpPr txBox="1"/>
          <p:nvPr/>
        </p:nvSpPr>
        <p:spPr>
          <a:xfrm>
            <a:off x="4533925" y="39372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8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81" name="BlokTextu 180"/>
          <p:cNvSpPr txBox="1"/>
          <p:nvPr/>
        </p:nvSpPr>
        <p:spPr>
          <a:xfrm>
            <a:off x="5350178" y="3996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82" name="BlokTextu 181"/>
          <p:cNvSpPr txBox="1"/>
          <p:nvPr/>
        </p:nvSpPr>
        <p:spPr>
          <a:xfrm>
            <a:off x="6685730" y="3937285"/>
            <a:ext cx="3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11</a:t>
            </a:r>
            <a:endParaRPr lang="sk-SK" sz="1200" b="1" dirty="0">
              <a:solidFill>
                <a:srgbClr val="FF0000"/>
              </a:solidFill>
            </a:endParaRPr>
          </a:p>
        </p:txBody>
      </p:sp>
      <p:cxnSp>
        <p:nvCxnSpPr>
          <p:cNvPr id="184" name="Rovná spojnica 183"/>
          <p:cNvCxnSpPr/>
          <p:nvPr/>
        </p:nvCxnSpPr>
        <p:spPr>
          <a:xfrm>
            <a:off x="2777591" y="1851246"/>
            <a:ext cx="0" cy="2124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ovná spojnica 185"/>
          <p:cNvCxnSpPr/>
          <p:nvPr/>
        </p:nvCxnSpPr>
        <p:spPr>
          <a:xfrm>
            <a:off x="7527916" y="2420888"/>
            <a:ext cx="0" cy="155554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BlokTextu 187"/>
          <p:cNvSpPr txBox="1"/>
          <p:nvPr/>
        </p:nvSpPr>
        <p:spPr>
          <a:xfrm>
            <a:off x="7145806" y="2121283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190" name="Rovná spojnica 189"/>
          <p:cNvCxnSpPr/>
          <p:nvPr/>
        </p:nvCxnSpPr>
        <p:spPr>
          <a:xfrm flipH="1">
            <a:off x="5890585" y="2425783"/>
            <a:ext cx="1643825" cy="312383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192" name="Rovná spojnica 191"/>
          <p:cNvCxnSpPr/>
          <p:nvPr/>
        </p:nvCxnSpPr>
        <p:spPr>
          <a:xfrm>
            <a:off x="2771800" y="2420888"/>
            <a:ext cx="3960440" cy="3096344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sp>
        <p:nvSpPr>
          <p:cNvPr id="195" name="BlokTextu 194"/>
          <p:cNvSpPr txBox="1"/>
          <p:nvPr/>
        </p:nvSpPr>
        <p:spPr>
          <a:xfrm>
            <a:off x="5999371" y="50933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196" name="Line 35"/>
          <p:cNvSpPr>
            <a:spLocks noChangeShapeType="1"/>
          </p:cNvSpPr>
          <p:nvPr/>
        </p:nvSpPr>
        <p:spPr bwMode="auto">
          <a:xfrm rot="2700000">
            <a:off x="6656116" y="3933699"/>
            <a:ext cx="0" cy="216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99" name="Line 35"/>
          <p:cNvSpPr>
            <a:spLocks noChangeShapeType="1"/>
          </p:cNvSpPr>
          <p:nvPr/>
        </p:nvSpPr>
        <p:spPr bwMode="auto">
          <a:xfrm>
            <a:off x="4719722" y="3959790"/>
            <a:ext cx="0" cy="216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00" name="Line 35"/>
          <p:cNvSpPr>
            <a:spLocks noChangeShapeType="1"/>
          </p:cNvSpPr>
          <p:nvPr/>
        </p:nvSpPr>
        <p:spPr bwMode="auto">
          <a:xfrm rot="2700000">
            <a:off x="5320856" y="3940050"/>
            <a:ext cx="0" cy="216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03" name="BlokTextu 202"/>
          <p:cNvSpPr txBox="1"/>
          <p:nvPr/>
        </p:nvSpPr>
        <p:spPr>
          <a:xfrm>
            <a:off x="6358741" y="328374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A</a:t>
            </a:r>
            <a:r>
              <a:rPr lang="sk-SK" sz="1400" b="1" baseline="30000" dirty="0" smtClean="0">
                <a:solidFill>
                  <a:srgbClr val="00B050"/>
                </a:solidFill>
              </a:rPr>
              <a:t>´</a:t>
            </a:r>
            <a:endParaRPr lang="sk-SK" sz="1400" b="1" dirty="0">
              <a:solidFill>
                <a:srgbClr val="00B050"/>
              </a:solidFill>
            </a:endParaRPr>
          </a:p>
        </p:txBody>
      </p:sp>
      <p:cxnSp>
        <p:nvCxnSpPr>
          <p:cNvPr id="204" name="Rovná spojovacia šípka 203"/>
          <p:cNvCxnSpPr/>
          <p:nvPr/>
        </p:nvCxnSpPr>
        <p:spPr>
          <a:xfrm flipV="1">
            <a:off x="6733717" y="3098728"/>
            <a:ext cx="0" cy="855725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ovná spojnica 204"/>
          <p:cNvCxnSpPr/>
          <p:nvPr/>
        </p:nvCxnSpPr>
        <p:spPr>
          <a:xfrm flipH="1">
            <a:off x="5810769" y="2430726"/>
            <a:ext cx="1720975" cy="1430322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oval"/>
            <a:tailEnd/>
          </a:ln>
        </p:spPr>
      </p:cxnSp>
      <p:sp>
        <p:nvSpPr>
          <p:cNvPr id="207" name="BlokTextu 206"/>
          <p:cNvSpPr txBox="1"/>
          <p:nvPr/>
        </p:nvSpPr>
        <p:spPr>
          <a:xfrm>
            <a:off x="6111003" y="355598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endParaRPr lang="sk-SK" sz="1400" b="1" dirty="0"/>
          </a:p>
        </p:txBody>
      </p:sp>
      <p:sp>
        <p:nvSpPr>
          <p:cNvPr id="212" name="Line 91"/>
          <p:cNvSpPr>
            <a:spLocks noChangeShapeType="1"/>
          </p:cNvSpPr>
          <p:nvPr/>
        </p:nvSpPr>
        <p:spPr bwMode="auto">
          <a:xfrm flipV="1">
            <a:off x="971601" y="2419349"/>
            <a:ext cx="1809700" cy="324189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5" name="Line 93"/>
          <p:cNvSpPr>
            <a:spLocks noChangeShapeType="1"/>
          </p:cNvSpPr>
          <p:nvPr/>
        </p:nvSpPr>
        <p:spPr bwMode="auto">
          <a:xfrm>
            <a:off x="1326646" y="3573016"/>
            <a:ext cx="0" cy="14735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220" name="Rovná spojnica 219"/>
          <p:cNvCxnSpPr/>
          <p:nvPr/>
        </p:nvCxnSpPr>
        <p:spPr>
          <a:xfrm flipH="1">
            <a:off x="2627784" y="2434726"/>
            <a:ext cx="4907960" cy="293849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233" name="Rovná spojnica 232"/>
          <p:cNvCxnSpPr/>
          <p:nvPr/>
        </p:nvCxnSpPr>
        <p:spPr>
          <a:xfrm>
            <a:off x="4352166" y="4346560"/>
            <a:ext cx="576064" cy="7075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5" name="Line 35"/>
          <p:cNvSpPr>
            <a:spLocks noChangeShapeType="1"/>
          </p:cNvSpPr>
          <p:nvPr/>
        </p:nvSpPr>
        <p:spPr bwMode="auto">
          <a:xfrm rot="2700000">
            <a:off x="4490393" y="3933222"/>
            <a:ext cx="0" cy="216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82" name="Text Box 45"/>
          <p:cNvSpPr txBox="1">
            <a:spLocks noChangeArrowheads="1"/>
          </p:cNvSpPr>
          <p:nvPr/>
        </p:nvSpPr>
        <p:spPr bwMode="auto">
          <a:xfrm>
            <a:off x="7782128" y="366988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z</a:t>
            </a:r>
          </a:p>
        </p:txBody>
      </p:sp>
      <p:sp>
        <p:nvSpPr>
          <p:cNvPr id="91" name="Line 99"/>
          <p:cNvSpPr>
            <a:spLocks noChangeShapeType="1"/>
          </p:cNvSpPr>
          <p:nvPr/>
        </p:nvSpPr>
        <p:spPr bwMode="auto">
          <a:xfrm>
            <a:off x="4932040" y="3600748"/>
            <a:ext cx="11777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7" name="Line 95"/>
          <p:cNvSpPr>
            <a:spLocks noChangeShapeType="1"/>
          </p:cNvSpPr>
          <p:nvPr/>
        </p:nvSpPr>
        <p:spPr bwMode="auto">
          <a:xfrm>
            <a:off x="4948818" y="3590830"/>
            <a:ext cx="0" cy="1460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1" name="Line 113"/>
          <p:cNvSpPr>
            <a:spLocks noChangeShapeType="1"/>
          </p:cNvSpPr>
          <p:nvPr/>
        </p:nvSpPr>
        <p:spPr bwMode="auto">
          <a:xfrm>
            <a:off x="4343341" y="3306606"/>
            <a:ext cx="1588" cy="102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2" name="Line 90"/>
          <p:cNvSpPr>
            <a:spLocks noChangeShapeType="1"/>
          </p:cNvSpPr>
          <p:nvPr/>
        </p:nvSpPr>
        <p:spPr bwMode="auto">
          <a:xfrm flipH="1" flipV="1">
            <a:off x="2774446" y="2408536"/>
            <a:ext cx="1581530" cy="876448"/>
          </a:xfrm>
          <a:prstGeom prst="line">
            <a:avLst/>
          </a:prstGeom>
          <a:noFill/>
          <a:ln w="12700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7" name="Line 109"/>
          <p:cNvSpPr>
            <a:spLocks noChangeShapeType="1"/>
          </p:cNvSpPr>
          <p:nvPr/>
        </p:nvSpPr>
        <p:spPr bwMode="auto">
          <a:xfrm flipH="1" flipV="1">
            <a:off x="4351048" y="3296041"/>
            <a:ext cx="588134" cy="2940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8" name="Line 110"/>
          <p:cNvSpPr>
            <a:spLocks noChangeShapeType="1"/>
          </p:cNvSpPr>
          <p:nvPr/>
        </p:nvSpPr>
        <p:spPr bwMode="auto">
          <a:xfrm flipV="1">
            <a:off x="2210043" y="3284983"/>
            <a:ext cx="151969" cy="3166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6" name="Line 108"/>
          <p:cNvSpPr>
            <a:spLocks noChangeShapeType="1"/>
          </p:cNvSpPr>
          <p:nvPr/>
        </p:nvSpPr>
        <p:spPr bwMode="auto">
          <a:xfrm>
            <a:off x="2368047" y="3292773"/>
            <a:ext cx="198793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7" name="Line 113"/>
          <p:cNvSpPr>
            <a:spLocks noChangeShapeType="1"/>
          </p:cNvSpPr>
          <p:nvPr/>
        </p:nvSpPr>
        <p:spPr bwMode="auto">
          <a:xfrm flipV="1">
            <a:off x="4843077" y="3140968"/>
            <a:ext cx="0" cy="9125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5" name="Line 103"/>
          <p:cNvSpPr>
            <a:spLocks noChangeShapeType="1"/>
          </p:cNvSpPr>
          <p:nvPr/>
        </p:nvSpPr>
        <p:spPr bwMode="auto">
          <a:xfrm>
            <a:off x="4835021" y="3138786"/>
            <a:ext cx="1292225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8" name="Oval 47"/>
          <p:cNvSpPr>
            <a:spLocks noChangeAspect="1" noChangeArrowheads="1"/>
          </p:cNvSpPr>
          <p:nvPr/>
        </p:nvSpPr>
        <p:spPr bwMode="auto">
          <a:xfrm>
            <a:off x="6111533" y="5021333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09" name="Oval 47"/>
          <p:cNvSpPr>
            <a:spLocks noChangeAspect="1" noChangeArrowheads="1"/>
          </p:cNvSpPr>
          <p:nvPr/>
        </p:nvSpPr>
        <p:spPr bwMode="auto">
          <a:xfrm>
            <a:off x="6106853" y="3563663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grpSp>
        <p:nvGrpSpPr>
          <p:cNvPr id="104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105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84" name="BlokTextu 83"/>
          <p:cNvSpPr txBox="1"/>
          <p:nvPr/>
        </p:nvSpPr>
        <p:spPr>
          <a:xfrm>
            <a:off x="360000" y="71414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400" b="1" dirty="0" smtClean="0"/>
              <a:t>5) </a:t>
            </a:r>
            <a:r>
              <a:rPr lang="sk-SK" sz="1400" dirty="0" smtClean="0"/>
              <a:t>V nákresni zvolíme </a:t>
            </a:r>
            <a:r>
              <a:rPr lang="sk-SK" sz="1400" dirty="0" err="1" smtClean="0"/>
              <a:t>základnicu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dirty="0" smtClean="0"/>
              <a:t>. Narysujeme horizont vo výške </a:t>
            </a:r>
            <a:r>
              <a:rPr lang="sk-SK" sz="1400" b="1" dirty="0" err="1" smtClean="0"/>
              <a:t>v</a:t>
            </a:r>
            <a:r>
              <a:rPr lang="sk-SK" sz="1400" b="1" baseline="30000" dirty="0" err="1" smtClean="0"/>
              <a:t>h</a:t>
            </a:r>
            <a:r>
              <a:rPr lang="sk-SK" sz="1400" dirty="0" smtClean="0"/>
              <a:t> nad </a:t>
            </a:r>
            <a:r>
              <a:rPr lang="sk-SK" sz="1400" dirty="0" err="1" smtClean="0"/>
              <a:t>základnicou</a:t>
            </a:r>
            <a:r>
              <a:rPr lang="sk-SK" sz="1400" dirty="0" smtClean="0"/>
              <a:t>. </a:t>
            </a:r>
          </a:p>
          <a:p>
            <a:r>
              <a:rPr lang="sk-SK" sz="1400" b="1" dirty="0" smtClean="0"/>
              <a:t>6) </a:t>
            </a:r>
            <a:r>
              <a:rPr lang="sk-SK" sz="1400" dirty="0" smtClean="0"/>
              <a:t>Na priamku  </a:t>
            </a:r>
            <a:r>
              <a:rPr lang="sk-SK" sz="1400" b="1" dirty="0" smtClean="0"/>
              <a:t>z </a:t>
            </a:r>
            <a:r>
              <a:rPr lang="sk-SK" sz="1400" dirty="0" smtClean="0"/>
              <a:t> narysujeme body </a:t>
            </a:r>
            <a:r>
              <a:rPr lang="sk-SK" sz="1400" b="1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/>
              <a:t>H</a:t>
            </a:r>
            <a:r>
              <a:rPr lang="sk-SK" sz="1400" b="1" baseline="-25000" dirty="0" smtClean="0"/>
              <a:t>1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3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4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...</a:t>
            </a:r>
            <a:r>
              <a:rPr lang="sk-SK" sz="1400" dirty="0" smtClean="0">
                <a:sym typeface="Symbol"/>
              </a:rPr>
              <a:t>,</a:t>
            </a:r>
            <a:r>
              <a:rPr lang="sk-SK" sz="1400" b="1" dirty="0" smtClean="0">
                <a:sym typeface="Symbol"/>
              </a:rPr>
              <a:t> 11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baseline="30000" dirty="0" smtClean="0">
                <a:sym typeface="Symbol"/>
              </a:rPr>
              <a:t>45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-25000" dirty="0" smtClean="0">
                <a:sym typeface="Symbol"/>
              </a:rPr>
              <a:t>s1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7) </a:t>
            </a:r>
            <a:r>
              <a:rPr lang="sk-SK" sz="1400" dirty="0" smtClean="0">
                <a:sym typeface="Symbol"/>
              </a:rPr>
              <a:t>Na horizonte narysujeme body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b="1" baseline="30000" dirty="0" smtClean="0">
                <a:sym typeface="Symbol"/>
              </a:rPr>
              <a:t>45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8) </a:t>
            </a:r>
            <a:r>
              <a:rPr lang="sk-SK" sz="1400" dirty="0" smtClean="0">
                <a:sym typeface="Symbol"/>
              </a:rPr>
              <a:t>Narysujeme perspektívu bodu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H8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baseline="30000" dirty="0" smtClean="0">
                <a:sym typeface="Symbol"/>
              </a:rPr>
              <a:t>45</a:t>
            </a:r>
            <a:r>
              <a:rPr lang="sk-SK" sz="1400" b="1" dirty="0" smtClean="0">
                <a:sym typeface="Symbol"/>
              </a:rPr>
              <a:t>U11</a:t>
            </a:r>
          </a:p>
          <a:p>
            <a:r>
              <a:rPr lang="sk-SK" sz="1400" b="1" dirty="0" smtClean="0">
                <a:sym typeface="Symbol"/>
              </a:rPr>
              <a:t>9) </a:t>
            </a:r>
            <a:r>
              <a:rPr lang="sk-SK" sz="1400" dirty="0" smtClean="0">
                <a:sym typeface="Symbol"/>
              </a:rPr>
              <a:t>Narysujeme perspektívu bodu </a:t>
            </a:r>
            <a:r>
              <a:rPr lang="sk-SK" sz="1400" b="1" dirty="0" smtClean="0">
                <a:sym typeface="Symbol"/>
              </a:rPr>
              <a:t>A´</a:t>
            </a:r>
            <a:r>
              <a:rPr lang="sk-SK" sz="1400" dirty="0" smtClean="0">
                <a:sym typeface="Symbol"/>
              </a:rPr>
              <a:t>. Použijeme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baseline="30000" dirty="0" smtClean="0">
                <a:sym typeface="Symbol"/>
              </a:rPr>
              <a:t>45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dirty="0" smtClean="0">
                <a:sym typeface="Symbol"/>
              </a:rPr>
              <a:t>.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Pozri príklad P7 (v tejto kapitole).</a:t>
            </a:r>
            <a:endParaRPr lang="sk-SK" sz="1400" b="1" baseline="-250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10) </a:t>
            </a:r>
            <a:r>
              <a:rPr lang="sk-SK" sz="1400" dirty="0" smtClean="0">
                <a:sym typeface="Symbol"/>
              </a:rPr>
              <a:t>Pomocou </a:t>
            </a:r>
            <a:r>
              <a:rPr lang="sk-SK" sz="1400" dirty="0" err="1" smtClean="0">
                <a:sym typeface="Symbol"/>
              </a:rPr>
              <a:t>úbežníkov</a:t>
            </a:r>
            <a:r>
              <a:rPr lang="sk-SK" sz="1400" dirty="0" smtClean="0">
                <a:sym typeface="Symbol"/>
              </a:rPr>
              <a:t> narysujeme perspektívu celého objektu (okrem kužeľa). Zobrazíme iba</a:t>
            </a:r>
          </a:p>
          <a:p>
            <a:r>
              <a:rPr lang="sk-SK" sz="1400" dirty="0" smtClean="0">
                <a:sym typeface="Symbol"/>
              </a:rPr>
              <a:t>viditeľné hrany.</a:t>
            </a:r>
            <a:endParaRPr lang="sk-SK" sz="1400" b="1" dirty="0"/>
          </a:p>
        </p:txBody>
      </p:sp>
      <p:sp>
        <p:nvSpPr>
          <p:cNvPr id="110" name="BlokTextu 109"/>
          <p:cNvSpPr txBox="1"/>
          <p:nvPr/>
        </p:nvSpPr>
        <p:spPr>
          <a:xfrm>
            <a:off x="984078" y="482089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111" name="BlokTextu 110"/>
          <p:cNvSpPr txBox="1"/>
          <p:nvPr/>
        </p:nvSpPr>
        <p:spPr>
          <a:xfrm>
            <a:off x="975642" y="36046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B´</a:t>
            </a:r>
            <a:endParaRPr lang="sk-SK" sz="1400" b="1" dirty="0"/>
          </a:p>
        </p:txBody>
      </p:sp>
      <p:sp>
        <p:nvSpPr>
          <p:cNvPr id="112" name="BlokTextu 111"/>
          <p:cNvSpPr txBox="1"/>
          <p:nvPr/>
        </p:nvSpPr>
        <p:spPr>
          <a:xfrm>
            <a:off x="4676046" y="502408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sp>
        <p:nvSpPr>
          <p:cNvPr id="113" name="BlokTextu 112"/>
          <p:cNvSpPr txBox="1"/>
          <p:nvPr/>
        </p:nvSpPr>
        <p:spPr>
          <a:xfrm>
            <a:off x="4902572" y="35513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C´</a:t>
            </a:r>
            <a:endParaRPr lang="sk-SK" sz="1400" b="1" dirty="0"/>
          </a:p>
        </p:txBody>
      </p:sp>
      <p:sp>
        <p:nvSpPr>
          <p:cNvPr id="114" name="Text Box 116"/>
          <p:cNvSpPr txBox="1">
            <a:spLocks noChangeArrowheads="1"/>
          </p:cNvSpPr>
          <p:nvPr/>
        </p:nvSpPr>
        <p:spPr bwMode="auto">
          <a:xfrm>
            <a:off x="4176510" y="4357694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F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15" name="Text Box 116"/>
          <p:cNvSpPr txBox="1">
            <a:spLocks noChangeArrowheads="1"/>
          </p:cNvSpPr>
          <p:nvPr/>
        </p:nvSpPr>
        <p:spPr bwMode="auto">
          <a:xfrm>
            <a:off x="4758156" y="2849043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281" name="Oval 47"/>
          <p:cNvSpPr>
            <a:spLocks noChangeAspect="1" noChangeArrowheads="1"/>
          </p:cNvSpPr>
          <p:nvPr/>
        </p:nvSpPr>
        <p:spPr bwMode="auto">
          <a:xfrm>
            <a:off x="2731510" y="2365099"/>
            <a:ext cx="90000" cy="90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97" name="Line 35"/>
          <p:cNvSpPr>
            <a:spLocks noChangeShapeType="1"/>
          </p:cNvSpPr>
          <p:nvPr/>
        </p:nvSpPr>
        <p:spPr bwMode="auto">
          <a:xfrm rot="2700000">
            <a:off x="7459617" y="3939497"/>
            <a:ext cx="0" cy="216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17" name="BlokTextu 116"/>
          <p:cNvSpPr txBox="1"/>
          <p:nvPr/>
        </p:nvSpPr>
        <p:spPr>
          <a:xfrm>
            <a:off x="6898464" y="391331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="1" dirty="0"/>
          </a:p>
        </p:txBody>
      </p:sp>
      <p:sp>
        <p:nvSpPr>
          <p:cNvPr id="118" name="BlokTextu 117"/>
          <p:cNvSpPr txBox="1"/>
          <p:nvPr/>
        </p:nvSpPr>
        <p:spPr>
          <a:xfrm>
            <a:off x="6713234" y="299695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103" name="Zástupný symbol čísla snímky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202" grpId="0" animBg="1"/>
      <p:bldP spid="72" grpId="0" animBg="1"/>
      <p:bldP spid="73" grpId="0"/>
      <p:bldP spid="75" grpId="0"/>
      <p:bldP spid="76" grpId="0" animBg="1"/>
      <p:bldP spid="78" grpId="0" animBg="1"/>
      <p:bldP spid="81" grpId="0" animBg="1"/>
      <p:bldP spid="83" grpId="0" animBg="1"/>
      <p:bldP spid="86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9" grpId="0" animBg="1"/>
      <p:bldP spid="100" grpId="0" animBg="1"/>
      <p:bldP spid="102" grpId="0" animBg="1"/>
      <p:bldP spid="154" grpId="0"/>
      <p:bldP spid="155" grpId="0" animBg="1"/>
      <p:bldP spid="157" grpId="0" animBg="1"/>
      <p:bldP spid="158" grpId="0" animBg="1"/>
      <p:bldP spid="159" grpId="0"/>
      <p:bldP spid="160" grpId="0" animBg="1"/>
      <p:bldP spid="161" grpId="0" animBg="1"/>
      <p:bldP spid="163" grpId="0" animBg="1"/>
      <p:bldP spid="164" grpId="0" animBg="1"/>
      <p:bldP spid="168" grpId="0" animBg="1"/>
      <p:bldP spid="169" grpId="0" animBg="1"/>
      <p:bldP spid="171" grpId="0"/>
      <p:bldP spid="172" grpId="0"/>
      <p:bldP spid="173" grpId="0"/>
      <p:bldP spid="174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8" grpId="0"/>
      <p:bldP spid="195" grpId="0"/>
      <p:bldP spid="196" grpId="0" animBg="1"/>
      <p:bldP spid="199" grpId="0" animBg="1"/>
      <p:bldP spid="200" grpId="0" animBg="1"/>
      <p:bldP spid="203" grpId="0"/>
      <p:bldP spid="207" grpId="0"/>
      <p:bldP spid="212" grpId="0" animBg="1"/>
      <p:bldP spid="85" grpId="0" animBg="1"/>
      <p:bldP spid="265" grpId="0" animBg="1"/>
      <p:bldP spid="282" grpId="0"/>
      <p:bldP spid="91" grpId="0" animBg="1"/>
      <p:bldP spid="87" grpId="0" animBg="1"/>
      <p:bldP spid="101" grpId="0" animBg="1"/>
      <p:bldP spid="82" grpId="0" animBg="1"/>
      <p:bldP spid="97" grpId="0" animBg="1"/>
      <p:bldP spid="98" grpId="0" animBg="1"/>
      <p:bldP spid="96" grpId="0" animBg="1"/>
      <p:bldP spid="107" grpId="0" animBg="1"/>
      <p:bldP spid="95" grpId="0" animBg="1"/>
      <p:bldP spid="108" grpId="0" animBg="1"/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281" grpId="0" animBg="1"/>
      <p:bldP spid="197" grpId="0" animBg="1"/>
      <p:bldP spid="117" grpId="0"/>
      <p:bldP spid="1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1006996" y="854876"/>
            <a:ext cx="39250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22313" y="85725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222375" y="860425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6225" y="863600"/>
            <a:ext cx="0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03864" y="859506"/>
            <a:ext cx="0" cy="81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20725" y="857250"/>
            <a:ext cx="278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12788" y="1690688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20788" y="2838450"/>
            <a:ext cx="160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30250" y="2174875"/>
            <a:ext cx="0" cy="1711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33488" y="2852738"/>
            <a:ext cx="0" cy="1047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4638" y="2851150"/>
            <a:ext cx="0" cy="1042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02025" y="2159000"/>
            <a:ext cx="0" cy="174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6600" y="3886200"/>
            <a:ext cx="484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822575" y="38909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47813" y="147638"/>
            <a:ext cx="0" cy="645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7184" name="Oval 16"/>
          <p:cNvSpPr>
            <a:spLocks noChangeAspect="1" noChangeArrowheads="1"/>
          </p:cNvSpPr>
          <p:nvPr/>
        </p:nvSpPr>
        <p:spPr bwMode="auto">
          <a:xfrm>
            <a:off x="1509835" y="6561138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71638" y="643681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b="1" baseline="-25000" dirty="0"/>
              <a:t>1</a:t>
            </a:r>
            <a:endParaRPr lang="sk-SK" sz="1400" b="1" dirty="0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03188" y="1184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0" y="1844675"/>
            <a:ext cx="843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27988" y="1788788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488311" y="3777677"/>
            <a:ext cx="819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450054" y="540835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473204" y="141159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-25400" y="152400"/>
            <a:ext cx="67325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372200" y="13652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731859" y="1844824"/>
            <a:ext cx="0" cy="2304256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15" name="Oval 47"/>
          <p:cNvSpPr>
            <a:spLocks noChangeAspect="1" noChangeArrowheads="1"/>
          </p:cNvSpPr>
          <p:nvPr/>
        </p:nvSpPr>
        <p:spPr bwMode="auto">
          <a:xfrm>
            <a:off x="1499525" y="1794543"/>
            <a:ext cx="90000" cy="90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206500" y="179863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719138" y="2163763"/>
            <a:ext cx="277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152400" y="1689100"/>
            <a:ext cx="843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310" name="Rectangle 87"/>
          <p:cNvSpPr>
            <a:spLocks noChangeArrowheads="1"/>
          </p:cNvSpPr>
          <p:nvPr/>
        </p:nvSpPr>
        <p:spPr bwMode="auto">
          <a:xfrm>
            <a:off x="0" y="1344613"/>
            <a:ext cx="4523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>
            <a:off x="1232519" y="1844824"/>
            <a:ext cx="0" cy="2232248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2817395" y="1844824"/>
            <a:ext cx="0" cy="2304256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>
            <a:off x="3503219" y="1844824"/>
            <a:ext cx="0" cy="252028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ál 7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vnoramenný trojuholník 74"/>
          <p:cNvSpPr>
            <a:spLocks/>
          </p:cNvSpPr>
          <p:nvPr/>
        </p:nvSpPr>
        <p:spPr>
          <a:xfrm>
            <a:off x="1739900" y="1044101"/>
            <a:ext cx="912813" cy="6461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1854200" y="82391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2197100" y="10398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2138363" y="1411288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ál 83"/>
          <p:cNvSpPr/>
          <p:nvPr/>
        </p:nvSpPr>
        <p:spPr>
          <a:xfrm>
            <a:off x="1749425" y="29718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Rovná spojnica 154"/>
          <p:cNvCxnSpPr>
            <a:cxnSpLocks noChangeShapeType="1"/>
          </p:cNvCxnSpPr>
          <p:nvPr/>
        </p:nvCxnSpPr>
        <p:spPr bwMode="auto">
          <a:xfrm>
            <a:off x="1758925" y="3429000"/>
            <a:ext cx="900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801813" y="3414713"/>
            <a:ext cx="6992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sk-SK" sz="1200" b="1" dirty="0">
                <a:latin typeface="Arial" pitchFamily="34" charset="0"/>
                <a:cs typeface="Arial" pitchFamily="34" charset="0"/>
              </a:rPr>
              <a:t> O</a:t>
            </a:r>
            <a:r>
              <a:rPr lang="sk-SK" sz="12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20260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Rovná spojnica 92"/>
          <p:cNvCxnSpPr/>
          <p:nvPr/>
        </p:nvCxnSpPr>
        <p:spPr>
          <a:xfrm>
            <a:off x="2202609" y="2979024"/>
            <a:ext cx="0" cy="4499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96" name="Rovná spojnica 95"/>
          <p:cNvCxnSpPr/>
          <p:nvPr/>
        </p:nvCxnSpPr>
        <p:spPr>
          <a:xfrm>
            <a:off x="2202609" y="3431493"/>
            <a:ext cx="0" cy="4499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99" name="Line 35"/>
          <p:cNvSpPr>
            <a:spLocks noChangeShapeType="1"/>
          </p:cNvSpPr>
          <p:nvPr/>
        </p:nvSpPr>
        <p:spPr bwMode="auto">
          <a:xfrm rot="2700000">
            <a:off x="2552381" y="1509571"/>
            <a:ext cx="0" cy="2253836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rot="2700000">
            <a:off x="3213115" y="1438055"/>
            <a:ext cx="0" cy="285879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rot="2700000">
            <a:off x="4508515" y="1431705"/>
            <a:ext cx="0" cy="285879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174540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2666159" y="1843261"/>
            <a:ext cx="0" cy="235242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6244374" y="185285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Rovná spojovacia šípka 91"/>
          <p:cNvCxnSpPr/>
          <p:nvPr/>
        </p:nvCxnSpPr>
        <p:spPr>
          <a:xfrm flipV="1">
            <a:off x="5354053" y="164427"/>
            <a:ext cx="0" cy="152801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5293885" y="818144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BlokTextu 94"/>
          <p:cNvSpPr txBox="1"/>
          <p:nvPr/>
        </p:nvSpPr>
        <p:spPr>
          <a:xfrm>
            <a:off x="661730" y="1845024"/>
            <a:ext cx="31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978934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172856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2185778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BlokTextu 105"/>
          <p:cNvSpPr txBox="1"/>
          <p:nvPr/>
        </p:nvSpPr>
        <p:spPr>
          <a:xfrm>
            <a:off x="242240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2807426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3204482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BlokTextu 110"/>
          <p:cNvSpPr txBox="1"/>
          <p:nvPr/>
        </p:nvSpPr>
        <p:spPr>
          <a:xfrm>
            <a:off x="3669714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111"/>
          <p:cNvSpPr txBox="1"/>
          <p:nvPr/>
        </p:nvSpPr>
        <p:spPr>
          <a:xfrm>
            <a:off x="3441106" y="18450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BlokTextu 112"/>
          <p:cNvSpPr txBox="1"/>
          <p:nvPr/>
        </p:nvSpPr>
        <p:spPr>
          <a:xfrm>
            <a:off x="4134946" y="1845024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BlokTextu 113"/>
          <p:cNvSpPr txBox="1"/>
          <p:nvPr/>
        </p:nvSpPr>
        <p:spPr>
          <a:xfrm>
            <a:off x="5389682" y="1845024"/>
            <a:ext cx="395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4714675" y="111392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Rovná spojovacia šípka 116"/>
          <p:cNvCxnSpPr/>
          <p:nvPr/>
        </p:nvCxnSpPr>
        <p:spPr>
          <a:xfrm flipV="1">
            <a:off x="4760469" y="836712"/>
            <a:ext cx="0" cy="855725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0"/>
          <p:cNvSpPr>
            <a:spLocks noChangeShapeType="1"/>
          </p:cNvSpPr>
          <p:nvPr/>
        </p:nvSpPr>
        <p:spPr bwMode="auto">
          <a:xfrm>
            <a:off x="2195736" y="1043372"/>
            <a:ext cx="20584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BlokTextu 119"/>
          <p:cNvSpPr txBox="1"/>
          <p:nvPr/>
        </p:nvSpPr>
        <p:spPr>
          <a:xfrm>
            <a:off x="3998429" y="120716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k-SK" sz="14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Rovná spojovacia šípka 120"/>
          <p:cNvCxnSpPr/>
          <p:nvPr/>
        </p:nvCxnSpPr>
        <p:spPr>
          <a:xfrm flipV="1">
            <a:off x="4046565" y="1047126"/>
            <a:ext cx="0" cy="639701"/>
          </a:xfrm>
          <a:prstGeom prst="straightConnector1">
            <a:avLst/>
          </a:prstGeom>
          <a:ln w="19050">
            <a:solidFill>
              <a:srgbClr val="CC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1259632" y="3882924"/>
            <a:ext cx="1944216" cy="0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Oval 19"/>
          <p:cNvSpPr>
            <a:spLocks noChangeAspect="1" noChangeArrowheads="1"/>
          </p:cNvSpPr>
          <p:nvPr/>
        </p:nvSpPr>
        <p:spPr bwMode="auto">
          <a:xfrm>
            <a:off x="1517239" y="11430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2" name="Oval 24"/>
          <p:cNvSpPr>
            <a:spLocks noChangeAspect="1" noChangeArrowheads="1"/>
          </p:cNvSpPr>
          <p:nvPr/>
        </p:nvSpPr>
        <p:spPr bwMode="auto">
          <a:xfrm>
            <a:off x="3471988" y="82140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Oval 23"/>
          <p:cNvSpPr>
            <a:spLocks noChangeAspect="1" noChangeArrowheads="1"/>
          </p:cNvSpPr>
          <p:nvPr/>
        </p:nvSpPr>
        <p:spPr bwMode="auto">
          <a:xfrm>
            <a:off x="3474370" y="1643731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Oval 22"/>
          <p:cNvSpPr>
            <a:spLocks noChangeAspect="1" noChangeArrowheads="1"/>
          </p:cNvSpPr>
          <p:nvPr/>
        </p:nvSpPr>
        <p:spPr bwMode="auto">
          <a:xfrm>
            <a:off x="3465638" y="385035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BlokTextu 117"/>
          <p:cNvSpPr txBox="1"/>
          <p:nvPr/>
        </p:nvSpPr>
        <p:spPr>
          <a:xfrm>
            <a:off x="5432213" y="2094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5°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lúk 123"/>
          <p:cNvSpPr/>
          <p:nvPr/>
        </p:nvSpPr>
        <p:spPr>
          <a:xfrm>
            <a:off x="5351672" y="866023"/>
            <a:ext cx="1920557" cy="1920557"/>
          </a:xfrm>
          <a:prstGeom prst="arc">
            <a:avLst>
              <a:gd name="adj1" fmla="val 8025567"/>
              <a:gd name="adj2" fmla="val 106989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5"/>
          <p:cNvGrpSpPr>
            <a:grpSpLocks/>
          </p:cNvGrpSpPr>
          <p:nvPr/>
        </p:nvGrpSpPr>
        <p:grpSpPr bwMode="auto">
          <a:xfrm>
            <a:off x="7524328" y="620688"/>
            <a:ext cx="1227856" cy="393700"/>
            <a:chOff x="2699794" y="4497810"/>
            <a:chExt cx="1226922" cy="393091"/>
          </a:xfrm>
        </p:grpSpPr>
        <p:pic>
          <p:nvPicPr>
            <p:cNvPr id="8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25" name="Oval 23"/>
          <p:cNvSpPr>
            <a:spLocks noChangeAspect="1" noChangeArrowheads="1"/>
          </p:cNvSpPr>
          <p:nvPr/>
        </p:nvSpPr>
        <p:spPr bwMode="auto">
          <a:xfrm>
            <a:off x="2163994" y="3388750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70"/>
          <p:cNvSpPr txBox="1">
            <a:spLocks noChangeArrowheads="1"/>
          </p:cNvSpPr>
          <p:nvPr/>
        </p:nvSpPr>
        <p:spPr bwMode="auto">
          <a:xfrm>
            <a:off x="61496" y="3848265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1 </a:t>
            </a:r>
            <a:r>
              <a:rPr lang="sk-SK" sz="1400" dirty="0" smtClean="0"/>
              <a:t>= </a:t>
            </a:r>
            <a:r>
              <a:rPr lang="sk-SK" sz="1400" b="1" dirty="0" smtClean="0"/>
              <a:t>B´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27" name="Text Box 26"/>
          <p:cNvSpPr txBox="1">
            <a:spLocks noChangeArrowheads="1"/>
          </p:cNvSpPr>
          <p:nvPr/>
        </p:nvSpPr>
        <p:spPr bwMode="auto">
          <a:xfrm>
            <a:off x="326705" y="67714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370817" y="139910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29" name="Text Box 25"/>
          <p:cNvSpPr txBox="1">
            <a:spLocks noChangeArrowheads="1"/>
          </p:cNvSpPr>
          <p:nvPr/>
        </p:nvSpPr>
        <p:spPr bwMode="auto">
          <a:xfrm>
            <a:off x="2446895" y="3904654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C´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862124" y="3860552"/>
            <a:ext cx="8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b="1" baseline="-25000" dirty="0" smtClean="0"/>
              <a:t>1 </a:t>
            </a:r>
            <a:r>
              <a:rPr lang="sk-SK" sz="1400" dirty="0"/>
              <a:t>=</a:t>
            </a:r>
            <a:r>
              <a:rPr lang="sk-SK" sz="1400" b="1" dirty="0"/>
              <a:t> </a:t>
            </a:r>
            <a:r>
              <a:rPr lang="sk-SK" sz="1400" b="1" dirty="0" smtClean="0"/>
              <a:t>D´</a:t>
            </a:r>
            <a:r>
              <a:rPr lang="sk-SK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132" name="Text Box 116"/>
          <p:cNvSpPr txBox="1">
            <a:spLocks noChangeArrowheads="1"/>
          </p:cNvSpPr>
          <p:nvPr/>
        </p:nvSpPr>
        <p:spPr bwMode="auto">
          <a:xfrm>
            <a:off x="3465667" y="2049292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33" name="Text Box 116"/>
          <p:cNvSpPr txBox="1">
            <a:spLocks noChangeArrowheads="1"/>
          </p:cNvSpPr>
          <p:nvPr/>
        </p:nvSpPr>
        <p:spPr bwMode="auto">
          <a:xfrm>
            <a:off x="2784977" y="273397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F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34" name="Text Box 26"/>
          <p:cNvSpPr txBox="1">
            <a:spLocks noChangeArrowheads="1"/>
          </p:cNvSpPr>
          <p:nvPr/>
        </p:nvSpPr>
        <p:spPr bwMode="auto">
          <a:xfrm>
            <a:off x="3773225" y="531088"/>
            <a:ext cx="585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=</a:t>
            </a:r>
            <a:r>
              <a:rPr lang="en-US" sz="1400" b="1" dirty="0" smtClean="0">
                <a:solidFill>
                  <a:srgbClr val="00B050"/>
                </a:solidFill>
              </a:rPr>
              <a:t> E</a:t>
            </a:r>
            <a:r>
              <a:rPr lang="sk-SK" sz="1400" b="1" dirty="0" smtClean="0">
                <a:solidFill>
                  <a:srgbClr val="00B050"/>
                </a:solidFill>
              </a:rPr>
              <a:t>´</a:t>
            </a:r>
            <a:r>
              <a:rPr lang="sk-SK" sz="1400" b="1" baseline="-25000" dirty="0" smtClean="0">
                <a:solidFill>
                  <a:srgbClr val="00B050"/>
                </a:solidFill>
              </a:rPr>
              <a:t>2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35" name="Text Box 26"/>
          <p:cNvSpPr txBox="1">
            <a:spLocks noChangeArrowheads="1"/>
          </p:cNvSpPr>
          <p:nvPr/>
        </p:nvSpPr>
        <p:spPr bwMode="auto">
          <a:xfrm>
            <a:off x="2749148" y="141515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F</a:t>
            </a:r>
            <a:r>
              <a:rPr lang="sk-SK" sz="1400" b="1" baseline="-25000" dirty="0" smtClean="0">
                <a:solidFill>
                  <a:srgbClr val="0000FF"/>
                </a:solidFill>
              </a:rPr>
              <a:t>2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36" name="Text Box 26"/>
          <p:cNvSpPr txBox="1">
            <a:spLocks noChangeArrowheads="1"/>
          </p:cNvSpPr>
          <p:nvPr/>
        </p:nvSpPr>
        <p:spPr bwMode="auto">
          <a:xfrm>
            <a:off x="2441051" y="549273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C</a:t>
            </a:r>
            <a:r>
              <a:rPr lang="sk-SK" sz="1400" b="1" dirty="0" smtClean="0"/>
              <a:t>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37" name="Text Box 26"/>
          <p:cNvSpPr txBox="1">
            <a:spLocks noChangeArrowheads="1"/>
          </p:cNvSpPr>
          <p:nvPr/>
        </p:nvSpPr>
        <p:spPr bwMode="auto">
          <a:xfrm>
            <a:off x="1154320" y="534702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D´</a:t>
            </a:r>
            <a:r>
              <a:rPr lang="sk-SK" sz="1400" b="1" baseline="-25000" dirty="0" smtClean="0"/>
              <a:t>2</a:t>
            </a:r>
            <a:endParaRPr lang="sk-SK" sz="1400" b="1" dirty="0"/>
          </a:p>
        </p:txBody>
      </p:sp>
      <p:sp>
        <p:nvSpPr>
          <p:cNvPr id="138" name="Text Box 27"/>
          <p:cNvSpPr txBox="1">
            <a:spLocks noChangeArrowheads="1"/>
          </p:cNvSpPr>
          <p:nvPr/>
        </p:nvSpPr>
        <p:spPr bwMode="auto">
          <a:xfrm>
            <a:off x="2144320" y="3848931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2137861" y="2958326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27"/>
          <p:cNvSpPr txBox="1">
            <a:spLocks noChangeArrowheads="1"/>
          </p:cNvSpPr>
          <p:nvPr/>
        </p:nvSpPr>
        <p:spPr bwMode="auto">
          <a:xfrm>
            <a:off x="1467039" y="3288359"/>
            <a:ext cx="3706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27"/>
          <p:cNvSpPr txBox="1">
            <a:spLocks noChangeArrowheads="1"/>
          </p:cNvSpPr>
          <p:nvPr/>
        </p:nvSpPr>
        <p:spPr bwMode="auto">
          <a:xfrm>
            <a:off x="2353543" y="3194309"/>
            <a:ext cx="352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BlokTextu 142"/>
          <p:cNvSpPr txBox="1"/>
          <p:nvPr/>
        </p:nvSpPr>
        <p:spPr>
          <a:xfrm>
            <a:off x="3563889" y="4522324"/>
            <a:ext cx="4801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pPr algn="l"/>
            <a:r>
              <a:rPr lang="sk-SK" sz="1400" b="1" dirty="0" smtClean="0"/>
              <a:t>11) </a:t>
            </a:r>
            <a:r>
              <a:rPr lang="sk-SK" sz="1400" dirty="0" smtClean="0"/>
              <a:t>Narysujeme dotyčnice kružnice </a:t>
            </a:r>
            <a:r>
              <a:rPr lang="sk-SK" sz="1400" b="1" dirty="0" smtClean="0"/>
              <a:t>k</a:t>
            </a:r>
            <a:r>
              <a:rPr lang="sk-SK" sz="1400" dirty="0" smtClean="0"/>
              <a:t> v bodoch </a:t>
            </a:r>
            <a:r>
              <a:rPr lang="sk-SK" sz="1400" b="1" dirty="0" smtClean="0"/>
              <a:t>K</a:t>
            </a:r>
            <a:r>
              <a:rPr lang="sk-SK" sz="1400" dirty="0" smtClean="0"/>
              <a:t>, </a:t>
            </a:r>
            <a:r>
              <a:rPr lang="sk-SK" sz="1400" b="1" dirty="0" smtClean="0"/>
              <a:t>L</a:t>
            </a:r>
            <a:r>
              <a:rPr lang="sk-SK" sz="1400" dirty="0" smtClean="0"/>
              <a:t>, </a:t>
            </a:r>
            <a:r>
              <a:rPr lang="sk-SK" sz="1400" b="1" dirty="0" smtClean="0"/>
              <a:t>M</a:t>
            </a:r>
            <a:r>
              <a:rPr lang="sk-SK" sz="1400" dirty="0" smtClean="0"/>
              <a:t>, </a:t>
            </a:r>
            <a:r>
              <a:rPr lang="sk-SK" sz="1400" b="1" dirty="0" smtClean="0"/>
              <a:t>N</a:t>
            </a:r>
            <a:r>
              <a:rPr lang="sk-SK" sz="1400" dirty="0" smtClean="0"/>
              <a:t>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32"/>
          <p:cNvSpPr txBox="1">
            <a:spLocks noChangeArrowheads="1"/>
          </p:cNvSpPr>
          <p:nvPr/>
        </p:nvSpPr>
        <p:spPr bwMode="auto">
          <a:xfrm>
            <a:off x="1690542" y="368047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rot="2700000">
            <a:off x="3934098" y="871398"/>
            <a:ext cx="0" cy="672439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1" name="Text Box 27"/>
          <p:cNvSpPr txBox="1">
            <a:spLocks noChangeArrowheads="1"/>
          </p:cNvSpPr>
          <p:nvPr/>
        </p:nvSpPr>
        <p:spPr bwMode="auto">
          <a:xfrm>
            <a:off x="1161916" y="1413521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2973080" y="1412776"/>
            <a:ext cx="535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87"/>
          <p:cNvSpPr>
            <a:spLocks noChangeArrowheads="1"/>
          </p:cNvSpPr>
          <p:nvPr/>
        </p:nvSpPr>
        <p:spPr bwMode="auto">
          <a:xfrm>
            <a:off x="1524048" y="4885864"/>
            <a:ext cx="3609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1</a:t>
            </a:r>
            <a:endParaRPr lang="en-US" sz="1400" b="1" baseline="-25000" dirty="0"/>
          </a:p>
        </p:txBody>
      </p:sp>
      <p:sp>
        <p:nvSpPr>
          <p:cNvPr id="146" name="Rectangle 87"/>
          <p:cNvSpPr>
            <a:spLocks noChangeArrowheads="1"/>
          </p:cNvSpPr>
          <p:nvPr/>
        </p:nvSpPr>
        <p:spPr bwMode="auto">
          <a:xfrm>
            <a:off x="843103" y="96268"/>
            <a:ext cx="5485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o</a:t>
            </a:r>
            <a:r>
              <a:rPr lang="sk-SK" sz="1400" b="1" baseline="-25000" dirty="0" smtClean="0"/>
              <a:t>2</a:t>
            </a:r>
            <a:r>
              <a:rPr lang="sk-SK" sz="1400" b="1" dirty="0" smtClean="0"/>
              <a:t> </a:t>
            </a:r>
            <a:r>
              <a:rPr lang="sk-SK" sz="1400" dirty="0" smtClean="0"/>
              <a:t>=</a:t>
            </a:r>
            <a:r>
              <a:rPr lang="sk-SK" sz="1400" baseline="-25000" dirty="0" smtClean="0"/>
              <a:t> </a:t>
            </a:r>
            <a:endParaRPr lang="en-US" sz="1400" b="1" baseline="-25000" dirty="0"/>
          </a:p>
        </p:txBody>
      </p:sp>
      <p:pic>
        <p:nvPicPr>
          <p:cNvPr id="12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Line 20"/>
          <p:cNvSpPr>
            <a:spLocks noChangeShapeType="1"/>
          </p:cNvSpPr>
          <p:nvPr/>
        </p:nvSpPr>
        <p:spPr bwMode="auto">
          <a:xfrm>
            <a:off x="1702928" y="2969084"/>
            <a:ext cx="10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Line 20"/>
          <p:cNvSpPr>
            <a:spLocks noChangeShapeType="1"/>
          </p:cNvSpPr>
          <p:nvPr/>
        </p:nvSpPr>
        <p:spPr bwMode="auto">
          <a:xfrm>
            <a:off x="1660678" y="3877449"/>
            <a:ext cx="10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bdĺžnik 149"/>
          <p:cNvSpPr/>
          <p:nvPr/>
        </p:nvSpPr>
        <p:spPr>
          <a:xfrm>
            <a:off x="1750016" y="2969401"/>
            <a:ext cx="914400" cy="914400"/>
          </a:xfrm>
          <a:prstGeom prst="rect">
            <a:avLst/>
          </a:prstGeom>
          <a:noFill/>
          <a:ln w="190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 rot="2700000">
            <a:off x="2996747" y="1530667"/>
            <a:ext cx="719" cy="223256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Zástupný symbol čísla snímky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21"/>
          <p:cNvSpPr>
            <a:spLocks noChangeShapeType="1"/>
          </p:cNvSpPr>
          <p:nvPr/>
        </p:nvSpPr>
        <p:spPr bwMode="auto">
          <a:xfrm flipH="1">
            <a:off x="3505577" y="6420454"/>
            <a:ext cx="50410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flipH="1">
            <a:off x="409824" y="9608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flipH="1">
            <a:off x="402882" y="33486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 flipH="1" flipV="1">
            <a:off x="825425" y="971836"/>
            <a:ext cx="0" cy="30051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 flipH="1">
            <a:off x="36000" y="2268000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131943" y="3287683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 flipH="1">
            <a:off x="3135313" y="494013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 flipH="1">
            <a:off x="2677340" y="45749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 flipH="1">
            <a:off x="2922183" y="121405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2618383" y="148404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 flipH="1" flipV="1">
            <a:off x="2582892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 flipH="1" flipV="1">
            <a:off x="785244" y="1142153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 flipH="1" flipV="1">
            <a:off x="2622769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rot="16200000">
            <a:off x="153285" y="2521028"/>
            <a:ext cx="3344608" cy="315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 flipH="1">
            <a:off x="1422607" y="4415210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 flipH="1" flipV="1">
            <a:off x="1337839" y="4539389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Rovná spojnica 34"/>
          <p:cNvCxnSpPr/>
          <p:nvPr/>
        </p:nvCxnSpPr>
        <p:spPr>
          <a:xfrm>
            <a:off x="634870" y="3257944"/>
            <a:ext cx="1267341" cy="22178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cxnSp>
        <p:nvCxnSpPr>
          <p:cNvPr id="37" name="Rovná spojnica 36"/>
          <p:cNvCxnSpPr/>
          <p:nvPr/>
        </p:nvCxnSpPr>
        <p:spPr>
          <a:xfrm>
            <a:off x="1906912" y="3425584"/>
            <a:ext cx="1267341" cy="2217846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 flipV="1">
            <a:off x="260646" y="2703483"/>
            <a:ext cx="3089143" cy="1108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V="1">
            <a:off x="428286" y="4366867"/>
            <a:ext cx="3089143" cy="11089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2"/>
          <p:cNvSpPr>
            <a:spLocks noChangeArrowheads="1"/>
          </p:cNvSpPr>
          <p:nvPr/>
        </p:nvSpPr>
        <p:spPr bwMode="auto">
          <a:xfrm flipH="1" flipV="1">
            <a:off x="2076055" y="3762195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 flipH="1">
            <a:off x="2999424" y="2753154"/>
            <a:ext cx="445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 flipH="1" flipV="1">
            <a:off x="3013999" y="2765572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 flipH="1" flipV="1">
            <a:off x="545507" y="5381287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flipH="1">
            <a:off x="1130891" y="396263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 flipH="1">
            <a:off x="1933559" y="278269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 flipH="1">
            <a:off x="2646438" y="5295654"/>
            <a:ext cx="410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 flipH="1">
            <a:off x="3131246" y="4405551"/>
            <a:ext cx="42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rot="16826926" flipH="1">
            <a:off x="3075907" y="4478167"/>
            <a:ext cx="188157" cy="101780"/>
            <a:chOff x="4838514" y="2924944"/>
            <a:chExt cx="171052" cy="92527"/>
          </a:xfrm>
        </p:grpSpPr>
        <p:cxnSp>
          <p:nvCxnSpPr>
            <p:cNvPr id="61" name="Rovná spojnica 6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75"/>
          <p:cNvGrpSpPr/>
          <p:nvPr/>
        </p:nvGrpSpPr>
        <p:grpSpPr>
          <a:xfrm rot="16826926" flipH="1">
            <a:off x="2215551" y="3024627"/>
            <a:ext cx="188157" cy="101780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75"/>
          <p:cNvGrpSpPr/>
          <p:nvPr/>
        </p:nvGrpSpPr>
        <p:grpSpPr>
          <a:xfrm flipH="1">
            <a:off x="3027687" y="5503820"/>
            <a:ext cx="188157" cy="101780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5"/>
          <p:cNvGrpSpPr/>
          <p:nvPr/>
        </p:nvGrpSpPr>
        <p:grpSpPr>
          <a:xfrm flipH="1">
            <a:off x="1007839" y="4050032"/>
            <a:ext cx="188157" cy="101780"/>
            <a:chOff x="4838514" y="2924944"/>
            <a:chExt cx="171052" cy="92527"/>
          </a:xfrm>
        </p:grpSpPr>
        <p:cxnSp>
          <p:nvCxnSpPr>
            <p:cNvPr id="81" name="Rovná spojnica 8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866072" y="397165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 flipH="1">
            <a:off x="1747672" y="406475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 flipH="1" flipV="1">
            <a:off x="785244" y="357531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H="1" flipV="1">
            <a:off x="2582710" y="464423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 flipH="1">
            <a:off x="3143240" y="1215224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Rovná spojnica 86"/>
          <p:cNvCxnSpPr/>
          <p:nvPr/>
        </p:nvCxnSpPr>
        <p:spPr>
          <a:xfrm>
            <a:off x="3508207" y="1502892"/>
            <a:ext cx="0" cy="782993"/>
          </a:xfrm>
          <a:prstGeom prst="line">
            <a:avLst/>
          </a:prstGeom>
          <a:ln w="127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2"/>
          <p:cNvSpPr txBox="1">
            <a:spLocks noChangeArrowheads="1"/>
          </p:cNvSpPr>
          <p:nvPr/>
        </p:nvSpPr>
        <p:spPr bwMode="auto">
          <a:xfrm flipH="1">
            <a:off x="3170949" y="172810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 flipH="1">
            <a:off x="7906607" y="5865751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Rovná spojnica 96"/>
          <p:cNvCxnSpPr/>
          <p:nvPr/>
        </p:nvCxnSpPr>
        <p:spPr>
          <a:xfrm>
            <a:off x="5691634" y="5638603"/>
            <a:ext cx="0" cy="77172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9"/>
          <p:cNvSpPr txBox="1">
            <a:spLocks noChangeArrowheads="1"/>
          </p:cNvSpPr>
          <p:nvPr/>
        </p:nvSpPr>
        <p:spPr bwMode="auto">
          <a:xfrm flipH="1">
            <a:off x="5458346" y="563242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22"/>
          <p:cNvSpPr txBox="1">
            <a:spLocks noChangeArrowheads="1"/>
          </p:cNvSpPr>
          <p:nvPr/>
        </p:nvSpPr>
        <p:spPr bwMode="auto">
          <a:xfrm flipH="1">
            <a:off x="7937837" y="5341355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 flipH="1">
            <a:off x="8288958" y="636936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Line 7"/>
          <p:cNvSpPr>
            <a:spLocks noChangeShapeType="1"/>
          </p:cNvSpPr>
          <p:nvPr/>
        </p:nvSpPr>
        <p:spPr bwMode="auto">
          <a:xfrm rot="16200000">
            <a:off x="1353553" y="4034625"/>
            <a:ext cx="569278" cy="53649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7"/>
          <p:cNvSpPr>
            <a:spLocks noChangeShapeType="1"/>
          </p:cNvSpPr>
          <p:nvPr/>
        </p:nvSpPr>
        <p:spPr bwMode="auto">
          <a:xfrm rot="16200000">
            <a:off x="1897076" y="3789854"/>
            <a:ext cx="235679" cy="22210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auto">
          <a:xfrm flipH="1">
            <a:off x="4679818" y="6429396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14"/>
          <p:cNvSpPr txBox="1">
            <a:spLocks noChangeArrowheads="1"/>
          </p:cNvSpPr>
          <p:nvPr/>
        </p:nvSpPr>
        <p:spPr bwMode="auto">
          <a:xfrm flipH="1">
            <a:off x="5871089" y="5375778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auto">
          <a:xfrm flipH="1">
            <a:off x="3491762" y="5339354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 flipH="1">
            <a:off x="7207586" y="6383260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Rovná spojnica 136"/>
          <p:cNvCxnSpPr/>
          <p:nvPr/>
        </p:nvCxnSpPr>
        <p:spPr>
          <a:xfrm>
            <a:off x="3773403" y="5653692"/>
            <a:ext cx="3565823" cy="76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9"/>
          <p:cNvSpPr txBox="1">
            <a:spLocks noChangeArrowheads="1"/>
          </p:cNvSpPr>
          <p:nvPr/>
        </p:nvSpPr>
        <p:spPr bwMode="auto">
          <a:xfrm flipH="1">
            <a:off x="5302886" y="6025563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 flipH="1">
            <a:off x="4903966" y="597627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8"/>
          <p:cNvSpPr txBox="1">
            <a:spLocks noChangeArrowheads="1"/>
          </p:cNvSpPr>
          <p:nvPr/>
        </p:nvSpPr>
        <p:spPr bwMode="auto">
          <a:xfrm flipH="1">
            <a:off x="6670884" y="603081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Line 21"/>
          <p:cNvSpPr>
            <a:spLocks noChangeShapeType="1"/>
          </p:cNvSpPr>
          <p:nvPr/>
        </p:nvSpPr>
        <p:spPr bwMode="auto">
          <a:xfrm flipH="1">
            <a:off x="3386005" y="5653819"/>
            <a:ext cx="50161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Rovná spojnica 148"/>
          <p:cNvCxnSpPr/>
          <p:nvPr/>
        </p:nvCxnSpPr>
        <p:spPr>
          <a:xfrm>
            <a:off x="8231992" y="5651852"/>
            <a:ext cx="0" cy="782993"/>
          </a:xfrm>
          <a:prstGeom prst="line">
            <a:avLst/>
          </a:prstGeom>
          <a:ln w="127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ovná spojnica 155"/>
          <p:cNvCxnSpPr/>
          <p:nvPr/>
        </p:nvCxnSpPr>
        <p:spPr>
          <a:xfrm>
            <a:off x="3757385" y="5654395"/>
            <a:ext cx="1930426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</p:cxnSp>
      <p:cxnSp>
        <p:nvCxnSpPr>
          <p:cNvPr id="158" name="Rovná spojnica 157"/>
          <p:cNvCxnSpPr/>
          <p:nvPr/>
        </p:nvCxnSpPr>
        <p:spPr>
          <a:xfrm flipH="1">
            <a:off x="5687559" y="6421307"/>
            <a:ext cx="1659912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</p:cxnSp>
      <p:cxnSp>
        <p:nvCxnSpPr>
          <p:cNvPr id="163" name="Rovná spojnica 162"/>
          <p:cNvCxnSpPr/>
          <p:nvPr/>
        </p:nvCxnSpPr>
        <p:spPr>
          <a:xfrm>
            <a:off x="4904994" y="6418592"/>
            <a:ext cx="77801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cxnSp>
        <p:nvCxnSpPr>
          <p:cNvPr id="165" name="Rovná spojnica 164"/>
          <p:cNvCxnSpPr/>
          <p:nvPr/>
        </p:nvCxnSpPr>
        <p:spPr>
          <a:xfrm flipH="1">
            <a:off x="5696658" y="5654514"/>
            <a:ext cx="322414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cxnSp>
        <p:nvCxnSpPr>
          <p:cNvPr id="169" name="Rovná spojnica 168"/>
          <p:cNvCxnSpPr/>
          <p:nvPr/>
        </p:nvCxnSpPr>
        <p:spPr>
          <a:xfrm flipV="1">
            <a:off x="4945737" y="5658219"/>
            <a:ext cx="1050292" cy="74806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2"/>
          <p:cNvSpPr>
            <a:spLocks noChangeArrowheads="1"/>
          </p:cNvSpPr>
          <p:nvPr/>
        </p:nvSpPr>
        <p:spPr bwMode="auto">
          <a:xfrm flipH="1" flipV="1">
            <a:off x="5452301" y="5986100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BlokTextu 169"/>
          <p:cNvSpPr txBox="1"/>
          <p:nvPr/>
        </p:nvSpPr>
        <p:spPr>
          <a:xfrm>
            <a:off x="4140000" y="360000"/>
            <a:ext cx="50006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perspektívy:</a:t>
            </a:r>
          </a:p>
          <a:p>
            <a:pPr algn="l"/>
            <a:r>
              <a:rPr lang="sk-SK" sz="1400" b="1" dirty="0" smtClean="0"/>
              <a:t>5) </a:t>
            </a:r>
            <a:r>
              <a:rPr lang="sk-SK" sz="1400" dirty="0" smtClean="0"/>
              <a:t>V nákresni zvolíme </a:t>
            </a:r>
            <a:r>
              <a:rPr lang="sk-SK" sz="1400" dirty="0" err="1" smtClean="0"/>
              <a:t>základnicu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dirty="0" smtClean="0"/>
              <a:t>. </a:t>
            </a:r>
          </a:p>
          <a:p>
            <a:pPr algn="l"/>
            <a:r>
              <a:rPr lang="sk-SK" sz="1400" dirty="0" smtClean="0"/>
              <a:t>Narysujeme horizont </a:t>
            </a:r>
            <a:r>
              <a:rPr lang="sk-SK" sz="1400" b="1" dirty="0" smtClean="0"/>
              <a:t>h</a:t>
            </a:r>
            <a:r>
              <a:rPr lang="sk-SK" sz="1400" dirty="0" smtClean="0"/>
              <a:t> vo výške </a:t>
            </a:r>
            <a:r>
              <a:rPr lang="sk-SK" sz="1400" b="1" dirty="0" err="1" smtClean="0"/>
              <a:t>v</a:t>
            </a:r>
            <a:r>
              <a:rPr lang="sk-SK" sz="1400" b="1" baseline="30000" dirty="0" err="1" smtClean="0"/>
              <a:t>h</a:t>
            </a:r>
            <a:r>
              <a:rPr lang="sk-SK" sz="1400" dirty="0" smtClean="0"/>
              <a:t> nad </a:t>
            </a:r>
            <a:r>
              <a:rPr lang="sk-SK" sz="1400" dirty="0" err="1" smtClean="0"/>
              <a:t>základnicou</a:t>
            </a:r>
            <a:r>
              <a:rPr lang="sk-SK" sz="1400" dirty="0" smtClean="0"/>
              <a:t>.</a:t>
            </a:r>
          </a:p>
          <a:p>
            <a:pPr algn="l"/>
            <a:r>
              <a:rPr lang="sk-SK" sz="1400" dirty="0" smtClean="0"/>
              <a:t>Zvolíme polohu hlavného bodu </a:t>
            </a:r>
            <a:r>
              <a:rPr lang="sk-SK" sz="1400" b="1" dirty="0" smtClean="0"/>
              <a:t>H</a:t>
            </a:r>
            <a:r>
              <a:rPr lang="sk-SK" sz="1400" dirty="0" smtClean="0"/>
              <a:t> na horizonte.</a:t>
            </a:r>
          </a:p>
          <a:p>
            <a:pPr algn="l"/>
            <a:r>
              <a:rPr lang="sk-SK" sz="1400" dirty="0" smtClean="0"/>
              <a:t>Na </a:t>
            </a:r>
            <a:r>
              <a:rPr lang="sk-SK" sz="1400" dirty="0" err="1" smtClean="0"/>
              <a:t>základnici</a:t>
            </a:r>
            <a:r>
              <a:rPr lang="sk-SK" sz="1400" dirty="0" smtClean="0"/>
              <a:t> narysujeme bod </a:t>
            </a:r>
            <a:r>
              <a:rPr lang="sk-SK" sz="1400" b="1" dirty="0" smtClean="0"/>
              <a:t>H</a:t>
            </a:r>
            <a:r>
              <a:rPr lang="sk-SK" sz="1400" b="1" baseline="-25000" dirty="0" smtClean="0"/>
              <a:t>1</a:t>
            </a:r>
            <a:r>
              <a:rPr lang="sk-SK" sz="1400" dirty="0" smtClean="0"/>
              <a:t> tak, aby platilo:</a:t>
            </a:r>
            <a:r>
              <a:rPr lang="sk-SK" sz="1400" b="1" dirty="0" smtClean="0"/>
              <a:t> HH</a:t>
            </a:r>
            <a:r>
              <a:rPr lang="sk-SK" sz="1400" b="1" baseline="-25000" dirty="0" smtClean="0"/>
              <a:t>1 </a:t>
            </a:r>
            <a:r>
              <a:rPr lang="sk-SK" sz="1400" dirty="0" smtClean="0">
                <a:sym typeface="Symbol"/>
              </a:rPr>
              <a:t> 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/>
          </a:p>
          <a:p>
            <a:r>
              <a:rPr lang="sk-SK" sz="1400" b="1" dirty="0" smtClean="0"/>
              <a:t>6) </a:t>
            </a:r>
            <a:r>
              <a:rPr lang="sk-SK" sz="1400" dirty="0" smtClean="0"/>
              <a:t>Na </a:t>
            </a:r>
            <a:r>
              <a:rPr lang="sk-SK" sz="1400" dirty="0" err="1" smtClean="0"/>
              <a:t>základnici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dirty="0" smtClean="0"/>
              <a:t> narysujeme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vľavo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od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tak, aby platilo: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ym typeface="Symbol"/>
              </a:rPr>
              <a:t>=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Na horizonte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vpravo od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tak, aby platilo: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s1</a:t>
            </a:r>
            <a:r>
              <a:rPr lang="sk-SK" sz="1400" dirty="0" smtClean="0">
                <a:sym typeface="Mathematica1" pitchFamily="2" charset="2"/>
              </a:rPr>
              <a:t>| </a:t>
            </a:r>
            <a:r>
              <a:rPr lang="sk-SK" sz="1400" dirty="0" smtClean="0">
                <a:sym typeface="Symbol"/>
              </a:rPr>
              <a:t>=</a:t>
            </a:r>
            <a:r>
              <a:rPr lang="sk-SK" sz="1400" dirty="0" smtClean="0">
                <a:sym typeface="Mathematica1" pitchFamily="2" charset="2"/>
              </a:rPr>
              <a:t> |</a:t>
            </a:r>
            <a:r>
              <a:rPr lang="sk-SK" sz="1400" b="1" dirty="0" err="1" smtClean="0">
                <a:sym typeface="Symbol"/>
              </a:rPr>
              <a:t>HU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Mathematica1" pitchFamily="2" charset="2"/>
              </a:rPr>
              <a:t>|.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Poznámka: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Orientáciu vľavo, vpravo pozri v kapitole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Lineárna zvislá perspektíva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stredový priemet (perspektívu) priamky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8)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Analogicky zobrazíme priamku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9) 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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10)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Podľa príkladu P3 v kapitole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P2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perspektívu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Použijeme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11)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Narysujeme kružnicu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so stredom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s polomerom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Ak sme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zvolili správne, tak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leží v kružnici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To znamená, že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leží v zornom kužeľovom priestore,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1" name="Rovná spojnica 170"/>
          <p:cNvCxnSpPr/>
          <p:nvPr/>
        </p:nvCxnSpPr>
        <p:spPr>
          <a:xfrm>
            <a:off x="7295426" y="5221417"/>
            <a:ext cx="0" cy="1185699"/>
          </a:xfrm>
          <a:prstGeom prst="line">
            <a:avLst/>
          </a:prstGeom>
          <a:ln w="1270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Rovná spojnica 171"/>
          <p:cNvCxnSpPr/>
          <p:nvPr/>
        </p:nvCxnSpPr>
        <p:spPr>
          <a:xfrm>
            <a:off x="5492464" y="5277861"/>
            <a:ext cx="0" cy="753652"/>
          </a:xfrm>
          <a:prstGeom prst="line">
            <a:avLst/>
          </a:prstGeom>
          <a:ln w="12700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utoShape 16"/>
          <p:cNvSpPr>
            <a:spLocks/>
          </p:cNvSpPr>
          <p:nvPr/>
        </p:nvSpPr>
        <p:spPr bwMode="auto">
          <a:xfrm rot="10800000">
            <a:off x="825499" y="1187089"/>
            <a:ext cx="174381" cy="1073509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76" name="Text Box 22"/>
          <p:cNvSpPr txBox="1">
            <a:spLocks noChangeArrowheads="1"/>
          </p:cNvSpPr>
          <p:nvPr/>
        </p:nvSpPr>
        <p:spPr bwMode="auto">
          <a:xfrm flipH="1">
            <a:off x="917896" y="1628800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AutoShape 16"/>
          <p:cNvSpPr>
            <a:spLocks/>
          </p:cNvSpPr>
          <p:nvPr/>
        </p:nvSpPr>
        <p:spPr bwMode="auto">
          <a:xfrm rot="10800000">
            <a:off x="7303810" y="5361666"/>
            <a:ext cx="174381" cy="1073509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78" name="Text Box 22"/>
          <p:cNvSpPr txBox="1">
            <a:spLocks noChangeArrowheads="1"/>
          </p:cNvSpPr>
          <p:nvPr/>
        </p:nvSpPr>
        <p:spPr bwMode="auto">
          <a:xfrm flipH="1">
            <a:off x="7432503" y="572067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1" name="Rovná spojnica 180"/>
          <p:cNvCxnSpPr>
            <a:stCxn id="177" idx="2"/>
          </p:cNvCxnSpPr>
          <p:nvPr/>
        </p:nvCxnSpPr>
        <p:spPr>
          <a:xfrm flipH="1">
            <a:off x="3784078" y="5361666"/>
            <a:ext cx="3519732" cy="297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2"/>
          <p:cNvSpPr>
            <a:spLocks noChangeArrowheads="1"/>
          </p:cNvSpPr>
          <p:nvPr/>
        </p:nvSpPr>
        <p:spPr bwMode="auto">
          <a:xfrm flipH="1" flipV="1">
            <a:off x="5452301" y="547101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 rot="16200000">
            <a:off x="530506" y="4046240"/>
            <a:ext cx="1422626" cy="134069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Line 7"/>
          <p:cNvSpPr>
            <a:spLocks noChangeShapeType="1"/>
          </p:cNvSpPr>
          <p:nvPr/>
        </p:nvSpPr>
        <p:spPr bwMode="auto">
          <a:xfrm rot="16200000" flipH="1" flipV="1">
            <a:off x="1869819" y="2830730"/>
            <a:ext cx="1220762" cy="115045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9"/>
          <p:cNvSpPr txBox="1">
            <a:spLocks noChangeArrowheads="1"/>
          </p:cNvSpPr>
          <p:nvPr/>
        </p:nvSpPr>
        <p:spPr bwMode="auto">
          <a:xfrm flipH="1">
            <a:off x="5144105" y="522903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9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08" name="Text Box 9"/>
          <p:cNvSpPr txBox="1">
            <a:spLocks noChangeArrowheads="1"/>
          </p:cNvSpPr>
          <p:nvPr/>
        </p:nvSpPr>
        <p:spPr bwMode="auto">
          <a:xfrm flipH="1">
            <a:off x="5541177" y="639747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AutoShape 16"/>
          <p:cNvSpPr>
            <a:spLocks/>
          </p:cNvSpPr>
          <p:nvPr/>
        </p:nvSpPr>
        <p:spPr bwMode="auto">
          <a:xfrm rot="7980000">
            <a:off x="2251856" y="3804652"/>
            <a:ext cx="174381" cy="972215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10" name="BlokTextu 109"/>
          <p:cNvSpPr txBox="1"/>
          <p:nvPr/>
        </p:nvSpPr>
        <p:spPr>
          <a:xfrm>
            <a:off x="2356443" y="3979138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d</a:t>
            </a:r>
            <a:endParaRPr lang="sk-SK" sz="1400" b="1" dirty="0">
              <a:solidFill>
                <a:srgbClr val="FF00FF"/>
              </a:solidFill>
            </a:endParaRPr>
          </a:p>
        </p:txBody>
      </p:sp>
      <p:sp>
        <p:nvSpPr>
          <p:cNvPr id="114" name="BlokTextu 113"/>
          <p:cNvSpPr txBox="1"/>
          <p:nvPr/>
        </p:nvSpPr>
        <p:spPr>
          <a:xfrm>
            <a:off x="4499992" y="514351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FF"/>
                </a:solidFill>
              </a:rPr>
              <a:t>k</a:t>
            </a:r>
            <a:r>
              <a:rPr lang="en-US" sz="1400" b="1" baseline="30000" dirty="0" err="1" smtClean="0">
                <a:solidFill>
                  <a:srgbClr val="FF00FF"/>
                </a:solidFill>
              </a:rPr>
              <a:t>z</a:t>
            </a:r>
            <a:endParaRPr lang="sk-SK" sz="1400" b="1" dirty="0">
              <a:solidFill>
                <a:srgbClr val="FF00FF"/>
              </a:solidFill>
            </a:endParaRPr>
          </a:p>
        </p:txBody>
      </p:sp>
      <p:sp>
        <p:nvSpPr>
          <p:cNvPr id="115" name="Oblúk 114"/>
          <p:cNvSpPr/>
          <p:nvPr/>
        </p:nvSpPr>
        <p:spPr>
          <a:xfrm>
            <a:off x="4715522" y="4670336"/>
            <a:ext cx="1951200" cy="1951200"/>
          </a:xfrm>
          <a:prstGeom prst="arc">
            <a:avLst>
              <a:gd name="adj1" fmla="val 12740108"/>
              <a:gd name="adj2" fmla="val 12716416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lt1"/>
              </a:solidFill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7470800" y="637648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 </a:t>
            </a:r>
            <a:r>
              <a:rPr lang="sk-SK" sz="1400" b="1" dirty="0" smtClean="0"/>
              <a:t>A</a:t>
            </a:r>
            <a:r>
              <a:rPr lang="sk-SK" sz="1400" b="1" baseline="-25000" dirty="0" smtClean="0"/>
              <a:t>1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aseline="30000" dirty="0"/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 flipH="1">
            <a:off x="360000" y="2268000"/>
            <a:ext cx="869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Skupina 147"/>
          <p:cNvGrpSpPr/>
          <p:nvPr/>
        </p:nvGrpSpPr>
        <p:grpSpPr>
          <a:xfrm>
            <a:off x="2123728" y="3651483"/>
            <a:ext cx="516488" cy="307777"/>
            <a:chOff x="1907704" y="5949280"/>
            <a:chExt cx="516488" cy="307777"/>
          </a:xfrm>
        </p:grpSpPr>
        <p:sp>
          <p:nvSpPr>
            <p:cNvPr id="111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BlokTextu 111"/>
            <p:cNvSpPr txBox="1"/>
            <p:nvPr/>
          </p:nvSpPr>
          <p:spPr>
            <a:xfrm>
              <a:off x="2045024" y="5987702"/>
              <a:ext cx="251992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0000FF"/>
                  </a:solidFill>
                </a:rPr>
                <a:t>a</a:t>
              </a:r>
              <a:endParaRPr lang="sk-SK" sz="1400" b="1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3" name="Skupina 151"/>
          <p:cNvGrpSpPr/>
          <p:nvPr/>
        </p:nvGrpSpPr>
        <p:grpSpPr>
          <a:xfrm>
            <a:off x="463515" y="5449844"/>
            <a:ext cx="516488" cy="307777"/>
            <a:chOff x="1907704" y="5949280"/>
            <a:chExt cx="516488" cy="307777"/>
          </a:xfrm>
        </p:grpSpPr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BlokTextu 116"/>
            <p:cNvSpPr txBox="1"/>
            <p:nvPr/>
          </p:nvSpPr>
          <p:spPr>
            <a:xfrm>
              <a:off x="2045024" y="5987702"/>
              <a:ext cx="258404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baseline="30000" dirty="0" smtClean="0">
                  <a:solidFill>
                    <a:srgbClr val="FF0000"/>
                  </a:solidFill>
                </a:rPr>
                <a:t>b</a:t>
              </a:r>
              <a:endParaRPr lang="sk-SK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8" name="Oval 12"/>
          <p:cNvSpPr>
            <a:spLocks noChangeArrowheads="1"/>
          </p:cNvSpPr>
          <p:nvPr/>
        </p:nvSpPr>
        <p:spPr bwMode="auto">
          <a:xfrm flipH="1" flipV="1">
            <a:off x="5655133" y="560174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22"/>
          <p:cNvSpPr txBox="1">
            <a:spLocks noChangeArrowheads="1"/>
          </p:cNvSpPr>
          <p:nvPr/>
        </p:nvSpPr>
        <p:spPr bwMode="auto">
          <a:xfrm flipH="1">
            <a:off x="467544" y="5661248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Skupina 126"/>
          <p:cNvGrpSpPr/>
          <p:nvPr/>
        </p:nvGrpSpPr>
        <p:grpSpPr>
          <a:xfrm flipH="1">
            <a:off x="1527857" y="3678061"/>
            <a:ext cx="718984" cy="718984"/>
            <a:chOff x="1545789" y="3603037"/>
            <a:chExt cx="793653" cy="793653"/>
          </a:xfrm>
        </p:grpSpPr>
        <p:sp>
          <p:nvSpPr>
            <p:cNvPr id="128" name="Oblúk 127"/>
            <p:cNvSpPr/>
            <p:nvPr/>
          </p:nvSpPr>
          <p:spPr>
            <a:xfrm>
              <a:off x="1545789" y="3603037"/>
              <a:ext cx="793653" cy="793653"/>
            </a:xfrm>
            <a:prstGeom prst="arc">
              <a:avLst>
                <a:gd name="adj1" fmla="val 18762572"/>
                <a:gd name="adj2" fmla="val 28133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9" name="Oval 12"/>
            <p:cNvSpPr>
              <a:spLocks noChangeAspect="1" noChangeArrowheads="1"/>
            </p:cNvSpPr>
            <p:nvPr/>
          </p:nvSpPr>
          <p:spPr bwMode="auto">
            <a:xfrm flipH="1" flipV="1">
              <a:off x="2133620" y="3967781"/>
              <a:ext cx="54768" cy="5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" name="BlokTextu 129"/>
          <p:cNvSpPr txBox="1"/>
          <p:nvPr/>
        </p:nvSpPr>
        <p:spPr>
          <a:xfrm>
            <a:off x="7236296" y="513148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 </a:t>
            </a:r>
            <a:r>
              <a:rPr lang="sk-SK" sz="1400" b="1" dirty="0" smtClean="0"/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aseline="30000" dirty="0"/>
          </a:p>
        </p:txBody>
      </p:sp>
      <p:sp>
        <p:nvSpPr>
          <p:cNvPr id="120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Zobrazte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perspektíve.</a:t>
            </a:r>
          </a:p>
        </p:txBody>
      </p:sp>
      <p:sp>
        <p:nvSpPr>
          <p:cNvPr id="122" name="Zástupný symbol čísla snímky 1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/>
      <p:bldP spid="92" grpId="0"/>
      <p:bldP spid="98" grpId="0"/>
      <p:bldP spid="99" grpId="0"/>
      <p:bldP spid="101" grpId="0"/>
      <p:bldP spid="102" grpId="0" animBg="1"/>
      <p:bldP spid="104" grpId="0" animBg="1"/>
      <p:bldP spid="123" grpId="0"/>
      <p:bldP spid="124" grpId="0"/>
      <p:bldP spid="126" grpId="0"/>
      <p:bldP spid="131" grpId="0"/>
      <p:bldP spid="139" grpId="0"/>
      <p:bldP spid="140" grpId="0"/>
      <p:bldP spid="141" grpId="0"/>
      <p:bldP spid="146" grpId="0" animBg="1"/>
      <p:bldP spid="142" grpId="0" animBg="1"/>
      <p:bldP spid="175" grpId="0" animBg="1"/>
      <p:bldP spid="176" grpId="0"/>
      <p:bldP spid="177" grpId="0" animBg="1"/>
      <p:bldP spid="178" grpId="0"/>
      <p:bldP spid="183" grpId="0" animBg="1"/>
      <p:bldP spid="185" grpId="0" animBg="1"/>
      <p:bldP spid="186" grpId="0" animBg="1"/>
      <p:bldP spid="184" grpId="0"/>
      <p:bldP spid="108" grpId="0"/>
      <p:bldP spid="109" grpId="0" animBg="1"/>
      <p:bldP spid="110" grpId="0"/>
      <p:bldP spid="114" grpId="0"/>
      <p:bldP spid="115" grpId="0" animBg="1"/>
      <p:bldP spid="105" grpId="0"/>
      <p:bldP spid="118" grpId="0" animBg="1"/>
      <p:bldP spid="1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oľná forma 209"/>
          <p:cNvSpPr/>
          <p:nvPr/>
        </p:nvSpPr>
        <p:spPr>
          <a:xfrm>
            <a:off x="3118513" y="3794078"/>
            <a:ext cx="1255594" cy="1241946"/>
          </a:xfrm>
          <a:custGeom>
            <a:avLst/>
            <a:gdLst>
              <a:gd name="connsiteX0" fmla="*/ 607326 w 1255594"/>
              <a:gd name="connsiteY0" fmla="*/ 0 h 1241946"/>
              <a:gd name="connsiteX1" fmla="*/ 40944 w 1255594"/>
              <a:gd name="connsiteY1" fmla="*/ 798394 h 1241946"/>
              <a:gd name="connsiteX2" fmla="*/ 0 w 1255594"/>
              <a:gd name="connsiteY2" fmla="*/ 941695 h 1241946"/>
              <a:gd name="connsiteX3" fmla="*/ 109183 w 1255594"/>
              <a:gd name="connsiteY3" fmla="*/ 1084997 h 1241946"/>
              <a:gd name="connsiteX4" fmla="*/ 279780 w 1255594"/>
              <a:gd name="connsiteY4" fmla="*/ 1160059 h 1241946"/>
              <a:gd name="connsiteX5" fmla="*/ 525439 w 1255594"/>
              <a:gd name="connsiteY5" fmla="*/ 1228298 h 1241946"/>
              <a:gd name="connsiteX6" fmla="*/ 825690 w 1255594"/>
              <a:gd name="connsiteY6" fmla="*/ 1241946 h 1241946"/>
              <a:gd name="connsiteX7" fmla="*/ 1078174 w 1255594"/>
              <a:gd name="connsiteY7" fmla="*/ 1221474 h 1241946"/>
              <a:gd name="connsiteX8" fmla="*/ 1201003 w 1255594"/>
              <a:gd name="connsiteY8" fmla="*/ 1132764 h 1241946"/>
              <a:gd name="connsiteX9" fmla="*/ 1255594 w 1255594"/>
              <a:gd name="connsiteY9" fmla="*/ 1050877 h 1241946"/>
              <a:gd name="connsiteX10" fmla="*/ 1228299 w 1255594"/>
              <a:gd name="connsiteY10" fmla="*/ 900752 h 1241946"/>
              <a:gd name="connsiteX11" fmla="*/ 607326 w 1255594"/>
              <a:gd name="connsiteY11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5594" h="1241946">
                <a:moveTo>
                  <a:pt x="607326" y="0"/>
                </a:moveTo>
                <a:lnTo>
                  <a:pt x="40944" y="798394"/>
                </a:lnTo>
                <a:lnTo>
                  <a:pt x="0" y="941695"/>
                </a:lnTo>
                <a:lnTo>
                  <a:pt x="109183" y="1084997"/>
                </a:lnTo>
                <a:lnTo>
                  <a:pt x="279780" y="1160059"/>
                </a:lnTo>
                <a:lnTo>
                  <a:pt x="525439" y="1228298"/>
                </a:lnTo>
                <a:lnTo>
                  <a:pt x="825690" y="1241946"/>
                </a:lnTo>
                <a:lnTo>
                  <a:pt x="1078174" y="1221474"/>
                </a:lnTo>
                <a:lnTo>
                  <a:pt x="1201003" y="1132764"/>
                </a:lnTo>
                <a:lnTo>
                  <a:pt x="1255594" y="1050877"/>
                </a:lnTo>
                <a:lnTo>
                  <a:pt x="1228299" y="900752"/>
                </a:lnTo>
                <a:lnTo>
                  <a:pt x="607326" y="0"/>
                </a:lnTo>
                <a:close/>
              </a:path>
            </a:pathLst>
          </a:cu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40" name="Oblúk 239"/>
          <p:cNvSpPr>
            <a:spLocks noChangeAspect="1"/>
          </p:cNvSpPr>
          <p:nvPr/>
        </p:nvSpPr>
        <p:spPr>
          <a:xfrm rot="360000">
            <a:off x="3119894" y="4483746"/>
            <a:ext cx="1261951" cy="531939"/>
          </a:xfrm>
          <a:prstGeom prst="arc">
            <a:avLst>
              <a:gd name="adj1" fmla="val 10927079"/>
              <a:gd name="adj2" fmla="val 20862282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09" name="Oblúk 208"/>
          <p:cNvSpPr>
            <a:spLocks noChangeAspect="1"/>
          </p:cNvSpPr>
          <p:nvPr/>
        </p:nvSpPr>
        <p:spPr>
          <a:xfrm rot="360000">
            <a:off x="3114372" y="4489590"/>
            <a:ext cx="1261951" cy="535669"/>
          </a:xfrm>
          <a:prstGeom prst="arc">
            <a:avLst>
              <a:gd name="adj1" fmla="val 20961949"/>
              <a:gd name="adj2" fmla="val 2092873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86" name="Rovná spojnica 185"/>
          <p:cNvCxnSpPr/>
          <p:nvPr/>
        </p:nvCxnSpPr>
        <p:spPr>
          <a:xfrm>
            <a:off x="7527916" y="2420888"/>
            <a:ext cx="0" cy="155554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Line 89"/>
          <p:cNvSpPr>
            <a:spLocks noChangeShapeType="1"/>
          </p:cNvSpPr>
          <p:nvPr/>
        </p:nvSpPr>
        <p:spPr bwMode="auto">
          <a:xfrm flipV="1">
            <a:off x="2214058" y="2419648"/>
            <a:ext cx="576263" cy="1190625"/>
          </a:xfrm>
          <a:prstGeom prst="line">
            <a:avLst/>
          </a:prstGeom>
          <a:noFill/>
          <a:ln w="9525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50" name="Line 79"/>
          <p:cNvSpPr>
            <a:spLocks noChangeShapeType="1"/>
          </p:cNvSpPr>
          <p:nvPr/>
        </p:nvSpPr>
        <p:spPr bwMode="auto">
          <a:xfrm flipV="1">
            <a:off x="1345696" y="2424113"/>
            <a:ext cx="1430842" cy="1170285"/>
          </a:xfrm>
          <a:prstGeom prst="line">
            <a:avLst/>
          </a:prstGeom>
          <a:noFill/>
          <a:ln w="9525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51" name="Line 91"/>
          <p:cNvSpPr>
            <a:spLocks noChangeShapeType="1"/>
          </p:cNvSpPr>
          <p:nvPr/>
        </p:nvSpPr>
        <p:spPr bwMode="auto">
          <a:xfrm flipV="1">
            <a:off x="971601" y="2419349"/>
            <a:ext cx="1809700" cy="3241897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45" name="Rovná spojnica 144"/>
          <p:cNvCxnSpPr/>
          <p:nvPr/>
        </p:nvCxnSpPr>
        <p:spPr>
          <a:xfrm>
            <a:off x="2791848" y="2428904"/>
            <a:ext cx="3223941" cy="3959864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cxnSp>
        <p:nvCxnSpPr>
          <p:cNvPr id="146" name="Rovná spojnica 145"/>
          <p:cNvCxnSpPr/>
          <p:nvPr/>
        </p:nvCxnSpPr>
        <p:spPr>
          <a:xfrm>
            <a:off x="2771775" y="2400300"/>
            <a:ext cx="3456409" cy="1212172"/>
          </a:xfrm>
          <a:prstGeom prst="line">
            <a:avLst/>
          </a:prstGeom>
          <a:noFill/>
          <a:ln w="9525">
            <a:solidFill>
              <a:srgbClr val="00B0F0"/>
            </a:solidFill>
            <a:prstDash val="sysDash"/>
            <a:round/>
            <a:headEnd type="none"/>
            <a:tailEnd/>
          </a:ln>
        </p:spPr>
      </p:cxnSp>
      <p:sp>
        <p:nvSpPr>
          <p:cNvPr id="147" name="Line 91"/>
          <p:cNvSpPr>
            <a:spLocks noChangeShapeType="1"/>
          </p:cNvSpPr>
          <p:nvPr/>
        </p:nvSpPr>
        <p:spPr bwMode="auto">
          <a:xfrm flipV="1">
            <a:off x="2123729" y="2414588"/>
            <a:ext cx="652810" cy="3040337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148" name="Rovná spojnica 147"/>
          <p:cNvCxnSpPr/>
          <p:nvPr/>
        </p:nvCxnSpPr>
        <p:spPr>
          <a:xfrm>
            <a:off x="2771800" y="2420888"/>
            <a:ext cx="3960440" cy="3096344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sp>
        <p:nvSpPr>
          <p:cNvPr id="149" name="Line 90"/>
          <p:cNvSpPr>
            <a:spLocks noChangeShapeType="1"/>
          </p:cNvSpPr>
          <p:nvPr/>
        </p:nvSpPr>
        <p:spPr bwMode="auto">
          <a:xfrm flipH="1" flipV="1">
            <a:off x="2774446" y="2408536"/>
            <a:ext cx="1581530" cy="876448"/>
          </a:xfrm>
          <a:prstGeom prst="line">
            <a:avLst/>
          </a:prstGeom>
          <a:noFill/>
          <a:ln w="9525">
            <a:solidFill>
              <a:srgbClr val="00B0F0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43" name="Line 35"/>
          <p:cNvSpPr>
            <a:spLocks noChangeShapeType="1"/>
          </p:cNvSpPr>
          <p:nvPr/>
        </p:nvSpPr>
        <p:spPr bwMode="auto">
          <a:xfrm rot="18900000" flipH="1">
            <a:off x="4199829" y="4909058"/>
            <a:ext cx="0" cy="967431"/>
          </a:xfrm>
          <a:prstGeom prst="line">
            <a:avLst/>
          </a:prstGeom>
          <a:noFill/>
          <a:ln w="12700">
            <a:solidFill>
              <a:srgbClr val="00B050"/>
            </a:solidFill>
            <a:prstDash val="solid"/>
            <a:round/>
            <a:headEnd type="none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5" name="BlokTextu 174"/>
          <p:cNvSpPr txBox="1"/>
          <p:nvPr/>
        </p:nvSpPr>
        <p:spPr>
          <a:xfrm>
            <a:off x="3182642" y="391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4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202" name="Line 67"/>
          <p:cNvSpPr>
            <a:spLocks noChangeShapeType="1"/>
          </p:cNvSpPr>
          <p:nvPr/>
        </p:nvSpPr>
        <p:spPr bwMode="auto">
          <a:xfrm flipH="1">
            <a:off x="1102808" y="5053631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179513" y="2416473"/>
            <a:ext cx="81369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5537638" y="210930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2736000" y="2124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76" name="Line 67"/>
          <p:cNvSpPr>
            <a:spLocks noChangeShapeType="1"/>
          </p:cNvSpPr>
          <p:nvPr/>
        </p:nvSpPr>
        <p:spPr bwMode="auto">
          <a:xfrm flipH="1">
            <a:off x="950408" y="3599161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H="1">
            <a:off x="2771800" y="4712753"/>
            <a:ext cx="1944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6" name="Line 94"/>
          <p:cNvSpPr>
            <a:spLocks noChangeShapeType="1"/>
          </p:cNvSpPr>
          <p:nvPr/>
        </p:nvSpPr>
        <p:spPr bwMode="auto">
          <a:xfrm>
            <a:off x="2209708" y="3584892"/>
            <a:ext cx="0" cy="14722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8" name="Line 96"/>
          <p:cNvSpPr>
            <a:spLocks noChangeShapeType="1"/>
          </p:cNvSpPr>
          <p:nvPr/>
        </p:nvSpPr>
        <p:spPr bwMode="auto">
          <a:xfrm>
            <a:off x="6146593" y="3573016"/>
            <a:ext cx="0" cy="14780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9" name="Line 97"/>
          <p:cNvSpPr>
            <a:spLocks noChangeShapeType="1"/>
          </p:cNvSpPr>
          <p:nvPr/>
        </p:nvSpPr>
        <p:spPr bwMode="auto">
          <a:xfrm>
            <a:off x="1301246" y="3602336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0" name="Line 98"/>
          <p:cNvSpPr>
            <a:spLocks noChangeShapeType="1"/>
          </p:cNvSpPr>
          <p:nvPr/>
        </p:nvSpPr>
        <p:spPr bwMode="auto">
          <a:xfrm>
            <a:off x="1315594" y="5047464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2" name="Line 100"/>
          <p:cNvSpPr>
            <a:spLocks noChangeShapeType="1"/>
          </p:cNvSpPr>
          <p:nvPr/>
        </p:nvSpPr>
        <p:spPr bwMode="auto">
          <a:xfrm>
            <a:off x="4932040" y="5052667"/>
            <a:ext cx="12033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3" name="Line 101"/>
          <p:cNvSpPr>
            <a:spLocks noChangeShapeType="1"/>
          </p:cNvSpPr>
          <p:nvPr/>
        </p:nvSpPr>
        <p:spPr bwMode="auto">
          <a:xfrm flipV="1">
            <a:off x="1301246" y="3141961"/>
            <a:ext cx="615950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4" name="Line 102"/>
          <p:cNvSpPr>
            <a:spLocks noChangeShapeType="1"/>
          </p:cNvSpPr>
          <p:nvPr/>
        </p:nvSpPr>
        <p:spPr bwMode="auto">
          <a:xfrm>
            <a:off x="1907703" y="3132436"/>
            <a:ext cx="29258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9" name="Line 111"/>
          <p:cNvSpPr>
            <a:spLocks noChangeShapeType="1"/>
          </p:cNvSpPr>
          <p:nvPr/>
        </p:nvSpPr>
        <p:spPr bwMode="auto">
          <a:xfrm>
            <a:off x="2379158" y="3284836"/>
            <a:ext cx="1588" cy="1049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Line 112"/>
          <p:cNvSpPr>
            <a:spLocks noChangeShapeType="1"/>
          </p:cNvSpPr>
          <p:nvPr/>
        </p:nvSpPr>
        <p:spPr bwMode="auto">
          <a:xfrm>
            <a:off x="2352926" y="4359882"/>
            <a:ext cx="20056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" name="Line 114"/>
          <p:cNvSpPr>
            <a:spLocks noChangeShapeType="1"/>
          </p:cNvSpPr>
          <p:nvPr/>
        </p:nvSpPr>
        <p:spPr bwMode="auto">
          <a:xfrm flipH="1">
            <a:off x="2210316" y="4304482"/>
            <a:ext cx="170429" cy="7510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2" name="Line 68"/>
          <p:cNvSpPr>
            <a:spLocks noChangeShapeType="1"/>
          </p:cNvSpPr>
          <p:nvPr/>
        </p:nvSpPr>
        <p:spPr bwMode="auto">
          <a:xfrm flipH="1" flipV="1">
            <a:off x="2779205" y="2403771"/>
            <a:ext cx="1900371" cy="2846788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153" name="Rovná spojovacia šípka 152"/>
          <p:cNvCxnSpPr/>
          <p:nvPr/>
        </p:nvCxnSpPr>
        <p:spPr>
          <a:xfrm flipV="1">
            <a:off x="8229701" y="2430459"/>
            <a:ext cx="0" cy="152801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BlokTextu 153"/>
          <p:cNvSpPr txBox="1"/>
          <p:nvPr/>
        </p:nvSpPr>
        <p:spPr>
          <a:xfrm>
            <a:off x="8169533" y="3128288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v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h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5" name="Line 44"/>
          <p:cNvSpPr>
            <a:spLocks noChangeShapeType="1"/>
          </p:cNvSpPr>
          <p:nvPr/>
        </p:nvSpPr>
        <p:spPr bwMode="auto">
          <a:xfrm>
            <a:off x="395537" y="3964585"/>
            <a:ext cx="7916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7" name="Line 35"/>
          <p:cNvSpPr>
            <a:spLocks noChangeShapeType="1"/>
          </p:cNvSpPr>
          <p:nvPr/>
        </p:nvSpPr>
        <p:spPr bwMode="auto">
          <a:xfrm>
            <a:off x="1934391" y="3962456"/>
            <a:ext cx="0" cy="288032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9" name="Text Box 48"/>
          <p:cNvSpPr txBox="1">
            <a:spLocks noChangeArrowheads="1"/>
          </p:cNvSpPr>
          <p:nvPr/>
        </p:nvSpPr>
        <p:spPr bwMode="auto">
          <a:xfrm>
            <a:off x="2465800" y="392738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00FF"/>
                </a:solidFill>
              </a:rPr>
              <a:t>H</a:t>
            </a:r>
            <a:r>
              <a:rPr lang="sk-SK" sz="1400" b="1" baseline="-25000" dirty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60" name="Line 35"/>
          <p:cNvSpPr>
            <a:spLocks noChangeShapeType="1"/>
          </p:cNvSpPr>
          <p:nvPr/>
        </p:nvSpPr>
        <p:spPr bwMode="auto">
          <a:xfrm>
            <a:off x="2447751" y="3962456"/>
            <a:ext cx="0" cy="288032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1" name="Line 35"/>
          <p:cNvSpPr>
            <a:spLocks noChangeShapeType="1"/>
          </p:cNvSpPr>
          <p:nvPr/>
        </p:nvSpPr>
        <p:spPr bwMode="auto">
          <a:xfrm>
            <a:off x="4032627" y="3962456"/>
            <a:ext cx="0" cy="114616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" name="Line 15"/>
          <p:cNvSpPr>
            <a:spLocks noChangeShapeType="1"/>
          </p:cNvSpPr>
          <p:nvPr/>
        </p:nvSpPr>
        <p:spPr bwMode="auto">
          <a:xfrm>
            <a:off x="3417841" y="3960893"/>
            <a:ext cx="0" cy="21758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4" name="Line 35"/>
          <p:cNvSpPr>
            <a:spLocks noChangeShapeType="1"/>
          </p:cNvSpPr>
          <p:nvPr/>
        </p:nvSpPr>
        <p:spPr bwMode="auto">
          <a:xfrm rot="2700000">
            <a:off x="4930577" y="3924679"/>
            <a:ext cx="0" cy="24434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8" name="Line 15"/>
          <p:cNvSpPr>
            <a:spLocks noChangeShapeType="1"/>
          </p:cNvSpPr>
          <p:nvPr/>
        </p:nvSpPr>
        <p:spPr bwMode="auto">
          <a:xfrm>
            <a:off x="2998509" y="3960893"/>
            <a:ext cx="0" cy="21758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9" name="Line 15"/>
          <p:cNvSpPr>
            <a:spLocks noChangeShapeType="1"/>
          </p:cNvSpPr>
          <p:nvPr/>
        </p:nvSpPr>
        <p:spPr bwMode="auto">
          <a:xfrm>
            <a:off x="3826799" y="3960893"/>
            <a:ext cx="0" cy="116179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2" name="BlokTextu 171"/>
          <p:cNvSpPr txBox="1"/>
          <p:nvPr/>
        </p:nvSpPr>
        <p:spPr>
          <a:xfrm>
            <a:off x="1876962" y="397223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3" name="BlokTextu 172"/>
          <p:cNvSpPr txBox="1"/>
          <p:nvPr/>
        </p:nvSpPr>
        <p:spPr>
          <a:xfrm>
            <a:off x="2221874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4" name="BlokTextu 173"/>
          <p:cNvSpPr txBox="1"/>
          <p:nvPr/>
        </p:nvSpPr>
        <p:spPr>
          <a:xfrm>
            <a:off x="2943794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3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6" name="BlokTextu 175"/>
          <p:cNvSpPr txBox="1"/>
          <p:nvPr/>
        </p:nvSpPr>
        <p:spPr>
          <a:xfrm>
            <a:off x="3596690" y="39244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5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7" name="BlokTextu 176"/>
          <p:cNvSpPr txBox="1"/>
          <p:nvPr/>
        </p:nvSpPr>
        <p:spPr>
          <a:xfrm>
            <a:off x="3965508" y="391889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78" name="BlokTextu 177"/>
          <p:cNvSpPr txBox="1"/>
          <p:nvPr/>
        </p:nvSpPr>
        <p:spPr>
          <a:xfrm>
            <a:off x="4419714" y="395318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7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79" name="BlokTextu 178"/>
          <p:cNvSpPr txBox="1"/>
          <p:nvPr/>
        </p:nvSpPr>
        <p:spPr>
          <a:xfrm>
            <a:off x="4884946" y="3960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9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80" name="BlokTextu 179"/>
          <p:cNvSpPr txBox="1"/>
          <p:nvPr/>
        </p:nvSpPr>
        <p:spPr>
          <a:xfrm>
            <a:off x="4533925" y="39372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8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81" name="BlokTextu 180"/>
          <p:cNvSpPr txBox="1"/>
          <p:nvPr/>
        </p:nvSpPr>
        <p:spPr>
          <a:xfrm>
            <a:off x="5350178" y="3996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82" name="BlokTextu 181"/>
          <p:cNvSpPr txBox="1"/>
          <p:nvPr/>
        </p:nvSpPr>
        <p:spPr>
          <a:xfrm>
            <a:off x="6685730" y="3938400"/>
            <a:ext cx="346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11</a:t>
            </a:r>
            <a:endParaRPr lang="sk-SK" sz="1200" b="1" dirty="0">
              <a:solidFill>
                <a:srgbClr val="FF0000"/>
              </a:solidFill>
            </a:endParaRPr>
          </a:p>
        </p:txBody>
      </p:sp>
      <p:cxnSp>
        <p:nvCxnSpPr>
          <p:cNvPr id="184" name="Rovná spojnica 183"/>
          <p:cNvCxnSpPr/>
          <p:nvPr/>
        </p:nvCxnSpPr>
        <p:spPr>
          <a:xfrm>
            <a:off x="2777591" y="2188140"/>
            <a:ext cx="0" cy="3384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BlokTextu 187"/>
          <p:cNvSpPr txBox="1"/>
          <p:nvPr/>
        </p:nvSpPr>
        <p:spPr>
          <a:xfrm>
            <a:off x="7099626" y="211438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95" name="BlokTextu 194"/>
          <p:cNvSpPr txBox="1"/>
          <p:nvPr/>
        </p:nvSpPr>
        <p:spPr>
          <a:xfrm>
            <a:off x="5999371" y="50933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196" name="Line 35"/>
          <p:cNvSpPr>
            <a:spLocks noChangeShapeType="1"/>
          </p:cNvSpPr>
          <p:nvPr/>
        </p:nvSpPr>
        <p:spPr bwMode="auto">
          <a:xfrm rot="2700000">
            <a:off x="6634291" y="3920011"/>
            <a:ext cx="0" cy="30946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9" name="Line 35"/>
          <p:cNvSpPr>
            <a:spLocks noChangeShapeType="1"/>
          </p:cNvSpPr>
          <p:nvPr/>
        </p:nvSpPr>
        <p:spPr bwMode="auto">
          <a:xfrm>
            <a:off x="4719722" y="3959790"/>
            <a:ext cx="0" cy="18929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0" name="Line 35"/>
          <p:cNvSpPr>
            <a:spLocks noChangeShapeType="1"/>
          </p:cNvSpPr>
          <p:nvPr/>
        </p:nvSpPr>
        <p:spPr bwMode="auto">
          <a:xfrm rot="2700000">
            <a:off x="5308586" y="3934967"/>
            <a:ext cx="0" cy="250706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3" name="BlokTextu 202"/>
          <p:cNvSpPr txBox="1"/>
          <p:nvPr/>
        </p:nvSpPr>
        <p:spPr>
          <a:xfrm>
            <a:off x="6358741" y="328374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A</a:t>
            </a:r>
            <a:r>
              <a:rPr lang="sk-SK" sz="1400" b="1" baseline="30000" dirty="0" smtClean="0">
                <a:solidFill>
                  <a:srgbClr val="00B050"/>
                </a:solidFill>
              </a:rPr>
              <a:t>´</a:t>
            </a:r>
            <a:endParaRPr lang="sk-SK" sz="1400" b="1" dirty="0">
              <a:solidFill>
                <a:srgbClr val="00B050"/>
              </a:solidFill>
            </a:endParaRPr>
          </a:p>
        </p:txBody>
      </p:sp>
      <p:cxnSp>
        <p:nvCxnSpPr>
          <p:cNvPr id="204" name="Rovná spojovacia šípka 203"/>
          <p:cNvCxnSpPr/>
          <p:nvPr/>
        </p:nvCxnSpPr>
        <p:spPr>
          <a:xfrm flipV="1">
            <a:off x="6733717" y="3098728"/>
            <a:ext cx="0" cy="855725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ovná spojnica 204"/>
          <p:cNvCxnSpPr/>
          <p:nvPr/>
        </p:nvCxnSpPr>
        <p:spPr>
          <a:xfrm flipH="1">
            <a:off x="5810769" y="2430726"/>
            <a:ext cx="1720975" cy="1430322"/>
          </a:xfrm>
          <a:prstGeom prst="line">
            <a:avLst/>
          </a:prstGeom>
          <a:noFill/>
          <a:ln w="12700">
            <a:solidFill>
              <a:srgbClr val="00B050"/>
            </a:solidFill>
            <a:prstDash val="sysDash"/>
            <a:round/>
            <a:headEnd type="oval"/>
            <a:tailEnd/>
          </a:ln>
        </p:spPr>
      </p:cxnSp>
      <p:sp>
        <p:nvSpPr>
          <p:cNvPr id="207" name="BlokTextu 206"/>
          <p:cNvSpPr txBox="1"/>
          <p:nvPr/>
        </p:nvSpPr>
        <p:spPr>
          <a:xfrm>
            <a:off x="6111003" y="355598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A´</a:t>
            </a:r>
            <a:endParaRPr lang="sk-SK" sz="1400" b="1" dirty="0"/>
          </a:p>
        </p:txBody>
      </p:sp>
      <p:sp>
        <p:nvSpPr>
          <p:cNvPr id="85" name="Line 93"/>
          <p:cNvSpPr>
            <a:spLocks noChangeShapeType="1"/>
          </p:cNvSpPr>
          <p:nvPr/>
        </p:nvSpPr>
        <p:spPr bwMode="auto">
          <a:xfrm>
            <a:off x="1326646" y="3573016"/>
            <a:ext cx="0" cy="14735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13" name="Rovná spojnica 212"/>
          <p:cNvCxnSpPr/>
          <p:nvPr/>
        </p:nvCxnSpPr>
        <p:spPr>
          <a:xfrm rot="10800000" flipV="1">
            <a:off x="3554162" y="2426710"/>
            <a:ext cx="3985599" cy="283626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215" name="Rovná spojnica 214"/>
          <p:cNvCxnSpPr/>
          <p:nvPr/>
        </p:nvCxnSpPr>
        <p:spPr>
          <a:xfrm>
            <a:off x="2775750" y="2418900"/>
            <a:ext cx="1220186" cy="296446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cxnSp>
        <p:nvCxnSpPr>
          <p:cNvPr id="220" name="Rovná spojnica 219"/>
          <p:cNvCxnSpPr/>
          <p:nvPr/>
        </p:nvCxnSpPr>
        <p:spPr>
          <a:xfrm flipH="1">
            <a:off x="2627784" y="2434726"/>
            <a:ext cx="4907960" cy="293849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222" name="Rovná spojnica 221"/>
          <p:cNvCxnSpPr/>
          <p:nvPr/>
        </p:nvCxnSpPr>
        <p:spPr>
          <a:xfrm>
            <a:off x="2778022" y="2414348"/>
            <a:ext cx="456396" cy="3174892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</p:cxnSp>
      <p:sp>
        <p:nvSpPr>
          <p:cNvPr id="224" name="Line 68"/>
          <p:cNvSpPr>
            <a:spLocks noChangeShapeType="1"/>
          </p:cNvSpPr>
          <p:nvPr/>
        </p:nvSpPr>
        <p:spPr bwMode="auto">
          <a:xfrm flipH="1">
            <a:off x="2915815" y="4465223"/>
            <a:ext cx="13484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31" name="Rovná spojnica 230"/>
          <p:cNvCxnSpPr/>
          <p:nvPr/>
        </p:nvCxnSpPr>
        <p:spPr>
          <a:xfrm flipH="1">
            <a:off x="2843808" y="2423350"/>
            <a:ext cx="4694208" cy="244581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233" name="Rovná spojnica 232"/>
          <p:cNvCxnSpPr/>
          <p:nvPr/>
        </p:nvCxnSpPr>
        <p:spPr>
          <a:xfrm>
            <a:off x="4352166" y="4346560"/>
            <a:ext cx="576064" cy="7075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2" name="Oblúk 241"/>
          <p:cNvSpPr/>
          <p:nvPr/>
        </p:nvSpPr>
        <p:spPr>
          <a:xfrm>
            <a:off x="3156280" y="4353884"/>
            <a:ext cx="1415912" cy="1415912"/>
          </a:xfrm>
          <a:prstGeom prst="arc">
            <a:avLst>
              <a:gd name="adj1" fmla="val 62359"/>
              <a:gd name="adj2" fmla="val 2677967"/>
            </a:avLst>
          </a:prstGeom>
          <a:ln>
            <a:solidFill>
              <a:srgbClr val="00B05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4" name="Rovná spojnica 243"/>
          <p:cNvCxnSpPr/>
          <p:nvPr/>
        </p:nvCxnSpPr>
        <p:spPr>
          <a:xfrm>
            <a:off x="4373387" y="5054694"/>
            <a:ext cx="0" cy="523326"/>
          </a:xfrm>
          <a:prstGeom prst="line">
            <a:avLst/>
          </a:prstGeom>
          <a:ln>
            <a:solidFill>
              <a:srgbClr val="00B050"/>
            </a:solidFill>
            <a:prstDash val="sys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Line 68"/>
          <p:cNvSpPr>
            <a:spLocks noChangeShapeType="1"/>
          </p:cNvSpPr>
          <p:nvPr/>
        </p:nvSpPr>
        <p:spPr bwMode="auto">
          <a:xfrm flipH="1" flipV="1">
            <a:off x="2774526" y="2415922"/>
            <a:ext cx="1591338" cy="2629135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52" name="Rovná spojnica 251"/>
          <p:cNvCxnSpPr/>
          <p:nvPr/>
        </p:nvCxnSpPr>
        <p:spPr>
          <a:xfrm flipH="1">
            <a:off x="3537284" y="2434726"/>
            <a:ext cx="4010492" cy="3087769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cxnSp>
        <p:nvCxnSpPr>
          <p:cNvPr id="258" name="Rovná spojnica 257"/>
          <p:cNvCxnSpPr/>
          <p:nvPr/>
        </p:nvCxnSpPr>
        <p:spPr>
          <a:xfrm flipH="1">
            <a:off x="2843808" y="2428097"/>
            <a:ext cx="4679903" cy="229704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sp>
        <p:nvSpPr>
          <p:cNvPr id="264" name="Line 68"/>
          <p:cNvSpPr>
            <a:spLocks noChangeShapeType="1"/>
          </p:cNvSpPr>
          <p:nvPr/>
        </p:nvSpPr>
        <p:spPr bwMode="auto">
          <a:xfrm flipH="1" flipV="1">
            <a:off x="2769747" y="2415905"/>
            <a:ext cx="655289" cy="2943641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ash"/>
            <a:round/>
            <a:headEnd type="none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65" name="Line 35"/>
          <p:cNvSpPr>
            <a:spLocks noChangeShapeType="1"/>
          </p:cNvSpPr>
          <p:nvPr/>
        </p:nvSpPr>
        <p:spPr bwMode="auto">
          <a:xfrm rot="2700000">
            <a:off x="4480373" y="3929071"/>
            <a:ext cx="0" cy="24434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66" name="BlokTextu 265"/>
          <p:cNvSpPr txBox="1"/>
          <p:nvPr/>
        </p:nvSpPr>
        <p:spPr>
          <a:xfrm>
            <a:off x="4998565" y="326907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9900CC"/>
                </a:solidFill>
              </a:rPr>
              <a:t>z</a:t>
            </a:r>
            <a:r>
              <a:rPr lang="sk-SK" sz="1400" b="1" baseline="30000" dirty="0" err="1" smtClean="0">
                <a:solidFill>
                  <a:srgbClr val="9900CC"/>
                </a:solidFill>
              </a:rPr>
              <a:t>V</a:t>
            </a:r>
            <a:endParaRPr lang="sk-SK" sz="1400" b="1" dirty="0">
              <a:solidFill>
                <a:srgbClr val="9900CC"/>
              </a:solidFill>
            </a:endParaRPr>
          </a:p>
        </p:txBody>
      </p:sp>
      <p:cxnSp>
        <p:nvCxnSpPr>
          <p:cNvPr id="267" name="Rovná spojovacia šípka 266"/>
          <p:cNvCxnSpPr/>
          <p:nvPr/>
        </p:nvCxnSpPr>
        <p:spPr>
          <a:xfrm flipV="1">
            <a:off x="5018651" y="3335562"/>
            <a:ext cx="0" cy="623654"/>
          </a:xfrm>
          <a:prstGeom prst="straightConnector1">
            <a:avLst/>
          </a:prstGeom>
          <a:ln w="19050">
            <a:solidFill>
              <a:srgbClr val="99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Rovná spojnica 268"/>
          <p:cNvCxnSpPr/>
          <p:nvPr/>
        </p:nvCxnSpPr>
        <p:spPr>
          <a:xfrm flipH="1">
            <a:off x="3738623" y="2420888"/>
            <a:ext cx="3785706" cy="1371283"/>
          </a:xfrm>
          <a:prstGeom prst="line">
            <a:avLst/>
          </a:prstGeom>
          <a:ln w="12700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ovná spojnica 272"/>
          <p:cNvCxnSpPr/>
          <p:nvPr/>
        </p:nvCxnSpPr>
        <p:spPr>
          <a:xfrm flipH="1">
            <a:off x="2915816" y="3786188"/>
            <a:ext cx="798934" cy="115498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Rovná spojnica 274"/>
          <p:cNvCxnSpPr>
            <a:stCxn id="271" idx="0"/>
          </p:cNvCxnSpPr>
          <p:nvPr/>
        </p:nvCxnSpPr>
        <p:spPr>
          <a:xfrm>
            <a:off x="3720960" y="3789040"/>
            <a:ext cx="735465" cy="1104754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BlokTextu 279"/>
          <p:cNvSpPr txBox="1"/>
          <p:nvPr/>
        </p:nvSpPr>
        <p:spPr>
          <a:xfrm>
            <a:off x="3608543" y="35291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9900CC"/>
                </a:solidFill>
              </a:rPr>
              <a:t>V</a:t>
            </a:r>
            <a:endParaRPr lang="sk-SK" sz="1400" b="1" dirty="0">
              <a:solidFill>
                <a:srgbClr val="9900CC"/>
              </a:solidFill>
            </a:endParaRPr>
          </a:p>
        </p:txBody>
      </p:sp>
      <p:sp>
        <p:nvSpPr>
          <p:cNvPr id="282" name="Text Box 45"/>
          <p:cNvSpPr txBox="1">
            <a:spLocks noChangeArrowheads="1"/>
          </p:cNvSpPr>
          <p:nvPr/>
        </p:nvSpPr>
        <p:spPr bwMode="auto">
          <a:xfrm>
            <a:off x="7782128" y="366988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z</a:t>
            </a:r>
          </a:p>
        </p:txBody>
      </p:sp>
      <p:sp>
        <p:nvSpPr>
          <p:cNvPr id="91" name="Line 99"/>
          <p:cNvSpPr>
            <a:spLocks noChangeShapeType="1"/>
          </p:cNvSpPr>
          <p:nvPr/>
        </p:nvSpPr>
        <p:spPr bwMode="auto">
          <a:xfrm>
            <a:off x="4932040" y="3600748"/>
            <a:ext cx="11777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87" name="Line 95"/>
          <p:cNvSpPr>
            <a:spLocks noChangeShapeType="1"/>
          </p:cNvSpPr>
          <p:nvPr/>
        </p:nvSpPr>
        <p:spPr bwMode="auto">
          <a:xfrm>
            <a:off x="4948818" y="3590830"/>
            <a:ext cx="0" cy="1460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1" name="Line 113"/>
          <p:cNvSpPr>
            <a:spLocks noChangeShapeType="1"/>
          </p:cNvSpPr>
          <p:nvPr/>
        </p:nvSpPr>
        <p:spPr bwMode="auto">
          <a:xfrm>
            <a:off x="4343341" y="3306606"/>
            <a:ext cx="1588" cy="102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7" name="Line 109"/>
          <p:cNvSpPr>
            <a:spLocks noChangeShapeType="1"/>
          </p:cNvSpPr>
          <p:nvPr/>
        </p:nvSpPr>
        <p:spPr bwMode="auto">
          <a:xfrm flipH="1" flipV="1">
            <a:off x="4360737" y="3294508"/>
            <a:ext cx="576065" cy="2880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8" name="Line 110"/>
          <p:cNvSpPr>
            <a:spLocks noChangeShapeType="1"/>
          </p:cNvSpPr>
          <p:nvPr/>
        </p:nvSpPr>
        <p:spPr bwMode="auto">
          <a:xfrm flipV="1">
            <a:off x="2223227" y="3302462"/>
            <a:ext cx="133350" cy="277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96" name="Line 108"/>
          <p:cNvSpPr>
            <a:spLocks noChangeShapeType="1"/>
          </p:cNvSpPr>
          <p:nvPr/>
        </p:nvSpPr>
        <p:spPr bwMode="auto">
          <a:xfrm>
            <a:off x="2368047" y="3292773"/>
            <a:ext cx="198793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07" name="Line 113"/>
          <p:cNvSpPr>
            <a:spLocks noChangeShapeType="1"/>
          </p:cNvSpPr>
          <p:nvPr/>
        </p:nvSpPr>
        <p:spPr bwMode="auto">
          <a:xfrm>
            <a:off x="4843077" y="3140968"/>
            <a:ext cx="0" cy="9125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5" name="Line 103"/>
          <p:cNvSpPr>
            <a:spLocks noChangeShapeType="1"/>
          </p:cNvSpPr>
          <p:nvPr/>
        </p:nvSpPr>
        <p:spPr bwMode="auto">
          <a:xfrm>
            <a:off x="4835021" y="3138786"/>
            <a:ext cx="1292225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110" name="BlokTextu 109"/>
          <p:cNvSpPr txBox="1"/>
          <p:nvPr/>
        </p:nvSpPr>
        <p:spPr>
          <a:xfrm>
            <a:off x="3514900" y="469488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</a:t>
            </a:r>
            <a:endParaRPr lang="sk-SK" sz="1400" b="1" dirty="0"/>
          </a:p>
        </p:txBody>
      </p:sp>
      <p:sp>
        <p:nvSpPr>
          <p:cNvPr id="124" name="Oval 47"/>
          <p:cNvSpPr>
            <a:spLocks noChangeAspect="1" noChangeArrowheads="1"/>
          </p:cNvSpPr>
          <p:nvPr/>
        </p:nvSpPr>
        <p:spPr bwMode="auto">
          <a:xfrm>
            <a:off x="3092613" y="468480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125" name="Oval 47"/>
          <p:cNvSpPr>
            <a:spLocks noChangeAspect="1" noChangeArrowheads="1"/>
          </p:cNvSpPr>
          <p:nvPr/>
        </p:nvSpPr>
        <p:spPr bwMode="auto">
          <a:xfrm>
            <a:off x="4300710" y="4686761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6" name="Oval 47"/>
          <p:cNvSpPr>
            <a:spLocks noChangeAspect="1" noChangeArrowheads="1"/>
          </p:cNvSpPr>
          <p:nvPr/>
        </p:nvSpPr>
        <p:spPr bwMode="auto">
          <a:xfrm>
            <a:off x="3593763" y="444232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Oval 47"/>
          <p:cNvSpPr>
            <a:spLocks noChangeAspect="1" noChangeArrowheads="1"/>
          </p:cNvSpPr>
          <p:nvPr/>
        </p:nvSpPr>
        <p:spPr bwMode="auto">
          <a:xfrm>
            <a:off x="3832586" y="5018957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19" name="Skupina 15"/>
          <p:cNvGrpSpPr>
            <a:grpSpLocks/>
          </p:cNvGrpSpPr>
          <p:nvPr/>
        </p:nvGrpSpPr>
        <p:grpSpPr bwMode="auto">
          <a:xfrm>
            <a:off x="6833940" y="6336000"/>
            <a:ext cx="1227856" cy="393700"/>
            <a:chOff x="2699794" y="4497810"/>
            <a:chExt cx="1226922" cy="393091"/>
          </a:xfrm>
        </p:grpSpPr>
        <p:pic>
          <p:nvPicPr>
            <p:cNvPr id="120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34" name="BlokTextu 133"/>
          <p:cNvSpPr txBox="1"/>
          <p:nvPr/>
        </p:nvSpPr>
        <p:spPr>
          <a:xfrm>
            <a:off x="360000" y="71414"/>
            <a:ext cx="85746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 perspektívy:</a:t>
            </a:r>
          </a:p>
          <a:p>
            <a:r>
              <a:rPr lang="sk-SK" sz="1400" b="1" dirty="0" smtClean="0"/>
              <a:t>12) </a:t>
            </a:r>
            <a:r>
              <a:rPr lang="sk-SK" sz="1400" dirty="0" smtClean="0"/>
              <a:t>Zobrazíme perspektívu bodov </a:t>
            </a:r>
            <a:r>
              <a:rPr lang="sk-SK" sz="1400" b="1" dirty="0" smtClean="0"/>
              <a:t>O</a:t>
            </a:r>
            <a:r>
              <a:rPr lang="sk-SK" sz="1400" dirty="0" smtClean="0"/>
              <a:t>, </a:t>
            </a:r>
            <a:r>
              <a:rPr lang="sk-SK" sz="1400" b="1" dirty="0" smtClean="0"/>
              <a:t>K</a:t>
            </a:r>
            <a:r>
              <a:rPr lang="sk-SK" sz="1400" dirty="0" smtClean="0"/>
              <a:t>, </a:t>
            </a:r>
            <a:r>
              <a:rPr lang="sk-SK" sz="1400" b="1" dirty="0" smtClean="0"/>
              <a:t>L</a:t>
            </a:r>
            <a:r>
              <a:rPr lang="sk-SK" sz="1400" dirty="0" smtClean="0"/>
              <a:t>, </a:t>
            </a:r>
            <a:r>
              <a:rPr lang="sk-SK" sz="1400" b="1" dirty="0" smtClean="0"/>
              <a:t>M</a:t>
            </a:r>
            <a:r>
              <a:rPr lang="sk-SK" sz="1400" dirty="0" smtClean="0"/>
              <a:t>, </a:t>
            </a:r>
            <a:r>
              <a:rPr lang="sk-SK" sz="1400" b="1" dirty="0" smtClean="0"/>
              <a:t>N</a:t>
            </a:r>
            <a:r>
              <a:rPr lang="sk-SK" sz="1400" dirty="0" smtClean="0"/>
              <a:t> a dotyčníc kružnice </a:t>
            </a:r>
            <a:r>
              <a:rPr lang="sk-SK" sz="1400" b="1" dirty="0" smtClean="0"/>
              <a:t>k</a:t>
            </a:r>
            <a:r>
              <a:rPr lang="sk-SK" sz="1400" dirty="0" smtClean="0"/>
              <a:t> v bodoch </a:t>
            </a:r>
            <a:r>
              <a:rPr lang="sk-SK" sz="1400" b="1" dirty="0" smtClean="0"/>
              <a:t>K</a:t>
            </a:r>
            <a:r>
              <a:rPr lang="sk-SK" sz="1400" dirty="0" smtClean="0"/>
              <a:t>, </a:t>
            </a:r>
            <a:r>
              <a:rPr lang="sk-SK" sz="1400" b="1" dirty="0" smtClean="0"/>
              <a:t>L</a:t>
            </a:r>
            <a:r>
              <a:rPr lang="sk-SK" sz="1400" dirty="0" smtClean="0"/>
              <a:t>, </a:t>
            </a:r>
            <a:r>
              <a:rPr lang="sk-SK" sz="1400" b="1" dirty="0" smtClean="0"/>
              <a:t>M</a:t>
            </a:r>
            <a:r>
              <a:rPr lang="sk-SK" sz="1400" dirty="0" smtClean="0"/>
              <a:t>, </a:t>
            </a:r>
            <a:r>
              <a:rPr lang="sk-SK" sz="1400" b="1" dirty="0" smtClean="0"/>
              <a:t>N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13) </a:t>
            </a:r>
            <a:r>
              <a:rPr lang="sk-SK" sz="1400" dirty="0" smtClean="0"/>
              <a:t>Kružnica sa zobrazí do elipsy. </a:t>
            </a:r>
          </a:p>
          <a:p>
            <a:r>
              <a:rPr lang="sk-SK" sz="1400" dirty="0" smtClean="0"/>
              <a:t>Narysujeme ju pomocou konštrukcie 8 bodov a 8 dotyčníc (pozri príklad P12 v tejto kapitole).</a:t>
            </a: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Poznámka: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Pri konštrukcii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 do</a:t>
            </a:r>
            <a:r>
              <a:rPr lang="sk-SK" sz="1200" dirty="0" err="1" smtClean="0">
                <a:latin typeface="Arial" pitchFamily="34" charset="0"/>
                <a:cs typeface="Arial" pitchFamily="34" charset="0"/>
                <a:sym typeface="Symbol"/>
              </a:rPr>
              <a:t>tyčníc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 využijeme </a:t>
            </a:r>
            <a:r>
              <a:rPr lang="sk-SK" sz="1200" dirty="0" err="1" smtClean="0">
                <a:latin typeface="Arial" pitchFamily="34" charset="0"/>
                <a:cs typeface="Arial" pitchFamily="34" charset="0"/>
                <a:sym typeface="Symbol"/>
              </a:rPr>
              <a:t>úbežník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200" b="1" baseline="30000" dirty="0" smtClean="0"/>
              <a:t>45</a:t>
            </a:r>
            <a:r>
              <a:rPr lang="sk-SK" sz="1200" b="1" dirty="0" smtClean="0"/>
              <a:t>U</a:t>
            </a:r>
            <a:r>
              <a:rPr lang="sk-SK" sz="1200" dirty="0" smtClean="0"/>
              <a:t>.</a:t>
            </a:r>
            <a:endParaRPr lang="sk-SK" sz="1200" b="1" dirty="0" smtClean="0"/>
          </a:p>
          <a:p>
            <a:r>
              <a:rPr lang="sk-SK" sz="1400" b="1" dirty="0" smtClean="0">
                <a:sym typeface="Symbol"/>
              </a:rPr>
              <a:t>14) </a:t>
            </a:r>
            <a:r>
              <a:rPr lang="sk-SK" sz="1400" dirty="0" smtClean="0">
                <a:sym typeface="Symbol"/>
              </a:rPr>
              <a:t>Zobrazíme vrchol </a:t>
            </a:r>
            <a:r>
              <a:rPr lang="sk-SK" sz="1400" b="1" dirty="0" smtClean="0">
                <a:sym typeface="Symbol"/>
              </a:rPr>
              <a:t>V</a:t>
            </a:r>
            <a:r>
              <a:rPr lang="sk-SK" sz="1400" dirty="0" smtClean="0">
                <a:sym typeface="Symbol"/>
              </a:rPr>
              <a:t> kužeľa, obrys kužeľa a viditeľnosť elipsy.</a:t>
            </a:r>
          </a:p>
          <a:p>
            <a:r>
              <a:rPr lang="sk-SK" sz="1400" b="1" dirty="0" smtClean="0">
                <a:sym typeface="Symbol"/>
              </a:rPr>
              <a:t>15)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kružnicu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správneho zobrazenia. Jej stred je v bode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jej polomer sa rovná dištancii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Ak sme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zvolili správne (t. j. tak, aby objekt ležal v zornom kužeľovom priestore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dirty="0" smtClean="0">
                <a:sym typeface="Symbol"/>
              </a:rPr>
              <a:t> = 45°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), tak perspektíva objektu leží v kružnici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Poznámka: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Bod </a:t>
            </a:r>
            <a:r>
              <a:rPr lang="sk-SK" sz="1200" b="1" baseline="30000" dirty="0" smtClean="0">
                <a:latin typeface="Arial" pitchFamily="34" charset="0"/>
                <a:cs typeface="Arial" pitchFamily="34" charset="0"/>
                <a:sym typeface="Symbol"/>
              </a:rPr>
              <a:t>45</a:t>
            </a:r>
            <a:r>
              <a:rPr lang="sk-SK" sz="1200" b="1" dirty="0" smtClean="0">
                <a:latin typeface="Arial" pitchFamily="34" charset="0"/>
                <a:cs typeface="Arial" pitchFamily="34" charset="0"/>
                <a:sym typeface="Symbol"/>
              </a:rPr>
              <a:t>U </a:t>
            </a:r>
            <a:r>
              <a:rPr lang="sk-SK" sz="1200" dirty="0" smtClean="0">
                <a:latin typeface="Arial" pitchFamily="34" charset="0"/>
                <a:cs typeface="Arial" pitchFamily="34" charset="0"/>
                <a:sym typeface="Symbol"/>
              </a:rPr>
              <a:t>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2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2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136" name="BlokTextu 135"/>
          <p:cNvSpPr txBox="1"/>
          <p:nvPr/>
        </p:nvSpPr>
        <p:spPr>
          <a:xfrm>
            <a:off x="3668279" y="50088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K</a:t>
            </a:r>
            <a:endParaRPr lang="sk-SK" sz="1200" b="1" dirty="0"/>
          </a:p>
        </p:txBody>
      </p:sp>
      <p:sp>
        <p:nvSpPr>
          <p:cNvPr id="137" name="BlokTextu 136"/>
          <p:cNvSpPr txBox="1"/>
          <p:nvPr/>
        </p:nvSpPr>
        <p:spPr>
          <a:xfrm>
            <a:off x="3462843" y="442913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L</a:t>
            </a:r>
            <a:endParaRPr lang="sk-SK" sz="1200" b="1" dirty="0"/>
          </a:p>
        </p:txBody>
      </p:sp>
      <p:sp>
        <p:nvSpPr>
          <p:cNvPr id="138" name="BlokTextu 137"/>
          <p:cNvSpPr txBox="1"/>
          <p:nvPr/>
        </p:nvSpPr>
        <p:spPr>
          <a:xfrm>
            <a:off x="2864451" y="4494213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M</a:t>
            </a:r>
            <a:endParaRPr lang="sk-SK" sz="1200" b="1" dirty="0"/>
          </a:p>
        </p:txBody>
      </p:sp>
      <p:sp>
        <p:nvSpPr>
          <p:cNvPr id="139" name="BlokTextu 138"/>
          <p:cNvSpPr txBox="1"/>
          <p:nvPr/>
        </p:nvSpPr>
        <p:spPr>
          <a:xfrm>
            <a:off x="4247597" y="447596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/>
              <a:t>N</a:t>
            </a:r>
            <a:endParaRPr lang="sk-SK" sz="1200" b="1" dirty="0"/>
          </a:p>
        </p:txBody>
      </p:sp>
      <p:sp>
        <p:nvSpPr>
          <p:cNvPr id="140" name="Oval 47"/>
          <p:cNvSpPr>
            <a:spLocks noChangeAspect="1" noChangeArrowheads="1"/>
          </p:cNvSpPr>
          <p:nvPr/>
        </p:nvSpPr>
        <p:spPr bwMode="auto">
          <a:xfrm>
            <a:off x="2731510" y="2365099"/>
            <a:ext cx="90000" cy="90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41" name="Oval 47"/>
          <p:cNvSpPr>
            <a:spLocks noChangeAspect="1" noChangeArrowheads="1"/>
          </p:cNvSpPr>
          <p:nvPr/>
        </p:nvSpPr>
        <p:spPr bwMode="auto">
          <a:xfrm>
            <a:off x="2741855" y="3927698"/>
            <a:ext cx="72000" cy="720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BlokTextu 141"/>
          <p:cNvSpPr txBox="1"/>
          <p:nvPr/>
        </p:nvSpPr>
        <p:spPr>
          <a:xfrm>
            <a:off x="6858016" y="4786322"/>
            <a:ext cx="57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k</a:t>
            </a:r>
            <a:r>
              <a:rPr lang="en-US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143" name="Oblúk 142"/>
          <p:cNvSpPr>
            <a:spLocks noChangeAspect="1"/>
          </p:cNvSpPr>
          <p:nvPr/>
        </p:nvSpPr>
        <p:spPr>
          <a:xfrm flipV="1">
            <a:off x="-1965047" y="-2335623"/>
            <a:ext cx="9504000" cy="9504000"/>
          </a:xfrm>
          <a:prstGeom prst="arc">
            <a:avLst>
              <a:gd name="adj1" fmla="val 17548800"/>
              <a:gd name="adj2" fmla="val 46035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4" name="Rovná spojnica 143"/>
          <p:cNvCxnSpPr/>
          <p:nvPr/>
        </p:nvCxnSpPr>
        <p:spPr>
          <a:xfrm flipH="1">
            <a:off x="5890585" y="2425783"/>
            <a:ext cx="1643825" cy="312383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</p:cxnSp>
      <p:sp>
        <p:nvSpPr>
          <p:cNvPr id="166" name="BlokTextu 165"/>
          <p:cNvSpPr txBox="1"/>
          <p:nvPr/>
        </p:nvSpPr>
        <p:spPr>
          <a:xfrm>
            <a:off x="4036128" y="508876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rgbClr val="00B050"/>
                </a:solidFill>
              </a:rPr>
              <a:t>45°</a:t>
            </a:r>
            <a:endParaRPr lang="sk-SK" sz="1200" b="1" dirty="0">
              <a:solidFill>
                <a:srgbClr val="00B050"/>
              </a:solidFill>
            </a:endParaRPr>
          </a:p>
        </p:txBody>
      </p:sp>
      <p:sp>
        <p:nvSpPr>
          <p:cNvPr id="183" name="BlokTextu 182"/>
          <p:cNvSpPr txBox="1"/>
          <p:nvPr/>
        </p:nvSpPr>
        <p:spPr>
          <a:xfrm>
            <a:off x="7459606" y="397048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>
                <a:solidFill>
                  <a:srgbClr val="FF0000"/>
                </a:solidFill>
              </a:rPr>
              <a:t>45</a:t>
            </a:r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85" name="Line 68"/>
          <p:cNvSpPr>
            <a:spLocks noChangeShapeType="1"/>
          </p:cNvSpPr>
          <p:nvPr/>
        </p:nvSpPr>
        <p:spPr bwMode="auto">
          <a:xfrm flipH="1">
            <a:off x="3338070" y="4946454"/>
            <a:ext cx="963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7" name="Line 68"/>
          <p:cNvSpPr>
            <a:spLocks noChangeShapeType="1"/>
          </p:cNvSpPr>
          <p:nvPr/>
        </p:nvSpPr>
        <p:spPr bwMode="auto">
          <a:xfrm flipH="1">
            <a:off x="3259886" y="4530264"/>
            <a:ext cx="7816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7" name="Line 35"/>
          <p:cNvSpPr>
            <a:spLocks noChangeShapeType="1"/>
          </p:cNvSpPr>
          <p:nvPr/>
        </p:nvSpPr>
        <p:spPr bwMode="auto">
          <a:xfrm rot="2700000">
            <a:off x="7301959" y="3874193"/>
            <a:ext cx="0" cy="661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 type="oval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1" name="Voľná forma 190"/>
          <p:cNvSpPr/>
          <p:nvPr/>
        </p:nvSpPr>
        <p:spPr>
          <a:xfrm>
            <a:off x="3074194" y="4467225"/>
            <a:ext cx="1476375" cy="583406"/>
          </a:xfrm>
          <a:custGeom>
            <a:avLst/>
            <a:gdLst>
              <a:gd name="connsiteX0" fmla="*/ 1076325 w 1476375"/>
              <a:gd name="connsiteY0" fmla="*/ 0 h 583406"/>
              <a:gd name="connsiteX1" fmla="*/ 1476375 w 1476375"/>
              <a:gd name="connsiteY1" fmla="*/ 583406 h 583406"/>
              <a:gd name="connsiteX2" fmla="*/ 85725 w 1476375"/>
              <a:gd name="connsiteY2" fmla="*/ 583406 h 583406"/>
              <a:gd name="connsiteX3" fmla="*/ 0 w 1476375"/>
              <a:gd name="connsiteY3" fmla="*/ 0 h 583406"/>
              <a:gd name="connsiteX4" fmla="*/ 1076325 w 1476375"/>
              <a:gd name="connsiteY4" fmla="*/ 0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583406">
                <a:moveTo>
                  <a:pt x="1076325" y="0"/>
                </a:moveTo>
                <a:lnTo>
                  <a:pt x="1476375" y="583406"/>
                </a:lnTo>
                <a:lnTo>
                  <a:pt x="85725" y="583406"/>
                </a:lnTo>
                <a:lnTo>
                  <a:pt x="0" y="0"/>
                </a:lnTo>
                <a:lnTo>
                  <a:pt x="1076325" y="0"/>
                </a:lnTo>
                <a:close/>
              </a:path>
            </a:pathLst>
          </a:custGeom>
          <a:noFill/>
          <a:ln w="190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5" name="Rovná spojnica 254"/>
          <p:cNvCxnSpPr/>
          <p:nvPr/>
        </p:nvCxnSpPr>
        <p:spPr>
          <a:xfrm>
            <a:off x="2847661" y="4725144"/>
            <a:ext cx="1079551" cy="49744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 type="oval" w="sm" len="sm"/>
            <a:tailEnd type="none" w="sm" len="sm"/>
          </a:ln>
        </p:spPr>
      </p:cxnSp>
      <p:cxnSp>
        <p:nvCxnSpPr>
          <p:cNvPr id="262" name="Rovná spojnica 261"/>
          <p:cNvCxnSpPr/>
          <p:nvPr/>
        </p:nvCxnSpPr>
        <p:spPr>
          <a:xfrm flipH="1" flipV="1">
            <a:off x="3579417" y="4369856"/>
            <a:ext cx="1019777" cy="33471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 type="oval" w="sm" len="sm"/>
            <a:tailEnd type="none" w="sm" len="sm"/>
          </a:ln>
        </p:spPr>
      </p:cxnSp>
      <p:cxnSp>
        <p:nvCxnSpPr>
          <p:cNvPr id="158" name="Rovná spojnica 157"/>
          <p:cNvCxnSpPr/>
          <p:nvPr/>
        </p:nvCxnSpPr>
        <p:spPr>
          <a:xfrm rot="10800000" flipV="1">
            <a:off x="3177431" y="4459025"/>
            <a:ext cx="978695" cy="585964"/>
          </a:xfrm>
          <a:prstGeom prst="line">
            <a:avLst/>
          </a:prstGeom>
          <a:ln w="12700">
            <a:solidFill>
              <a:srgbClr val="CC99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ovná spojnica 249"/>
          <p:cNvCxnSpPr/>
          <p:nvPr/>
        </p:nvCxnSpPr>
        <p:spPr>
          <a:xfrm flipH="1" flipV="1">
            <a:off x="3088418" y="4471023"/>
            <a:ext cx="1466755" cy="577815"/>
          </a:xfrm>
          <a:prstGeom prst="line">
            <a:avLst/>
          </a:prstGeom>
          <a:ln w="12700">
            <a:solidFill>
              <a:srgbClr val="CC99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Rovná spojnica 277"/>
          <p:cNvCxnSpPr/>
          <p:nvPr/>
        </p:nvCxnSpPr>
        <p:spPr>
          <a:xfrm>
            <a:off x="3725707" y="3793787"/>
            <a:ext cx="620030" cy="931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Line 113"/>
          <p:cNvSpPr>
            <a:spLocks noChangeShapeType="1"/>
          </p:cNvSpPr>
          <p:nvPr/>
        </p:nvSpPr>
        <p:spPr bwMode="auto">
          <a:xfrm>
            <a:off x="3720960" y="3789040"/>
            <a:ext cx="0" cy="924115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0" name="Oval 47"/>
          <p:cNvSpPr>
            <a:spLocks noChangeAspect="1" noChangeArrowheads="1"/>
          </p:cNvSpPr>
          <p:nvPr/>
        </p:nvSpPr>
        <p:spPr bwMode="auto">
          <a:xfrm>
            <a:off x="4013457" y="4499261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9" name="Oval 47"/>
          <p:cNvSpPr>
            <a:spLocks noChangeAspect="1" noChangeArrowheads="1"/>
          </p:cNvSpPr>
          <p:nvPr/>
        </p:nvSpPr>
        <p:spPr bwMode="auto">
          <a:xfrm>
            <a:off x="4264983" y="4913939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Oval 47"/>
          <p:cNvSpPr>
            <a:spLocks noChangeAspect="1" noChangeArrowheads="1"/>
          </p:cNvSpPr>
          <p:nvPr/>
        </p:nvSpPr>
        <p:spPr bwMode="auto">
          <a:xfrm>
            <a:off x="3306465" y="4913939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" name="Oval 47"/>
          <p:cNvSpPr>
            <a:spLocks noChangeAspect="1" noChangeArrowheads="1"/>
          </p:cNvSpPr>
          <p:nvPr/>
        </p:nvSpPr>
        <p:spPr bwMode="auto">
          <a:xfrm>
            <a:off x="3217536" y="450890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8" name="Oval 47"/>
          <p:cNvSpPr>
            <a:spLocks noChangeAspect="1" noChangeArrowheads="1"/>
          </p:cNvSpPr>
          <p:nvPr/>
        </p:nvSpPr>
        <p:spPr bwMode="auto">
          <a:xfrm>
            <a:off x="3691927" y="469327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2" name="BlokTextu 161"/>
          <p:cNvSpPr txBox="1"/>
          <p:nvPr/>
        </p:nvSpPr>
        <p:spPr>
          <a:xfrm>
            <a:off x="4772175" y="313694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9900CC"/>
                </a:solidFill>
              </a:rPr>
              <a:t>V</a:t>
            </a:r>
            <a:r>
              <a:rPr lang="sk-SK" sz="1400" b="1" baseline="30000" dirty="0" smtClean="0">
                <a:solidFill>
                  <a:srgbClr val="9900CC"/>
                </a:solidFill>
                <a:sym typeface="Symbol"/>
              </a:rPr>
              <a:t></a:t>
            </a:r>
            <a:r>
              <a:rPr lang="sk-SK" sz="1400" dirty="0" smtClean="0">
                <a:solidFill>
                  <a:srgbClr val="9900CC"/>
                </a:solidFill>
                <a:sym typeface="Symbol"/>
              </a:rPr>
              <a:t> </a:t>
            </a:r>
            <a:endParaRPr lang="sk-SK" sz="1400" b="1" dirty="0">
              <a:solidFill>
                <a:srgbClr val="9900CC"/>
              </a:solidFill>
            </a:endParaRPr>
          </a:p>
        </p:txBody>
      </p:sp>
      <p:cxnSp>
        <p:nvCxnSpPr>
          <p:cNvPr id="165" name="Rovná spojnica 164"/>
          <p:cNvCxnSpPr/>
          <p:nvPr/>
        </p:nvCxnSpPr>
        <p:spPr>
          <a:xfrm flipH="1">
            <a:off x="3923928" y="4702284"/>
            <a:ext cx="678926" cy="522721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90" name="Rovná spojnica 189"/>
          <p:cNvCxnSpPr/>
          <p:nvPr/>
        </p:nvCxnSpPr>
        <p:spPr>
          <a:xfrm flipH="1">
            <a:off x="2864801" y="4371367"/>
            <a:ext cx="699087" cy="34313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239" name="Oblúk 238"/>
          <p:cNvSpPr>
            <a:spLocks noChangeAspect="1"/>
          </p:cNvSpPr>
          <p:nvPr/>
        </p:nvSpPr>
        <p:spPr>
          <a:xfrm rot="360000">
            <a:off x="3120088" y="4497050"/>
            <a:ext cx="1261951" cy="535669"/>
          </a:xfrm>
          <a:prstGeom prst="arc">
            <a:avLst>
              <a:gd name="adj1" fmla="val 20961949"/>
              <a:gd name="adj2" fmla="val 110829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06" name="AutoShape 76"/>
          <p:cNvSpPr>
            <a:spLocks/>
          </p:cNvSpPr>
          <p:nvPr/>
        </p:nvSpPr>
        <p:spPr bwMode="auto">
          <a:xfrm rot="5400000" flipH="1">
            <a:off x="3205084" y="4352761"/>
            <a:ext cx="160338" cy="882890"/>
          </a:xfrm>
          <a:prstGeom prst="leftBrace">
            <a:avLst>
              <a:gd name="adj1" fmla="val 64642"/>
              <a:gd name="adj2" fmla="val 49528"/>
            </a:avLst>
          </a:prstGeom>
          <a:noFill/>
          <a:ln w="9525">
            <a:solidFill>
              <a:srgbClr val="00FF00"/>
            </a:solidFill>
            <a:round/>
            <a:headEnd type="oval" w="sm" len="sm"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sp>
        <p:nvSpPr>
          <p:cNvPr id="208" name="AutoShape 76"/>
          <p:cNvSpPr>
            <a:spLocks/>
          </p:cNvSpPr>
          <p:nvPr/>
        </p:nvSpPr>
        <p:spPr bwMode="auto">
          <a:xfrm rot="16200000">
            <a:off x="4081460" y="4352745"/>
            <a:ext cx="160338" cy="882890"/>
          </a:xfrm>
          <a:prstGeom prst="leftBrace">
            <a:avLst>
              <a:gd name="adj1" fmla="val 64642"/>
              <a:gd name="adj2" fmla="val 49528"/>
            </a:avLst>
          </a:prstGeom>
          <a:noFill/>
          <a:ln w="9525">
            <a:solidFill>
              <a:srgbClr val="00FF00"/>
            </a:solidFill>
            <a:round/>
            <a:headEnd type="oval" w="sm" len="sm"/>
            <a:tailEnd/>
          </a:ln>
        </p:spPr>
        <p:txBody>
          <a:bodyPr rot="10800000" vert="eaVert" wrap="none" anchor="ctr"/>
          <a:lstStyle/>
          <a:p>
            <a:pPr algn="ctr"/>
            <a:endParaRPr lang="sk-SK">
              <a:solidFill>
                <a:srgbClr val="008000"/>
              </a:solidFill>
            </a:endParaRPr>
          </a:p>
        </p:txBody>
      </p:sp>
      <p:cxnSp>
        <p:nvCxnSpPr>
          <p:cNvPr id="276" name="Rovná spojnica 275"/>
          <p:cNvCxnSpPr/>
          <p:nvPr/>
        </p:nvCxnSpPr>
        <p:spPr>
          <a:xfrm flipH="1">
            <a:off x="3131840" y="3786189"/>
            <a:ext cx="587669" cy="849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Zástupný symbol čísla snímky 1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40" grpId="0" animBg="1"/>
      <p:bldP spid="209" grpId="0" animBg="1"/>
      <p:bldP spid="209" grpId="1" animBg="1"/>
      <p:bldP spid="243" grpId="0" animBg="1"/>
      <p:bldP spid="77" grpId="0" animBg="1"/>
      <p:bldP spid="132" grpId="0" animBg="1"/>
      <p:bldP spid="224" grpId="0" animBg="1"/>
      <p:bldP spid="242" grpId="0" animBg="1"/>
      <p:bldP spid="248" grpId="0" animBg="1"/>
      <p:bldP spid="264" grpId="0" animBg="1"/>
      <p:bldP spid="266" grpId="0"/>
      <p:bldP spid="280" grpId="0"/>
      <p:bldP spid="110" grpId="0"/>
      <p:bldP spid="124" grpId="0" animBg="1"/>
      <p:bldP spid="125" grpId="0" animBg="1"/>
      <p:bldP spid="126" grpId="0" animBg="1"/>
      <p:bldP spid="127" grpId="0" animBg="1"/>
      <p:bldP spid="136" grpId="0"/>
      <p:bldP spid="137" grpId="0"/>
      <p:bldP spid="138" grpId="0"/>
      <p:bldP spid="139" grpId="0"/>
      <p:bldP spid="142" grpId="0"/>
      <p:bldP spid="143" grpId="0" animBg="1"/>
      <p:bldP spid="166" grpId="0"/>
      <p:bldP spid="185" grpId="0" animBg="1"/>
      <p:bldP spid="187" grpId="0" animBg="1"/>
      <p:bldP spid="191" grpId="0" animBg="1"/>
      <p:bldP spid="271" grpId="0" animBg="1"/>
      <p:bldP spid="130" grpId="0" animBg="1"/>
      <p:bldP spid="129" grpId="0" animBg="1"/>
      <p:bldP spid="131" grpId="0" animBg="1"/>
      <p:bldP spid="133" grpId="0" animBg="1"/>
      <p:bldP spid="128" grpId="0" animBg="1"/>
      <p:bldP spid="162" grpId="0"/>
      <p:bldP spid="239" grpId="0" animBg="1"/>
      <p:bldP spid="206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Voľná forma 82"/>
          <p:cNvSpPr/>
          <p:nvPr/>
        </p:nvSpPr>
        <p:spPr>
          <a:xfrm>
            <a:off x="27159" y="1258701"/>
            <a:ext cx="5794409" cy="2492943"/>
          </a:xfrm>
          <a:custGeom>
            <a:avLst/>
            <a:gdLst>
              <a:gd name="connsiteX0" fmla="*/ 0 w 5794409"/>
              <a:gd name="connsiteY0" fmla="*/ 1617044 h 2492943"/>
              <a:gd name="connsiteX1" fmla="*/ 1742173 w 5794409"/>
              <a:gd name="connsiteY1" fmla="*/ 0 h 2492943"/>
              <a:gd name="connsiteX2" fmla="*/ 5794409 w 5794409"/>
              <a:gd name="connsiteY2" fmla="*/ 837398 h 2492943"/>
              <a:gd name="connsiteX3" fmla="*/ 4013735 w 5794409"/>
              <a:gd name="connsiteY3" fmla="*/ 2492943 h 2492943"/>
              <a:gd name="connsiteX4" fmla="*/ 0 w 5794409"/>
              <a:gd name="connsiteY4" fmla="*/ 1617044 h 24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409" h="2492943">
                <a:moveTo>
                  <a:pt x="0" y="1617044"/>
                </a:moveTo>
                <a:lnTo>
                  <a:pt x="1742173" y="0"/>
                </a:lnTo>
                <a:lnTo>
                  <a:pt x="5794409" y="837398"/>
                </a:lnTo>
                <a:lnTo>
                  <a:pt x="4013735" y="2492943"/>
                </a:lnTo>
                <a:lnTo>
                  <a:pt x="0" y="1617044"/>
                </a:lnTo>
                <a:close/>
              </a:path>
            </a:pathLst>
          </a:custGeom>
          <a:solidFill>
            <a:schemeClr val="bg2">
              <a:lumMod val="75000"/>
              <a:alpha val="5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Voľná forma 78"/>
          <p:cNvSpPr/>
          <p:nvPr/>
        </p:nvSpPr>
        <p:spPr>
          <a:xfrm>
            <a:off x="-32" y="3804584"/>
            <a:ext cx="5794409" cy="2492943"/>
          </a:xfrm>
          <a:custGeom>
            <a:avLst/>
            <a:gdLst>
              <a:gd name="connsiteX0" fmla="*/ 0 w 5794409"/>
              <a:gd name="connsiteY0" fmla="*/ 1617044 h 2492943"/>
              <a:gd name="connsiteX1" fmla="*/ 1742173 w 5794409"/>
              <a:gd name="connsiteY1" fmla="*/ 0 h 2492943"/>
              <a:gd name="connsiteX2" fmla="*/ 5794409 w 5794409"/>
              <a:gd name="connsiteY2" fmla="*/ 837398 h 2492943"/>
              <a:gd name="connsiteX3" fmla="*/ 4013735 w 5794409"/>
              <a:gd name="connsiteY3" fmla="*/ 2492943 h 2492943"/>
              <a:gd name="connsiteX4" fmla="*/ 0 w 5794409"/>
              <a:gd name="connsiteY4" fmla="*/ 1617044 h 24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409" h="2492943">
                <a:moveTo>
                  <a:pt x="0" y="1617044"/>
                </a:moveTo>
                <a:lnTo>
                  <a:pt x="1742173" y="0"/>
                </a:lnTo>
                <a:lnTo>
                  <a:pt x="5794409" y="837398"/>
                </a:lnTo>
                <a:lnTo>
                  <a:pt x="4013735" y="2492943"/>
                </a:lnTo>
                <a:lnTo>
                  <a:pt x="0" y="1617044"/>
                </a:lnTo>
                <a:close/>
              </a:path>
            </a:pathLst>
          </a:custGeom>
          <a:solidFill>
            <a:schemeClr val="bg2">
              <a:lumMod val="75000"/>
              <a:alpha val="5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Rovná spojnica 51"/>
          <p:cNvCxnSpPr/>
          <p:nvPr/>
        </p:nvCxnSpPr>
        <p:spPr>
          <a:xfrm rot="5400000">
            <a:off x="101870" y="3522196"/>
            <a:ext cx="2535595" cy="1421"/>
          </a:xfrm>
          <a:prstGeom prst="line">
            <a:avLst/>
          </a:prstGeom>
          <a:ln w="19050">
            <a:solidFill>
              <a:srgbClr val="009900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/>
        </p:nvCxnSpPr>
        <p:spPr>
          <a:xfrm>
            <a:off x="2921947" y="4942757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 flipH="1" flipV="1">
            <a:off x="1383120" y="2273991"/>
            <a:ext cx="541047" cy="2321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lokTextu 73"/>
          <p:cNvSpPr txBox="1"/>
          <p:nvPr/>
        </p:nvSpPr>
        <p:spPr>
          <a:xfrm>
            <a:off x="72000" y="108000"/>
            <a:ext cx="4721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Lineárna zvislá perspektíva</a:t>
            </a:r>
          </a:p>
          <a:p>
            <a:r>
              <a:rPr lang="sk-SK" sz="1600" b="1" dirty="0" smtClean="0">
                <a:latin typeface="Arial" pitchFamily="34" charset="0"/>
                <a:cs typeface="Arial" pitchFamily="34" charset="0"/>
              </a:rPr>
              <a:t>Perspektíva bodu 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Stopn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íkovo-úbežníková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(vrstevnicová) metóda</a:t>
            </a:r>
            <a:endParaRPr lang="sk-SK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Rovná spojnica 32"/>
          <p:cNvCxnSpPr/>
          <p:nvPr/>
        </p:nvCxnSpPr>
        <p:spPr>
          <a:xfrm rot="5400000">
            <a:off x="3594501" y="4420698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lokTextu 85"/>
          <p:cNvSpPr txBox="1"/>
          <p:nvPr/>
        </p:nvSpPr>
        <p:spPr>
          <a:xfrm>
            <a:off x="1256516" y="197144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BlokTextu 86"/>
          <p:cNvSpPr txBox="1"/>
          <p:nvPr/>
        </p:nvSpPr>
        <p:spPr>
          <a:xfrm>
            <a:off x="1097376" y="482442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BlokTextu 99"/>
          <p:cNvSpPr txBox="1"/>
          <p:nvPr/>
        </p:nvSpPr>
        <p:spPr>
          <a:xfrm>
            <a:off x="4377084" y="35244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4397812" y="51419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BlokTextu 103"/>
          <p:cNvSpPr txBox="1"/>
          <p:nvPr/>
        </p:nvSpPr>
        <p:spPr>
          <a:xfrm>
            <a:off x="1525326" y="40770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BlokTextu 104"/>
          <p:cNvSpPr txBox="1"/>
          <p:nvPr/>
        </p:nvSpPr>
        <p:spPr>
          <a:xfrm>
            <a:off x="1439555" y="58793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4812365" y="3170065"/>
            <a:ext cx="43316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konštrukcie bodu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rovinu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ktorá je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rovnobežná s rovinou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 Stopa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(priesečnica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s priemetňou) je pomocná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základnica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Symbol"/>
              </a:rPr>
              <a:t>zz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sym typeface="Symbol"/>
              </a:rPr>
              <a:t> =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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sym typeface="Symbol"/>
              </a:rPr>
              <a:t> =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AA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z</a:t>
            </a:r>
            <a:r>
              <a:rPr lang="sk-SK" sz="1400" b="1" baseline="30000" dirty="0" err="1" smtClean="0">
                <a:sym typeface="Symbol"/>
              </a:rPr>
              <a:t>A</a:t>
            </a:r>
            <a:endParaRPr lang="sk-SK" sz="1400" b="1" baseline="30000" dirty="0" smtClean="0">
              <a:sym typeface="Symbol"/>
            </a:endParaRPr>
          </a:p>
          <a:p>
            <a:endParaRPr lang="sk-SK" sz="1400" b="1" dirty="0" smtClean="0">
              <a:sym typeface="Symbol"/>
            </a:endParaRP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2)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také dve ľubovoľné priamky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ležiace v rovine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aby ich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stopníky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boli dostupné v nákresni.</a:t>
            </a:r>
          </a:p>
          <a:p>
            <a:endParaRPr lang="en-US" sz="1400" b="1" dirty="0" smtClean="0"/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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Skupina 75"/>
          <p:cNvGrpSpPr/>
          <p:nvPr/>
        </p:nvGrpSpPr>
        <p:grpSpPr>
          <a:xfrm rot="16826926" flipH="1">
            <a:off x="4020546" y="3602421"/>
            <a:ext cx="171052" cy="92527"/>
            <a:chOff x="4838514" y="2924944"/>
            <a:chExt cx="171052" cy="92527"/>
          </a:xfrm>
        </p:grpSpPr>
        <p:cxnSp>
          <p:nvCxnSpPr>
            <p:cNvPr id="84" name="Rovná spojnica 83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4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Rovná spojnica 122"/>
          <p:cNvCxnSpPr/>
          <p:nvPr/>
        </p:nvCxnSpPr>
        <p:spPr>
          <a:xfrm flipH="1">
            <a:off x="1086616" y="1873222"/>
            <a:ext cx="2385653" cy="446913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ovná spojnica 58"/>
          <p:cNvCxnSpPr/>
          <p:nvPr/>
        </p:nvCxnSpPr>
        <p:spPr>
          <a:xfrm flipV="1">
            <a:off x="1444978" y="3884145"/>
            <a:ext cx="2619402" cy="2438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ovná spojnica 91"/>
          <p:cNvCxnSpPr/>
          <p:nvPr/>
        </p:nvCxnSpPr>
        <p:spPr>
          <a:xfrm>
            <a:off x="2926516" y="3264197"/>
            <a:ext cx="1515146" cy="31897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ovná spojnica 121"/>
          <p:cNvCxnSpPr/>
          <p:nvPr/>
        </p:nvCxnSpPr>
        <p:spPr>
          <a:xfrm rot="16200000" flipV="1">
            <a:off x="1267323" y="2169436"/>
            <a:ext cx="909327" cy="909327"/>
          </a:xfrm>
          <a:prstGeom prst="line">
            <a:avLst/>
          </a:prstGeom>
          <a:ln w="19050">
            <a:solidFill>
              <a:srgbClr val="0033CC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 flipH="1" flipV="1">
            <a:off x="1940996" y="2514684"/>
            <a:ext cx="886773" cy="3805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75"/>
          <p:cNvGrpSpPr/>
          <p:nvPr/>
        </p:nvGrpSpPr>
        <p:grpSpPr>
          <a:xfrm flipH="1">
            <a:off x="1276336" y="3298399"/>
            <a:ext cx="171052" cy="92527"/>
            <a:chOff x="4838514" y="2924944"/>
            <a:chExt cx="171052" cy="92527"/>
          </a:xfrm>
        </p:grpSpPr>
        <p:cxnSp>
          <p:nvCxnSpPr>
            <p:cNvPr id="98" name="Rovná spojnica 9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Voľná forma 112"/>
          <p:cNvSpPr/>
          <p:nvPr/>
        </p:nvSpPr>
        <p:spPr>
          <a:xfrm>
            <a:off x="1927982" y="829716"/>
            <a:ext cx="1769623" cy="5007363"/>
          </a:xfrm>
          <a:custGeom>
            <a:avLst/>
            <a:gdLst>
              <a:gd name="connsiteX0" fmla="*/ 11289 w 1749778"/>
              <a:gd name="connsiteY0" fmla="*/ 4188178 h 4188178"/>
              <a:gd name="connsiteX1" fmla="*/ 0 w 1749778"/>
              <a:gd name="connsiteY1" fmla="*/ 1648178 h 4188178"/>
              <a:gd name="connsiteX2" fmla="*/ 1749778 w 1749778"/>
              <a:gd name="connsiteY2" fmla="*/ 0 h 4188178"/>
              <a:gd name="connsiteX3" fmla="*/ 1749778 w 1749778"/>
              <a:gd name="connsiteY3" fmla="*/ 2562578 h 4188178"/>
              <a:gd name="connsiteX4" fmla="*/ 11289 w 1749778"/>
              <a:gd name="connsiteY4" fmla="*/ 4188178 h 4188178"/>
              <a:gd name="connsiteX0" fmla="*/ 31134 w 1769623"/>
              <a:gd name="connsiteY0" fmla="*/ 4188178 h 4188178"/>
              <a:gd name="connsiteX1" fmla="*/ 19845 w 1769623"/>
              <a:gd name="connsiteY1" fmla="*/ 1648178 h 4188178"/>
              <a:gd name="connsiteX2" fmla="*/ 0 w 1769623"/>
              <a:gd name="connsiteY2" fmla="*/ 795818 h 4188178"/>
              <a:gd name="connsiteX3" fmla="*/ 1769623 w 1769623"/>
              <a:gd name="connsiteY3" fmla="*/ 0 h 4188178"/>
              <a:gd name="connsiteX4" fmla="*/ 1769623 w 1769623"/>
              <a:gd name="connsiteY4" fmla="*/ 2562578 h 4188178"/>
              <a:gd name="connsiteX5" fmla="*/ 31134 w 1769623"/>
              <a:gd name="connsiteY5" fmla="*/ 4188178 h 4188178"/>
              <a:gd name="connsiteX0" fmla="*/ 31134 w 1769623"/>
              <a:gd name="connsiteY0" fmla="*/ 5007363 h 5007363"/>
              <a:gd name="connsiteX1" fmla="*/ 19845 w 1769623"/>
              <a:gd name="connsiteY1" fmla="*/ 2467363 h 5007363"/>
              <a:gd name="connsiteX2" fmla="*/ 0 w 1769623"/>
              <a:gd name="connsiteY2" fmla="*/ 1615003 h 5007363"/>
              <a:gd name="connsiteX3" fmla="*/ 1730586 w 1769623"/>
              <a:gd name="connsiteY3" fmla="*/ 0 h 5007363"/>
              <a:gd name="connsiteX4" fmla="*/ 1769623 w 1769623"/>
              <a:gd name="connsiteY4" fmla="*/ 3381763 h 5007363"/>
              <a:gd name="connsiteX5" fmla="*/ 31134 w 1769623"/>
              <a:gd name="connsiteY5" fmla="*/ 5007363 h 50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623" h="5007363">
                <a:moveTo>
                  <a:pt x="31134" y="5007363"/>
                </a:moveTo>
                <a:lnTo>
                  <a:pt x="19845" y="2467363"/>
                </a:lnTo>
                <a:lnTo>
                  <a:pt x="0" y="1615003"/>
                </a:lnTo>
                <a:lnTo>
                  <a:pt x="1730586" y="0"/>
                </a:lnTo>
                <a:lnTo>
                  <a:pt x="1769623" y="3381763"/>
                </a:lnTo>
                <a:lnTo>
                  <a:pt x="31134" y="5007363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Rovná spojnica 49"/>
          <p:cNvCxnSpPr/>
          <p:nvPr/>
        </p:nvCxnSpPr>
        <p:spPr>
          <a:xfrm flipV="1">
            <a:off x="2075632" y="3590923"/>
            <a:ext cx="2350756" cy="448144"/>
          </a:xfrm>
          <a:prstGeom prst="line">
            <a:avLst/>
          </a:prstGeom>
          <a:ln w="12700">
            <a:solidFill>
              <a:srgbClr val="FF0000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BlokTextu 102"/>
          <p:cNvSpPr txBox="1"/>
          <p:nvPr/>
        </p:nvSpPr>
        <p:spPr>
          <a:xfrm>
            <a:off x="2836216" y="493537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3210537" y="2347779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1981760" y="400729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Rovná spojnica 41"/>
          <p:cNvCxnSpPr/>
          <p:nvPr/>
        </p:nvCxnSpPr>
        <p:spPr>
          <a:xfrm rot="5400000">
            <a:off x="2081456" y="4096219"/>
            <a:ext cx="1680214" cy="142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BlokTextu 96"/>
          <p:cNvSpPr txBox="1"/>
          <p:nvPr/>
        </p:nvSpPr>
        <p:spPr>
          <a:xfrm>
            <a:off x="2698754" y="288392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BlokTextu 101"/>
          <p:cNvSpPr txBox="1"/>
          <p:nvPr/>
        </p:nvSpPr>
        <p:spPr>
          <a:xfrm>
            <a:off x="2851576" y="32226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Rovná spojnica 132"/>
          <p:cNvCxnSpPr/>
          <p:nvPr/>
        </p:nvCxnSpPr>
        <p:spPr>
          <a:xfrm rot="5400000">
            <a:off x="1706356" y="2233514"/>
            <a:ext cx="2170224" cy="141792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 rot="16200000" flipH="1">
            <a:off x="3529382" y="2673837"/>
            <a:ext cx="909327" cy="909327"/>
          </a:xfrm>
          <a:prstGeom prst="line">
            <a:avLst/>
          </a:prstGeom>
          <a:ln w="12700">
            <a:solidFill>
              <a:srgbClr val="0033CC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2338330" y="292893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Rovná spojnica 25"/>
          <p:cNvCxnSpPr/>
          <p:nvPr/>
        </p:nvCxnSpPr>
        <p:spPr>
          <a:xfrm flipV="1">
            <a:off x="1648178" y="2113551"/>
            <a:ext cx="2492142" cy="2320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 flipV="1">
            <a:off x="1501152" y="1383471"/>
            <a:ext cx="2492142" cy="2320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BlokTextu 109"/>
          <p:cNvSpPr txBox="1"/>
          <p:nvPr/>
        </p:nvSpPr>
        <p:spPr>
          <a:xfrm>
            <a:off x="1463954" y="330658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BlokTextu 79"/>
          <p:cNvSpPr txBox="1"/>
          <p:nvPr/>
        </p:nvSpPr>
        <p:spPr>
          <a:xfrm flipH="1">
            <a:off x="455969" y="508518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BlokTextu 114"/>
          <p:cNvSpPr txBox="1"/>
          <p:nvPr/>
        </p:nvSpPr>
        <p:spPr>
          <a:xfrm flipH="1">
            <a:off x="354200" y="259958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1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24" name="BlokTextu 123"/>
          <p:cNvSpPr txBox="1"/>
          <p:nvPr/>
        </p:nvSpPr>
        <p:spPr>
          <a:xfrm>
            <a:off x="1500897" y="26291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75"/>
          <p:cNvGrpSpPr/>
          <p:nvPr/>
        </p:nvGrpSpPr>
        <p:grpSpPr>
          <a:xfrm flipH="1">
            <a:off x="1650153" y="2561515"/>
            <a:ext cx="171052" cy="92527"/>
            <a:chOff x="4838514" y="2924944"/>
            <a:chExt cx="171052" cy="92527"/>
          </a:xfrm>
        </p:grpSpPr>
        <p:cxnSp>
          <p:nvCxnSpPr>
            <p:cNvPr id="126" name="Rovná spojnica 125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ovná spojnica 126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BlokTextu 127"/>
          <p:cNvSpPr txBox="1"/>
          <p:nvPr/>
        </p:nvSpPr>
        <p:spPr>
          <a:xfrm>
            <a:off x="1950730" y="185736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75"/>
          <p:cNvGrpSpPr/>
          <p:nvPr/>
        </p:nvGrpSpPr>
        <p:grpSpPr>
          <a:xfrm rot="16826926" flipH="1">
            <a:off x="1788192" y="2155158"/>
            <a:ext cx="171052" cy="92527"/>
            <a:chOff x="4838514" y="2924944"/>
            <a:chExt cx="171052" cy="92527"/>
          </a:xfrm>
        </p:grpSpPr>
        <p:cxnSp>
          <p:nvCxnSpPr>
            <p:cNvPr id="130" name="Rovná spojnica 129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ovná spojnica 130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BlokTextu 80"/>
          <p:cNvSpPr txBox="1"/>
          <p:nvPr/>
        </p:nvSpPr>
        <p:spPr>
          <a:xfrm flipH="1">
            <a:off x="3376646" y="100010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Rovná spojnica 134"/>
          <p:cNvCxnSpPr/>
          <p:nvPr/>
        </p:nvCxnSpPr>
        <p:spPr>
          <a:xfrm flipV="1">
            <a:off x="2177646" y="2679773"/>
            <a:ext cx="1358386" cy="401703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BlokTextu 138"/>
          <p:cNvSpPr txBox="1"/>
          <p:nvPr/>
        </p:nvSpPr>
        <p:spPr>
          <a:xfrm>
            <a:off x="2063818" y="309295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BlokTextu 139"/>
          <p:cNvSpPr txBox="1"/>
          <p:nvPr/>
        </p:nvSpPr>
        <p:spPr>
          <a:xfrm>
            <a:off x="2958217" y="248190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BlokTextu 140"/>
          <p:cNvSpPr txBox="1"/>
          <p:nvPr/>
        </p:nvSpPr>
        <p:spPr>
          <a:xfrm>
            <a:off x="4683849" y="119190"/>
            <a:ext cx="4571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je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základná rovina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  <a:sym typeface="Symbol"/>
              </a:rPr>
              <a:t>napr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pôdorysňa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je zvislá priemetňa. 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S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stred premietania.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hlavný bod.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horizont –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úbežnica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z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základnica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– stopa základnej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 je ľubovoľný bod v zornom kužeľovom priestore.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je pôdorys bodu A.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75"/>
          <p:cNvGrpSpPr/>
          <p:nvPr/>
        </p:nvGrpSpPr>
        <p:grpSpPr>
          <a:xfrm flipH="1">
            <a:off x="4347616" y="3998507"/>
            <a:ext cx="171052" cy="92527"/>
            <a:chOff x="4838514" y="2924944"/>
            <a:chExt cx="171052" cy="92527"/>
          </a:xfrm>
        </p:grpSpPr>
        <p:cxnSp>
          <p:nvCxnSpPr>
            <p:cNvPr id="143" name="Rovná spojnica 14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ovná spojnica 143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Rovná spojnica 60"/>
          <p:cNvCxnSpPr/>
          <p:nvPr/>
        </p:nvCxnSpPr>
        <p:spPr>
          <a:xfrm flipH="1" flipV="1">
            <a:off x="2860853" y="2907052"/>
            <a:ext cx="1527335" cy="6554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lokTextu 56"/>
          <p:cNvSpPr txBox="1"/>
          <p:nvPr/>
        </p:nvSpPr>
        <p:spPr>
          <a:xfrm>
            <a:off x="2928926" y="378619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3942334" y="292494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a´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flipH="1">
            <a:off x="3983530" y="3145999"/>
            <a:ext cx="171052" cy="92527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ál 39"/>
          <p:cNvSpPr>
            <a:spLocks noChangeAspect="1"/>
          </p:cNvSpPr>
          <p:nvPr/>
        </p:nvSpPr>
        <p:spPr>
          <a:xfrm>
            <a:off x="2801588" y="2867290"/>
            <a:ext cx="46800" cy="46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BlokTextu 137"/>
          <p:cNvSpPr txBox="1"/>
          <p:nvPr/>
        </p:nvSpPr>
        <p:spPr>
          <a:xfrm>
            <a:off x="3254400" y="161133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Rovná spojnica 71"/>
          <p:cNvCxnSpPr/>
          <p:nvPr/>
        </p:nvCxnSpPr>
        <p:spPr>
          <a:xfrm>
            <a:off x="2917238" y="2385994"/>
            <a:ext cx="0" cy="861209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lokTextu 77"/>
          <p:cNvSpPr txBox="1"/>
          <p:nvPr/>
        </p:nvSpPr>
        <p:spPr>
          <a:xfrm>
            <a:off x="2668301" y="214187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 flipH="1">
            <a:off x="1192709" y="2266299"/>
            <a:ext cx="174381" cy="2526739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89" name="Text Box 22"/>
          <p:cNvSpPr txBox="1">
            <a:spLocks noChangeArrowheads="1"/>
          </p:cNvSpPr>
          <p:nvPr/>
        </p:nvSpPr>
        <p:spPr bwMode="auto">
          <a:xfrm>
            <a:off x="865247" y="3352730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ástupný symbol čísla snímky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108" grpId="0"/>
      <p:bldP spid="64" grpId="0"/>
      <p:bldP spid="65" grpId="0"/>
      <p:bldP spid="97" grpId="0"/>
      <p:bldP spid="49" grpId="0"/>
      <p:bldP spid="110" grpId="0"/>
      <p:bldP spid="115" grpId="0"/>
      <p:bldP spid="115" grpId="1"/>
      <p:bldP spid="124" grpId="0"/>
      <p:bldP spid="128" grpId="0"/>
      <p:bldP spid="139" grpId="0"/>
      <p:bldP spid="140" grpId="0"/>
      <p:bldP spid="57" grpId="0"/>
      <p:bldP spid="53" grpId="0"/>
      <p:bldP spid="40" grpId="0" animBg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P8</a:t>
            </a:r>
            <a:endParaRPr lang="sk-SK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211960" y="395950"/>
            <a:ext cx="48965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v </a:t>
            </a:r>
            <a:r>
              <a:rPr lang="sk-SK" sz="1400" dirty="0" err="1" smtClean="0">
                <a:solidFill>
                  <a:srgbClr val="FF0000"/>
                </a:solidFill>
              </a:rPr>
              <a:t>Mongeovej</a:t>
            </a:r>
            <a:r>
              <a:rPr lang="sk-SK" sz="1400" dirty="0" smtClean="0">
                <a:solidFill>
                  <a:srgbClr val="FF0000"/>
                </a:solidFill>
              </a:rPr>
              <a:t> projekcii:</a:t>
            </a:r>
          </a:p>
          <a:p>
            <a:pPr algn="l"/>
            <a:r>
              <a:rPr lang="sk-SK" sz="1400" b="1" dirty="0" smtClean="0"/>
              <a:t>1) </a:t>
            </a:r>
            <a:r>
              <a:rPr lang="sk-SK" sz="1400" dirty="0" smtClean="0"/>
              <a:t>Zvolíme os </a:t>
            </a:r>
            <a:r>
              <a:rPr lang="sk-SK" sz="1400" b="1" dirty="0" smtClean="0"/>
              <a:t>o </a:t>
            </a:r>
            <a:r>
              <a:rPr lang="sk-SK" sz="1400" dirty="0" smtClean="0"/>
              <a:t>zornej kužeľovej plochy.</a:t>
            </a:r>
          </a:p>
          <a:p>
            <a:pPr algn="l"/>
            <a:r>
              <a:rPr lang="sk-SK" sz="1400" dirty="0" smtClean="0"/>
              <a:t> Os </a:t>
            </a:r>
            <a:r>
              <a:rPr lang="sk-SK" sz="1400" b="1" dirty="0" smtClean="0"/>
              <a:t>o </a:t>
            </a:r>
            <a:r>
              <a:rPr lang="sk-SK" sz="1400" dirty="0" smtClean="0"/>
              <a:t> je vodorovná.</a:t>
            </a:r>
          </a:p>
          <a:p>
            <a:pPr algn="l"/>
            <a:endParaRPr lang="sk-SK" sz="1400" dirty="0" smtClean="0"/>
          </a:p>
          <a:p>
            <a:pPr algn="l"/>
            <a:r>
              <a:rPr lang="sk-SK" sz="1400" b="1" dirty="0" smtClean="0"/>
              <a:t>2) </a:t>
            </a:r>
            <a:r>
              <a:rPr lang="sk-SK" sz="1400" dirty="0" smtClean="0"/>
              <a:t>Na osi </a:t>
            </a:r>
            <a:r>
              <a:rPr lang="sk-SK" sz="1400" b="1" dirty="0" smtClean="0"/>
              <a:t>o</a:t>
            </a:r>
            <a:r>
              <a:rPr lang="sk-SK" sz="1400" dirty="0" smtClean="0"/>
              <a:t> určíme bod </a:t>
            </a:r>
            <a:r>
              <a:rPr lang="sk-SK" sz="1400" b="1" dirty="0" smtClean="0"/>
              <a:t>S</a:t>
            </a:r>
            <a:r>
              <a:rPr lang="sk-SK" sz="1400" dirty="0" smtClean="0"/>
              <a:t>, stred premietania tak, aby</a:t>
            </a:r>
          </a:p>
          <a:p>
            <a:r>
              <a:rPr lang="sk-SK" sz="1400" dirty="0" smtClean="0"/>
              <a:t>sa bod </a:t>
            </a:r>
            <a:r>
              <a:rPr lang="sk-SK" sz="1400" b="1" dirty="0" smtClean="0"/>
              <a:t>A</a:t>
            </a:r>
            <a:r>
              <a:rPr lang="sk-SK" sz="1400" dirty="0" smtClean="0"/>
              <a:t> nachádzal v zornom kužeľovom priestore,</a:t>
            </a:r>
          </a:p>
          <a:p>
            <a:r>
              <a:rPr lang="sk-SK" sz="1400" dirty="0" smtClean="0"/>
              <a:t>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</a:p>
          <a:p>
            <a:endParaRPr lang="sk-SK" sz="1400" dirty="0" smtClean="0"/>
          </a:p>
          <a:p>
            <a:pPr algn="l"/>
            <a:r>
              <a:rPr lang="sk-SK" sz="1400" b="1" dirty="0" smtClean="0"/>
              <a:t>3) </a:t>
            </a:r>
            <a:r>
              <a:rPr lang="sk-SK" sz="1400" dirty="0" smtClean="0"/>
              <a:t>Zvolíme priemetňu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 kolmo na os </a:t>
            </a:r>
            <a:r>
              <a:rPr lang="sk-SK" sz="1400" b="1" dirty="0" smtClean="0">
                <a:sym typeface="Symbol"/>
              </a:rPr>
              <a:t>o</a:t>
            </a:r>
            <a:r>
              <a:rPr lang="sk-SK" sz="1400" dirty="0" smtClean="0">
                <a:sym typeface="Symbol"/>
              </a:rPr>
              <a:t>. Priemetňa je zvislá.</a:t>
            </a:r>
          </a:p>
          <a:p>
            <a:pPr algn="l"/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rovinu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ktorá je rovnobežná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s rovinou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 Stopa roviny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je pomocná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základnica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err="1" smtClean="0">
                <a:sym typeface="Symbol"/>
              </a:rPr>
              <a:t>zz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sym typeface="Symbol"/>
              </a:rPr>
              <a:t> =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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dirty="0" smtClean="0">
                <a:sym typeface="Symbol"/>
              </a:rPr>
              <a:t> =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ym typeface="Mathematica1" pitchFamily="2" charset="2"/>
              </a:rPr>
              <a:t>|</a:t>
            </a:r>
            <a:r>
              <a:rPr lang="sk-SK" sz="1400" b="1" dirty="0" smtClean="0">
                <a:sym typeface="Symbol"/>
              </a:rPr>
              <a:t>AA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en-US" altLang="sk-SK" sz="1400" dirty="0" smtClean="0"/>
              <a:t>|</a:t>
            </a:r>
            <a:r>
              <a:rPr lang="sk-SK" sz="1400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err="1" smtClean="0">
                <a:sym typeface="Symbol"/>
              </a:rPr>
              <a:t>z</a:t>
            </a:r>
            <a:r>
              <a:rPr lang="sk-SK" sz="1400" b="1" baseline="30000" dirty="0" err="1" smtClean="0">
                <a:sym typeface="Symbol"/>
              </a:rPr>
              <a:t>A</a:t>
            </a:r>
            <a:endParaRPr lang="sk-SK" sz="1400" dirty="0" smtClean="0">
              <a:sym typeface="Symbol"/>
            </a:endParaRPr>
          </a:p>
          <a:p>
            <a:pPr algn="l"/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Bodom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zostrojíme také dve ľubovoľné priamky 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ležiace v rovine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aby ich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stopníky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aj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úbežníky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boli dostupné v nákresni.</a:t>
            </a:r>
            <a:r>
              <a:rPr lang="sk-SK" sz="1400" b="1" dirty="0" smtClean="0">
                <a:solidFill>
                  <a:srgbClr val="0000CC"/>
                </a:solidFill>
                <a:sym typeface="Symbol"/>
              </a:rPr>
              <a:t> 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flipH="1">
            <a:off x="464142" y="91562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flipH="1">
            <a:off x="402882" y="33486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 flipH="1" flipV="1">
            <a:off x="825425" y="971836"/>
            <a:ext cx="0" cy="30051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 flipH="1">
            <a:off x="3131840" y="2225778"/>
            <a:ext cx="486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 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131943" y="3287683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 flipH="1">
            <a:off x="3135313" y="494013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 flipH="1">
            <a:off x="2677340" y="45749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 flipH="1">
            <a:off x="2922183" y="121405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2618383" y="148404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 flipH="1" flipV="1">
            <a:off x="2582892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 flipH="1" flipV="1">
            <a:off x="2622769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rot="16200000">
            <a:off x="156805" y="2639719"/>
            <a:ext cx="3222398" cy="30368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 flipH="1">
            <a:off x="1422607" y="4415210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 flipH="1" flipV="1">
            <a:off x="1337839" y="4539389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Rovná spojnica 34"/>
          <p:cNvCxnSpPr/>
          <p:nvPr/>
        </p:nvCxnSpPr>
        <p:spPr>
          <a:xfrm>
            <a:off x="634870" y="3257944"/>
            <a:ext cx="1267341" cy="22178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cxnSp>
        <p:nvCxnSpPr>
          <p:cNvPr id="37" name="Rovná spojnica 36"/>
          <p:cNvCxnSpPr/>
          <p:nvPr/>
        </p:nvCxnSpPr>
        <p:spPr>
          <a:xfrm>
            <a:off x="1906912" y="3425584"/>
            <a:ext cx="1267341" cy="2217846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 flipV="1">
            <a:off x="260646" y="2703483"/>
            <a:ext cx="3089143" cy="1108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V="1">
            <a:off x="428286" y="4366867"/>
            <a:ext cx="3089143" cy="11089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2"/>
          <p:cNvSpPr>
            <a:spLocks noChangeArrowheads="1"/>
          </p:cNvSpPr>
          <p:nvPr/>
        </p:nvSpPr>
        <p:spPr bwMode="auto">
          <a:xfrm flipH="1" flipV="1">
            <a:off x="2076055" y="3762195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 flipH="1">
            <a:off x="2999424" y="2753154"/>
            <a:ext cx="445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 flipH="1" flipV="1">
            <a:off x="3013999" y="2765572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 flipH="1" flipV="1">
            <a:off x="545507" y="5381287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flipH="1">
            <a:off x="1130891" y="396263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 flipH="1">
            <a:off x="1933559" y="278269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 flipH="1">
            <a:off x="2646438" y="5295654"/>
            <a:ext cx="410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 flipH="1">
            <a:off x="3131246" y="4405551"/>
            <a:ext cx="42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rot="16826926" flipH="1">
            <a:off x="3075907" y="4478167"/>
            <a:ext cx="188157" cy="101780"/>
            <a:chOff x="4838514" y="2924944"/>
            <a:chExt cx="171052" cy="92527"/>
          </a:xfrm>
        </p:grpSpPr>
        <p:cxnSp>
          <p:nvCxnSpPr>
            <p:cNvPr id="61" name="Rovná spojnica 6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75"/>
          <p:cNvGrpSpPr/>
          <p:nvPr/>
        </p:nvGrpSpPr>
        <p:grpSpPr>
          <a:xfrm rot="16826926" flipH="1">
            <a:off x="2215551" y="3024627"/>
            <a:ext cx="188157" cy="101780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75"/>
          <p:cNvGrpSpPr/>
          <p:nvPr/>
        </p:nvGrpSpPr>
        <p:grpSpPr>
          <a:xfrm flipH="1">
            <a:off x="3027687" y="5503820"/>
            <a:ext cx="188157" cy="101780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5"/>
          <p:cNvGrpSpPr/>
          <p:nvPr/>
        </p:nvGrpSpPr>
        <p:grpSpPr>
          <a:xfrm flipH="1">
            <a:off x="1007839" y="4050032"/>
            <a:ext cx="188157" cy="101780"/>
            <a:chOff x="4838514" y="2924944"/>
            <a:chExt cx="171052" cy="92527"/>
          </a:xfrm>
        </p:grpSpPr>
        <p:cxnSp>
          <p:nvCxnSpPr>
            <p:cNvPr id="81" name="Rovná spojnica 8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866072" y="397165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 flipH="1">
            <a:off x="1747672" y="406475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 flipH="1" flipV="1">
            <a:off x="785244" y="357531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H="1" flipV="1">
            <a:off x="2582710" y="464423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 flipH="1">
            <a:off x="3159221" y="1223911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Rovná spojnica 86"/>
          <p:cNvCxnSpPr/>
          <p:nvPr/>
        </p:nvCxnSpPr>
        <p:spPr>
          <a:xfrm>
            <a:off x="3508207" y="1502892"/>
            <a:ext cx="0" cy="782993"/>
          </a:xfrm>
          <a:prstGeom prst="line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2"/>
          <p:cNvSpPr txBox="1">
            <a:spLocks noChangeArrowheads="1"/>
          </p:cNvSpPr>
          <p:nvPr/>
        </p:nvSpPr>
        <p:spPr bwMode="auto">
          <a:xfrm flipH="1">
            <a:off x="3170949" y="172810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9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09" name="BlokTextu 108"/>
          <p:cNvSpPr txBox="1"/>
          <p:nvPr/>
        </p:nvSpPr>
        <p:spPr>
          <a:xfrm>
            <a:off x="3490391" y="2250766"/>
            <a:ext cx="49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dirty="0"/>
          </a:p>
        </p:txBody>
      </p:sp>
      <p:sp>
        <p:nvSpPr>
          <p:cNvPr id="110" name="Line 21"/>
          <p:cNvSpPr>
            <a:spLocks noChangeShapeType="1"/>
          </p:cNvSpPr>
          <p:nvPr/>
        </p:nvSpPr>
        <p:spPr bwMode="auto">
          <a:xfrm flipH="1">
            <a:off x="424572" y="928670"/>
            <a:ext cx="35886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BlokTextu 110"/>
          <p:cNvSpPr txBox="1"/>
          <p:nvPr/>
        </p:nvSpPr>
        <p:spPr>
          <a:xfrm>
            <a:off x="3566629" y="620688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dirty="0"/>
          </a:p>
        </p:txBody>
      </p:sp>
      <p:cxnSp>
        <p:nvCxnSpPr>
          <p:cNvPr id="112" name="Rovná spojnica 111"/>
          <p:cNvCxnSpPr/>
          <p:nvPr/>
        </p:nvCxnSpPr>
        <p:spPr>
          <a:xfrm>
            <a:off x="3683620" y="939873"/>
            <a:ext cx="0" cy="1332000"/>
          </a:xfrm>
          <a:prstGeom prst="line">
            <a:avLst/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22"/>
          <p:cNvSpPr txBox="1">
            <a:spLocks noChangeArrowheads="1"/>
          </p:cNvSpPr>
          <p:nvPr/>
        </p:nvSpPr>
        <p:spPr bwMode="auto">
          <a:xfrm flipH="1">
            <a:off x="3641334" y="171448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2904202" y="62068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</a:rPr>
              <a:t>2 </a:t>
            </a:r>
            <a:r>
              <a:rPr lang="sk-SK" sz="1400" dirty="0" smtClean="0"/>
              <a:t>= </a:t>
            </a:r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2 </a:t>
            </a:r>
            <a:r>
              <a:rPr lang="sk-SK" sz="1400" dirty="0" smtClean="0"/>
              <a:t>= </a:t>
            </a:r>
            <a:endParaRPr lang="sk-SK" sz="1400" dirty="0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 flipH="1" flipV="1">
            <a:off x="785244" y="886147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Skupina 147"/>
          <p:cNvGrpSpPr/>
          <p:nvPr/>
        </p:nvGrpSpPr>
        <p:grpSpPr>
          <a:xfrm>
            <a:off x="2135303" y="3670732"/>
            <a:ext cx="516488" cy="307777"/>
            <a:chOff x="1907704" y="5949280"/>
            <a:chExt cx="516488" cy="307777"/>
          </a:xfrm>
        </p:grpSpPr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BlokTextu 76"/>
            <p:cNvSpPr txBox="1"/>
            <p:nvPr/>
          </p:nvSpPr>
          <p:spPr>
            <a:xfrm>
              <a:off x="2045024" y="5987702"/>
              <a:ext cx="251992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0000FF"/>
                  </a:solidFill>
                </a:rPr>
                <a:t>a</a:t>
              </a:r>
              <a:endParaRPr lang="sk-SK" sz="1400" b="1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Skupina 151"/>
          <p:cNvGrpSpPr/>
          <p:nvPr/>
        </p:nvGrpSpPr>
        <p:grpSpPr>
          <a:xfrm>
            <a:off x="495810" y="5424632"/>
            <a:ext cx="516488" cy="307777"/>
            <a:chOff x="1907704" y="5949280"/>
            <a:chExt cx="516488" cy="307777"/>
          </a:xfrm>
        </p:grpSpPr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BlokTextu 88"/>
            <p:cNvSpPr txBox="1"/>
            <p:nvPr/>
          </p:nvSpPr>
          <p:spPr>
            <a:xfrm>
              <a:off x="2045024" y="5987702"/>
              <a:ext cx="258404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baseline="30000" dirty="0" smtClean="0">
                  <a:solidFill>
                    <a:srgbClr val="FF0000"/>
                  </a:solidFill>
                </a:rPr>
                <a:t>b</a:t>
              </a:r>
              <a:endParaRPr lang="sk-SK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Zobrazte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perspektíve.</a:t>
            </a:r>
          </a:p>
        </p:txBody>
      </p:sp>
      <p:sp>
        <p:nvSpPr>
          <p:cNvPr id="94" name="Text Box 22"/>
          <p:cNvSpPr txBox="1">
            <a:spLocks noChangeArrowheads="1"/>
          </p:cNvSpPr>
          <p:nvPr/>
        </p:nvSpPr>
        <p:spPr bwMode="auto">
          <a:xfrm flipH="1">
            <a:off x="467544" y="5661248"/>
            <a:ext cx="875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Skupina 94"/>
          <p:cNvGrpSpPr/>
          <p:nvPr/>
        </p:nvGrpSpPr>
        <p:grpSpPr>
          <a:xfrm flipH="1">
            <a:off x="1516282" y="3666486"/>
            <a:ext cx="718984" cy="718984"/>
            <a:chOff x="1545789" y="3603037"/>
            <a:chExt cx="793653" cy="793653"/>
          </a:xfrm>
        </p:grpSpPr>
        <p:sp>
          <p:nvSpPr>
            <p:cNvPr id="96" name="Oblúk 95"/>
            <p:cNvSpPr/>
            <p:nvPr/>
          </p:nvSpPr>
          <p:spPr>
            <a:xfrm>
              <a:off x="1545789" y="3603037"/>
              <a:ext cx="793653" cy="793653"/>
            </a:xfrm>
            <a:prstGeom prst="arc">
              <a:avLst>
                <a:gd name="adj1" fmla="val 18762572"/>
                <a:gd name="adj2" fmla="val 28133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7" name="Oval 12"/>
            <p:cNvSpPr>
              <a:spLocks noChangeAspect="1" noChangeArrowheads="1"/>
            </p:cNvSpPr>
            <p:nvPr/>
          </p:nvSpPr>
          <p:spPr bwMode="auto">
            <a:xfrm flipH="1" flipV="1">
              <a:off x="2133620" y="3967781"/>
              <a:ext cx="54768" cy="5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Zástupný symbol čísla snímky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 flipH="1">
            <a:off x="1151180" y="5661248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/>
      <p:bldP spid="68" grpId="0"/>
      <p:bldP spid="70" grpId="0" animBg="1"/>
      <p:bldP spid="24" grpId="0" animBg="1"/>
      <p:bldP spid="25" grpId="0" animBg="1"/>
      <p:bldP spid="31" grpId="0"/>
      <p:bldP spid="32" grpId="0" animBg="1"/>
      <p:bldP spid="36" grpId="0"/>
      <p:bldP spid="42" grpId="0" animBg="1"/>
      <p:bldP spid="43" grpId="0"/>
      <p:bldP spid="44" grpId="0" animBg="1"/>
      <p:bldP spid="46" grpId="0" animBg="1"/>
      <p:bldP spid="49" grpId="0"/>
      <p:bldP spid="50" grpId="0"/>
      <p:bldP spid="51" grpId="0"/>
      <p:bldP spid="52" grpId="0"/>
      <p:bldP spid="83" grpId="0" animBg="1"/>
      <p:bldP spid="84" grpId="0"/>
      <p:bldP spid="69" grpId="0" animBg="1"/>
      <p:bldP spid="85" grpId="0"/>
      <p:bldP spid="88" grpId="0"/>
      <p:bldP spid="109" grpId="0"/>
      <p:bldP spid="110" grpId="0" animBg="1"/>
      <p:bldP spid="111" grpId="0"/>
      <p:bldP spid="113" grpId="0"/>
      <p:bldP spid="71" grpId="0"/>
      <p:bldP spid="94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21"/>
          <p:cNvSpPr>
            <a:spLocks noChangeShapeType="1"/>
          </p:cNvSpPr>
          <p:nvPr/>
        </p:nvSpPr>
        <p:spPr bwMode="auto">
          <a:xfrm flipH="1">
            <a:off x="3709313" y="6106350"/>
            <a:ext cx="50410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272174" y="2275705"/>
            <a:ext cx="3803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flipH="1">
            <a:off x="464142" y="91562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flipH="1">
            <a:off x="402882" y="33486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 flipH="1" flipV="1">
            <a:off x="825425" y="971836"/>
            <a:ext cx="0" cy="300510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 flipH="1">
            <a:off x="3214678" y="2231716"/>
            <a:ext cx="45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131943" y="3287683"/>
            <a:ext cx="2109827" cy="1988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 flipH="1">
            <a:off x="3135313" y="4940135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 flipH="1">
            <a:off x="2677340" y="457495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272172" y="1509211"/>
            <a:ext cx="35886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 flipH="1">
            <a:off x="2922183" y="121405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flipH="1">
            <a:off x="2618383" y="148404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 flipH="1" flipV="1">
            <a:off x="2582892" y="1469085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 flipH="1" flipV="1">
            <a:off x="2622769" y="1509455"/>
            <a:ext cx="0" cy="39452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rot="16200000">
            <a:off x="156805" y="2639719"/>
            <a:ext cx="3222398" cy="30368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 flipH="1">
            <a:off x="1422607" y="4415210"/>
            <a:ext cx="439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 flipH="1" flipV="1">
            <a:off x="1337839" y="4539389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Rovná spojnica 34"/>
          <p:cNvCxnSpPr/>
          <p:nvPr/>
        </p:nvCxnSpPr>
        <p:spPr>
          <a:xfrm>
            <a:off x="634870" y="3257944"/>
            <a:ext cx="1267341" cy="221784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7139" y="566552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ym typeface="Symbol" pitchFamily="18" charset="2"/>
              </a:rPr>
              <a:t></a:t>
            </a:r>
            <a:r>
              <a:rPr lang="sk-SK" sz="1400" b="1" baseline="-25000" dirty="0">
                <a:sym typeface="Symbol" pitchFamily="18" charset="2"/>
              </a:rPr>
              <a:t>1</a:t>
            </a:r>
            <a:endParaRPr lang="sk-SK" sz="1400" b="1" dirty="0">
              <a:sym typeface="Symbol" pitchFamily="18" charset="2"/>
            </a:endParaRPr>
          </a:p>
        </p:txBody>
      </p:sp>
      <p:cxnSp>
        <p:nvCxnSpPr>
          <p:cNvPr id="37" name="Rovná spojnica 36"/>
          <p:cNvCxnSpPr/>
          <p:nvPr/>
        </p:nvCxnSpPr>
        <p:spPr>
          <a:xfrm>
            <a:off x="1906912" y="3425584"/>
            <a:ext cx="1267341" cy="2217846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 flipV="1">
            <a:off x="260646" y="2703483"/>
            <a:ext cx="3089143" cy="1108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flipV="1">
            <a:off x="428286" y="4366867"/>
            <a:ext cx="3089143" cy="11089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4"/>
          <p:cNvSpPr txBox="1">
            <a:spLocks noChangeArrowheads="1"/>
          </p:cNvSpPr>
          <p:nvPr/>
        </p:nvSpPr>
        <p:spPr bwMode="auto">
          <a:xfrm flipH="1">
            <a:off x="2999424" y="2753154"/>
            <a:ext cx="445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 flipH="1" flipV="1">
            <a:off x="3013999" y="2765572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 flipH="1" flipV="1">
            <a:off x="545507" y="5381287"/>
            <a:ext cx="80327" cy="7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flipH="1">
            <a:off x="1130891" y="3962637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 flipH="1">
            <a:off x="1933559" y="278269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 flipH="1">
            <a:off x="2646438" y="5295654"/>
            <a:ext cx="410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 flipH="1">
            <a:off x="3131246" y="4405551"/>
            <a:ext cx="42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5"/>
          <p:cNvGrpSpPr/>
          <p:nvPr/>
        </p:nvGrpSpPr>
        <p:grpSpPr>
          <a:xfrm rot="16826926" flipH="1">
            <a:off x="3075907" y="4478167"/>
            <a:ext cx="188157" cy="101780"/>
            <a:chOff x="4838514" y="2924944"/>
            <a:chExt cx="171052" cy="92527"/>
          </a:xfrm>
        </p:grpSpPr>
        <p:cxnSp>
          <p:nvCxnSpPr>
            <p:cNvPr id="61" name="Rovná spojnica 6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75"/>
          <p:cNvGrpSpPr/>
          <p:nvPr/>
        </p:nvGrpSpPr>
        <p:grpSpPr>
          <a:xfrm rot="16826926" flipH="1">
            <a:off x="2215551" y="3024627"/>
            <a:ext cx="188157" cy="101780"/>
            <a:chOff x="4838514" y="2924944"/>
            <a:chExt cx="171052" cy="92527"/>
          </a:xfrm>
        </p:grpSpPr>
        <p:cxnSp>
          <p:nvCxnSpPr>
            <p:cNvPr id="75" name="Rovná spojnica 7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5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75"/>
          <p:cNvGrpSpPr/>
          <p:nvPr/>
        </p:nvGrpSpPr>
        <p:grpSpPr>
          <a:xfrm flipH="1">
            <a:off x="3027687" y="5503820"/>
            <a:ext cx="188157" cy="101780"/>
            <a:chOff x="4838514" y="2924944"/>
            <a:chExt cx="171052" cy="92527"/>
          </a:xfrm>
        </p:grpSpPr>
        <p:cxnSp>
          <p:nvCxnSpPr>
            <p:cNvPr id="78" name="Rovná spojnica 7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75"/>
          <p:cNvGrpSpPr/>
          <p:nvPr/>
        </p:nvGrpSpPr>
        <p:grpSpPr>
          <a:xfrm flipH="1">
            <a:off x="1007839" y="4050032"/>
            <a:ext cx="188157" cy="101780"/>
            <a:chOff x="4838514" y="2924944"/>
            <a:chExt cx="171052" cy="92527"/>
          </a:xfrm>
        </p:grpSpPr>
        <p:cxnSp>
          <p:nvCxnSpPr>
            <p:cNvPr id="81" name="Rovná spojnica 8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Box 9"/>
          <p:cNvSpPr txBox="1">
            <a:spLocks noChangeArrowheads="1"/>
          </p:cNvSpPr>
          <p:nvPr/>
        </p:nvSpPr>
        <p:spPr bwMode="auto">
          <a:xfrm flipH="1">
            <a:off x="1747672" y="406475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 flipH="1" flipV="1">
            <a:off x="785244" y="3575316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H="1" flipV="1">
            <a:off x="2582710" y="464423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 flipH="1">
            <a:off x="3159221" y="1223911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Rovná spojnica 86"/>
          <p:cNvCxnSpPr/>
          <p:nvPr/>
        </p:nvCxnSpPr>
        <p:spPr>
          <a:xfrm>
            <a:off x="3508207" y="1502892"/>
            <a:ext cx="0" cy="782993"/>
          </a:xfrm>
          <a:prstGeom prst="line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2"/>
          <p:cNvSpPr txBox="1">
            <a:spLocks noChangeArrowheads="1"/>
          </p:cNvSpPr>
          <p:nvPr/>
        </p:nvSpPr>
        <p:spPr bwMode="auto">
          <a:xfrm flipH="1">
            <a:off x="3170949" y="172810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 flipH="1">
            <a:off x="7834727" y="5551647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Rovná spojnica 96"/>
          <p:cNvCxnSpPr/>
          <p:nvPr/>
        </p:nvCxnSpPr>
        <p:spPr>
          <a:xfrm>
            <a:off x="5895370" y="4271058"/>
            <a:ext cx="0" cy="1944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9"/>
          <p:cNvSpPr txBox="1">
            <a:spLocks noChangeArrowheads="1"/>
          </p:cNvSpPr>
          <p:nvPr/>
        </p:nvSpPr>
        <p:spPr bwMode="auto">
          <a:xfrm flipH="1">
            <a:off x="5662082" y="531831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22"/>
          <p:cNvSpPr txBox="1">
            <a:spLocks noChangeArrowheads="1"/>
          </p:cNvSpPr>
          <p:nvPr/>
        </p:nvSpPr>
        <p:spPr bwMode="auto">
          <a:xfrm flipH="1">
            <a:off x="8141573" y="502725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 flipH="1">
            <a:off x="8224306" y="605373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Line 7"/>
          <p:cNvSpPr>
            <a:spLocks noChangeShapeType="1"/>
          </p:cNvSpPr>
          <p:nvPr/>
        </p:nvSpPr>
        <p:spPr bwMode="auto">
          <a:xfrm rot="16200000">
            <a:off x="1353553" y="4034625"/>
            <a:ext cx="569278" cy="53649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auto">
          <a:xfrm flipH="1">
            <a:off x="4861520" y="4447621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14"/>
          <p:cNvSpPr txBox="1">
            <a:spLocks noChangeArrowheads="1"/>
          </p:cNvSpPr>
          <p:nvPr/>
        </p:nvSpPr>
        <p:spPr bwMode="auto">
          <a:xfrm flipH="1">
            <a:off x="5994629" y="5351553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auto">
          <a:xfrm flipH="1">
            <a:off x="3795264" y="5370082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 flipH="1">
            <a:off x="7411322" y="4429132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Rovná spojnica 136"/>
          <p:cNvCxnSpPr/>
          <p:nvPr/>
        </p:nvCxnSpPr>
        <p:spPr>
          <a:xfrm flipV="1">
            <a:off x="3977139" y="4759997"/>
            <a:ext cx="3532744" cy="5795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8"/>
          <p:cNvSpPr txBox="1">
            <a:spLocks noChangeArrowheads="1"/>
          </p:cNvSpPr>
          <p:nvPr/>
        </p:nvSpPr>
        <p:spPr bwMode="auto">
          <a:xfrm flipH="1">
            <a:off x="5103338" y="476631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 Box 8"/>
          <p:cNvSpPr txBox="1">
            <a:spLocks noChangeArrowheads="1"/>
          </p:cNvSpPr>
          <p:nvPr/>
        </p:nvSpPr>
        <p:spPr bwMode="auto">
          <a:xfrm flipH="1">
            <a:off x="6925648" y="4786322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Line 21"/>
          <p:cNvSpPr>
            <a:spLocks noChangeShapeType="1"/>
          </p:cNvSpPr>
          <p:nvPr/>
        </p:nvSpPr>
        <p:spPr bwMode="auto">
          <a:xfrm flipH="1">
            <a:off x="3589741" y="5339715"/>
            <a:ext cx="50161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Rovná spojnica 148"/>
          <p:cNvCxnSpPr/>
          <p:nvPr/>
        </p:nvCxnSpPr>
        <p:spPr>
          <a:xfrm>
            <a:off x="8134338" y="5336307"/>
            <a:ext cx="0" cy="782993"/>
          </a:xfrm>
          <a:prstGeom prst="line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ovná spojnica 155"/>
          <p:cNvCxnSpPr/>
          <p:nvPr/>
        </p:nvCxnSpPr>
        <p:spPr>
          <a:xfrm flipH="1">
            <a:off x="3961121" y="5340291"/>
            <a:ext cx="1930426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65" name="Rovná spojnica 164"/>
          <p:cNvCxnSpPr/>
          <p:nvPr/>
        </p:nvCxnSpPr>
        <p:spPr>
          <a:xfrm>
            <a:off x="5900394" y="5340410"/>
            <a:ext cx="322414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69" name="Rovná spojnica 168"/>
          <p:cNvCxnSpPr/>
          <p:nvPr/>
        </p:nvCxnSpPr>
        <p:spPr>
          <a:xfrm>
            <a:off x="5132924" y="4762497"/>
            <a:ext cx="1066841" cy="58161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2"/>
          <p:cNvSpPr>
            <a:spLocks noChangeArrowheads="1"/>
          </p:cNvSpPr>
          <p:nvPr/>
        </p:nvSpPr>
        <p:spPr bwMode="auto">
          <a:xfrm flipH="1" flipV="1">
            <a:off x="5636985" y="5026472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 rot="16200000">
            <a:off x="522143" y="4061506"/>
            <a:ext cx="1422626" cy="134069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AutoShape 16"/>
          <p:cNvSpPr>
            <a:spLocks/>
          </p:cNvSpPr>
          <p:nvPr/>
        </p:nvSpPr>
        <p:spPr bwMode="auto">
          <a:xfrm rot="7980000">
            <a:off x="2251856" y="3804652"/>
            <a:ext cx="174381" cy="972215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189" name="BlokTextu 188"/>
          <p:cNvSpPr txBox="1"/>
          <p:nvPr/>
        </p:nvSpPr>
        <p:spPr>
          <a:xfrm>
            <a:off x="2328177" y="3990713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d</a:t>
            </a:r>
            <a:endParaRPr lang="sk-SK" sz="1400" b="1" dirty="0">
              <a:solidFill>
                <a:srgbClr val="FF00FF"/>
              </a:solidFill>
            </a:endParaRPr>
          </a:p>
        </p:txBody>
      </p:sp>
      <p:sp>
        <p:nvSpPr>
          <p:cNvPr id="193" name="Ovál 192"/>
          <p:cNvSpPr>
            <a:spLocks noChangeAspect="1"/>
          </p:cNvSpPr>
          <p:nvPr/>
        </p:nvSpPr>
        <p:spPr>
          <a:xfrm>
            <a:off x="4924758" y="4354830"/>
            <a:ext cx="1951200" cy="1951200"/>
          </a:xfrm>
          <a:prstGeom prst="ellipse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9"/>
          <p:cNvSpPr txBox="1">
            <a:spLocks noChangeArrowheads="1"/>
          </p:cNvSpPr>
          <p:nvPr/>
        </p:nvSpPr>
        <p:spPr bwMode="auto">
          <a:xfrm flipH="1">
            <a:off x="5483636" y="503261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BlokTextu 196"/>
          <p:cNvSpPr txBox="1"/>
          <p:nvPr/>
        </p:nvSpPr>
        <p:spPr>
          <a:xfrm>
            <a:off x="6388058" y="42911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baseline="30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z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3526019" y="225076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dirty="0"/>
          </a:p>
        </p:txBody>
      </p:sp>
      <p:sp>
        <p:nvSpPr>
          <p:cNvPr id="110" name="Line 21"/>
          <p:cNvSpPr>
            <a:spLocks noChangeShapeType="1"/>
          </p:cNvSpPr>
          <p:nvPr/>
        </p:nvSpPr>
        <p:spPr bwMode="auto">
          <a:xfrm flipH="1">
            <a:off x="424572" y="928670"/>
            <a:ext cx="35886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BlokTextu 110"/>
          <p:cNvSpPr txBox="1"/>
          <p:nvPr/>
        </p:nvSpPr>
        <p:spPr>
          <a:xfrm>
            <a:off x="3575572" y="650544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dirty="0"/>
          </a:p>
        </p:txBody>
      </p:sp>
      <p:cxnSp>
        <p:nvCxnSpPr>
          <p:cNvPr id="112" name="Rovná spojnica 111"/>
          <p:cNvCxnSpPr/>
          <p:nvPr/>
        </p:nvCxnSpPr>
        <p:spPr>
          <a:xfrm>
            <a:off x="3683620" y="939873"/>
            <a:ext cx="0" cy="1332000"/>
          </a:xfrm>
          <a:prstGeom prst="line">
            <a:avLst/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22"/>
          <p:cNvSpPr txBox="1">
            <a:spLocks noChangeArrowheads="1"/>
          </p:cNvSpPr>
          <p:nvPr/>
        </p:nvSpPr>
        <p:spPr bwMode="auto">
          <a:xfrm flipH="1">
            <a:off x="3641334" y="171448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Line 21"/>
          <p:cNvSpPr>
            <a:spLocks noChangeShapeType="1"/>
          </p:cNvSpPr>
          <p:nvPr/>
        </p:nvSpPr>
        <p:spPr bwMode="auto">
          <a:xfrm flipH="1">
            <a:off x="4286280" y="4758960"/>
            <a:ext cx="45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/>
          <p:nvPr/>
        </p:nvSpPr>
        <p:spPr>
          <a:xfrm>
            <a:off x="8071824" y="470177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sk-SK" sz="1400" b="1" baseline="-25000" dirty="0" smtClean="0">
              <a:latin typeface="Arial" pitchFamily="34" charset="0"/>
              <a:cs typeface="Arial" pitchFamily="34" charset="0"/>
            </a:endParaRPr>
          </a:p>
          <a:p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Rovná spojnica 157"/>
          <p:cNvCxnSpPr/>
          <p:nvPr/>
        </p:nvCxnSpPr>
        <p:spPr>
          <a:xfrm>
            <a:off x="5891295" y="4758960"/>
            <a:ext cx="1659912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63" name="Rovná spojnica 162"/>
          <p:cNvCxnSpPr/>
          <p:nvPr/>
        </p:nvCxnSpPr>
        <p:spPr>
          <a:xfrm>
            <a:off x="5114016" y="4758960"/>
            <a:ext cx="77801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none" w="med" len="med"/>
          </a:ln>
        </p:spPr>
      </p:cxnSp>
      <p:cxnSp>
        <p:nvCxnSpPr>
          <p:cNvPr id="119" name="Rovná spojnica 118"/>
          <p:cNvCxnSpPr/>
          <p:nvPr/>
        </p:nvCxnSpPr>
        <p:spPr>
          <a:xfrm>
            <a:off x="8572690" y="4768351"/>
            <a:ext cx="0" cy="1332000"/>
          </a:xfrm>
          <a:prstGeom prst="line">
            <a:avLst/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22"/>
          <p:cNvSpPr txBox="1">
            <a:spLocks noChangeArrowheads="1"/>
          </p:cNvSpPr>
          <p:nvPr/>
        </p:nvSpPr>
        <p:spPr bwMode="auto">
          <a:xfrm flipH="1">
            <a:off x="8530404" y="554296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BlokTextu 120"/>
          <p:cNvSpPr txBox="1"/>
          <p:nvPr/>
        </p:nvSpPr>
        <p:spPr>
          <a:xfrm>
            <a:off x="4067944" y="330079"/>
            <a:ext cx="50760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dirty="0" smtClean="0">
                <a:solidFill>
                  <a:srgbClr val="FF0000"/>
                </a:solidFill>
              </a:rPr>
              <a:t>Postup rysovania perspektívy:</a:t>
            </a:r>
          </a:p>
          <a:p>
            <a:pPr algn="l"/>
            <a:r>
              <a:rPr lang="sk-SK" sz="1400" b="1" dirty="0" smtClean="0"/>
              <a:t>6) </a:t>
            </a:r>
            <a:r>
              <a:rPr lang="sk-SK" sz="1400" dirty="0" smtClean="0"/>
              <a:t>V nákresni zvolíme </a:t>
            </a:r>
            <a:r>
              <a:rPr lang="sk-SK" sz="1400" dirty="0" err="1" smtClean="0"/>
              <a:t>základnicu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dirty="0" smtClean="0"/>
              <a:t>. </a:t>
            </a:r>
          </a:p>
          <a:p>
            <a:pPr algn="l"/>
            <a:r>
              <a:rPr lang="sk-SK" sz="1400" dirty="0" smtClean="0"/>
              <a:t>Narysujeme horizont vo výške </a:t>
            </a:r>
            <a:r>
              <a:rPr lang="sk-SK" sz="1400" b="1" dirty="0" err="1" smtClean="0"/>
              <a:t>v</a:t>
            </a:r>
            <a:r>
              <a:rPr lang="sk-SK" sz="1400" b="1" baseline="30000" dirty="0" err="1" smtClean="0"/>
              <a:t>h</a:t>
            </a:r>
            <a:r>
              <a:rPr lang="sk-SK" sz="1400" dirty="0" smtClean="0"/>
              <a:t> nad </a:t>
            </a:r>
            <a:r>
              <a:rPr lang="sk-SK" sz="1400" dirty="0" err="1" smtClean="0"/>
              <a:t>základnicou</a:t>
            </a:r>
            <a:r>
              <a:rPr lang="sk-SK" sz="1400" dirty="0" smtClean="0"/>
              <a:t> a zvolíme polohu hlavného bodu </a:t>
            </a:r>
            <a:r>
              <a:rPr lang="sk-SK" sz="1400" b="1" dirty="0" smtClean="0"/>
              <a:t>H </a:t>
            </a:r>
            <a:r>
              <a:rPr lang="sk-SK" sz="1400" dirty="0" smtClean="0"/>
              <a:t>na horizonte.</a:t>
            </a:r>
          </a:p>
          <a:p>
            <a:pPr algn="l"/>
            <a:r>
              <a:rPr lang="sk-SK" sz="1400" b="1" dirty="0" smtClean="0"/>
              <a:t>7) </a:t>
            </a:r>
            <a:r>
              <a:rPr lang="sk-SK" sz="1400" dirty="0" smtClean="0"/>
              <a:t>Narysujeme pomocnú </a:t>
            </a:r>
            <a:r>
              <a:rPr lang="sk-SK" sz="1400" dirty="0" err="1" smtClean="0"/>
              <a:t>základnicu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/>
              <a:t> roviny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vo výške </a:t>
            </a:r>
            <a:r>
              <a:rPr lang="sk-SK" sz="1400" b="1" dirty="0" err="1" smtClean="0">
                <a:sym typeface="Symbol"/>
              </a:rPr>
              <a:t>z</a:t>
            </a:r>
            <a:r>
              <a:rPr lang="sk-SK" sz="1400" b="1" baseline="30000" dirty="0" err="1" smtClean="0">
                <a:sym typeface="Symbol"/>
              </a:rPr>
              <a:t>A</a:t>
            </a:r>
            <a:endParaRPr lang="sk-SK" sz="1400" dirty="0" smtClean="0">
              <a:sym typeface="Symbol"/>
            </a:endParaRPr>
          </a:p>
          <a:p>
            <a:pPr algn="l"/>
            <a:r>
              <a:rPr lang="sk-SK" sz="1400" dirty="0" smtClean="0">
                <a:sym typeface="Symbol"/>
              </a:rPr>
              <a:t>nad </a:t>
            </a:r>
            <a:r>
              <a:rPr lang="sk-SK" sz="1400" dirty="0" err="1" smtClean="0">
                <a:sym typeface="Symbol"/>
              </a:rPr>
              <a:t>základnicou</a:t>
            </a:r>
            <a:r>
              <a:rPr lang="sk-SK" sz="1400" dirty="0" smtClean="0">
                <a:sym typeface="Symbol"/>
              </a:rPr>
              <a:t>. </a:t>
            </a:r>
            <a:r>
              <a:rPr lang="sk-SK" sz="1400" dirty="0" smtClean="0"/>
              <a:t>Na priamke </a:t>
            </a:r>
            <a:r>
              <a:rPr lang="sk-SK" sz="1400" b="1" dirty="0" smtClean="0"/>
              <a:t>z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/>
              <a:t> narysujeme bod </a:t>
            </a:r>
            <a:r>
              <a:rPr lang="sk-SK" sz="1400" b="1" dirty="0" smtClean="0"/>
              <a:t>H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/>
              <a:t> tak, aby</a:t>
            </a:r>
          </a:p>
          <a:p>
            <a:pPr algn="l"/>
            <a:r>
              <a:rPr lang="sk-SK" sz="1400" dirty="0" smtClean="0"/>
              <a:t>platilo:</a:t>
            </a:r>
            <a:r>
              <a:rPr lang="sk-SK" sz="1400" b="1" dirty="0" smtClean="0"/>
              <a:t> HH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baseline="-25000" dirty="0" smtClean="0"/>
              <a:t> </a:t>
            </a:r>
            <a:r>
              <a:rPr lang="sk-SK" sz="1400" dirty="0" smtClean="0">
                <a:sym typeface="Symbol"/>
              </a:rPr>
              <a:t> 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/>
          </a:p>
          <a:p>
            <a:r>
              <a:rPr lang="sk-SK" sz="1400" b="1" dirty="0" smtClean="0"/>
              <a:t>8)</a:t>
            </a:r>
            <a:r>
              <a:rPr lang="sk-SK" sz="1400" dirty="0" smtClean="0"/>
              <a:t> Na priamke </a:t>
            </a:r>
            <a:r>
              <a:rPr lang="sk-SK" sz="1400" b="1" dirty="0" smtClean="0"/>
              <a:t>z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narysujeme bod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vľavo od bodu 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tak,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aby platilo:</a:t>
            </a:r>
            <a:r>
              <a:rPr lang="en-US" altLang="sk-SK" sz="1400" dirty="0" smtClean="0"/>
              <a:t> |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en-US" altLang="sk-SK" sz="1400" dirty="0" smtClean="0"/>
              <a:t>|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ym typeface="Symbol"/>
              </a:rPr>
              <a:t>=</a:t>
            </a:r>
            <a:r>
              <a:rPr lang="en-US" altLang="sk-SK" sz="1400" dirty="0" smtClean="0"/>
              <a:t> |</a:t>
            </a:r>
            <a:r>
              <a:rPr lang="sk-SK" sz="1400" b="1" dirty="0" err="1" smtClean="0">
                <a:sym typeface="Symbol"/>
              </a:rPr>
              <a:t>H</a:t>
            </a:r>
            <a:r>
              <a:rPr lang="sk-SK" sz="1400" b="1" baseline="30000" dirty="0" err="1" smtClean="0">
                <a:sym typeface="Symbol"/>
              </a:rPr>
              <a:t>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en-US" altLang="sk-SK" sz="1400" dirty="0" smtClean="0"/>
              <a:t>|</a:t>
            </a:r>
            <a:r>
              <a:rPr lang="sk-SK" altLang="sk-SK" sz="1400" dirty="0" smtClean="0"/>
              <a:t>.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Na horizonte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bod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vpravo od bodu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tak, aby platilo: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sk-SK" sz="1400" dirty="0" smtClean="0"/>
              <a:t>|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b="1" dirty="0" smtClean="0">
                <a:sym typeface="Symbol"/>
              </a:rPr>
              <a:t>U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s1</a:t>
            </a:r>
            <a:r>
              <a:rPr lang="en-US" altLang="sk-SK" sz="1400" dirty="0" smtClean="0"/>
              <a:t>|</a:t>
            </a:r>
            <a:r>
              <a:rPr lang="sk-SK" sz="1400" dirty="0" smtClean="0">
                <a:sym typeface="Mathematica1" pitchFamily="2" charset="2"/>
              </a:rPr>
              <a:t> </a:t>
            </a:r>
            <a:r>
              <a:rPr lang="sk-SK" sz="1400" dirty="0" smtClean="0">
                <a:sym typeface="Symbol"/>
              </a:rPr>
              <a:t>=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sk-SK" sz="1400" dirty="0" smtClean="0"/>
              <a:t>|</a:t>
            </a:r>
            <a:r>
              <a:rPr lang="sk-SK" sz="1400" b="1" dirty="0" err="1" smtClean="0">
                <a:sym typeface="Symbol"/>
              </a:rPr>
              <a:t>HU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en-US" altLang="sk-SK" sz="1400" dirty="0" smtClean="0"/>
              <a:t>|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9)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stredový priemet (perspektívu) priamky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10)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Analogicky zobrazíme priamku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11)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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12)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Narysujeme kružnicu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so stredom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a s polomerom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sz="1400" b="1" dirty="0" smtClean="0">
                <a:solidFill>
                  <a:srgbClr val="0000CC"/>
                </a:solidFill>
                <a:sym typeface="Symbol"/>
              </a:rPr>
              <a:t> </a:t>
            </a:r>
          </a:p>
          <a:p>
            <a:r>
              <a:rPr lang="sk-SK" sz="1400" dirty="0" smtClean="0">
                <a:sym typeface="Symbol"/>
              </a:rPr>
              <a:t>Ak sme zvolili bod 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správne, tak bod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leží v kružnici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To znamená, že bod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leží v zornom kužeľovom priestore,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pre ktorý platí </a:t>
            </a:r>
            <a:r>
              <a:rPr lang="sk-SK" sz="1400" b="1" dirty="0" smtClean="0">
                <a:sym typeface="Symbol"/>
              </a:rPr>
              <a:t>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45°.</a:t>
            </a:r>
          </a:p>
        </p:txBody>
      </p:sp>
      <p:sp>
        <p:nvSpPr>
          <p:cNvPr id="118" name="BlokTextu 117"/>
          <p:cNvSpPr txBox="1"/>
          <p:nvPr/>
        </p:nvSpPr>
        <p:spPr>
          <a:xfrm>
            <a:off x="259478" y="6286520"/>
            <a:ext cx="586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</a:rPr>
              <a:t>Poznámka: </a:t>
            </a:r>
            <a:r>
              <a:rPr lang="sk-SK" sz="1200" dirty="0" smtClean="0"/>
              <a:t>Ak sa </a:t>
            </a:r>
            <a:r>
              <a:rPr lang="sk-SK" sz="1200" b="1" dirty="0" err="1" smtClean="0"/>
              <a:t>z</a:t>
            </a:r>
            <a:r>
              <a:rPr lang="sk-SK" sz="1200" b="1" baseline="30000" dirty="0" err="1" smtClean="0"/>
              <a:t>A</a:t>
            </a:r>
            <a:r>
              <a:rPr lang="sk-SK" sz="1200" b="1" dirty="0" smtClean="0"/>
              <a:t> </a:t>
            </a:r>
            <a:r>
              <a:rPr lang="sk-SK" sz="1200" dirty="0" smtClean="0"/>
              <a:t> len málo líši od výšky horizontu, je táto konštrukcia nepresná. </a:t>
            </a:r>
          </a:p>
          <a:p>
            <a:r>
              <a:rPr lang="sk-SK" sz="1200" dirty="0" smtClean="0"/>
              <a:t>V takom prípade je vhodný postup z predchádzajúceho príkladu </a:t>
            </a:r>
            <a:r>
              <a:rPr lang="en-US" sz="1200" dirty="0" smtClean="0"/>
              <a:t>P</a:t>
            </a:r>
            <a:r>
              <a:rPr lang="sk-SK" sz="1200" dirty="0" smtClean="0"/>
              <a:t>7.</a:t>
            </a:r>
            <a:endParaRPr lang="sk-SK" sz="1200" dirty="0"/>
          </a:p>
        </p:txBody>
      </p:sp>
      <p:sp>
        <p:nvSpPr>
          <p:cNvPr id="103" name="BlokTextu 102"/>
          <p:cNvSpPr txBox="1"/>
          <p:nvPr/>
        </p:nvSpPr>
        <p:spPr>
          <a:xfrm>
            <a:off x="2904202" y="64600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r>
              <a:rPr lang="sk-SK" sz="1400" b="1" baseline="-25000" dirty="0" smtClean="0">
                <a:solidFill>
                  <a:srgbClr val="0000FF"/>
                </a:solidFill>
              </a:rPr>
              <a:t>2 </a:t>
            </a:r>
            <a:r>
              <a:rPr lang="sk-SK" sz="1400" dirty="0" smtClean="0"/>
              <a:t>= </a:t>
            </a:r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2 </a:t>
            </a:r>
            <a:r>
              <a:rPr lang="sk-SK" sz="1400" dirty="0" smtClean="0"/>
              <a:t>= </a:t>
            </a:r>
            <a:endParaRPr lang="sk-SK" sz="1400" dirty="0"/>
          </a:p>
        </p:txBody>
      </p:sp>
      <p:sp>
        <p:nvSpPr>
          <p:cNvPr id="105" name="Oval 12"/>
          <p:cNvSpPr>
            <a:spLocks noChangeArrowheads="1"/>
          </p:cNvSpPr>
          <p:nvPr/>
        </p:nvSpPr>
        <p:spPr bwMode="auto">
          <a:xfrm flipH="1" flipV="1">
            <a:off x="5852885" y="5302524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 flipH="1" flipV="1">
            <a:off x="2076055" y="3762195"/>
            <a:ext cx="80327" cy="79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auto">
          <a:xfrm flipH="1" flipV="1">
            <a:off x="1866072" y="3971651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7"/>
          <p:cNvSpPr>
            <a:spLocks noChangeShapeType="1"/>
          </p:cNvSpPr>
          <p:nvPr/>
        </p:nvSpPr>
        <p:spPr bwMode="auto">
          <a:xfrm rot="16200000">
            <a:off x="1897076" y="3789854"/>
            <a:ext cx="235679" cy="22210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 flipH="1" flipV="1">
            <a:off x="785244" y="886147"/>
            <a:ext cx="80327" cy="7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Skupina 147"/>
          <p:cNvGrpSpPr/>
          <p:nvPr/>
        </p:nvGrpSpPr>
        <p:grpSpPr>
          <a:xfrm>
            <a:off x="2123728" y="3651483"/>
            <a:ext cx="516488" cy="307777"/>
            <a:chOff x="1907704" y="5949280"/>
            <a:chExt cx="516488" cy="307777"/>
          </a:xfrm>
        </p:grpSpPr>
        <p:sp>
          <p:nvSpPr>
            <p:cNvPr id="108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BlokTextu 113"/>
            <p:cNvSpPr txBox="1"/>
            <p:nvPr/>
          </p:nvSpPr>
          <p:spPr>
            <a:xfrm>
              <a:off x="2045024" y="5987702"/>
              <a:ext cx="251992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0000FF"/>
                  </a:solidFill>
                </a:rPr>
                <a:t>a</a:t>
              </a:r>
              <a:endParaRPr lang="sk-SK" sz="1400" b="1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7" name="Skupina 151"/>
          <p:cNvGrpSpPr/>
          <p:nvPr/>
        </p:nvGrpSpPr>
        <p:grpSpPr>
          <a:xfrm>
            <a:off x="463515" y="5449844"/>
            <a:ext cx="516488" cy="307777"/>
            <a:chOff x="1907704" y="5949280"/>
            <a:chExt cx="516488" cy="307777"/>
          </a:xfrm>
        </p:grpSpPr>
        <p:sp>
          <p:nvSpPr>
            <p:cNvPr id="122" name="Text Box 14"/>
            <p:cNvSpPr txBox="1">
              <a:spLocks noChangeArrowheads="1"/>
            </p:cNvSpPr>
            <p:nvPr/>
          </p:nvSpPr>
          <p:spPr bwMode="auto">
            <a:xfrm flipH="1">
              <a:off x="1907704" y="5949280"/>
              <a:ext cx="51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BlokTextu 124"/>
            <p:cNvSpPr txBox="1"/>
            <p:nvPr/>
          </p:nvSpPr>
          <p:spPr>
            <a:xfrm>
              <a:off x="2045024" y="5987702"/>
              <a:ext cx="258404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baseline="30000" dirty="0" smtClean="0">
                  <a:solidFill>
                    <a:srgbClr val="FF0000"/>
                  </a:solidFill>
                </a:rPr>
                <a:t>b</a:t>
              </a:r>
              <a:endParaRPr lang="sk-SK" sz="1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8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bodu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Zobrazte bod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lineárnej zvislej perspektíve.</a:t>
            </a:r>
          </a:p>
        </p:txBody>
      </p:sp>
      <p:grpSp>
        <p:nvGrpSpPr>
          <p:cNvPr id="129" name="Skupina 128"/>
          <p:cNvGrpSpPr/>
          <p:nvPr/>
        </p:nvGrpSpPr>
        <p:grpSpPr>
          <a:xfrm flipH="1">
            <a:off x="1516282" y="3666486"/>
            <a:ext cx="718984" cy="718984"/>
            <a:chOff x="1545789" y="3603037"/>
            <a:chExt cx="793653" cy="793653"/>
          </a:xfrm>
        </p:grpSpPr>
        <p:sp>
          <p:nvSpPr>
            <p:cNvPr id="130" name="Oblúk 129"/>
            <p:cNvSpPr/>
            <p:nvPr/>
          </p:nvSpPr>
          <p:spPr>
            <a:xfrm>
              <a:off x="1545789" y="3603037"/>
              <a:ext cx="793653" cy="793653"/>
            </a:xfrm>
            <a:prstGeom prst="arc">
              <a:avLst>
                <a:gd name="adj1" fmla="val 18762572"/>
                <a:gd name="adj2" fmla="val 28133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2" name="Oval 12"/>
            <p:cNvSpPr>
              <a:spLocks noChangeAspect="1" noChangeArrowheads="1"/>
            </p:cNvSpPr>
            <p:nvPr/>
          </p:nvSpPr>
          <p:spPr bwMode="auto">
            <a:xfrm flipH="1" flipV="1">
              <a:off x="2133620" y="3967781"/>
              <a:ext cx="54768" cy="5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Text Box 22"/>
          <p:cNvSpPr txBox="1">
            <a:spLocks noChangeArrowheads="1"/>
          </p:cNvSpPr>
          <p:nvPr/>
        </p:nvSpPr>
        <p:spPr bwMode="auto">
          <a:xfrm flipH="1">
            <a:off x="467544" y="5661248"/>
            <a:ext cx="1295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BlokTextu 133"/>
          <p:cNvSpPr txBox="1"/>
          <p:nvPr/>
        </p:nvSpPr>
        <p:spPr>
          <a:xfrm>
            <a:off x="5858265" y="446366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300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val 12"/>
          <p:cNvSpPr>
            <a:spLocks noChangeArrowheads="1"/>
          </p:cNvSpPr>
          <p:nvPr/>
        </p:nvSpPr>
        <p:spPr bwMode="auto">
          <a:xfrm flipH="1" flipV="1">
            <a:off x="5859825" y="4722703"/>
            <a:ext cx="80327" cy="7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Zástupný symbol čísla snímky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  <p:sp>
        <p:nvSpPr>
          <p:cNvPr id="186" name="Line 7"/>
          <p:cNvSpPr>
            <a:spLocks noChangeShapeType="1"/>
          </p:cNvSpPr>
          <p:nvPr/>
        </p:nvSpPr>
        <p:spPr bwMode="auto">
          <a:xfrm rot="16200000" flipH="1" flipV="1">
            <a:off x="1868219" y="2827954"/>
            <a:ext cx="1220762" cy="115045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/>
      <p:bldP spid="98" grpId="0"/>
      <p:bldP spid="99" grpId="0"/>
      <p:bldP spid="101" grpId="0"/>
      <p:bldP spid="102" grpId="0" animBg="1"/>
      <p:bldP spid="123" grpId="0"/>
      <p:bldP spid="124" grpId="0"/>
      <p:bldP spid="126" grpId="0"/>
      <p:bldP spid="131" grpId="0"/>
      <p:bldP spid="140" grpId="0"/>
      <p:bldP spid="141" grpId="0"/>
      <p:bldP spid="146" grpId="0" animBg="1"/>
      <p:bldP spid="183" grpId="0" animBg="1"/>
      <p:bldP spid="185" grpId="0" animBg="1"/>
      <p:bldP spid="188" grpId="0" animBg="1"/>
      <p:bldP spid="189" grpId="0"/>
      <p:bldP spid="193" grpId="0" animBg="1"/>
      <p:bldP spid="184" grpId="0"/>
      <p:bldP spid="197" grpId="0"/>
      <p:bldP spid="115" grpId="0" animBg="1"/>
      <p:bldP spid="118" grpId="0"/>
      <p:bldP spid="104" grpId="0" animBg="1"/>
      <p:bldP spid="134" grpId="0"/>
      <p:bldP spid="135" grpId="0" animBg="1"/>
      <p:bldP spid="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P9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763166" y="383410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201665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051720" y="207069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2411730" y="1195480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dĺžnik 33"/>
          <p:cNvSpPr/>
          <p:nvPr/>
        </p:nvSpPr>
        <p:spPr>
          <a:xfrm flipH="1">
            <a:off x="2411730" y="2698767"/>
            <a:ext cx="1512198" cy="11897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ĺžnik 34"/>
          <p:cNvSpPr/>
          <p:nvPr/>
        </p:nvSpPr>
        <p:spPr>
          <a:xfrm>
            <a:off x="2555776" y="2852936"/>
            <a:ext cx="64807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2555776" y="101860"/>
            <a:ext cx="648072" cy="108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167936" y="4462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3155536" y="894587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3157710" y="2830284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 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B´´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188511" y="20726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274174" y="836712"/>
            <a:ext cx="3815978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Daný je pôdorys a nárys dvoch kvádrov. Zobrazte ich v lineárnej zvislej perspektíve.</a:t>
            </a:r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2563330" y="1197424"/>
            <a:ext cx="0" cy="1636889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 flipV="1">
            <a:off x="2411730" y="2364648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flipV="1">
            <a:off x="3207338" y="1181417"/>
            <a:ext cx="0" cy="164817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 flipV="1">
            <a:off x="3922234" y="2369272"/>
            <a:ext cx="0" cy="360000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nica 49"/>
          <p:cNvCxnSpPr/>
          <p:nvPr/>
        </p:nvCxnSpPr>
        <p:spPr>
          <a:xfrm>
            <a:off x="283600" y="2387348"/>
            <a:ext cx="8568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kTextu 50"/>
          <p:cNvSpPr txBox="1"/>
          <p:nvPr/>
        </p:nvSpPr>
        <p:spPr>
          <a:xfrm>
            <a:off x="8448216" y="231204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x</a:t>
            </a:r>
            <a:r>
              <a:rPr lang="sk-SK" sz="1400" b="1" baseline="-25000" dirty="0" smtClean="0"/>
              <a:t>1,2</a:t>
            </a:r>
            <a:endParaRPr lang="sk-SK" sz="1400" b="1" dirty="0"/>
          </a:p>
        </p:txBody>
      </p:sp>
      <p:grpSp>
        <p:nvGrpSpPr>
          <p:cNvPr id="29" name="Skupina 15"/>
          <p:cNvGrpSpPr>
            <a:grpSpLocks/>
          </p:cNvGrpSpPr>
          <p:nvPr/>
        </p:nvGrpSpPr>
        <p:grpSpPr bwMode="auto">
          <a:xfrm>
            <a:off x="7736631" y="3933056"/>
            <a:ext cx="1348082" cy="393700"/>
            <a:chOff x="2699794" y="4497810"/>
            <a:chExt cx="1347057" cy="393091"/>
          </a:xfrm>
        </p:grpSpPr>
        <p:pic>
          <p:nvPicPr>
            <p:cNvPr id="31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33" name="Zástupný symbol čísla snímky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21009</TotalTime>
  <Words>5885</Words>
  <Application>Microsoft Office PowerPoint</Application>
  <PresentationFormat>Prezentácia na obrazovke (4:3)</PresentationFormat>
  <Paragraphs>1728</Paragraphs>
  <Slides>50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1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Zuzana</cp:lastModifiedBy>
  <cp:revision>1466</cp:revision>
  <dcterms:created xsi:type="dcterms:W3CDTF">2012-05-19T12:35:37Z</dcterms:created>
  <dcterms:modified xsi:type="dcterms:W3CDTF">2019-06-17T08:53:05Z</dcterms:modified>
</cp:coreProperties>
</file>