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87" r:id="rId3"/>
    <p:sldId id="288" r:id="rId4"/>
    <p:sldId id="289" r:id="rId5"/>
    <p:sldId id="259" r:id="rId6"/>
    <p:sldId id="262" r:id="rId7"/>
    <p:sldId id="290" r:id="rId8"/>
    <p:sldId id="291" r:id="rId9"/>
    <p:sldId id="293" r:id="rId10"/>
    <p:sldId id="294" r:id="rId11"/>
    <p:sldId id="295" r:id="rId12"/>
    <p:sldId id="296" r:id="rId13"/>
    <p:sldId id="306" r:id="rId14"/>
    <p:sldId id="307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98" r:id="rId23"/>
  </p:sldIdLst>
  <p:sldSz cx="9144000" cy="6858000" type="screen4x3"/>
  <p:notesSz cx="6797675" cy="987425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5D0E0-18CE-4E52-BCCE-44170930DB94}" type="datetimeFigureOut">
              <a:rPr lang="sk-SK" smtClean="0"/>
              <a:pPr/>
              <a:t>17. 6. 2019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8ADBF-F040-4457-A823-6FFF0BEB42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086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5D01-4B15-4C1B-9705-0BFE48F52613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AFD2-9164-4D98-A281-78AF38840AC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43A2-087D-4665-A0F6-09AB359E8B17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F009-714B-4AC1-BBC3-2BDC707FEA3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2147-6CAE-4D82-8729-0708A13415AB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FA5B-1C4D-4A36-B852-37A75105386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BC7A-2361-486B-8BF4-A418A0621412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0499-6B96-4CD8-9F14-CB8C19055D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FC5A-26AE-454D-9AA5-5CF25D50189C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AF691-B33F-4766-AC2F-8AFA1DE99C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1499-EBF9-4610-8585-2F10714D1921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F35EE-04B9-4DE3-8227-CE7B5A237FE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869F-574D-4621-A64E-62F4A63578F9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DAE8-3871-4C92-A4D9-5D19914912D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9F66-22EA-41B4-BC81-13FEB3960FA8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42A2-D899-472A-96A4-1712A87185F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AA38-478A-43B7-B689-F58024200A53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3F21-E0A7-4777-B6B8-253E15A3BD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7247-CB12-4579-AC43-9142144A2988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73BD-B659-4598-8134-29FF0229456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BE22-B17E-45D7-98DB-F2ABA688A48A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378E-9989-47D1-9869-D4201012E46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k-SK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E356BC-56AB-4E13-99EA-51B40D4498AC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2000" y="6516000"/>
            <a:ext cx="402674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6A05DD-3279-4C99-91DB-C0AA1C104A1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492217" y="2967335"/>
            <a:ext cx="2159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Kapitola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2.2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Priesečná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metóda</a:t>
            </a:r>
            <a:endParaRPr lang="sk-SK" b="1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Line 19"/>
          <p:cNvSpPr>
            <a:spLocks noChangeShapeType="1"/>
          </p:cNvSpPr>
          <p:nvPr/>
        </p:nvSpPr>
        <p:spPr bwMode="auto">
          <a:xfrm>
            <a:off x="85725" y="4157663"/>
            <a:ext cx="4883150" cy="250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Line 72"/>
          <p:cNvSpPr>
            <a:spLocks noChangeShapeType="1"/>
          </p:cNvSpPr>
          <p:nvPr/>
        </p:nvSpPr>
        <p:spPr bwMode="auto">
          <a:xfrm flipH="1" flipV="1">
            <a:off x="3802063" y="3833813"/>
            <a:ext cx="658812" cy="3413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17" name="Line 48"/>
          <p:cNvSpPr>
            <a:spLocks noChangeShapeType="1"/>
          </p:cNvSpPr>
          <p:nvPr/>
        </p:nvSpPr>
        <p:spPr bwMode="auto">
          <a:xfrm flipV="1">
            <a:off x="309563" y="4273550"/>
            <a:ext cx="1587" cy="2332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Line 25"/>
          <p:cNvSpPr>
            <a:spLocks noChangeShapeType="1"/>
          </p:cNvSpPr>
          <p:nvPr/>
        </p:nvSpPr>
        <p:spPr bwMode="auto">
          <a:xfrm flipV="1">
            <a:off x="309563" y="1022350"/>
            <a:ext cx="1587" cy="5583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bdĺžnik 128"/>
          <p:cNvSpPr/>
          <p:nvPr/>
        </p:nvSpPr>
        <p:spPr>
          <a:xfrm>
            <a:off x="60059" y="4511832"/>
            <a:ext cx="623510" cy="32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03200" y="2214554"/>
            <a:ext cx="2353047" cy="45989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87313" y="2095500"/>
            <a:ext cx="37306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074738" y="209550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V="1">
            <a:off x="32718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H="1">
            <a:off x="1074738" y="146685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10747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 flipV="1">
            <a:off x="1074738" y="101600"/>
            <a:ext cx="1587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>
            <a:off x="1074738" y="101600"/>
            <a:ext cx="776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>
            <a:off x="1851025" y="101600"/>
            <a:ext cx="1588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1074738" y="2638425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H="1">
            <a:off x="1074738" y="2638425"/>
            <a:ext cx="2197100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1074738" y="2638425"/>
            <a:ext cx="1587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Line 17"/>
          <p:cNvSpPr>
            <a:spLocks noChangeShapeType="1"/>
          </p:cNvSpPr>
          <p:nvPr/>
        </p:nvSpPr>
        <p:spPr bwMode="auto">
          <a:xfrm>
            <a:off x="1851025" y="2638425"/>
            <a:ext cx="1588" cy="571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 flipH="1">
            <a:off x="1074738" y="3209925"/>
            <a:ext cx="776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>
            <a:off x="87313" y="1022350"/>
            <a:ext cx="333255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Line 29"/>
          <p:cNvSpPr>
            <a:spLocks noChangeShapeType="1"/>
          </p:cNvSpPr>
          <p:nvPr/>
        </p:nvSpPr>
        <p:spPr bwMode="auto">
          <a:xfrm>
            <a:off x="309563" y="6605588"/>
            <a:ext cx="4552950" cy="15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Line 30"/>
          <p:cNvSpPr>
            <a:spLocks noChangeShapeType="1"/>
          </p:cNvSpPr>
          <p:nvPr/>
        </p:nvSpPr>
        <p:spPr bwMode="auto">
          <a:xfrm flipH="1">
            <a:off x="309563" y="5346700"/>
            <a:ext cx="2097087" cy="12588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Freeform 31"/>
          <p:cNvSpPr>
            <a:spLocks/>
          </p:cNvSpPr>
          <p:nvPr/>
        </p:nvSpPr>
        <p:spPr bwMode="auto">
          <a:xfrm>
            <a:off x="282575" y="424497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6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6"/>
                </a:lnTo>
                <a:lnTo>
                  <a:pt x="4" y="32"/>
                </a:lnTo>
                <a:lnTo>
                  <a:pt x="0" y="52"/>
                </a:lnTo>
                <a:lnTo>
                  <a:pt x="4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Freeform 32"/>
          <p:cNvSpPr>
            <a:spLocks/>
          </p:cNvSpPr>
          <p:nvPr/>
        </p:nvSpPr>
        <p:spPr bwMode="auto">
          <a:xfrm>
            <a:off x="2379663" y="53197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0 h 104"/>
              <a:gd name="T10" fmla="*/ 2147483647 w 103"/>
              <a:gd name="T11" fmla="*/ 2147483647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0 w 103"/>
              <a:gd name="T17" fmla="*/ 2147483647 h 104"/>
              <a:gd name="T18" fmla="*/ 2147483647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103" y="51"/>
                </a:moveTo>
                <a:lnTo>
                  <a:pt x="99" y="31"/>
                </a:lnTo>
                <a:lnTo>
                  <a:pt x="89" y="15"/>
                </a:lnTo>
                <a:lnTo>
                  <a:pt x="71" y="3"/>
                </a:lnTo>
                <a:lnTo>
                  <a:pt x="51" y="0"/>
                </a:lnTo>
                <a:lnTo>
                  <a:pt x="31" y="3"/>
                </a:lnTo>
                <a:lnTo>
                  <a:pt x="14" y="15"/>
                </a:lnTo>
                <a:lnTo>
                  <a:pt x="4" y="31"/>
                </a:lnTo>
                <a:lnTo>
                  <a:pt x="0" y="51"/>
                </a:lnTo>
                <a:lnTo>
                  <a:pt x="4" y="71"/>
                </a:lnTo>
                <a:lnTo>
                  <a:pt x="14" y="88"/>
                </a:lnTo>
                <a:lnTo>
                  <a:pt x="31" y="99"/>
                </a:lnTo>
                <a:lnTo>
                  <a:pt x="51" y="104"/>
                </a:lnTo>
                <a:lnTo>
                  <a:pt x="71" y="99"/>
                </a:lnTo>
                <a:lnTo>
                  <a:pt x="89" y="88"/>
                </a:lnTo>
                <a:lnTo>
                  <a:pt x="99" y="71"/>
                </a:lnTo>
                <a:lnTo>
                  <a:pt x="103" y="51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Freeform 33"/>
          <p:cNvSpPr>
            <a:spLocks/>
          </p:cNvSpPr>
          <p:nvPr/>
        </p:nvSpPr>
        <p:spPr bwMode="auto">
          <a:xfrm>
            <a:off x="1227138" y="4729163"/>
            <a:ext cx="55562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5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5"/>
                </a:lnTo>
                <a:lnTo>
                  <a:pt x="5" y="32"/>
                </a:lnTo>
                <a:lnTo>
                  <a:pt x="0" y="52"/>
                </a:lnTo>
                <a:lnTo>
                  <a:pt x="5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Freeform 34"/>
          <p:cNvSpPr>
            <a:spLocks/>
          </p:cNvSpPr>
          <p:nvPr/>
        </p:nvSpPr>
        <p:spPr bwMode="auto">
          <a:xfrm>
            <a:off x="483552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0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0 w 104"/>
              <a:gd name="T17" fmla="*/ 2147483647 h 103"/>
              <a:gd name="T18" fmla="*/ 2147483647 w 104"/>
              <a:gd name="T19" fmla="*/ 2147483647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3"/>
              <a:gd name="T53" fmla="*/ 104 w 104"/>
              <a:gd name="T54" fmla="*/ 103 h 1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3">
                <a:moveTo>
                  <a:pt x="104" y="52"/>
                </a:moveTo>
                <a:lnTo>
                  <a:pt x="100" y="32"/>
                </a:lnTo>
                <a:lnTo>
                  <a:pt x="88" y="15"/>
                </a:lnTo>
                <a:lnTo>
                  <a:pt x="71" y="4"/>
                </a:lnTo>
                <a:lnTo>
                  <a:pt x="51" y="0"/>
                </a:lnTo>
                <a:lnTo>
                  <a:pt x="31" y="4"/>
                </a:lnTo>
                <a:lnTo>
                  <a:pt x="15" y="15"/>
                </a:lnTo>
                <a:lnTo>
                  <a:pt x="3" y="32"/>
                </a:lnTo>
                <a:lnTo>
                  <a:pt x="0" y="52"/>
                </a:lnTo>
                <a:lnTo>
                  <a:pt x="3" y="72"/>
                </a:lnTo>
                <a:lnTo>
                  <a:pt x="15" y="89"/>
                </a:lnTo>
                <a:lnTo>
                  <a:pt x="31" y="100"/>
                </a:lnTo>
                <a:lnTo>
                  <a:pt x="51" y="103"/>
                </a:lnTo>
                <a:lnTo>
                  <a:pt x="71" y="100"/>
                </a:lnTo>
                <a:lnTo>
                  <a:pt x="88" y="89"/>
                </a:lnTo>
                <a:lnTo>
                  <a:pt x="100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Freeform 35"/>
          <p:cNvSpPr>
            <a:spLocks/>
          </p:cNvSpPr>
          <p:nvPr/>
        </p:nvSpPr>
        <p:spPr bwMode="auto">
          <a:xfrm>
            <a:off x="28257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0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2147483647 h 103"/>
              <a:gd name="T18" fmla="*/ 2147483647 w 104"/>
              <a:gd name="T19" fmla="*/ 2147483647 h 103"/>
              <a:gd name="T20" fmla="*/ 0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4"/>
              <a:gd name="T64" fmla="*/ 0 h 103"/>
              <a:gd name="T65" fmla="*/ 104 w 104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4" h="103">
                <a:moveTo>
                  <a:pt x="104" y="52"/>
                </a:moveTo>
                <a:lnTo>
                  <a:pt x="102" y="35"/>
                </a:lnTo>
                <a:lnTo>
                  <a:pt x="95" y="21"/>
                </a:lnTo>
                <a:lnTo>
                  <a:pt x="83" y="10"/>
                </a:lnTo>
                <a:lnTo>
                  <a:pt x="68" y="2"/>
                </a:lnTo>
                <a:lnTo>
                  <a:pt x="53" y="0"/>
                </a:lnTo>
                <a:lnTo>
                  <a:pt x="36" y="2"/>
                </a:lnTo>
                <a:lnTo>
                  <a:pt x="22" y="10"/>
                </a:lnTo>
                <a:lnTo>
                  <a:pt x="11" y="21"/>
                </a:lnTo>
                <a:lnTo>
                  <a:pt x="3" y="35"/>
                </a:lnTo>
                <a:lnTo>
                  <a:pt x="0" y="52"/>
                </a:lnTo>
                <a:lnTo>
                  <a:pt x="3" y="68"/>
                </a:lnTo>
                <a:lnTo>
                  <a:pt x="11" y="82"/>
                </a:lnTo>
                <a:lnTo>
                  <a:pt x="22" y="94"/>
                </a:lnTo>
                <a:lnTo>
                  <a:pt x="36" y="101"/>
                </a:lnTo>
                <a:lnTo>
                  <a:pt x="53" y="103"/>
                </a:lnTo>
                <a:lnTo>
                  <a:pt x="68" y="101"/>
                </a:lnTo>
                <a:lnTo>
                  <a:pt x="83" y="94"/>
                </a:lnTo>
                <a:lnTo>
                  <a:pt x="95" y="82"/>
                </a:lnTo>
                <a:lnTo>
                  <a:pt x="102" y="68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Line 36"/>
          <p:cNvSpPr>
            <a:spLocks noChangeShapeType="1"/>
          </p:cNvSpPr>
          <p:nvPr/>
        </p:nvSpPr>
        <p:spPr bwMode="auto">
          <a:xfrm flipV="1">
            <a:off x="309563" y="2638425"/>
            <a:ext cx="765175" cy="396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Line 49"/>
          <p:cNvSpPr>
            <a:spLocks noChangeShapeType="1"/>
          </p:cNvSpPr>
          <p:nvPr/>
        </p:nvSpPr>
        <p:spPr bwMode="auto">
          <a:xfrm>
            <a:off x="309563" y="1022350"/>
            <a:ext cx="765175" cy="1073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9" name="Line 50"/>
          <p:cNvSpPr>
            <a:spLocks noChangeShapeType="1"/>
          </p:cNvSpPr>
          <p:nvPr/>
        </p:nvSpPr>
        <p:spPr bwMode="auto">
          <a:xfrm>
            <a:off x="309563" y="1022350"/>
            <a:ext cx="765175" cy="4445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1" name="Line 52"/>
          <p:cNvSpPr>
            <a:spLocks noChangeShapeType="1"/>
          </p:cNvSpPr>
          <p:nvPr/>
        </p:nvSpPr>
        <p:spPr bwMode="auto">
          <a:xfrm flipV="1">
            <a:off x="719138" y="155575"/>
            <a:ext cx="1587" cy="43275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2" name="Line 53"/>
          <p:cNvSpPr>
            <a:spLocks noChangeShapeType="1"/>
          </p:cNvSpPr>
          <p:nvPr/>
        </p:nvSpPr>
        <p:spPr bwMode="auto">
          <a:xfrm>
            <a:off x="719138" y="1022350"/>
            <a:ext cx="1587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Line 54"/>
          <p:cNvSpPr>
            <a:spLocks noChangeShapeType="1"/>
          </p:cNvSpPr>
          <p:nvPr/>
        </p:nvSpPr>
        <p:spPr bwMode="auto">
          <a:xfrm flipV="1">
            <a:off x="719138" y="1022350"/>
            <a:ext cx="1587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5" name="Line 56"/>
          <p:cNvSpPr>
            <a:spLocks noChangeShapeType="1"/>
          </p:cNvSpPr>
          <p:nvPr/>
        </p:nvSpPr>
        <p:spPr bwMode="auto">
          <a:xfrm>
            <a:off x="3406775" y="3833813"/>
            <a:ext cx="5627688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6" name="Freeform 57"/>
          <p:cNvSpPr>
            <a:spLocks/>
          </p:cNvSpPr>
          <p:nvPr/>
        </p:nvSpPr>
        <p:spPr bwMode="auto">
          <a:xfrm>
            <a:off x="3775075" y="3806825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8" y="75"/>
                </a:moveTo>
                <a:lnTo>
                  <a:pt x="104" y="55"/>
                </a:lnTo>
                <a:lnTo>
                  <a:pt x="101" y="36"/>
                </a:lnTo>
                <a:lnTo>
                  <a:pt x="91" y="18"/>
                </a:lnTo>
                <a:lnTo>
                  <a:pt x="75" y="5"/>
                </a:lnTo>
                <a:lnTo>
                  <a:pt x="56" y="0"/>
                </a:lnTo>
                <a:lnTo>
                  <a:pt x="35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Freeform 58"/>
          <p:cNvSpPr>
            <a:spLocks/>
          </p:cNvSpPr>
          <p:nvPr/>
        </p:nvSpPr>
        <p:spPr bwMode="auto">
          <a:xfrm>
            <a:off x="6130925" y="38068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0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98" y="75"/>
                </a:moveTo>
                <a:lnTo>
                  <a:pt x="103" y="55"/>
                </a:lnTo>
                <a:lnTo>
                  <a:pt x="101" y="36"/>
                </a:lnTo>
                <a:lnTo>
                  <a:pt x="92" y="18"/>
                </a:lnTo>
                <a:lnTo>
                  <a:pt x="76" y="5"/>
                </a:lnTo>
                <a:lnTo>
                  <a:pt x="56" y="0"/>
                </a:lnTo>
                <a:lnTo>
                  <a:pt x="36" y="2"/>
                </a:lnTo>
                <a:lnTo>
                  <a:pt x="18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8" name="Freeform 59"/>
          <p:cNvSpPr>
            <a:spLocks/>
          </p:cNvSpPr>
          <p:nvPr/>
        </p:nvSpPr>
        <p:spPr bwMode="auto">
          <a:xfrm>
            <a:off x="4835525" y="3806825"/>
            <a:ext cx="55563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2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3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Freeform 60"/>
          <p:cNvSpPr>
            <a:spLocks/>
          </p:cNvSpPr>
          <p:nvPr/>
        </p:nvSpPr>
        <p:spPr bwMode="auto">
          <a:xfrm>
            <a:off x="8888413" y="3806825"/>
            <a:ext cx="55562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3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7" y="28"/>
                </a:lnTo>
                <a:lnTo>
                  <a:pt x="0" y="47"/>
                </a:lnTo>
                <a:lnTo>
                  <a:pt x="4" y="68"/>
                </a:lnTo>
                <a:lnTo>
                  <a:pt x="13" y="86"/>
                </a:lnTo>
                <a:lnTo>
                  <a:pt x="29" y="98"/>
                </a:lnTo>
                <a:lnTo>
                  <a:pt x="49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36" name="Line 67"/>
          <p:cNvSpPr>
            <a:spLocks noChangeShapeType="1"/>
          </p:cNvSpPr>
          <p:nvPr/>
        </p:nvSpPr>
        <p:spPr bwMode="auto">
          <a:xfrm flipV="1">
            <a:off x="4260850" y="3135313"/>
            <a:ext cx="1588" cy="1574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63" name="Line 94"/>
          <p:cNvSpPr>
            <a:spLocks noChangeShapeType="1"/>
          </p:cNvSpPr>
          <p:nvPr/>
        </p:nvSpPr>
        <p:spPr bwMode="auto">
          <a:xfrm flipV="1">
            <a:off x="4260850" y="4071938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8" name="Freeform 129"/>
          <p:cNvSpPr>
            <a:spLocks/>
          </p:cNvSpPr>
          <p:nvPr/>
        </p:nvSpPr>
        <p:spPr bwMode="auto">
          <a:xfrm>
            <a:off x="1047750" y="2611438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9" name="Freeform 130"/>
          <p:cNvSpPr>
            <a:spLocks/>
          </p:cNvSpPr>
          <p:nvPr/>
        </p:nvSpPr>
        <p:spPr bwMode="auto">
          <a:xfrm>
            <a:off x="1047750" y="20669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2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2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0" name="Freeform 131"/>
          <p:cNvSpPr>
            <a:spLocks/>
          </p:cNvSpPr>
          <p:nvPr/>
        </p:nvSpPr>
        <p:spPr bwMode="auto">
          <a:xfrm>
            <a:off x="1047750" y="143986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2" name="Freeform 133"/>
          <p:cNvSpPr>
            <a:spLocks/>
          </p:cNvSpPr>
          <p:nvPr/>
        </p:nvSpPr>
        <p:spPr bwMode="auto">
          <a:xfrm>
            <a:off x="692150" y="1568450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3"/>
                </a:moveTo>
                <a:lnTo>
                  <a:pt x="103" y="42"/>
                </a:lnTo>
                <a:lnTo>
                  <a:pt x="99" y="33"/>
                </a:lnTo>
                <a:lnTo>
                  <a:pt x="95" y="23"/>
                </a:lnTo>
                <a:lnTo>
                  <a:pt x="88" y="16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6"/>
                </a:lnTo>
                <a:lnTo>
                  <a:pt x="8" y="23"/>
                </a:lnTo>
                <a:lnTo>
                  <a:pt x="4" y="33"/>
                </a:lnTo>
                <a:lnTo>
                  <a:pt x="1" y="42"/>
                </a:lnTo>
                <a:lnTo>
                  <a:pt x="0" y="53"/>
                </a:lnTo>
                <a:lnTo>
                  <a:pt x="1" y="62"/>
                </a:lnTo>
                <a:lnTo>
                  <a:pt x="4" y="73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1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1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3"/>
                </a:lnTo>
                <a:lnTo>
                  <a:pt x="103" y="62"/>
                </a:lnTo>
                <a:lnTo>
                  <a:pt x="104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3" name="Freeform 134"/>
          <p:cNvSpPr>
            <a:spLocks/>
          </p:cNvSpPr>
          <p:nvPr/>
        </p:nvSpPr>
        <p:spPr bwMode="auto">
          <a:xfrm>
            <a:off x="692150" y="1233488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2"/>
                </a:moveTo>
                <a:lnTo>
                  <a:pt x="103" y="42"/>
                </a:lnTo>
                <a:lnTo>
                  <a:pt x="99" y="32"/>
                </a:lnTo>
                <a:lnTo>
                  <a:pt x="95" y="23"/>
                </a:lnTo>
                <a:lnTo>
                  <a:pt x="88" y="15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5"/>
                </a:lnTo>
                <a:lnTo>
                  <a:pt x="8" y="23"/>
                </a:lnTo>
                <a:lnTo>
                  <a:pt x="4" y="32"/>
                </a:lnTo>
                <a:lnTo>
                  <a:pt x="1" y="42"/>
                </a:lnTo>
                <a:lnTo>
                  <a:pt x="0" y="52"/>
                </a:lnTo>
                <a:lnTo>
                  <a:pt x="1" y="62"/>
                </a:lnTo>
                <a:lnTo>
                  <a:pt x="4" y="71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0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0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1"/>
                </a:lnTo>
                <a:lnTo>
                  <a:pt x="103" y="62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5" name="Freeform 136"/>
          <p:cNvSpPr>
            <a:spLocks/>
          </p:cNvSpPr>
          <p:nvPr/>
        </p:nvSpPr>
        <p:spPr bwMode="auto">
          <a:xfrm>
            <a:off x="282575" y="995363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0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0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104"/>
              <a:gd name="T77" fmla="*/ 104 w 104"/>
              <a:gd name="T78" fmla="*/ 104 h 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104">
                <a:moveTo>
                  <a:pt x="104" y="52"/>
                </a:moveTo>
                <a:lnTo>
                  <a:pt x="103" y="38"/>
                </a:lnTo>
                <a:lnTo>
                  <a:pt x="98" y="26"/>
                </a:lnTo>
                <a:lnTo>
                  <a:pt x="89" y="15"/>
                </a:lnTo>
                <a:lnTo>
                  <a:pt x="79" y="7"/>
                </a:lnTo>
                <a:lnTo>
                  <a:pt x="66" y="2"/>
                </a:lnTo>
                <a:lnTo>
                  <a:pt x="53" y="0"/>
                </a:lnTo>
                <a:lnTo>
                  <a:pt x="39" y="2"/>
                </a:lnTo>
                <a:lnTo>
                  <a:pt x="26" y="7"/>
                </a:lnTo>
                <a:lnTo>
                  <a:pt x="16" y="15"/>
                </a:lnTo>
                <a:lnTo>
                  <a:pt x="8" y="26"/>
                </a:lnTo>
                <a:lnTo>
                  <a:pt x="2" y="38"/>
                </a:lnTo>
                <a:lnTo>
                  <a:pt x="0" y="52"/>
                </a:lnTo>
                <a:lnTo>
                  <a:pt x="2" y="66"/>
                </a:lnTo>
                <a:lnTo>
                  <a:pt x="8" y="78"/>
                </a:lnTo>
                <a:lnTo>
                  <a:pt x="16" y="89"/>
                </a:lnTo>
                <a:lnTo>
                  <a:pt x="26" y="97"/>
                </a:lnTo>
                <a:lnTo>
                  <a:pt x="39" y="102"/>
                </a:lnTo>
                <a:lnTo>
                  <a:pt x="53" y="104"/>
                </a:lnTo>
                <a:lnTo>
                  <a:pt x="66" y="102"/>
                </a:lnTo>
                <a:lnTo>
                  <a:pt x="79" y="97"/>
                </a:lnTo>
                <a:lnTo>
                  <a:pt x="89" y="89"/>
                </a:lnTo>
                <a:lnTo>
                  <a:pt x="98" y="78"/>
                </a:lnTo>
                <a:lnTo>
                  <a:pt x="103" y="66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6" name="Text Box 69"/>
          <p:cNvSpPr txBox="1">
            <a:spLocks noChangeArrowheads="1"/>
          </p:cNvSpPr>
          <p:nvPr/>
        </p:nvSpPr>
        <p:spPr bwMode="auto">
          <a:xfrm>
            <a:off x="0" y="685800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7" name="Rectangle 71"/>
          <p:cNvSpPr>
            <a:spLocks noChangeArrowheads="1"/>
          </p:cNvSpPr>
          <p:nvPr/>
        </p:nvSpPr>
        <p:spPr bwMode="auto">
          <a:xfrm>
            <a:off x="0" y="6264275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8" name="Rectangle 75"/>
          <p:cNvSpPr>
            <a:spLocks noChangeArrowheads="1"/>
          </p:cNvSpPr>
          <p:nvPr/>
        </p:nvSpPr>
        <p:spPr bwMode="auto">
          <a:xfrm>
            <a:off x="4806950" y="6353175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9" name="Rectangle 76"/>
          <p:cNvSpPr>
            <a:spLocks noChangeArrowheads="1"/>
          </p:cNvSpPr>
          <p:nvPr/>
        </p:nvSpPr>
        <p:spPr bwMode="auto">
          <a:xfrm>
            <a:off x="-74613" y="4197350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0" name="Rectangle 77"/>
          <p:cNvSpPr>
            <a:spLocks noChangeArrowheads="1"/>
          </p:cNvSpPr>
          <p:nvPr/>
        </p:nvSpPr>
        <p:spPr bwMode="auto">
          <a:xfrm>
            <a:off x="8696325" y="351472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33CC33"/>
                </a:solidFill>
              </a:rPr>
              <a:t>1</a:t>
            </a:r>
            <a:r>
              <a:rPr lang="sk-SK" sz="1200" b="1">
                <a:solidFill>
                  <a:srgbClr val="33CC33"/>
                </a:solidFill>
              </a:rPr>
              <a:t>U</a:t>
            </a:r>
            <a:endParaRPr lang="en-US" sz="1200" b="1" baseline="-25000">
              <a:solidFill>
                <a:srgbClr val="33CC33"/>
              </a:solidFill>
            </a:endParaRPr>
          </a:p>
        </p:txBody>
      </p:sp>
      <p:sp>
        <p:nvSpPr>
          <p:cNvPr id="3211" name="Rectangle 78"/>
          <p:cNvSpPr>
            <a:spLocks noChangeArrowheads="1"/>
          </p:cNvSpPr>
          <p:nvPr/>
        </p:nvSpPr>
        <p:spPr bwMode="auto">
          <a:xfrm>
            <a:off x="3471863" y="3570288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1200" b="1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2" name="Rectangle 79"/>
          <p:cNvSpPr>
            <a:spLocks noChangeArrowheads="1"/>
          </p:cNvSpPr>
          <p:nvPr/>
        </p:nvSpPr>
        <p:spPr bwMode="auto">
          <a:xfrm>
            <a:off x="1571625" y="3952875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3" name="Rectangle 80"/>
          <p:cNvSpPr>
            <a:spLocks noChangeArrowheads="1"/>
          </p:cNvSpPr>
          <p:nvPr/>
        </p:nvSpPr>
        <p:spPr bwMode="auto">
          <a:xfrm>
            <a:off x="1243013" y="4543425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4" name="Rectangle 82"/>
          <p:cNvSpPr>
            <a:spLocks noChangeArrowheads="1"/>
          </p:cNvSpPr>
          <p:nvPr/>
        </p:nvSpPr>
        <p:spPr bwMode="auto">
          <a:xfrm>
            <a:off x="2397125" y="5761038"/>
            <a:ext cx="10599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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 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5" name="Rectangle 85"/>
          <p:cNvSpPr>
            <a:spLocks noChangeArrowheads="1"/>
          </p:cNvSpPr>
          <p:nvPr/>
        </p:nvSpPr>
        <p:spPr bwMode="auto">
          <a:xfrm>
            <a:off x="2846450" y="965200"/>
            <a:ext cx="7248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6" name="Rectangle 86"/>
          <p:cNvSpPr>
            <a:spLocks noChangeArrowheads="1"/>
          </p:cNvSpPr>
          <p:nvPr/>
        </p:nvSpPr>
        <p:spPr bwMode="auto">
          <a:xfrm>
            <a:off x="684213" y="2324100"/>
            <a:ext cx="76655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7" name="Rectangle 87"/>
          <p:cNvSpPr>
            <a:spLocks noChangeArrowheads="1"/>
          </p:cNvSpPr>
          <p:nvPr/>
        </p:nvSpPr>
        <p:spPr bwMode="auto">
          <a:xfrm>
            <a:off x="812800" y="2057809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9" name="Text Box 101"/>
          <p:cNvSpPr txBox="1">
            <a:spLocks noChangeArrowheads="1"/>
          </p:cNvSpPr>
          <p:nvPr/>
        </p:nvSpPr>
        <p:spPr bwMode="auto">
          <a:xfrm>
            <a:off x="3994150" y="4238625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0" name="Text Box 102"/>
          <p:cNvSpPr txBox="1">
            <a:spLocks noChangeArrowheads="1"/>
          </p:cNvSpPr>
          <p:nvPr/>
        </p:nvSpPr>
        <p:spPr bwMode="auto">
          <a:xfrm>
            <a:off x="3998913" y="3976836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B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4" name="Rectangle 75"/>
          <p:cNvSpPr>
            <a:spLocks noChangeArrowheads="1"/>
          </p:cNvSpPr>
          <p:nvPr/>
        </p:nvSpPr>
        <p:spPr bwMode="auto">
          <a:xfrm>
            <a:off x="2244725" y="5056188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5" name="Rectangle 75"/>
          <p:cNvSpPr>
            <a:spLocks noChangeArrowheads="1"/>
          </p:cNvSpPr>
          <p:nvPr/>
        </p:nvSpPr>
        <p:spPr bwMode="auto">
          <a:xfrm>
            <a:off x="5956300" y="353377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FFC000"/>
                </a:solidFill>
              </a:rPr>
              <a:t>3</a:t>
            </a:r>
            <a:r>
              <a:rPr lang="sk-SK" sz="1200" b="1">
                <a:solidFill>
                  <a:srgbClr val="FFC000"/>
                </a:solidFill>
              </a:rPr>
              <a:t>U</a:t>
            </a:r>
            <a:endParaRPr lang="en-US" sz="1200" b="1" baseline="-25000">
              <a:solidFill>
                <a:srgbClr val="FFC000"/>
              </a:solidFill>
            </a:endParaRPr>
          </a:p>
        </p:txBody>
      </p:sp>
      <p:sp>
        <p:nvSpPr>
          <p:cNvPr id="3227" name="Text Box 113"/>
          <p:cNvSpPr txBox="1">
            <a:spLocks noChangeArrowheads="1"/>
          </p:cNvSpPr>
          <p:nvPr/>
        </p:nvSpPr>
        <p:spPr bwMode="auto">
          <a:xfrm>
            <a:off x="325438" y="1482725"/>
            <a:ext cx="44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8" name="Text Box 114"/>
          <p:cNvSpPr txBox="1">
            <a:spLocks noChangeArrowheads="1"/>
          </p:cNvSpPr>
          <p:nvPr/>
        </p:nvSpPr>
        <p:spPr bwMode="auto">
          <a:xfrm>
            <a:off x="325854" y="1143000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9" name="Rectangle 80"/>
          <p:cNvSpPr>
            <a:spLocks noChangeArrowheads="1"/>
          </p:cNvSpPr>
          <p:nvPr/>
        </p:nvSpPr>
        <p:spPr bwMode="auto">
          <a:xfrm>
            <a:off x="4784725" y="3557588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>
                <a:latin typeface="Arial" pitchFamily="34" charset="0"/>
                <a:cs typeface="Arial" pitchFamily="34" charset="0"/>
              </a:rPr>
              <a:t>H</a:t>
            </a:r>
            <a:endParaRPr lang="en-US" sz="12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7" name="Rectangle 87"/>
          <p:cNvSpPr>
            <a:spLocks noChangeArrowheads="1"/>
          </p:cNvSpPr>
          <p:nvPr/>
        </p:nvSpPr>
        <p:spPr bwMode="auto">
          <a:xfrm>
            <a:off x="0" y="2041525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 rot="-1429834">
            <a:off x="1209675" y="4797425"/>
            <a:ext cx="179388" cy="180975"/>
            <a:chOff x="1270" y="2131"/>
            <a:chExt cx="64" cy="59"/>
          </a:xfrm>
        </p:grpSpPr>
        <p:sp>
          <p:nvSpPr>
            <p:cNvPr id="3186" name="Arc 61"/>
            <p:cNvSpPr>
              <a:spLocks/>
            </p:cNvSpPr>
            <p:nvPr/>
          </p:nvSpPr>
          <p:spPr bwMode="auto">
            <a:xfrm rot="8057322">
              <a:off x="1272" y="2129"/>
              <a:ext cx="59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Oval 62"/>
            <p:cNvSpPr>
              <a:spLocks noChangeArrowheads="1"/>
            </p:cNvSpPr>
            <p:nvPr/>
          </p:nvSpPr>
          <p:spPr bwMode="auto">
            <a:xfrm>
              <a:off x="1293" y="2150"/>
              <a:ext cx="9" cy="9"/>
            </a:xfrm>
            <a:prstGeom prst="ellipse">
              <a:avLst/>
            </a:prstGeom>
            <a:solidFill>
              <a:schemeClr val="tx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2946400" y="6519863"/>
            <a:ext cx="33338" cy="144462"/>
            <a:chOff x="7766462" y="4808010"/>
            <a:chExt cx="33487" cy="144684"/>
          </a:xfrm>
        </p:grpSpPr>
        <p:cxnSp>
          <p:nvCxnSpPr>
            <p:cNvPr id="18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2798763" y="2571750"/>
            <a:ext cx="33337" cy="146050"/>
            <a:chOff x="7766462" y="4808010"/>
            <a:chExt cx="33487" cy="144684"/>
          </a:xfrm>
        </p:grpSpPr>
        <p:cxnSp>
          <p:nvCxnSpPr>
            <p:cNvPr id="184" name="Straight Connector 183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5"/>
          <p:cNvGrpSpPr>
            <a:grpSpLocks/>
          </p:cNvGrpSpPr>
          <p:nvPr/>
        </p:nvGrpSpPr>
        <p:grpSpPr bwMode="auto">
          <a:xfrm rot="-5400000">
            <a:off x="1071563" y="3595687"/>
            <a:ext cx="33338" cy="144463"/>
            <a:chOff x="7766462" y="4808010"/>
            <a:chExt cx="33487" cy="144684"/>
          </a:xfrm>
        </p:grpSpPr>
        <p:cxnSp>
          <p:nvCxnSpPr>
            <p:cNvPr id="187" name="Straight Connector 186"/>
            <p:cNvCxnSpPr/>
            <p:nvPr/>
          </p:nvCxnSpPr>
          <p:spPr>
            <a:xfrm rot="16200000" flipH="1">
              <a:off x="7678174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7711661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8"/>
          <p:cNvGrpSpPr>
            <a:grpSpLocks/>
          </p:cNvGrpSpPr>
          <p:nvPr/>
        </p:nvGrpSpPr>
        <p:grpSpPr bwMode="auto">
          <a:xfrm rot="-5400000">
            <a:off x="292100" y="5249863"/>
            <a:ext cx="33338" cy="144462"/>
            <a:chOff x="7766462" y="4808010"/>
            <a:chExt cx="33487" cy="144684"/>
          </a:xfrm>
        </p:grpSpPr>
        <p:cxnSp>
          <p:nvCxnSpPr>
            <p:cNvPr id="190" name="Straight Connector 189"/>
            <p:cNvCxnSpPr/>
            <p:nvPr/>
          </p:nvCxnSpPr>
          <p:spPr>
            <a:xfrm rot="16200000" flipH="1">
              <a:off x="7678174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 flipH="1">
              <a:off x="7711661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1"/>
          <p:cNvGrpSpPr>
            <a:grpSpLocks/>
          </p:cNvGrpSpPr>
          <p:nvPr/>
        </p:nvGrpSpPr>
        <p:grpSpPr bwMode="auto">
          <a:xfrm rot="-2400000">
            <a:off x="2543175" y="2992438"/>
            <a:ext cx="33338" cy="144462"/>
            <a:chOff x="7766462" y="4808010"/>
            <a:chExt cx="33487" cy="144684"/>
          </a:xfrm>
        </p:grpSpPr>
        <p:cxnSp>
          <p:nvCxnSpPr>
            <p:cNvPr id="193" name="Straight Connector 192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4"/>
          <p:cNvGrpSpPr>
            <a:grpSpLocks/>
          </p:cNvGrpSpPr>
          <p:nvPr/>
        </p:nvGrpSpPr>
        <p:grpSpPr bwMode="auto">
          <a:xfrm rot="-2400000">
            <a:off x="1908175" y="5576888"/>
            <a:ext cx="33338" cy="144462"/>
            <a:chOff x="7766462" y="4808010"/>
            <a:chExt cx="33487" cy="144684"/>
          </a:xfrm>
        </p:grpSpPr>
        <p:cxnSp>
          <p:nvCxnSpPr>
            <p:cNvPr id="196" name="Straight Connector 195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BlokTextu 115"/>
          <p:cNvSpPr txBox="1"/>
          <p:nvPr/>
        </p:nvSpPr>
        <p:spPr>
          <a:xfrm>
            <a:off x="4140000" y="720000"/>
            <a:ext cx="40639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pPr algn="l"/>
            <a:r>
              <a:rPr lang="sk-SK" sz="1400" b="1" dirty="0" smtClean="0"/>
              <a:t>9)</a:t>
            </a:r>
            <a:r>
              <a:rPr lang="sk-SK" sz="1400" dirty="0" smtClean="0"/>
              <a:t> Zobrazíme bod </a:t>
            </a:r>
            <a:r>
              <a:rPr lang="sk-SK" sz="1400" b="1" dirty="0" smtClean="0"/>
              <a:t>F</a:t>
            </a:r>
            <a:r>
              <a:rPr lang="sk-SK" sz="1400" dirty="0" smtClean="0"/>
              <a:t>:</a:t>
            </a:r>
            <a:endParaRPr lang="en-US" sz="1400" dirty="0" smtClean="0"/>
          </a:p>
          <a:p>
            <a:r>
              <a:rPr lang="sk-SK" sz="1400" dirty="0" smtClean="0"/>
              <a:t>V </a:t>
            </a:r>
            <a:r>
              <a:rPr lang="sk-SK" sz="1400" dirty="0" err="1" smtClean="0"/>
              <a:t>Mongeovej</a:t>
            </a:r>
            <a:r>
              <a:rPr lang="sk-SK" sz="1400" dirty="0" smtClean="0"/>
              <a:t> projekcii stačí narysovať bod </a:t>
            </a:r>
            <a:r>
              <a:rPr lang="sk-SK" sz="1400" b="1" dirty="0" smtClean="0"/>
              <a:t>F</a:t>
            </a:r>
            <a:r>
              <a:rPr lang="sk-SK" sz="1400" b="1" baseline="-25000" dirty="0" smtClean="0"/>
              <a:t>s1</a:t>
            </a:r>
            <a:r>
              <a:rPr lang="sk-SK" sz="1400" dirty="0" smtClean="0"/>
              <a:t>. </a:t>
            </a:r>
          </a:p>
          <a:p>
            <a:r>
              <a:rPr lang="sk-SK" sz="1400" dirty="0" smtClean="0"/>
              <a:t>V perspektíve využijeme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</a:t>
            </a:r>
            <a:r>
              <a:rPr lang="sk-SK" sz="1400" b="1" baseline="30000" dirty="0" smtClean="0"/>
              <a:t>2</a:t>
            </a:r>
            <a:r>
              <a:rPr lang="sk-SK" sz="1400" b="1" dirty="0" smtClean="0"/>
              <a:t>U</a:t>
            </a:r>
            <a:r>
              <a:rPr lang="sk-SK" sz="1400" dirty="0" smtClean="0"/>
              <a:t> priamky </a:t>
            </a:r>
            <a:r>
              <a:rPr lang="sk-SK" sz="1400" b="1" dirty="0" smtClean="0"/>
              <a:t>BF</a:t>
            </a:r>
            <a:r>
              <a:rPr lang="sk-SK" sz="1400" dirty="0" smtClean="0"/>
              <a:t>.</a:t>
            </a:r>
          </a:p>
          <a:p>
            <a:r>
              <a:rPr lang="sk-SK" sz="1400" b="1" dirty="0" smtClean="0"/>
              <a:t>F </a:t>
            </a:r>
            <a:r>
              <a:rPr lang="sk-SK" sz="1400" b="1" dirty="0" smtClean="0">
                <a:sym typeface="Symbol"/>
              </a:rPr>
              <a:t> </a:t>
            </a:r>
            <a:r>
              <a:rPr lang="sk-SK" sz="1400" b="1" baseline="30000" dirty="0" smtClean="0"/>
              <a:t>2</a:t>
            </a:r>
            <a:r>
              <a:rPr lang="sk-SK" sz="1400" b="1" dirty="0" smtClean="0"/>
              <a:t>UB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976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Freeform 129"/>
          <p:cNvSpPr>
            <a:spLocks/>
          </p:cNvSpPr>
          <p:nvPr/>
        </p:nvSpPr>
        <p:spPr bwMode="auto">
          <a:xfrm>
            <a:off x="1043734" y="3918910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86"/>
          <p:cNvSpPr>
            <a:spLocks noChangeArrowheads="1"/>
          </p:cNvSpPr>
          <p:nvPr/>
        </p:nvSpPr>
        <p:spPr bwMode="auto">
          <a:xfrm>
            <a:off x="1065221" y="3896276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86"/>
          <p:cNvSpPr>
            <a:spLocks noChangeArrowheads="1"/>
          </p:cNvSpPr>
          <p:nvPr/>
        </p:nvSpPr>
        <p:spPr bwMode="auto">
          <a:xfrm>
            <a:off x="1085269" y="2057809"/>
            <a:ext cx="5357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87"/>
          <p:cNvSpPr>
            <a:spLocks noChangeArrowheads="1"/>
          </p:cNvSpPr>
          <p:nvPr/>
        </p:nvSpPr>
        <p:spPr bwMode="auto">
          <a:xfrm>
            <a:off x="1018099" y="1443124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Line 73"/>
          <p:cNvSpPr>
            <a:spLocks noChangeShapeType="1"/>
          </p:cNvSpPr>
          <p:nvPr/>
        </p:nvSpPr>
        <p:spPr bwMode="auto">
          <a:xfrm flipV="1">
            <a:off x="4460875" y="3717031"/>
            <a:ext cx="0" cy="993081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flipH="1" flipV="1">
            <a:off x="3802063" y="3833813"/>
            <a:ext cx="658812" cy="822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4" name="Freeform 129"/>
          <p:cNvSpPr>
            <a:spLocks/>
          </p:cNvSpPr>
          <p:nvPr/>
        </p:nvSpPr>
        <p:spPr bwMode="auto">
          <a:xfrm>
            <a:off x="4428318" y="4630414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 Box 101"/>
          <p:cNvSpPr txBox="1">
            <a:spLocks noChangeArrowheads="1"/>
          </p:cNvSpPr>
          <p:nvPr/>
        </p:nvSpPr>
        <p:spPr bwMode="auto">
          <a:xfrm>
            <a:off x="4366893" y="4677633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Line 76"/>
          <p:cNvSpPr>
            <a:spLocks noChangeShapeType="1"/>
          </p:cNvSpPr>
          <p:nvPr/>
        </p:nvSpPr>
        <p:spPr bwMode="auto">
          <a:xfrm flipV="1">
            <a:off x="4260850" y="3833813"/>
            <a:ext cx="4656138" cy="238125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0" name="Line 77"/>
          <p:cNvSpPr>
            <a:spLocks noChangeShapeType="1"/>
          </p:cNvSpPr>
          <p:nvPr/>
        </p:nvSpPr>
        <p:spPr bwMode="auto">
          <a:xfrm flipV="1">
            <a:off x="4260850" y="3833813"/>
            <a:ext cx="4656138" cy="574675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1" name="Line 90"/>
          <p:cNvSpPr>
            <a:spLocks noChangeShapeType="1"/>
          </p:cNvSpPr>
          <p:nvPr/>
        </p:nvSpPr>
        <p:spPr bwMode="auto">
          <a:xfrm flipV="1">
            <a:off x="5216525" y="4024313"/>
            <a:ext cx="1588" cy="26670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3" name="Line 75"/>
          <p:cNvSpPr>
            <a:spLocks noChangeShapeType="1"/>
          </p:cNvSpPr>
          <p:nvPr/>
        </p:nvSpPr>
        <p:spPr bwMode="auto">
          <a:xfrm flipV="1">
            <a:off x="4460875" y="3833813"/>
            <a:ext cx="1697038" cy="341312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5" name="Line 69"/>
          <p:cNvSpPr>
            <a:spLocks noChangeShapeType="1"/>
          </p:cNvSpPr>
          <p:nvPr/>
        </p:nvSpPr>
        <p:spPr bwMode="auto">
          <a:xfrm flipV="1">
            <a:off x="4260295" y="3840056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Line 94"/>
          <p:cNvSpPr>
            <a:spLocks noChangeShapeType="1"/>
          </p:cNvSpPr>
          <p:nvPr/>
        </p:nvSpPr>
        <p:spPr bwMode="auto">
          <a:xfrm flipV="1">
            <a:off x="4260295" y="4078181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Line 68"/>
          <p:cNvSpPr>
            <a:spLocks noChangeShapeType="1"/>
          </p:cNvSpPr>
          <p:nvPr/>
        </p:nvSpPr>
        <p:spPr bwMode="auto">
          <a:xfrm>
            <a:off x="4260850" y="3833813"/>
            <a:ext cx="1588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Line 69"/>
          <p:cNvSpPr>
            <a:spLocks noChangeShapeType="1"/>
          </p:cNvSpPr>
          <p:nvPr/>
        </p:nvSpPr>
        <p:spPr bwMode="auto">
          <a:xfrm flipV="1">
            <a:off x="4260850" y="3833813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"/>
          <p:cNvSpPr txBox="1">
            <a:spLocks noChangeArrowheads="1"/>
          </p:cNvSpPr>
          <p:nvPr/>
        </p:nvSpPr>
        <p:spPr bwMode="auto">
          <a:xfrm>
            <a:off x="3128209" y="36000"/>
            <a:ext cx="5967663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objekt zobrazte v lineárnej zvislej perspektíve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priesečnou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metódou. Priemetňu zvoľte tak, aby bol objekt v nepriečelnej polohe.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86"/>
          <p:cNvSpPr>
            <a:spLocks noChangeArrowheads="1"/>
          </p:cNvSpPr>
          <p:nvPr/>
        </p:nvSpPr>
        <p:spPr bwMode="auto">
          <a:xfrm>
            <a:off x="3154773" y="2640932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86"/>
          <p:cNvSpPr>
            <a:spLocks noChangeArrowheads="1"/>
          </p:cNvSpPr>
          <p:nvPr/>
        </p:nvSpPr>
        <p:spPr bwMode="auto">
          <a:xfrm>
            <a:off x="3078565" y="2065825"/>
            <a:ext cx="43152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01"/>
          <p:cNvSpPr txBox="1">
            <a:spLocks noChangeArrowheads="1"/>
          </p:cNvSpPr>
          <p:nvPr/>
        </p:nvSpPr>
        <p:spPr bwMode="auto">
          <a:xfrm>
            <a:off x="5144957" y="4264529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51"/>
          <p:cNvSpPr>
            <a:spLocks noChangeShapeType="1"/>
          </p:cNvSpPr>
          <p:nvPr/>
        </p:nvSpPr>
        <p:spPr bwMode="auto">
          <a:xfrm flipV="1">
            <a:off x="309563" y="101600"/>
            <a:ext cx="765175" cy="920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3" name="Line 55"/>
          <p:cNvSpPr>
            <a:spLocks noChangeShapeType="1"/>
          </p:cNvSpPr>
          <p:nvPr/>
        </p:nvSpPr>
        <p:spPr bwMode="auto">
          <a:xfrm flipV="1">
            <a:off x="719138" y="530225"/>
            <a:ext cx="1587" cy="4921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4" name="Right Brace 169"/>
          <p:cNvSpPr/>
          <p:nvPr/>
        </p:nvSpPr>
        <p:spPr>
          <a:xfrm>
            <a:off x="772695" y="541338"/>
            <a:ext cx="71438" cy="468312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5" name="Rectangle 80"/>
          <p:cNvSpPr>
            <a:spLocks noChangeArrowheads="1"/>
          </p:cNvSpPr>
          <p:nvPr/>
        </p:nvSpPr>
        <p:spPr bwMode="auto">
          <a:xfrm>
            <a:off x="772695" y="592138"/>
            <a:ext cx="2840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e</a:t>
            </a:r>
            <a:endParaRPr lang="en-US" sz="1400" b="1" baseline="-25000" dirty="0"/>
          </a:p>
        </p:txBody>
      </p:sp>
      <p:sp>
        <p:nvSpPr>
          <p:cNvPr id="146" name="Rectangle 86"/>
          <p:cNvSpPr>
            <a:spLocks noChangeArrowheads="1"/>
          </p:cNvSpPr>
          <p:nvPr/>
        </p:nvSpPr>
        <p:spPr bwMode="auto">
          <a:xfrm>
            <a:off x="1309861" y="2318497"/>
            <a:ext cx="5261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86"/>
          <p:cNvSpPr>
            <a:spLocks noChangeArrowheads="1"/>
          </p:cNvSpPr>
          <p:nvPr/>
        </p:nvSpPr>
        <p:spPr bwMode="auto">
          <a:xfrm>
            <a:off x="1033125" y="92577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 Box 112"/>
          <p:cNvSpPr txBox="1">
            <a:spLocks noChangeArrowheads="1"/>
          </p:cNvSpPr>
          <p:nvPr/>
        </p:nvSpPr>
        <p:spPr bwMode="auto">
          <a:xfrm>
            <a:off x="-80632" y="4430713"/>
            <a:ext cx="81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Freeform 135"/>
          <p:cNvSpPr>
            <a:spLocks/>
          </p:cNvSpPr>
          <p:nvPr/>
        </p:nvSpPr>
        <p:spPr bwMode="auto">
          <a:xfrm>
            <a:off x="692150" y="503238"/>
            <a:ext cx="53975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2147483647 w 104"/>
              <a:gd name="T17" fmla="*/ 0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0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2147483647 w 104"/>
              <a:gd name="T59" fmla="*/ 2147483647 h 105"/>
              <a:gd name="T60" fmla="*/ 2147483647 w 104"/>
              <a:gd name="T61" fmla="*/ 2147483647 h 105"/>
              <a:gd name="T62" fmla="*/ 2147483647 w 104"/>
              <a:gd name="T63" fmla="*/ 2147483647 h 105"/>
              <a:gd name="T64" fmla="*/ 2147483647 w 104"/>
              <a:gd name="T65" fmla="*/ 2147483647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5"/>
              <a:gd name="T101" fmla="*/ 104 w 104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5">
                <a:moveTo>
                  <a:pt x="104" y="52"/>
                </a:moveTo>
                <a:lnTo>
                  <a:pt x="103" y="42"/>
                </a:lnTo>
                <a:lnTo>
                  <a:pt x="99" y="32"/>
                </a:lnTo>
                <a:lnTo>
                  <a:pt x="95" y="23"/>
                </a:lnTo>
                <a:lnTo>
                  <a:pt x="88" y="16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6"/>
                </a:lnTo>
                <a:lnTo>
                  <a:pt x="8" y="23"/>
                </a:lnTo>
                <a:lnTo>
                  <a:pt x="4" y="32"/>
                </a:lnTo>
                <a:lnTo>
                  <a:pt x="1" y="42"/>
                </a:lnTo>
                <a:lnTo>
                  <a:pt x="0" y="52"/>
                </a:lnTo>
                <a:lnTo>
                  <a:pt x="1" y="63"/>
                </a:lnTo>
                <a:lnTo>
                  <a:pt x="4" y="72"/>
                </a:lnTo>
                <a:lnTo>
                  <a:pt x="8" y="81"/>
                </a:lnTo>
                <a:lnTo>
                  <a:pt x="14" y="89"/>
                </a:lnTo>
                <a:lnTo>
                  <a:pt x="23" y="95"/>
                </a:lnTo>
                <a:lnTo>
                  <a:pt x="31" y="101"/>
                </a:lnTo>
                <a:lnTo>
                  <a:pt x="42" y="104"/>
                </a:lnTo>
                <a:lnTo>
                  <a:pt x="51" y="105"/>
                </a:lnTo>
                <a:lnTo>
                  <a:pt x="62" y="104"/>
                </a:lnTo>
                <a:lnTo>
                  <a:pt x="71" y="101"/>
                </a:lnTo>
                <a:lnTo>
                  <a:pt x="81" y="95"/>
                </a:lnTo>
                <a:lnTo>
                  <a:pt x="88" y="89"/>
                </a:lnTo>
                <a:lnTo>
                  <a:pt x="95" y="81"/>
                </a:lnTo>
                <a:lnTo>
                  <a:pt x="99" y="72"/>
                </a:lnTo>
                <a:lnTo>
                  <a:pt x="103" y="63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7" name="Text Box 113"/>
          <p:cNvSpPr txBox="1">
            <a:spLocks noChangeArrowheads="1"/>
          </p:cNvSpPr>
          <p:nvPr/>
        </p:nvSpPr>
        <p:spPr bwMode="auto">
          <a:xfrm>
            <a:off x="336550" y="269875"/>
            <a:ext cx="439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E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1" name="Line 70"/>
          <p:cNvSpPr>
            <a:spLocks noChangeShapeType="1"/>
          </p:cNvSpPr>
          <p:nvPr/>
        </p:nvSpPr>
        <p:spPr bwMode="auto">
          <a:xfrm flipV="1">
            <a:off x="4260850" y="3341688"/>
            <a:ext cx="1588" cy="4921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sk-SK" sz="1200"/>
          </a:p>
        </p:txBody>
      </p:sp>
      <p:sp>
        <p:nvSpPr>
          <p:cNvPr id="164" name="Text Box 102"/>
          <p:cNvSpPr txBox="1">
            <a:spLocks noChangeArrowheads="1"/>
          </p:cNvSpPr>
          <p:nvPr/>
        </p:nvSpPr>
        <p:spPr bwMode="auto">
          <a:xfrm>
            <a:off x="3996000" y="3132000"/>
            <a:ext cx="28725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/>
              <a:t>E</a:t>
            </a:r>
            <a:endParaRPr lang="en-US" sz="1200" b="1" dirty="0"/>
          </a:p>
        </p:txBody>
      </p:sp>
      <p:sp>
        <p:nvSpPr>
          <p:cNvPr id="3111" name="Freeform 42"/>
          <p:cNvSpPr>
            <a:spLocks/>
          </p:cNvSpPr>
          <p:nvPr/>
        </p:nvSpPr>
        <p:spPr bwMode="auto">
          <a:xfrm>
            <a:off x="692150" y="445452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V="1">
            <a:off x="4460875" y="3833813"/>
            <a:ext cx="1697038" cy="822325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7" name="Freeform 131"/>
          <p:cNvSpPr>
            <a:spLocks/>
          </p:cNvSpPr>
          <p:nvPr/>
        </p:nvSpPr>
        <p:spPr bwMode="auto">
          <a:xfrm>
            <a:off x="3244850" y="20685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Freeform 131"/>
          <p:cNvSpPr>
            <a:spLocks/>
          </p:cNvSpPr>
          <p:nvPr/>
        </p:nvSpPr>
        <p:spPr bwMode="auto">
          <a:xfrm>
            <a:off x="3244850" y="26146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Freeform 131"/>
          <p:cNvSpPr>
            <a:spLocks/>
          </p:cNvSpPr>
          <p:nvPr/>
        </p:nvSpPr>
        <p:spPr bwMode="auto">
          <a:xfrm>
            <a:off x="1053424" y="77567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Freeform 131"/>
          <p:cNvSpPr>
            <a:spLocks/>
          </p:cNvSpPr>
          <p:nvPr/>
        </p:nvSpPr>
        <p:spPr bwMode="auto">
          <a:xfrm>
            <a:off x="1051010" y="3164069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86"/>
          <p:cNvSpPr>
            <a:spLocks noChangeArrowheads="1"/>
          </p:cNvSpPr>
          <p:nvPr/>
        </p:nvSpPr>
        <p:spPr bwMode="auto">
          <a:xfrm>
            <a:off x="1020771" y="3166026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86"/>
          <p:cNvSpPr>
            <a:spLocks noChangeArrowheads="1"/>
          </p:cNvSpPr>
          <p:nvPr/>
        </p:nvSpPr>
        <p:spPr bwMode="auto">
          <a:xfrm>
            <a:off x="1269419" y="1448209"/>
            <a:ext cx="51488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Line 39"/>
          <p:cNvSpPr>
            <a:spLocks noChangeShapeType="1"/>
          </p:cNvSpPr>
          <p:nvPr/>
        </p:nvSpPr>
        <p:spPr bwMode="auto">
          <a:xfrm flipH="1">
            <a:off x="309563" y="3209925"/>
            <a:ext cx="765175" cy="33956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4" name="Freeform 42"/>
          <p:cNvSpPr>
            <a:spLocks/>
          </p:cNvSpPr>
          <p:nvPr/>
        </p:nvSpPr>
        <p:spPr bwMode="auto">
          <a:xfrm>
            <a:off x="755650" y="4487863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BlokTextu 174"/>
          <p:cNvSpPr txBox="1"/>
          <p:nvPr/>
        </p:nvSpPr>
        <p:spPr>
          <a:xfrm>
            <a:off x="760246" y="4273894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dirty="0"/>
          </a:p>
        </p:txBody>
      </p:sp>
      <p:sp>
        <p:nvSpPr>
          <p:cNvPr id="178" name="Line 82"/>
          <p:cNvSpPr>
            <a:spLocks noChangeShapeType="1"/>
          </p:cNvSpPr>
          <p:nvPr/>
        </p:nvSpPr>
        <p:spPr bwMode="auto">
          <a:xfrm flipV="1">
            <a:off x="4332288" y="3135313"/>
            <a:ext cx="0" cy="115778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9" name="Right Brace 200"/>
          <p:cNvSpPr/>
          <p:nvPr/>
        </p:nvSpPr>
        <p:spPr>
          <a:xfrm rot="16200000">
            <a:off x="4569539" y="3529091"/>
            <a:ext cx="71437" cy="522463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2" name="BlokTextu 181"/>
          <p:cNvSpPr txBox="1"/>
          <p:nvPr/>
        </p:nvSpPr>
        <p:spPr>
          <a:xfrm>
            <a:off x="4529038" y="3523135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</a:t>
            </a:r>
            <a:endParaRPr lang="sk-SK" sz="1200" b="1" dirty="0"/>
          </a:p>
        </p:txBody>
      </p:sp>
      <p:sp>
        <p:nvSpPr>
          <p:cNvPr id="183" name="Freeform 129"/>
          <p:cNvSpPr>
            <a:spLocks noChangeAspect="1"/>
          </p:cNvSpPr>
          <p:nvPr/>
        </p:nvSpPr>
        <p:spPr bwMode="auto">
          <a:xfrm>
            <a:off x="4320678" y="4098042"/>
            <a:ext cx="36000" cy="36000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 Box 101"/>
          <p:cNvSpPr txBox="1">
            <a:spLocks noChangeArrowheads="1"/>
          </p:cNvSpPr>
          <p:nvPr/>
        </p:nvSpPr>
        <p:spPr bwMode="auto">
          <a:xfrm>
            <a:off x="4254900" y="4091979"/>
            <a:ext cx="2792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210" name="Right Brace 200"/>
          <p:cNvSpPr/>
          <p:nvPr/>
        </p:nvSpPr>
        <p:spPr>
          <a:xfrm rot="6960000">
            <a:off x="963656" y="4416248"/>
            <a:ext cx="71437" cy="522463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11" name="BlokTextu 210"/>
          <p:cNvSpPr txBox="1"/>
          <p:nvPr/>
        </p:nvSpPr>
        <p:spPr>
          <a:xfrm>
            <a:off x="833230" y="4658731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</a:t>
            </a:r>
            <a:endParaRPr lang="sk-SK" sz="1200" b="1" dirty="0"/>
          </a:p>
        </p:txBody>
      </p:sp>
      <p:grpSp>
        <p:nvGrpSpPr>
          <p:cNvPr id="162" name="Skupina 19"/>
          <p:cNvGrpSpPr>
            <a:grpSpLocks/>
          </p:cNvGrpSpPr>
          <p:nvPr/>
        </p:nvGrpSpPr>
        <p:grpSpPr bwMode="auto">
          <a:xfrm>
            <a:off x="6763935" y="6374692"/>
            <a:ext cx="1913528" cy="393700"/>
            <a:chOff x="2699794" y="4497810"/>
            <a:chExt cx="1914256" cy="393091"/>
          </a:xfrm>
        </p:grpSpPr>
        <p:pic>
          <p:nvPicPr>
            <p:cNvPr id="163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4221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en-US" sz="1000" dirty="0" smtClean="0"/>
                <a:t>, </a:t>
              </a:r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68" name="Text Box 99"/>
          <p:cNvSpPr txBox="1">
            <a:spLocks noChangeArrowheads="1"/>
          </p:cNvSpPr>
          <p:nvPr/>
        </p:nvSpPr>
        <p:spPr bwMode="auto">
          <a:xfrm>
            <a:off x="7893752" y="3572543"/>
            <a:ext cx="2792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rgbClr val="FF0000"/>
                </a:solidFill>
              </a:rPr>
              <a:t>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1" name="Rectangle 82"/>
          <p:cNvSpPr>
            <a:spLocks noChangeArrowheads="1"/>
          </p:cNvSpPr>
          <p:nvPr/>
        </p:nvSpPr>
        <p:spPr bwMode="auto">
          <a:xfrm>
            <a:off x="345339" y="2053708"/>
            <a:ext cx="5293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Zástupný symbol čísla snímky 1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/>
      <p:bldP spid="172" grpId="0"/>
      <p:bldP spid="173" grpId="0" animBg="1"/>
      <p:bldP spid="174" grpId="0" animBg="1"/>
      <p:bldP spid="175" grpId="0"/>
      <p:bldP spid="178" grpId="0" animBg="1"/>
      <p:bldP spid="179" grpId="0" animBg="1"/>
      <p:bldP spid="182" grpId="0"/>
      <p:bldP spid="183" grpId="0" animBg="1"/>
      <p:bldP spid="186" grpId="0"/>
      <p:bldP spid="210" grpId="0" animBg="1"/>
      <p:bldP spid="2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Line 19"/>
          <p:cNvSpPr>
            <a:spLocks noChangeShapeType="1"/>
          </p:cNvSpPr>
          <p:nvPr/>
        </p:nvSpPr>
        <p:spPr bwMode="auto">
          <a:xfrm>
            <a:off x="85725" y="4157663"/>
            <a:ext cx="4883150" cy="250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Line 72"/>
          <p:cNvSpPr>
            <a:spLocks noChangeShapeType="1"/>
          </p:cNvSpPr>
          <p:nvPr/>
        </p:nvSpPr>
        <p:spPr bwMode="auto">
          <a:xfrm flipH="1" flipV="1">
            <a:off x="3802063" y="3833813"/>
            <a:ext cx="658812" cy="3413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17" name="Line 48"/>
          <p:cNvSpPr>
            <a:spLocks noChangeShapeType="1"/>
          </p:cNvSpPr>
          <p:nvPr/>
        </p:nvSpPr>
        <p:spPr bwMode="auto">
          <a:xfrm flipV="1">
            <a:off x="309563" y="4273550"/>
            <a:ext cx="1587" cy="2332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Line 25"/>
          <p:cNvSpPr>
            <a:spLocks noChangeShapeType="1"/>
          </p:cNvSpPr>
          <p:nvPr/>
        </p:nvSpPr>
        <p:spPr bwMode="auto">
          <a:xfrm flipV="1">
            <a:off x="309563" y="1022350"/>
            <a:ext cx="1587" cy="5583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bdĺžnik 128"/>
          <p:cNvSpPr/>
          <p:nvPr/>
        </p:nvSpPr>
        <p:spPr>
          <a:xfrm>
            <a:off x="60059" y="4511832"/>
            <a:ext cx="623510" cy="32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03200" y="2184280"/>
            <a:ext cx="2368536" cy="46292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87313" y="2095500"/>
            <a:ext cx="37306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074738" y="209550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V="1">
            <a:off x="32718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H="1">
            <a:off x="1074738" y="146685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10747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 flipV="1">
            <a:off x="1074738" y="101600"/>
            <a:ext cx="1587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>
            <a:off x="1074738" y="101600"/>
            <a:ext cx="776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>
            <a:off x="1851025" y="101600"/>
            <a:ext cx="1588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1074738" y="2638425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H="1">
            <a:off x="1074738" y="2638425"/>
            <a:ext cx="2197100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1074738" y="2638425"/>
            <a:ext cx="1587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Line 17"/>
          <p:cNvSpPr>
            <a:spLocks noChangeShapeType="1"/>
          </p:cNvSpPr>
          <p:nvPr/>
        </p:nvSpPr>
        <p:spPr bwMode="auto">
          <a:xfrm>
            <a:off x="1851025" y="2638425"/>
            <a:ext cx="1588" cy="571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 flipH="1">
            <a:off x="1074738" y="3209925"/>
            <a:ext cx="776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>
            <a:off x="87313" y="1022350"/>
            <a:ext cx="333255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Line 29"/>
          <p:cNvSpPr>
            <a:spLocks noChangeShapeType="1"/>
          </p:cNvSpPr>
          <p:nvPr/>
        </p:nvSpPr>
        <p:spPr bwMode="auto">
          <a:xfrm>
            <a:off x="309563" y="6605588"/>
            <a:ext cx="4552950" cy="15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Line 30"/>
          <p:cNvSpPr>
            <a:spLocks noChangeShapeType="1"/>
          </p:cNvSpPr>
          <p:nvPr/>
        </p:nvSpPr>
        <p:spPr bwMode="auto">
          <a:xfrm flipH="1">
            <a:off x="309563" y="5346700"/>
            <a:ext cx="2097087" cy="12588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Freeform 31"/>
          <p:cNvSpPr>
            <a:spLocks/>
          </p:cNvSpPr>
          <p:nvPr/>
        </p:nvSpPr>
        <p:spPr bwMode="auto">
          <a:xfrm>
            <a:off x="282575" y="424497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6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6"/>
                </a:lnTo>
                <a:lnTo>
                  <a:pt x="4" y="32"/>
                </a:lnTo>
                <a:lnTo>
                  <a:pt x="0" y="52"/>
                </a:lnTo>
                <a:lnTo>
                  <a:pt x="4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Freeform 32"/>
          <p:cNvSpPr>
            <a:spLocks/>
          </p:cNvSpPr>
          <p:nvPr/>
        </p:nvSpPr>
        <p:spPr bwMode="auto">
          <a:xfrm>
            <a:off x="2379663" y="53197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0 h 104"/>
              <a:gd name="T10" fmla="*/ 2147483647 w 103"/>
              <a:gd name="T11" fmla="*/ 2147483647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0 w 103"/>
              <a:gd name="T17" fmla="*/ 2147483647 h 104"/>
              <a:gd name="T18" fmla="*/ 2147483647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103" y="51"/>
                </a:moveTo>
                <a:lnTo>
                  <a:pt x="99" y="31"/>
                </a:lnTo>
                <a:lnTo>
                  <a:pt x="89" y="15"/>
                </a:lnTo>
                <a:lnTo>
                  <a:pt x="71" y="3"/>
                </a:lnTo>
                <a:lnTo>
                  <a:pt x="51" y="0"/>
                </a:lnTo>
                <a:lnTo>
                  <a:pt x="31" y="3"/>
                </a:lnTo>
                <a:lnTo>
                  <a:pt x="14" y="15"/>
                </a:lnTo>
                <a:lnTo>
                  <a:pt x="4" y="31"/>
                </a:lnTo>
                <a:lnTo>
                  <a:pt x="0" y="51"/>
                </a:lnTo>
                <a:lnTo>
                  <a:pt x="4" y="71"/>
                </a:lnTo>
                <a:lnTo>
                  <a:pt x="14" y="88"/>
                </a:lnTo>
                <a:lnTo>
                  <a:pt x="31" y="99"/>
                </a:lnTo>
                <a:lnTo>
                  <a:pt x="51" y="104"/>
                </a:lnTo>
                <a:lnTo>
                  <a:pt x="71" y="99"/>
                </a:lnTo>
                <a:lnTo>
                  <a:pt x="89" y="88"/>
                </a:lnTo>
                <a:lnTo>
                  <a:pt x="99" y="71"/>
                </a:lnTo>
                <a:lnTo>
                  <a:pt x="103" y="51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Freeform 33"/>
          <p:cNvSpPr>
            <a:spLocks/>
          </p:cNvSpPr>
          <p:nvPr/>
        </p:nvSpPr>
        <p:spPr bwMode="auto">
          <a:xfrm>
            <a:off x="1227138" y="4729163"/>
            <a:ext cx="55562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5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5"/>
                </a:lnTo>
                <a:lnTo>
                  <a:pt x="5" y="32"/>
                </a:lnTo>
                <a:lnTo>
                  <a:pt x="0" y="52"/>
                </a:lnTo>
                <a:lnTo>
                  <a:pt x="5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Freeform 34"/>
          <p:cNvSpPr>
            <a:spLocks/>
          </p:cNvSpPr>
          <p:nvPr/>
        </p:nvSpPr>
        <p:spPr bwMode="auto">
          <a:xfrm>
            <a:off x="483552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0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0 w 104"/>
              <a:gd name="T17" fmla="*/ 2147483647 h 103"/>
              <a:gd name="T18" fmla="*/ 2147483647 w 104"/>
              <a:gd name="T19" fmla="*/ 2147483647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3"/>
              <a:gd name="T53" fmla="*/ 104 w 104"/>
              <a:gd name="T54" fmla="*/ 103 h 1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3">
                <a:moveTo>
                  <a:pt x="104" y="52"/>
                </a:moveTo>
                <a:lnTo>
                  <a:pt x="100" y="32"/>
                </a:lnTo>
                <a:lnTo>
                  <a:pt x="88" y="15"/>
                </a:lnTo>
                <a:lnTo>
                  <a:pt x="71" y="4"/>
                </a:lnTo>
                <a:lnTo>
                  <a:pt x="51" y="0"/>
                </a:lnTo>
                <a:lnTo>
                  <a:pt x="31" y="4"/>
                </a:lnTo>
                <a:lnTo>
                  <a:pt x="15" y="15"/>
                </a:lnTo>
                <a:lnTo>
                  <a:pt x="3" y="32"/>
                </a:lnTo>
                <a:lnTo>
                  <a:pt x="0" y="52"/>
                </a:lnTo>
                <a:lnTo>
                  <a:pt x="3" y="72"/>
                </a:lnTo>
                <a:lnTo>
                  <a:pt x="15" y="89"/>
                </a:lnTo>
                <a:lnTo>
                  <a:pt x="31" y="100"/>
                </a:lnTo>
                <a:lnTo>
                  <a:pt x="51" y="103"/>
                </a:lnTo>
                <a:lnTo>
                  <a:pt x="71" y="100"/>
                </a:lnTo>
                <a:lnTo>
                  <a:pt x="88" y="89"/>
                </a:lnTo>
                <a:lnTo>
                  <a:pt x="100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Freeform 35"/>
          <p:cNvSpPr>
            <a:spLocks/>
          </p:cNvSpPr>
          <p:nvPr/>
        </p:nvSpPr>
        <p:spPr bwMode="auto">
          <a:xfrm>
            <a:off x="28257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0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2147483647 h 103"/>
              <a:gd name="T18" fmla="*/ 2147483647 w 104"/>
              <a:gd name="T19" fmla="*/ 2147483647 h 103"/>
              <a:gd name="T20" fmla="*/ 0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4"/>
              <a:gd name="T64" fmla="*/ 0 h 103"/>
              <a:gd name="T65" fmla="*/ 104 w 104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4" h="103">
                <a:moveTo>
                  <a:pt x="104" y="52"/>
                </a:moveTo>
                <a:lnTo>
                  <a:pt x="102" y="35"/>
                </a:lnTo>
                <a:lnTo>
                  <a:pt x="95" y="21"/>
                </a:lnTo>
                <a:lnTo>
                  <a:pt x="83" y="10"/>
                </a:lnTo>
                <a:lnTo>
                  <a:pt x="68" y="2"/>
                </a:lnTo>
                <a:lnTo>
                  <a:pt x="53" y="0"/>
                </a:lnTo>
                <a:lnTo>
                  <a:pt x="36" y="2"/>
                </a:lnTo>
                <a:lnTo>
                  <a:pt x="22" y="10"/>
                </a:lnTo>
                <a:lnTo>
                  <a:pt x="11" y="21"/>
                </a:lnTo>
                <a:lnTo>
                  <a:pt x="3" y="35"/>
                </a:lnTo>
                <a:lnTo>
                  <a:pt x="0" y="52"/>
                </a:lnTo>
                <a:lnTo>
                  <a:pt x="3" y="68"/>
                </a:lnTo>
                <a:lnTo>
                  <a:pt x="11" y="82"/>
                </a:lnTo>
                <a:lnTo>
                  <a:pt x="22" y="94"/>
                </a:lnTo>
                <a:lnTo>
                  <a:pt x="36" y="101"/>
                </a:lnTo>
                <a:lnTo>
                  <a:pt x="53" y="103"/>
                </a:lnTo>
                <a:lnTo>
                  <a:pt x="68" y="101"/>
                </a:lnTo>
                <a:lnTo>
                  <a:pt x="83" y="94"/>
                </a:lnTo>
                <a:lnTo>
                  <a:pt x="95" y="82"/>
                </a:lnTo>
                <a:lnTo>
                  <a:pt x="102" y="68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Line 36"/>
          <p:cNvSpPr>
            <a:spLocks noChangeShapeType="1"/>
          </p:cNvSpPr>
          <p:nvPr/>
        </p:nvSpPr>
        <p:spPr bwMode="auto">
          <a:xfrm flipV="1">
            <a:off x="309563" y="2638425"/>
            <a:ext cx="765175" cy="396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Line 49"/>
          <p:cNvSpPr>
            <a:spLocks noChangeShapeType="1"/>
          </p:cNvSpPr>
          <p:nvPr/>
        </p:nvSpPr>
        <p:spPr bwMode="auto">
          <a:xfrm>
            <a:off x="309563" y="1022350"/>
            <a:ext cx="765175" cy="1073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9" name="Line 50"/>
          <p:cNvSpPr>
            <a:spLocks noChangeShapeType="1"/>
          </p:cNvSpPr>
          <p:nvPr/>
        </p:nvSpPr>
        <p:spPr bwMode="auto">
          <a:xfrm>
            <a:off x="309563" y="1022350"/>
            <a:ext cx="765175" cy="4445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1" name="Line 52"/>
          <p:cNvSpPr>
            <a:spLocks noChangeShapeType="1"/>
          </p:cNvSpPr>
          <p:nvPr/>
        </p:nvSpPr>
        <p:spPr bwMode="auto">
          <a:xfrm flipV="1">
            <a:off x="719138" y="155575"/>
            <a:ext cx="1587" cy="43275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2" name="Line 53"/>
          <p:cNvSpPr>
            <a:spLocks noChangeShapeType="1"/>
          </p:cNvSpPr>
          <p:nvPr/>
        </p:nvSpPr>
        <p:spPr bwMode="auto">
          <a:xfrm>
            <a:off x="719138" y="1022350"/>
            <a:ext cx="1587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Line 54"/>
          <p:cNvSpPr>
            <a:spLocks noChangeShapeType="1"/>
          </p:cNvSpPr>
          <p:nvPr/>
        </p:nvSpPr>
        <p:spPr bwMode="auto">
          <a:xfrm flipV="1">
            <a:off x="719138" y="1022350"/>
            <a:ext cx="1587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5" name="Line 56"/>
          <p:cNvSpPr>
            <a:spLocks noChangeShapeType="1"/>
          </p:cNvSpPr>
          <p:nvPr/>
        </p:nvSpPr>
        <p:spPr bwMode="auto">
          <a:xfrm>
            <a:off x="3406775" y="3833813"/>
            <a:ext cx="5627688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6" name="Freeform 57"/>
          <p:cNvSpPr>
            <a:spLocks/>
          </p:cNvSpPr>
          <p:nvPr/>
        </p:nvSpPr>
        <p:spPr bwMode="auto">
          <a:xfrm>
            <a:off x="3775075" y="3806825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8" y="75"/>
                </a:moveTo>
                <a:lnTo>
                  <a:pt x="104" y="55"/>
                </a:lnTo>
                <a:lnTo>
                  <a:pt x="101" y="36"/>
                </a:lnTo>
                <a:lnTo>
                  <a:pt x="91" y="18"/>
                </a:lnTo>
                <a:lnTo>
                  <a:pt x="75" y="5"/>
                </a:lnTo>
                <a:lnTo>
                  <a:pt x="56" y="0"/>
                </a:lnTo>
                <a:lnTo>
                  <a:pt x="35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Freeform 58"/>
          <p:cNvSpPr>
            <a:spLocks/>
          </p:cNvSpPr>
          <p:nvPr/>
        </p:nvSpPr>
        <p:spPr bwMode="auto">
          <a:xfrm>
            <a:off x="6130925" y="38068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0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98" y="75"/>
                </a:moveTo>
                <a:lnTo>
                  <a:pt x="103" y="55"/>
                </a:lnTo>
                <a:lnTo>
                  <a:pt x="101" y="36"/>
                </a:lnTo>
                <a:lnTo>
                  <a:pt x="92" y="18"/>
                </a:lnTo>
                <a:lnTo>
                  <a:pt x="76" y="5"/>
                </a:lnTo>
                <a:lnTo>
                  <a:pt x="56" y="0"/>
                </a:lnTo>
                <a:lnTo>
                  <a:pt x="36" y="2"/>
                </a:lnTo>
                <a:lnTo>
                  <a:pt x="18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8" name="Freeform 59"/>
          <p:cNvSpPr>
            <a:spLocks/>
          </p:cNvSpPr>
          <p:nvPr/>
        </p:nvSpPr>
        <p:spPr bwMode="auto">
          <a:xfrm>
            <a:off x="4835525" y="3806825"/>
            <a:ext cx="55563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2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3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Freeform 60"/>
          <p:cNvSpPr>
            <a:spLocks/>
          </p:cNvSpPr>
          <p:nvPr/>
        </p:nvSpPr>
        <p:spPr bwMode="auto">
          <a:xfrm>
            <a:off x="8888413" y="3806825"/>
            <a:ext cx="55562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3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7" y="28"/>
                </a:lnTo>
                <a:lnTo>
                  <a:pt x="0" y="47"/>
                </a:lnTo>
                <a:lnTo>
                  <a:pt x="4" y="68"/>
                </a:lnTo>
                <a:lnTo>
                  <a:pt x="13" y="86"/>
                </a:lnTo>
                <a:lnTo>
                  <a:pt x="29" y="98"/>
                </a:lnTo>
                <a:lnTo>
                  <a:pt x="49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36" name="Line 67"/>
          <p:cNvSpPr>
            <a:spLocks noChangeShapeType="1"/>
          </p:cNvSpPr>
          <p:nvPr/>
        </p:nvSpPr>
        <p:spPr bwMode="auto">
          <a:xfrm flipV="1">
            <a:off x="4260850" y="3135313"/>
            <a:ext cx="1588" cy="1574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63" name="Line 94"/>
          <p:cNvSpPr>
            <a:spLocks noChangeShapeType="1"/>
          </p:cNvSpPr>
          <p:nvPr/>
        </p:nvSpPr>
        <p:spPr bwMode="auto">
          <a:xfrm flipV="1">
            <a:off x="4260850" y="4071938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8" name="Freeform 129"/>
          <p:cNvSpPr>
            <a:spLocks/>
          </p:cNvSpPr>
          <p:nvPr/>
        </p:nvSpPr>
        <p:spPr bwMode="auto">
          <a:xfrm>
            <a:off x="1047750" y="2611438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9" name="Freeform 130"/>
          <p:cNvSpPr>
            <a:spLocks/>
          </p:cNvSpPr>
          <p:nvPr/>
        </p:nvSpPr>
        <p:spPr bwMode="auto">
          <a:xfrm>
            <a:off x="1047750" y="20669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2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2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0" name="Freeform 131"/>
          <p:cNvSpPr>
            <a:spLocks/>
          </p:cNvSpPr>
          <p:nvPr/>
        </p:nvSpPr>
        <p:spPr bwMode="auto">
          <a:xfrm>
            <a:off x="1047750" y="143986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2" name="Freeform 133"/>
          <p:cNvSpPr>
            <a:spLocks/>
          </p:cNvSpPr>
          <p:nvPr/>
        </p:nvSpPr>
        <p:spPr bwMode="auto">
          <a:xfrm>
            <a:off x="692150" y="1568450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3"/>
                </a:moveTo>
                <a:lnTo>
                  <a:pt x="103" y="42"/>
                </a:lnTo>
                <a:lnTo>
                  <a:pt x="99" y="33"/>
                </a:lnTo>
                <a:lnTo>
                  <a:pt x="95" y="23"/>
                </a:lnTo>
                <a:lnTo>
                  <a:pt x="88" y="16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6"/>
                </a:lnTo>
                <a:lnTo>
                  <a:pt x="8" y="23"/>
                </a:lnTo>
                <a:lnTo>
                  <a:pt x="4" y="33"/>
                </a:lnTo>
                <a:lnTo>
                  <a:pt x="1" y="42"/>
                </a:lnTo>
                <a:lnTo>
                  <a:pt x="0" y="53"/>
                </a:lnTo>
                <a:lnTo>
                  <a:pt x="1" y="62"/>
                </a:lnTo>
                <a:lnTo>
                  <a:pt x="4" y="73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1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1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3"/>
                </a:lnTo>
                <a:lnTo>
                  <a:pt x="103" y="62"/>
                </a:lnTo>
                <a:lnTo>
                  <a:pt x="104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3" name="Freeform 134"/>
          <p:cNvSpPr>
            <a:spLocks/>
          </p:cNvSpPr>
          <p:nvPr/>
        </p:nvSpPr>
        <p:spPr bwMode="auto">
          <a:xfrm>
            <a:off x="692150" y="1233488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2"/>
                </a:moveTo>
                <a:lnTo>
                  <a:pt x="103" y="42"/>
                </a:lnTo>
                <a:lnTo>
                  <a:pt x="99" y="32"/>
                </a:lnTo>
                <a:lnTo>
                  <a:pt x="95" y="23"/>
                </a:lnTo>
                <a:lnTo>
                  <a:pt x="88" y="15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5"/>
                </a:lnTo>
                <a:lnTo>
                  <a:pt x="8" y="23"/>
                </a:lnTo>
                <a:lnTo>
                  <a:pt x="4" y="32"/>
                </a:lnTo>
                <a:lnTo>
                  <a:pt x="1" y="42"/>
                </a:lnTo>
                <a:lnTo>
                  <a:pt x="0" y="52"/>
                </a:lnTo>
                <a:lnTo>
                  <a:pt x="1" y="62"/>
                </a:lnTo>
                <a:lnTo>
                  <a:pt x="4" y="71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0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0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1"/>
                </a:lnTo>
                <a:lnTo>
                  <a:pt x="103" y="62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5" name="Freeform 136"/>
          <p:cNvSpPr>
            <a:spLocks/>
          </p:cNvSpPr>
          <p:nvPr/>
        </p:nvSpPr>
        <p:spPr bwMode="auto">
          <a:xfrm>
            <a:off x="282575" y="995363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0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0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104"/>
              <a:gd name="T77" fmla="*/ 104 w 104"/>
              <a:gd name="T78" fmla="*/ 104 h 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104">
                <a:moveTo>
                  <a:pt x="104" y="52"/>
                </a:moveTo>
                <a:lnTo>
                  <a:pt x="103" y="38"/>
                </a:lnTo>
                <a:lnTo>
                  <a:pt x="98" y="26"/>
                </a:lnTo>
                <a:lnTo>
                  <a:pt x="89" y="15"/>
                </a:lnTo>
                <a:lnTo>
                  <a:pt x="79" y="7"/>
                </a:lnTo>
                <a:lnTo>
                  <a:pt x="66" y="2"/>
                </a:lnTo>
                <a:lnTo>
                  <a:pt x="53" y="0"/>
                </a:lnTo>
                <a:lnTo>
                  <a:pt x="39" y="2"/>
                </a:lnTo>
                <a:lnTo>
                  <a:pt x="26" y="7"/>
                </a:lnTo>
                <a:lnTo>
                  <a:pt x="16" y="15"/>
                </a:lnTo>
                <a:lnTo>
                  <a:pt x="8" y="26"/>
                </a:lnTo>
                <a:lnTo>
                  <a:pt x="2" y="38"/>
                </a:lnTo>
                <a:lnTo>
                  <a:pt x="0" y="52"/>
                </a:lnTo>
                <a:lnTo>
                  <a:pt x="2" y="66"/>
                </a:lnTo>
                <a:lnTo>
                  <a:pt x="8" y="78"/>
                </a:lnTo>
                <a:lnTo>
                  <a:pt x="16" y="89"/>
                </a:lnTo>
                <a:lnTo>
                  <a:pt x="26" y="97"/>
                </a:lnTo>
                <a:lnTo>
                  <a:pt x="39" y="102"/>
                </a:lnTo>
                <a:lnTo>
                  <a:pt x="53" y="104"/>
                </a:lnTo>
                <a:lnTo>
                  <a:pt x="66" y="102"/>
                </a:lnTo>
                <a:lnTo>
                  <a:pt x="79" y="97"/>
                </a:lnTo>
                <a:lnTo>
                  <a:pt x="89" y="89"/>
                </a:lnTo>
                <a:lnTo>
                  <a:pt x="98" y="78"/>
                </a:lnTo>
                <a:lnTo>
                  <a:pt x="103" y="66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6" name="Text Box 69"/>
          <p:cNvSpPr txBox="1">
            <a:spLocks noChangeArrowheads="1"/>
          </p:cNvSpPr>
          <p:nvPr/>
        </p:nvSpPr>
        <p:spPr bwMode="auto">
          <a:xfrm>
            <a:off x="0" y="685800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7" name="Rectangle 71"/>
          <p:cNvSpPr>
            <a:spLocks noChangeArrowheads="1"/>
          </p:cNvSpPr>
          <p:nvPr/>
        </p:nvSpPr>
        <p:spPr bwMode="auto">
          <a:xfrm>
            <a:off x="0" y="6264275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8" name="Rectangle 75"/>
          <p:cNvSpPr>
            <a:spLocks noChangeArrowheads="1"/>
          </p:cNvSpPr>
          <p:nvPr/>
        </p:nvSpPr>
        <p:spPr bwMode="auto">
          <a:xfrm>
            <a:off x="4806950" y="6353175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9" name="Rectangle 76"/>
          <p:cNvSpPr>
            <a:spLocks noChangeArrowheads="1"/>
          </p:cNvSpPr>
          <p:nvPr/>
        </p:nvSpPr>
        <p:spPr bwMode="auto">
          <a:xfrm>
            <a:off x="-74613" y="4197350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0" name="Rectangle 77"/>
          <p:cNvSpPr>
            <a:spLocks noChangeArrowheads="1"/>
          </p:cNvSpPr>
          <p:nvPr/>
        </p:nvSpPr>
        <p:spPr bwMode="auto">
          <a:xfrm>
            <a:off x="8696325" y="351472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33CC33"/>
                </a:solidFill>
              </a:rPr>
              <a:t>1</a:t>
            </a:r>
            <a:r>
              <a:rPr lang="sk-SK" sz="1200" b="1">
                <a:solidFill>
                  <a:srgbClr val="33CC33"/>
                </a:solidFill>
              </a:rPr>
              <a:t>U</a:t>
            </a:r>
            <a:endParaRPr lang="en-US" sz="1200" b="1" baseline="-25000">
              <a:solidFill>
                <a:srgbClr val="33CC33"/>
              </a:solidFill>
            </a:endParaRPr>
          </a:p>
        </p:txBody>
      </p:sp>
      <p:sp>
        <p:nvSpPr>
          <p:cNvPr id="3211" name="Rectangle 78"/>
          <p:cNvSpPr>
            <a:spLocks noChangeArrowheads="1"/>
          </p:cNvSpPr>
          <p:nvPr/>
        </p:nvSpPr>
        <p:spPr bwMode="auto">
          <a:xfrm>
            <a:off x="3471863" y="3570288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1200" b="1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2" name="Rectangle 79"/>
          <p:cNvSpPr>
            <a:spLocks noChangeArrowheads="1"/>
          </p:cNvSpPr>
          <p:nvPr/>
        </p:nvSpPr>
        <p:spPr bwMode="auto">
          <a:xfrm>
            <a:off x="1571625" y="3952875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3" name="Rectangle 80"/>
          <p:cNvSpPr>
            <a:spLocks noChangeArrowheads="1"/>
          </p:cNvSpPr>
          <p:nvPr/>
        </p:nvSpPr>
        <p:spPr bwMode="auto">
          <a:xfrm>
            <a:off x="1243013" y="4543425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4" name="Rectangle 82"/>
          <p:cNvSpPr>
            <a:spLocks noChangeArrowheads="1"/>
          </p:cNvSpPr>
          <p:nvPr/>
        </p:nvSpPr>
        <p:spPr bwMode="auto">
          <a:xfrm>
            <a:off x="2397125" y="5761038"/>
            <a:ext cx="10599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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 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5" name="Rectangle 85"/>
          <p:cNvSpPr>
            <a:spLocks noChangeArrowheads="1"/>
          </p:cNvSpPr>
          <p:nvPr/>
        </p:nvSpPr>
        <p:spPr bwMode="auto">
          <a:xfrm>
            <a:off x="2846450" y="965200"/>
            <a:ext cx="7248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6" name="Rectangle 86"/>
          <p:cNvSpPr>
            <a:spLocks noChangeArrowheads="1"/>
          </p:cNvSpPr>
          <p:nvPr/>
        </p:nvSpPr>
        <p:spPr bwMode="auto">
          <a:xfrm>
            <a:off x="684213" y="2324100"/>
            <a:ext cx="76655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7" name="Rectangle 87"/>
          <p:cNvSpPr>
            <a:spLocks noChangeArrowheads="1"/>
          </p:cNvSpPr>
          <p:nvPr/>
        </p:nvSpPr>
        <p:spPr bwMode="auto">
          <a:xfrm>
            <a:off x="812800" y="2057809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9" name="Text Box 101"/>
          <p:cNvSpPr txBox="1">
            <a:spLocks noChangeArrowheads="1"/>
          </p:cNvSpPr>
          <p:nvPr/>
        </p:nvSpPr>
        <p:spPr bwMode="auto">
          <a:xfrm>
            <a:off x="3994150" y="4238625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0" name="Text Box 102"/>
          <p:cNvSpPr txBox="1">
            <a:spLocks noChangeArrowheads="1"/>
          </p:cNvSpPr>
          <p:nvPr/>
        </p:nvSpPr>
        <p:spPr bwMode="auto">
          <a:xfrm>
            <a:off x="3998913" y="3976836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B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4" name="Rectangle 75"/>
          <p:cNvSpPr>
            <a:spLocks noChangeArrowheads="1"/>
          </p:cNvSpPr>
          <p:nvPr/>
        </p:nvSpPr>
        <p:spPr bwMode="auto">
          <a:xfrm>
            <a:off x="2244725" y="5056188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5" name="Rectangle 75"/>
          <p:cNvSpPr>
            <a:spLocks noChangeArrowheads="1"/>
          </p:cNvSpPr>
          <p:nvPr/>
        </p:nvSpPr>
        <p:spPr bwMode="auto">
          <a:xfrm>
            <a:off x="5956300" y="353377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FFC000"/>
                </a:solidFill>
              </a:rPr>
              <a:t>3</a:t>
            </a:r>
            <a:r>
              <a:rPr lang="sk-SK" sz="1200" b="1">
                <a:solidFill>
                  <a:srgbClr val="FFC000"/>
                </a:solidFill>
              </a:rPr>
              <a:t>U</a:t>
            </a:r>
            <a:endParaRPr lang="en-US" sz="1200" b="1" baseline="-25000">
              <a:solidFill>
                <a:srgbClr val="FFC000"/>
              </a:solidFill>
            </a:endParaRPr>
          </a:p>
        </p:txBody>
      </p:sp>
      <p:sp>
        <p:nvSpPr>
          <p:cNvPr id="3227" name="Text Box 113"/>
          <p:cNvSpPr txBox="1">
            <a:spLocks noChangeArrowheads="1"/>
          </p:cNvSpPr>
          <p:nvPr/>
        </p:nvSpPr>
        <p:spPr bwMode="auto">
          <a:xfrm>
            <a:off x="325438" y="1482725"/>
            <a:ext cx="44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8" name="Text Box 114"/>
          <p:cNvSpPr txBox="1">
            <a:spLocks noChangeArrowheads="1"/>
          </p:cNvSpPr>
          <p:nvPr/>
        </p:nvSpPr>
        <p:spPr bwMode="auto">
          <a:xfrm>
            <a:off x="325854" y="1143000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9" name="Rectangle 80"/>
          <p:cNvSpPr>
            <a:spLocks noChangeArrowheads="1"/>
          </p:cNvSpPr>
          <p:nvPr/>
        </p:nvSpPr>
        <p:spPr bwMode="auto">
          <a:xfrm>
            <a:off x="4784725" y="3557588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>
                <a:latin typeface="Arial" pitchFamily="34" charset="0"/>
                <a:cs typeface="Arial" pitchFamily="34" charset="0"/>
              </a:rPr>
              <a:t>H</a:t>
            </a:r>
            <a:endParaRPr lang="en-US" sz="12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7" name="Rectangle 87"/>
          <p:cNvSpPr>
            <a:spLocks noChangeArrowheads="1"/>
          </p:cNvSpPr>
          <p:nvPr/>
        </p:nvSpPr>
        <p:spPr bwMode="auto">
          <a:xfrm>
            <a:off x="0" y="2041525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 rot="-1429834">
            <a:off x="1209675" y="4797425"/>
            <a:ext cx="179388" cy="180975"/>
            <a:chOff x="1270" y="2131"/>
            <a:chExt cx="64" cy="59"/>
          </a:xfrm>
        </p:grpSpPr>
        <p:sp>
          <p:nvSpPr>
            <p:cNvPr id="3186" name="Arc 61"/>
            <p:cNvSpPr>
              <a:spLocks/>
            </p:cNvSpPr>
            <p:nvPr/>
          </p:nvSpPr>
          <p:spPr bwMode="auto">
            <a:xfrm rot="8057322">
              <a:off x="1272" y="2129"/>
              <a:ext cx="59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Oval 62"/>
            <p:cNvSpPr>
              <a:spLocks noChangeArrowheads="1"/>
            </p:cNvSpPr>
            <p:nvPr/>
          </p:nvSpPr>
          <p:spPr bwMode="auto">
            <a:xfrm>
              <a:off x="1293" y="2150"/>
              <a:ext cx="9" cy="9"/>
            </a:xfrm>
            <a:prstGeom prst="ellipse">
              <a:avLst/>
            </a:prstGeom>
            <a:solidFill>
              <a:schemeClr val="tx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2946400" y="6519863"/>
            <a:ext cx="33338" cy="144462"/>
            <a:chOff x="7766462" y="4808010"/>
            <a:chExt cx="33487" cy="144684"/>
          </a:xfrm>
        </p:grpSpPr>
        <p:cxnSp>
          <p:nvCxnSpPr>
            <p:cNvPr id="18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2798763" y="2571750"/>
            <a:ext cx="33337" cy="146050"/>
            <a:chOff x="7766462" y="4808010"/>
            <a:chExt cx="33487" cy="144684"/>
          </a:xfrm>
        </p:grpSpPr>
        <p:cxnSp>
          <p:nvCxnSpPr>
            <p:cNvPr id="184" name="Straight Connector 183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5"/>
          <p:cNvGrpSpPr>
            <a:grpSpLocks/>
          </p:cNvGrpSpPr>
          <p:nvPr/>
        </p:nvGrpSpPr>
        <p:grpSpPr bwMode="auto">
          <a:xfrm rot="-5400000">
            <a:off x="1071563" y="3595687"/>
            <a:ext cx="33338" cy="144463"/>
            <a:chOff x="7766462" y="4808010"/>
            <a:chExt cx="33487" cy="144684"/>
          </a:xfrm>
        </p:grpSpPr>
        <p:cxnSp>
          <p:nvCxnSpPr>
            <p:cNvPr id="187" name="Straight Connector 186"/>
            <p:cNvCxnSpPr/>
            <p:nvPr/>
          </p:nvCxnSpPr>
          <p:spPr>
            <a:xfrm rot="16200000" flipH="1">
              <a:off x="7678174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7711661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8"/>
          <p:cNvGrpSpPr>
            <a:grpSpLocks/>
          </p:cNvGrpSpPr>
          <p:nvPr/>
        </p:nvGrpSpPr>
        <p:grpSpPr bwMode="auto">
          <a:xfrm rot="-5400000">
            <a:off x="292100" y="5249863"/>
            <a:ext cx="33338" cy="144462"/>
            <a:chOff x="7766462" y="4808010"/>
            <a:chExt cx="33487" cy="144684"/>
          </a:xfrm>
        </p:grpSpPr>
        <p:cxnSp>
          <p:nvCxnSpPr>
            <p:cNvPr id="190" name="Straight Connector 189"/>
            <p:cNvCxnSpPr/>
            <p:nvPr/>
          </p:nvCxnSpPr>
          <p:spPr>
            <a:xfrm rot="16200000" flipH="1">
              <a:off x="7678174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 flipH="1">
              <a:off x="7711661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1"/>
          <p:cNvGrpSpPr>
            <a:grpSpLocks/>
          </p:cNvGrpSpPr>
          <p:nvPr/>
        </p:nvGrpSpPr>
        <p:grpSpPr bwMode="auto">
          <a:xfrm rot="-2400000">
            <a:off x="2543175" y="2992438"/>
            <a:ext cx="33338" cy="144462"/>
            <a:chOff x="7766462" y="4808010"/>
            <a:chExt cx="33487" cy="144684"/>
          </a:xfrm>
        </p:grpSpPr>
        <p:cxnSp>
          <p:nvCxnSpPr>
            <p:cNvPr id="193" name="Straight Connector 192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4"/>
          <p:cNvGrpSpPr>
            <a:grpSpLocks/>
          </p:cNvGrpSpPr>
          <p:nvPr/>
        </p:nvGrpSpPr>
        <p:grpSpPr bwMode="auto">
          <a:xfrm rot="-2400000">
            <a:off x="1908175" y="5576888"/>
            <a:ext cx="33338" cy="144462"/>
            <a:chOff x="7766462" y="4808010"/>
            <a:chExt cx="33487" cy="144684"/>
          </a:xfrm>
        </p:grpSpPr>
        <p:cxnSp>
          <p:nvCxnSpPr>
            <p:cNvPr id="196" name="Straight Connector 195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BlokTextu 115"/>
          <p:cNvSpPr txBox="1"/>
          <p:nvPr/>
        </p:nvSpPr>
        <p:spPr>
          <a:xfrm>
            <a:off x="4140000" y="720000"/>
            <a:ext cx="48072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b="1" dirty="0" smtClean="0"/>
              <a:t>10) </a:t>
            </a:r>
            <a:r>
              <a:rPr lang="sk-SK" sz="1400" dirty="0" smtClean="0"/>
              <a:t>Zobrazíme bod </a:t>
            </a:r>
            <a:r>
              <a:rPr lang="sk-SK" sz="1400" b="1" dirty="0" smtClean="0"/>
              <a:t>G</a:t>
            </a:r>
            <a:r>
              <a:rPr lang="sk-SK" sz="1400" dirty="0" smtClean="0"/>
              <a:t>:</a:t>
            </a:r>
            <a:endParaRPr lang="en-US" sz="1400" dirty="0" smtClean="0"/>
          </a:p>
          <a:p>
            <a:r>
              <a:rPr lang="sk-SK" sz="1400" dirty="0" smtClean="0"/>
              <a:t>V </a:t>
            </a:r>
            <a:r>
              <a:rPr lang="sk-SK" sz="1400" dirty="0" err="1" smtClean="0"/>
              <a:t>Mongeovej</a:t>
            </a:r>
            <a:r>
              <a:rPr lang="sk-SK" sz="1400" dirty="0" smtClean="0"/>
              <a:t> projekcii stačí narysovať bod </a:t>
            </a:r>
            <a:r>
              <a:rPr lang="sk-SK" sz="1400" b="1" dirty="0" smtClean="0"/>
              <a:t>G</a:t>
            </a:r>
            <a:r>
              <a:rPr lang="sk-SK" sz="1400" b="1" baseline="-25000" dirty="0" smtClean="0"/>
              <a:t>s1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V perspektíve narysujeme priamku </a:t>
            </a:r>
            <a:r>
              <a:rPr lang="sk-SK" sz="1400" b="1" dirty="0" smtClean="0"/>
              <a:t>g </a:t>
            </a:r>
            <a:r>
              <a:rPr lang="sk-SK" sz="1400" dirty="0" smtClean="0"/>
              <a:t>(kolmú na horizont) tak, aby platilo: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-25000" dirty="0" smtClean="0">
                <a:sym typeface="Mathematica1" pitchFamily="2" charset="2"/>
              </a:rPr>
              <a:t>1</a:t>
            </a:r>
            <a:r>
              <a:rPr lang="sk-SK" sz="1400" b="1" dirty="0" smtClean="0">
                <a:sym typeface="Mathematica1" pitchFamily="2" charset="2"/>
              </a:rPr>
              <a:t>G</a:t>
            </a:r>
            <a:r>
              <a:rPr lang="sk-SK" sz="1400" b="1" baseline="-25000" dirty="0" smtClean="0">
                <a:sym typeface="Mathematica1" pitchFamily="2" charset="2"/>
              </a:rPr>
              <a:t>s1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en-US" sz="1400" dirty="0" smtClean="0">
                <a:sym typeface="Mathematica1" pitchFamily="2" charset="2"/>
              </a:rPr>
              <a:t>|</a:t>
            </a:r>
            <a:r>
              <a:rPr lang="sk-SK" sz="1400" b="1" dirty="0" err="1" smtClean="0">
                <a:sym typeface="Mathematica1" pitchFamily="2" charset="2"/>
              </a:rPr>
              <a:t>Hg</a:t>
            </a:r>
            <a:r>
              <a:rPr lang="en-US" sz="1400" dirty="0" smtClean="0">
                <a:sym typeface="Mathematica1" pitchFamily="2" charset="2"/>
              </a:rPr>
              <a:t>|</a:t>
            </a:r>
            <a:endParaRPr lang="sk-SK" sz="1400" dirty="0" smtClean="0">
              <a:sym typeface="Mathematica1" pitchFamily="2" charset="2"/>
            </a:endParaRPr>
          </a:p>
          <a:p>
            <a:r>
              <a:rPr lang="sk-SK" sz="1400" dirty="0" smtClean="0"/>
              <a:t>Bod </a:t>
            </a:r>
            <a:r>
              <a:rPr lang="sk-SK" sz="1400" b="1" dirty="0" smtClean="0"/>
              <a:t>G </a:t>
            </a:r>
            <a:r>
              <a:rPr lang="sk-SK" sz="1400" dirty="0" smtClean="0"/>
              <a:t>je priesečník priamok </a:t>
            </a:r>
            <a:r>
              <a:rPr lang="sk-SK" sz="1400" b="1" dirty="0" smtClean="0"/>
              <a:t>g</a:t>
            </a:r>
            <a:r>
              <a:rPr lang="sk-SK" sz="1400" dirty="0" smtClean="0"/>
              <a:t> a </a:t>
            </a:r>
            <a:r>
              <a:rPr lang="sk-SK" sz="1400" b="1" baseline="30000" dirty="0" smtClean="0"/>
              <a:t>1</a:t>
            </a:r>
            <a:r>
              <a:rPr lang="sk-SK" sz="1400" b="1" dirty="0" smtClean="0"/>
              <a:t>UF</a:t>
            </a:r>
            <a:r>
              <a:rPr lang="sk-SK" sz="1400" dirty="0" smtClean="0"/>
              <a:t>.</a:t>
            </a:r>
          </a:p>
        </p:txBody>
      </p:sp>
      <p:pic>
        <p:nvPicPr>
          <p:cNvPr id="118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976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Freeform 129"/>
          <p:cNvSpPr>
            <a:spLocks/>
          </p:cNvSpPr>
          <p:nvPr/>
        </p:nvSpPr>
        <p:spPr bwMode="auto">
          <a:xfrm>
            <a:off x="1043734" y="3918910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86"/>
          <p:cNvSpPr>
            <a:spLocks noChangeArrowheads="1"/>
          </p:cNvSpPr>
          <p:nvPr/>
        </p:nvSpPr>
        <p:spPr bwMode="auto">
          <a:xfrm>
            <a:off x="1065221" y="3896276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86"/>
          <p:cNvSpPr>
            <a:spLocks noChangeArrowheads="1"/>
          </p:cNvSpPr>
          <p:nvPr/>
        </p:nvSpPr>
        <p:spPr bwMode="auto">
          <a:xfrm>
            <a:off x="1085269" y="2057809"/>
            <a:ext cx="5357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87"/>
          <p:cNvSpPr>
            <a:spLocks noChangeArrowheads="1"/>
          </p:cNvSpPr>
          <p:nvPr/>
        </p:nvSpPr>
        <p:spPr bwMode="auto">
          <a:xfrm>
            <a:off x="1018099" y="1443124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Line 73"/>
          <p:cNvSpPr>
            <a:spLocks noChangeShapeType="1"/>
          </p:cNvSpPr>
          <p:nvPr/>
        </p:nvSpPr>
        <p:spPr bwMode="auto">
          <a:xfrm flipV="1">
            <a:off x="4460875" y="3717031"/>
            <a:ext cx="0" cy="993081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flipH="1" flipV="1">
            <a:off x="3802063" y="3833813"/>
            <a:ext cx="658812" cy="822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4" name="Freeform 129"/>
          <p:cNvSpPr>
            <a:spLocks/>
          </p:cNvSpPr>
          <p:nvPr/>
        </p:nvSpPr>
        <p:spPr bwMode="auto">
          <a:xfrm>
            <a:off x="4428318" y="4630414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 Box 101"/>
          <p:cNvSpPr txBox="1">
            <a:spLocks noChangeArrowheads="1"/>
          </p:cNvSpPr>
          <p:nvPr/>
        </p:nvSpPr>
        <p:spPr bwMode="auto">
          <a:xfrm>
            <a:off x="4405393" y="4600633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Line 76"/>
          <p:cNvSpPr>
            <a:spLocks noChangeShapeType="1"/>
          </p:cNvSpPr>
          <p:nvPr/>
        </p:nvSpPr>
        <p:spPr bwMode="auto">
          <a:xfrm flipV="1">
            <a:off x="4260850" y="3833813"/>
            <a:ext cx="4656138" cy="238125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0" name="Line 77"/>
          <p:cNvSpPr>
            <a:spLocks noChangeShapeType="1"/>
          </p:cNvSpPr>
          <p:nvPr/>
        </p:nvSpPr>
        <p:spPr bwMode="auto">
          <a:xfrm flipV="1">
            <a:off x="4260850" y="3833813"/>
            <a:ext cx="4656138" cy="574675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1" name="Line 90"/>
          <p:cNvSpPr>
            <a:spLocks noChangeShapeType="1"/>
          </p:cNvSpPr>
          <p:nvPr/>
        </p:nvSpPr>
        <p:spPr bwMode="auto">
          <a:xfrm flipV="1">
            <a:off x="5216525" y="4024313"/>
            <a:ext cx="1588" cy="26670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3" name="Line 75"/>
          <p:cNvSpPr>
            <a:spLocks noChangeShapeType="1"/>
          </p:cNvSpPr>
          <p:nvPr/>
        </p:nvSpPr>
        <p:spPr bwMode="auto">
          <a:xfrm flipV="1">
            <a:off x="4460875" y="3833813"/>
            <a:ext cx="1697038" cy="341312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5" name="Line 69"/>
          <p:cNvSpPr>
            <a:spLocks noChangeShapeType="1"/>
          </p:cNvSpPr>
          <p:nvPr/>
        </p:nvSpPr>
        <p:spPr bwMode="auto">
          <a:xfrm flipV="1">
            <a:off x="4260295" y="3840056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Line 94"/>
          <p:cNvSpPr>
            <a:spLocks noChangeShapeType="1"/>
          </p:cNvSpPr>
          <p:nvPr/>
        </p:nvSpPr>
        <p:spPr bwMode="auto">
          <a:xfrm flipV="1">
            <a:off x="4260295" y="4078181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Line 68"/>
          <p:cNvSpPr>
            <a:spLocks noChangeShapeType="1"/>
          </p:cNvSpPr>
          <p:nvPr/>
        </p:nvSpPr>
        <p:spPr bwMode="auto">
          <a:xfrm>
            <a:off x="4260850" y="3833813"/>
            <a:ext cx="1588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Line 69"/>
          <p:cNvSpPr>
            <a:spLocks noChangeShapeType="1"/>
          </p:cNvSpPr>
          <p:nvPr/>
        </p:nvSpPr>
        <p:spPr bwMode="auto">
          <a:xfrm flipV="1">
            <a:off x="4260850" y="3833813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"/>
          <p:cNvSpPr txBox="1">
            <a:spLocks noChangeArrowheads="1"/>
          </p:cNvSpPr>
          <p:nvPr/>
        </p:nvSpPr>
        <p:spPr bwMode="auto">
          <a:xfrm>
            <a:off x="3128209" y="36000"/>
            <a:ext cx="5967663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objekt zobrazte v lineárnej zvislej perspektíve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priesečnou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metódou. Priemetňu zvoľte tak, aby bol objekt v nepriečelnej polohe.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86"/>
          <p:cNvSpPr>
            <a:spLocks noChangeArrowheads="1"/>
          </p:cNvSpPr>
          <p:nvPr/>
        </p:nvSpPr>
        <p:spPr bwMode="auto">
          <a:xfrm>
            <a:off x="3154773" y="2640932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86"/>
          <p:cNvSpPr>
            <a:spLocks noChangeArrowheads="1"/>
          </p:cNvSpPr>
          <p:nvPr/>
        </p:nvSpPr>
        <p:spPr bwMode="auto">
          <a:xfrm>
            <a:off x="3078565" y="2065825"/>
            <a:ext cx="43152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01"/>
          <p:cNvSpPr txBox="1">
            <a:spLocks noChangeArrowheads="1"/>
          </p:cNvSpPr>
          <p:nvPr/>
        </p:nvSpPr>
        <p:spPr bwMode="auto">
          <a:xfrm>
            <a:off x="5144957" y="4264529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51"/>
          <p:cNvSpPr>
            <a:spLocks noChangeShapeType="1"/>
          </p:cNvSpPr>
          <p:nvPr/>
        </p:nvSpPr>
        <p:spPr bwMode="auto">
          <a:xfrm flipV="1">
            <a:off x="309563" y="101600"/>
            <a:ext cx="765175" cy="920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3" name="Line 55"/>
          <p:cNvSpPr>
            <a:spLocks noChangeShapeType="1"/>
          </p:cNvSpPr>
          <p:nvPr/>
        </p:nvSpPr>
        <p:spPr bwMode="auto">
          <a:xfrm flipV="1">
            <a:off x="719138" y="530225"/>
            <a:ext cx="1587" cy="4921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4" name="Right Brace 169"/>
          <p:cNvSpPr/>
          <p:nvPr/>
        </p:nvSpPr>
        <p:spPr>
          <a:xfrm>
            <a:off x="772695" y="541338"/>
            <a:ext cx="71438" cy="468312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5" name="Rectangle 80"/>
          <p:cNvSpPr>
            <a:spLocks noChangeArrowheads="1"/>
          </p:cNvSpPr>
          <p:nvPr/>
        </p:nvSpPr>
        <p:spPr bwMode="auto">
          <a:xfrm>
            <a:off x="772695" y="592138"/>
            <a:ext cx="2840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e</a:t>
            </a:r>
            <a:endParaRPr lang="en-US" sz="1400" b="1" baseline="-25000" dirty="0"/>
          </a:p>
        </p:txBody>
      </p:sp>
      <p:sp>
        <p:nvSpPr>
          <p:cNvPr id="146" name="Rectangle 86"/>
          <p:cNvSpPr>
            <a:spLocks noChangeArrowheads="1"/>
          </p:cNvSpPr>
          <p:nvPr/>
        </p:nvSpPr>
        <p:spPr bwMode="auto">
          <a:xfrm>
            <a:off x="1309861" y="2318497"/>
            <a:ext cx="5261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86"/>
          <p:cNvSpPr>
            <a:spLocks noChangeArrowheads="1"/>
          </p:cNvSpPr>
          <p:nvPr/>
        </p:nvSpPr>
        <p:spPr bwMode="auto">
          <a:xfrm>
            <a:off x="1033125" y="92577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 Box 112"/>
          <p:cNvSpPr txBox="1">
            <a:spLocks noChangeArrowheads="1"/>
          </p:cNvSpPr>
          <p:nvPr/>
        </p:nvSpPr>
        <p:spPr bwMode="auto">
          <a:xfrm>
            <a:off x="-80632" y="4430713"/>
            <a:ext cx="81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Freeform 135"/>
          <p:cNvSpPr>
            <a:spLocks/>
          </p:cNvSpPr>
          <p:nvPr/>
        </p:nvSpPr>
        <p:spPr bwMode="auto">
          <a:xfrm>
            <a:off x="692150" y="503238"/>
            <a:ext cx="53975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2147483647 w 104"/>
              <a:gd name="T17" fmla="*/ 0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0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2147483647 w 104"/>
              <a:gd name="T59" fmla="*/ 2147483647 h 105"/>
              <a:gd name="T60" fmla="*/ 2147483647 w 104"/>
              <a:gd name="T61" fmla="*/ 2147483647 h 105"/>
              <a:gd name="T62" fmla="*/ 2147483647 w 104"/>
              <a:gd name="T63" fmla="*/ 2147483647 h 105"/>
              <a:gd name="T64" fmla="*/ 2147483647 w 104"/>
              <a:gd name="T65" fmla="*/ 2147483647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5"/>
              <a:gd name="T101" fmla="*/ 104 w 104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5">
                <a:moveTo>
                  <a:pt x="104" y="52"/>
                </a:moveTo>
                <a:lnTo>
                  <a:pt x="103" y="42"/>
                </a:lnTo>
                <a:lnTo>
                  <a:pt x="99" y="32"/>
                </a:lnTo>
                <a:lnTo>
                  <a:pt x="95" y="23"/>
                </a:lnTo>
                <a:lnTo>
                  <a:pt x="88" y="16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6"/>
                </a:lnTo>
                <a:lnTo>
                  <a:pt x="8" y="23"/>
                </a:lnTo>
                <a:lnTo>
                  <a:pt x="4" y="32"/>
                </a:lnTo>
                <a:lnTo>
                  <a:pt x="1" y="42"/>
                </a:lnTo>
                <a:lnTo>
                  <a:pt x="0" y="52"/>
                </a:lnTo>
                <a:lnTo>
                  <a:pt x="1" y="63"/>
                </a:lnTo>
                <a:lnTo>
                  <a:pt x="4" y="72"/>
                </a:lnTo>
                <a:lnTo>
                  <a:pt x="8" y="81"/>
                </a:lnTo>
                <a:lnTo>
                  <a:pt x="14" y="89"/>
                </a:lnTo>
                <a:lnTo>
                  <a:pt x="23" y="95"/>
                </a:lnTo>
                <a:lnTo>
                  <a:pt x="31" y="101"/>
                </a:lnTo>
                <a:lnTo>
                  <a:pt x="42" y="104"/>
                </a:lnTo>
                <a:lnTo>
                  <a:pt x="51" y="105"/>
                </a:lnTo>
                <a:lnTo>
                  <a:pt x="62" y="104"/>
                </a:lnTo>
                <a:lnTo>
                  <a:pt x="71" y="101"/>
                </a:lnTo>
                <a:lnTo>
                  <a:pt x="81" y="95"/>
                </a:lnTo>
                <a:lnTo>
                  <a:pt x="88" y="89"/>
                </a:lnTo>
                <a:lnTo>
                  <a:pt x="95" y="81"/>
                </a:lnTo>
                <a:lnTo>
                  <a:pt x="99" y="72"/>
                </a:lnTo>
                <a:lnTo>
                  <a:pt x="103" y="63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7" name="Text Box 113"/>
          <p:cNvSpPr txBox="1">
            <a:spLocks noChangeArrowheads="1"/>
          </p:cNvSpPr>
          <p:nvPr/>
        </p:nvSpPr>
        <p:spPr bwMode="auto">
          <a:xfrm>
            <a:off x="336550" y="269875"/>
            <a:ext cx="439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E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1" name="Line 70"/>
          <p:cNvSpPr>
            <a:spLocks noChangeShapeType="1"/>
          </p:cNvSpPr>
          <p:nvPr/>
        </p:nvSpPr>
        <p:spPr bwMode="auto">
          <a:xfrm flipV="1">
            <a:off x="4260850" y="3341688"/>
            <a:ext cx="1588" cy="4921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sk-SK" sz="1200"/>
          </a:p>
        </p:txBody>
      </p:sp>
      <p:sp>
        <p:nvSpPr>
          <p:cNvPr id="164" name="Text Box 102"/>
          <p:cNvSpPr txBox="1">
            <a:spLocks noChangeArrowheads="1"/>
          </p:cNvSpPr>
          <p:nvPr/>
        </p:nvSpPr>
        <p:spPr bwMode="auto">
          <a:xfrm>
            <a:off x="3996000" y="3131195"/>
            <a:ext cx="28725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/>
              <a:t>E</a:t>
            </a:r>
            <a:endParaRPr lang="en-US" sz="1200" b="1" dirty="0"/>
          </a:p>
        </p:txBody>
      </p:sp>
      <p:sp>
        <p:nvSpPr>
          <p:cNvPr id="3111" name="Freeform 42"/>
          <p:cNvSpPr>
            <a:spLocks/>
          </p:cNvSpPr>
          <p:nvPr/>
        </p:nvSpPr>
        <p:spPr bwMode="auto">
          <a:xfrm>
            <a:off x="692150" y="445452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V="1">
            <a:off x="4460875" y="3833813"/>
            <a:ext cx="1697038" cy="822325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7" name="Freeform 131"/>
          <p:cNvSpPr>
            <a:spLocks/>
          </p:cNvSpPr>
          <p:nvPr/>
        </p:nvSpPr>
        <p:spPr bwMode="auto">
          <a:xfrm>
            <a:off x="3244850" y="20685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Freeform 131"/>
          <p:cNvSpPr>
            <a:spLocks/>
          </p:cNvSpPr>
          <p:nvPr/>
        </p:nvSpPr>
        <p:spPr bwMode="auto">
          <a:xfrm>
            <a:off x="3244850" y="26146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Freeform 131"/>
          <p:cNvSpPr>
            <a:spLocks/>
          </p:cNvSpPr>
          <p:nvPr/>
        </p:nvSpPr>
        <p:spPr bwMode="auto">
          <a:xfrm>
            <a:off x="1053424" y="77567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Freeform 131"/>
          <p:cNvSpPr>
            <a:spLocks/>
          </p:cNvSpPr>
          <p:nvPr/>
        </p:nvSpPr>
        <p:spPr bwMode="auto">
          <a:xfrm>
            <a:off x="1051010" y="3164069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86"/>
          <p:cNvSpPr>
            <a:spLocks noChangeArrowheads="1"/>
          </p:cNvSpPr>
          <p:nvPr/>
        </p:nvSpPr>
        <p:spPr bwMode="auto">
          <a:xfrm>
            <a:off x="1020771" y="3166026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86"/>
          <p:cNvSpPr>
            <a:spLocks noChangeArrowheads="1"/>
          </p:cNvSpPr>
          <p:nvPr/>
        </p:nvSpPr>
        <p:spPr bwMode="auto">
          <a:xfrm>
            <a:off x="1269419" y="1448209"/>
            <a:ext cx="51488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Line 39"/>
          <p:cNvSpPr>
            <a:spLocks noChangeShapeType="1"/>
          </p:cNvSpPr>
          <p:nvPr/>
        </p:nvSpPr>
        <p:spPr bwMode="auto">
          <a:xfrm flipH="1">
            <a:off x="309563" y="3209925"/>
            <a:ext cx="765175" cy="33956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4" name="Freeform 42"/>
          <p:cNvSpPr>
            <a:spLocks/>
          </p:cNvSpPr>
          <p:nvPr/>
        </p:nvSpPr>
        <p:spPr bwMode="auto">
          <a:xfrm>
            <a:off x="755650" y="4487863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BlokTextu 174"/>
          <p:cNvSpPr txBox="1"/>
          <p:nvPr/>
        </p:nvSpPr>
        <p:spPr>
          <a:xfrm>
            <a:off x="760246" y="4273894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dirty="0"/>
          </a:p>
        </p:txBody>
      </p:sp>
      <p:sp>
        <p:nvSpPr>
          <p:cNvPr id="178" name="Line 82"/>
          <p:cNvSpPr>
            <a:spLocks noChangeShapeType="1"/>
          </p:cNvSpPr>
          <p:nvPr/>
        </p:nvSpPr>
        <p:spPr bwMode="auto">
          <a:xfrm flipV="1">
            <a:off x="4332288" y="3135313"/>
            <a:ext cx="0" cy="115778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83" name="Freeform 129"/>
          <p:cNvSpPr>
            <a:spLocks noChangeAspect="1"/>
          </p:cNvSpPr>
          <p:nvPr/>
        </p:nvSpPr>
        <p:spPr bwMode="auto">
          <a:xfrm>
            <a:off x="4320678" y="4098042"/>
            <a:ext cx="36000" cy="36000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 Box 101"/>
          <p:cNvSpPr txBox="1">
            <a:spLocks noChangeArrowheads="1"/>
          </p:cNvSpPr>
          <p:nvPr/>
        </p:nvSpPr>
        <p:spPr bwMode="auto">
          <a:xfrm>
            <a:off x="4254900" y="4091979"/>
            <a:ext cx="2792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89" name="Freeform 131"/>
          <p:cNvSpPr>
            <a:spLocks/>
          </p:cNvSpPr>
          <p:nvPr/>
        </p:nvSpPr>
        <p:spPr bwMode="auto">
          <a:xfrm>
            <a:off x="1823588" y="318925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86"/>
          <p:cNvSpPr>
            <a:spLocks noChangeArrowheads="1"/>
          </p:cNvSpPr>
          <p:nvPr/>
        </p:nvSpPr>
        <p:spPr bwMode="auto">
          <a:xfrm>
            <a:off x="1606987" y="3182542"/>
            <a:ext cx="39145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Freeform 131"/>
          <p:cNvSpPr>
            <a:spLocks/>
          </p:cNvSpPr>
          <p:nvPr/>
        </p:nvSpPr>
        <p:spPr bwMode="auto">
          <a:xfrm>
            <a:off x="1827506" y="1444181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Rectangle 86"/>
          <p:cNvSpPr>
            <a:spLocks noChangeArrowheads="1"/>
          </p:cNvSpPr>
          <p:nvPr/>
        </p:nvSpPr>
        <p:spPr bwMode="auto">
          <a:xfrm>
            <a:off x="1749593" y="1446138"/>
            <a:ext cx="39145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Line 40"/>
          <p:cNvSpPr>
            <a:spLocks noChangeShapeType="1"/>
          </p:cNvSpPr>
          <p:nvPr/>
        </p:nvSpPr>
        <p:spPr bwMode="auto">
          <a:xfrm flipH="1">
            <a:off x="309563" y="3209925"/>
            <a:ext cx="1541462" cy="33956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0" name="Freeform 42"/>
          <p:cNvSpPr>
            <a:spLocks/>
          </p:cNvSpPr>
          <p:nvPr/>
        </p:nvSpPr>
        <p:spPr bwMode="auto">
          <a:xfrm>
            <a:off x="1137752" y="4679269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BlokTextu 200"/>
          <p:cNvSpPr txBox="1"/>
          <p:nvPr/>
        </p:nvSpPr>
        <p:spPr>
          <a:xfrm>
            <a:off x="782626" y="4569316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dirty="0"/>
          </a:p>
        </p:txBody>
      </p:sp>
      <p:sp>
        <p:nvSpPr>
          <p:cNvPr id="202" name="Line 85"/>
          <p:cNvSpPr>
            <a:spLocks noChangeShapeType="1"/>
          </p:cNvSpPr>
          <p:nvPr/>
        </p:nvSpPr>
        <p:spPr bwMode="auto">
          <a:xfrm flipV="1">
            <a:off x="4767263" y="2856188"/>
            <a:ext cx="1587" cy="1836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3" name="Line 86"/>
          <p:cNvSpPr>
            <a:spLocks noChangeShapeType="1"/>
          </p:cNvSpPr>
          <p:nvPr/>
        </p:nvSpPr>
        <p:spPr bwMode="auto">
          <a:xfrm flipV="1">
            <a:off x="4330700" y="3833813"/>
            <a:ext cx="4586288" cy="27463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" name="Freeform 129"/>
          <p:cNvSpPr>
            <a:spLocks noChangeAspect="1"/>
          </p:cNvSpPr>
          <p:nvPr/>
        </p:nvSpPr>
        <p:spPr bwMode="auto">
          <a:xfrm>
            <a:off x="4753752" y="4069362"/>
            <a:ext cx="36000" cy="36000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01"/>
          <p:cNvSpPr txBox="1">
            <a:spLocks noChangeArrowheads="1"/>
          </p:cNvSpPr>
          <p:nvPr/>
        </p:nvSpPr>
        <p:spPr bwMode="auto">
          <a:xfrm>
            <a:off x="4701555" y="4040664"/>
            <a:ext cx="30489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Line 84"/>
          <p:cNvSpPr>
            <a:spLocks noChangeShapeType="1"/>
          </p:cNvSpPr>
          <p:nvPr/>
        </p:nvSpPr>
        <p:spPr bwMode="auto">
          <a:xfrm>
            <a:off x="4330700" y="3267075"/>
            <a:ext cx="4586288" cy="566738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7" name="Freeform 81"/>
          <p:cNvSpPr>
            <a:spLocks/>
          </p:cNvSpPr>
          <p:nvPr/>
        </p:nvSpPr>
        <p:spPr bwMode="auto">
          <a:xfrm>
            <a:off x="3825875" y="2795588"/>
            <a:ext cx="2074863" cy="2076450"/>
          </a:xfrm>
          <a:custGeom>
            <a:avLst/>
            <a:gdLst>
              <a:gd name="T0" fmla="*/ 2147483647 w 3921"/>
              <a:gd name="T1" fmla="*/ 2147483647 h 3923"/>
              <a:gd name="T2" fmla="*/ 2147483647 w 3921"/>
              <a:gd name="T3" fmla="*/ 2147483647 h 3923"/>
              <a:gd name="T4" fmla="*/ 2147483647 w 3921"/>
              <a:gd name="T5" fmla="*/ 2147483647 h 3923"/>
              <a:gd name="T6" fmla="*/ 2147483647 w 3921"/>
              <a:gd name="T7" fmla="*/ 2147483647 h 3923"/>
              <a:gd name="T8" fmla="*/ 2147483647 w 3921"/>
              <a:gd name="T9" fmla="*/ 2147483647 h 3923"/>
              <a:gd name="T10" fmla="*/ 2147483647 w 3921"/>
              <a:gd name="T11" fmla="*/ 2147483647 h 3923"/>
              <a:gd name="T12" fmla="*/ 2147483647 w 3921"/>
              <a:gd name="T13" fmla="*/ 2147483647 h 3923"/>
              <a:gd name="T14" fmla="*/ 2147483647 w 3921"/>
              <a:gd name="T15" fmla="*/ 2147483647 h 3923"/>
              <a:gd name="T16" fmla="*/ 2147483647 w 3921"/>
              <a:gd name="T17" fmla="*/ 2147483647 h 3923"/>
              <a:gd name="T18" fmla="*/ 2147483647 w 3921"/>
              <a:gd name="T19" fmla="*/ 2147483647 h 3923"/>
              <a:gd name="T20" fmla="*/ 2147483647 w 3921"/>
              <a:gd name="T21" fmla="*/ 2147483647 h 3923"/>
              <a:gd name="T22" fmla="*/ 2147483647 w 3921"/>
              <a:gd name="T23" fmla="*/ 2147483647 h 3923"/>
              <a:gd name="T24" fmla="*/ 2147483647 w 3921"/>
              <a:gd name="T25" fmla="*/ 2147483647 h 3923"/>
              <a:gd name="T26" fmla="*/ 2147483647 w 3921"/>
              <a:gd name="T27" fmla="*/ 2147483647 h 3923"/>
              <a:gd name="T28" fmla="*/ 2147483647 w 3921"/>
              <a:gd name="T29" fmla="*/ 2147483647 h 3923"/>
              <a:gd name="T30" fmla="*/ 2147483647 w 3921"/>
              <a:gd name="T31" fmla="*/ 2147483647 h 3923"/>
              <a:gd name="T32" fmla="*/ 2147483647 w 3921"/>
              <a:gd name="T33" fmla="*/ 2147483647 h 3923"/>
              <a:gd name="T34" fmla="*/ 2147483647 w 3921"/>
              <a:gd name="T35" fmla="*/ 2147483647 h 3923"/>
              <a:gd name="T36" fmla="*/ 2147483647 w 3921"/>
              <a:gd name="T37" fmla="*/ 2147483647 h 3923"/>
              <a:gd name="T38" fmla="*/ 2147483647 w 3921"/>
              <a:gd name="T39" fmla="*/ 2147483647 h 3923"/>
              <a:gd name="T40" fmla="*/ 2147483647 w 3921"/>
              <a:gd name="T41" fmla="*/ 2147483647 h 3923"/>
              <a:gd name="T42" fmla="*/ 2147483647 w 3921"/>
              <a:gd name="T43" fmla="*/ 2147483647 h 3923"/>
              <a:gd name="T44" fmla="*/ 2147483647 w 3921"/>
              <a:gd name="T45" fmla="*/ 2147483647 h 3923"/>
              <a:gd name="T46" fmla="*/ 2147483647 w 3921"/>
              <a:gd name="T47" fmla="*/ 2147483647 h 3923"/>
              <a:gd name="T48" fmla="*/ 2147483647 w 3921"/>
              <a:gd name="T49" fmla="*/ 2147483647 h 3923"/>
              <a:gd name="T50" fmla="*/ 2147483647 w 3921"/>
              <a:gd name="T51" fmla="*/ 2147483647 h 3923"/>
              <a:gd name="T52" fmla="*/ 2147483647 w 3921"/>
              <a:gd name="T53" fmla="*/ 2147483647 h 3923"/>
              <a:gd name="T54" fmla="*/ 2147483647 w 3921"/>
              <a:gd name="T55" fmla="*/ 2147483647 h 3923"/>
              <a:gd name="T56" fmla="*/ 2147483647 w 3921"/>
              <a:gd name="T57" fmla="*/ 2147483647 h 3923"/>
              <a:gd name="T58" fmla="*/ 2147483647 w 3921"/>
              <a:gd name="T59" fmla="*/ 2147483647 h 3923"/>
              <a:gd name="T60" fmla="*/ 2147483647 w 3921"/>
              <a:gd name="T61" fmla="*/ 2147483647 h 3923"/>
              <a:gd name="T62" fmla="*/ 2147483647 w 3921"/>
              <a:gd name="T63" fmla="*/ 2147483647 h 3923"/>
              <a:gd name="T64" fmla="*/ 2147483647 w 3921"/>
              <a:gd name="T65" fmla="*/ 2147483647 h 3923"/>
              <a:gd name="T66" fmla="*/ 2147483647 w 3921"/>
              <a:gd name="T67" fmla="*/ 2147483647 h 3923"/>
              <a:gd name="T68" fmla="*/ 2147483647 w 3921"/>
              <a:gd name="T69" fmla="*/ 2147483647 h 3923"/>
              <a:gd name="T70" fmla="*/ 2147483647 w 3921"/>
              <a:gd name="T71" fmla="*/ 2147483647 h 3923"/>
              <a:gd name="T72" fmla="*/ 2147483647 w 3921"/>
              <a:gd name="T73" fmla="*/ 2147483647 h 3923"/>
              <a:gd name="T74" fmla="*/ 2147483647 w 3921"/>
              <a:gd name="T75" fmla="*/ 2147483647 h 3923"/>
              <a:gd name="T76" fmla="*/ 2147483647 w 3921"/>
              <a:gd name="T77" fmla="*/ 2147483647 h 3923"/>
              <a:gd name="T78" fmla="*/ 2147483647 w 3921"/>
              <a:gd name="T79" fmla="*/ 2147483647 h 3923"/>
              <a:gd name="T80" fmla="*/ 2147483647 w 3921"/>
              <a:gd name="T81" fmla="*/ 2147483647 h 3923"/>
              <a:gd name="T82" fmla="*/ 2147483647 w 3921"/>
              <a:gd name="T83" fmla="*/ 2147483647 h 3923"/>
              <a:gd name="T84" fmla="*/ 2147483647 w 3921"/>
              <a:gd name="T85" fmla="*/ 2147483647 h 3923"/>
              <a:gd name="T86" fmla="*/ 2147483647 w 3921"/>
              <a:gd name="T87" fmla="*/ 2147483647 h 3923"/>
              <a:gd name="T88" fmla="*/ 2147483647 w 3921"/>
              <a:gd name="T89" fmla="*/ 2147483647 h 3923"/>
              <a:gd name="T90" fmla="*/ 2147483647 w 3921"/>
              <a:gd name="T91" fmla="*/ 2147483647 h 3923"/>
              <a:gd name="T92" fmla="*/ 2147483647 w 3921"/>
              <a:gd name="T93" fmla="*/ 2147483647 h 3923"/>
              <a:gd name="T94" fmla="*/ 2147483647 w 3921"/>
              <a:gd name="T95" fmla="*/ 2147483647 h 3923"/>
              <a:gd name="T96" fmla="*/ 2147483647 w 3921"/>
              <a:gd name="T97" fmla="*/ 2147483647 h 3923"/>
              <a:gd name="T98" fmla="*/ 2147483647 w 3921"/>
              <a:gd name="T99" fmla="*/ 2147483647 h 3923"/>
              <a:gd name="T100" fmla="*/ 2147483647 w 3921"/>
              <a:gd name="T101" fmla="*/ 2147483647 h 3923"/>
              <a:gd name="T102" fmla="*/ 2147483647 w 3921"/>
              <a:gd name="T103" fmla="*/ 2147483647 h 3923"/>
              <a:gd name="T104" fmla="*/ 2147483647 w 3921"/>
              <a:gd name="T105" fmla="*/ 2147483647 h 3923"/>
              <a:gd name="T106" fmla="*/ 2147483647 w 3921"/>
              <a:gd name="T107" fmla="*/ 2147483647 h 3923"/>
              <a:gd name="T108" fmla="*/ 2147483647 w 3921"/>
              <a:gd name="T109" fmla="*/ 2147483647 h 3923"/>
              <a:gd name="T110" fmla="*/ 2147483647 w 3921"/>
              <a:gd name="T111" fmla="*/ 2147483647 h 3923"/>
              <a:gd name="T112" fmla="*/ 2147483647 w 3921"/>
              <a:gd name="T113" fmla="*/ 2147483647 h 3923"/>
              <a:gd name="T114" fmla="*/ 2147483647 w 3921"/>
              <a:gd name="T115" fmla="*/ 2147483647 h 3923"/>
              <a:gd name="T116" fmla="*/ 2147483647 w 3921"/>
              <a:gd name="T117" fmla="*/ 2147483647 h 3923"/>
              <a:gd name="T118" fmla="*/ 2147483647 w 3921"/>
              <a:gd name="T119" fmla="*/ 2147483647 h 39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21"/>
              <a:gd name="T181" fmla="*/ 0 h 3923"/>
              <a:gd name="T182" fmla="*/ 3921 w 3921"/>
              <a:gd name="T183" fmla="*/ 3923 h 392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21" h="3923">
                <a:moveTo>
                  <a:pt x="3921" y="1961"/>
                </a:moveTo>
                <a:lnTo>
                  <a:pt x="3918" y="1859"/>
                </a:lnTo>
                <a:lnTo>
                  <a:pt x="3909" y="1757"/>
                </a:lnTo>
                <a:lnTo>
                  <a:pt x="3897" y="1655"/>
                </a:lnTo>
                <a:lnTo>
                  <a:pt x="3878" y="1554"/>
                </a:lnTo>
                <a:lnTo>
                  <a:pt x="3854" y="1454"/>
                </a:lnTo>
                <a:lnTo>
                  <a:pt x="3824" y="1355"/>
                </a:lnTo>
                <a:lnTo>
                  <a:pt x="3791" y="1259"/>
                </a:lnTo>
                <a:lnTo>
                  <a:pt x="3751" y="1164"/>
                </a:lnTo>
                <a:lnTo>
                  <a:pt x="3707" y="1071"/>
                </a:lnTo>
                <a:lnTo>
                  <a:pt x="3658" y="980"/>
                </a:lnTo>
                <a:lnTo>
                  <a:pt x="3604" y="893"/>
                </a:lnTo>
                <a:lnTo>
                  <a:pt x="3546" y="808"/>
                </a:lnTo>
                <a:lnTo>
                  <a:pt x="3484" y="727"/>
                </a:lnTo>
                <a:lnTo>
                  <a:pt x="3416" y="649"/>
                </a:lnTo>
                <a:lnTo>
                  <a:pt x="3346" y="575"/>
                </a:lnTo>
                <a:lnTo>
                  <a:pt x="3272" y="503"/>
                </a:lnTo>
                <a:lnTo>
                  <a:pt x="3194" y="437"/>
                </a:lnTo>
                <a:lnTo>
                  <a:pt x="3112" y="375"/>
                </a:lnTo>
                <a:lnTo>
                  <a:pt x="3028" y="317"/>
                </a:lnTo>
                <a:lnTo>
                  <a:pt x="2941" y="262"/>
                </a:lnTo>
                <a:lnTo>
                  <a:pt x="2850" y="214"/>
                </a:lnTo>
                <a:lnTo>
                  <a:pt x="2757" y="169"/>
                </a:lnTo>
                <a:lnTo>
                  <a:pt x="2663" y="130"/>
                </a:lnTo>
                <a:lnTo>
                  <a:pt x="2566" y="96"/>
                </a:lnTo>
                <a:lnTo>
                  <a:pt x="2468" y="66"/>
                </a:lnTo>
                <a:lnTo>
                  <a:pt x="2368" y="42"/>
                </a:lnTo>
                <a:lnTo>
                  <a:pt x="2267" y="25"/>
                </a:lnTo>
                <a:lnTo>
                  <a:pt x="2165" y="11"/>
                </a:lnTo>
                <a:lnTo>
                  <a:pt x="2063" y="3"/>
                </a:lnTo>
                <a:lnTo>
                  <a:pt x="1960" y="0"/>
                </a:lnTo>
                <a:lnTo>
                  <a:pt x="1858" y="3"/>
                </a:lnTo>
                <a:lnTo>
                  <a:pt x="1755" y="11"/>
                </a:lnTo>
                <a:lnTo>
                  <a:pt x="1653" y="25"/>
                </a:lnTo>
                <a:lnTo>
                  <a:pt x="1553" y="42"/>
                </a:lnTo>
                <a:lnTo>
                  <a:pt x="1453" y="66"/>
                </a:lnTo>
                <a:lnTo>
                  <a:pt x="1355" y="96"/>
                </a:lnTo>
                <a:lnTo>
                  <a:pt x="1258" y="130"/>
                </a:lnTo>
                <a:lnTo>
                  <a:pt x="1163" y="169"/>
                </a:lnTo>
                <a:lnTo>
                  <a:pt x="1071" y="214"/>
                </a:lnTo>
                <a:lnTo>
                  <a:pt x="980" y="262"/>
                </a:lnTo>
                <a:lnTo>
                  <a:pt x="893" y="317"/>
                </a:lnTo>
                <a:lnTo>
                  <a:pt x="809" y="375"/>
                </a:lnTo>
                <a:lnTo>
                  <a:pt x="727" y="437"/>
                </a:lnTo>
                <a:lnTo>
                  <a:pt x="649" y="503"/>
                </a:lnTo>
                <a:lnTo>
                  <a:pt x="575" y="575"/>
                </a:lnTo>
                <a:lnTo>
                  <a:pt x="503" y="649"/>
                </a:lnTo>
                <a:lnTo>
                  <a:pt x="437" y="727"/>
                </a:lnTo>
                <a:lnTo>
                  <a:pt x="375" y="808"/>
                </a:lnTo>
                <a:lnTo>
                  <a:pt x="317" y="893"/>
                </a:lnTo>
                <a:lnTo>
                  <a:pt x="263" y="980"/>
                </a:lnTo>
                <a:lnTo>
                  <a:pt x="214" y="1071"/>
                </a:lnTo>
                <a:lnTo>
                  <a:pt x="170" y="1164"/>
                </a:lnTo>
                <a:lnTo>
                  <a:pt x="130" y="1259"/>
                </a:lnTo>
                <a:lnTo>
                  <a:pt x="97" y="1355"/>
                </a:lnTo>
                <a:lnTo>
                  <a:pt x="67" y="1454"/>
                </a:lnTo>
                <a:lnTo>
                  <a:pt x="43" y="1554"/>
                </a:lnTo>
                <a:lnTo>
                  <a:pt x="24" y="1655"/>
                </a:lnTo>
                <a:lnTo>
                  <a:pt x="11" y="1757"/>
                </a:lnTo>
                <a:lnTo>
                  <a:pt x="3" y="1859"/>
                </a:lnTo>
                <a:lnTo>
                  <a:pt x="0" y="1961"/>
                </a:lnTo>
                <a:lnTo>
                  <a:pt x="3" y="2064"/>
                </a:lnTo>
                <a:lnTo>
                  <a:pt x="11" y="2167"/>
                </a:lnTo>
                <a:lnTo>
                  <a:pt x="24" y="2268"/>
                </a:lnTo>
                <a:lnTo>
                  <a:pt x="43" y="2370"/>
                </a:lnTo>
                <a:lnTo>
                  <a:pt x="67" y="2469"/>
                </a:lnTo>
                <a:lnTo>
                  <a:pt x="97" y="2568"/>
                </a:lnTo>
                <a:lnTo>
                  <a:pt x="130" y="2664"/>
                </a:lnTo>
                <a:lnTo>
                  <a:pt x="170" y="2760"/>
                </a:lnTo>
                <a:lnTo>
                  <a:pt x="214" y="2852"/>
                </a:lnTo>
                <a:lnTo>
                  <a:pt x="263" y="2942"/>
                </a:lnTo>
                <a:lnTo>
                  <a:pt x="317" y="3030"/>
                </a:lnTo>
                <a:lnTo>
                  <a:pt x="375" y="3115"/>
                </a:lnTo>
                <a:lnTo>
                  <a:pt x="437" y="3196"/>
                </a:lnTo>
                <a:lnTo>
                  <a:pt x="503" y="3274"/>
                </a:lnTo>
                <a:lnTo>
                  <a:pt x="575" y="3349"/>
                </a:lnTo>
                <a:lnTo>
                  <a:pt x="649" y="3419"/>
                </a:lnTo>
                <a:lnTo>
                  <a:pt x="727" y="3486"/>
                </a:lnTo>
                <a:lnTo>
                  <a:pt x="809" y="3549"/>
                </a:lnTo>
                <a:lnTo>
                  <a:pt x="893" y="3607"/>
                </a:lnTo>
                <a:lnTo>
                  <a:pt x="980" y="3660"/>
                </a:lnTo>
                <a:lnTo>
                  <a:pt x="1071" y="3709"/>
                </a:lnTo>
                <a:lnTo>
                  <a:pt x="1163" y="3753"/>
                </a:lnTo>
                <a:lnTo>
                  <a:pt x="1258" y="3793"/>
                </a:lnTo>
                <a:lnTo>
                  <a:pt x="1355" y="3828"/>
                </a:lnTo>
                <a:lnTo>
                  <a:pt x="1453" y="3856"/>
                </a:lnTo>
                <a:lnTo>
                  <a:pt x="1553" y="3880"/>
                </a:lnTo>
                <a:lnTo>
                  <a:pt x="1653" y="3899"/>
                </a:lnTo>
                <a:lnTo>
                  <a:pt x="1755" y="3913"/>
                </a:lnTo>
                <a:lnTo>
                  <a:pt x="1858" y="3921"/>
                </a:lnTo>
                <a:lnTo>
                  <a:pt x="1960" y="3923"/>
                </a:lnTo>
                <a:lnTo>
                  <a:pt x="2063" y="3921"/>
                </a:lnTo>
                <a:lnTo>
                  <a:pt x="2165" y="3913"/>
                </a:lnTo>
                <a:lnTo>
                  <a:pt x="2267" y="3899"/>
                </a:lnTo>
                <a:lnTo>
                  <a:pt x="2368" y="3880"/>
                </a:lnTo>
                <a:lnTo>
                  <a:pt x="2468" y="3856"/>
                </a:lnTo>
                <a:lnTo>
                  <a:pt x="2566" y="3828"/>
                </a:lnTo>
                <a:lnTo>
                  <a:pt x="2663" y="3793"/>
                </a:lnTo>
                <a:lnTo>
                  <a:pt x="2757" y="3753"/>
                </a:lnTo>
                <a:lnTo>
                  <a:pt x="2850" y="3709"/>
                </a:lnTo>
                <a:lnTo>
                  <a:pt x="2941" y="3660"/>
                </a:lnTo>
                <a:lnTo>
                  <a:pt x="3028" y="3607"/>
                </a:lnTo>
                <a:lnTo>
                  <a:pt x="3112" y="3549"/>
                </a:lnTo>
                <a:lnTo>
                  <a:pt x="3194" y="3486"/>
                </a:lnTo>
                <a:lnTo>
                  <a:pt x="3272" y="3419"/>
                </a:lnTo>
                <a:lnTo>
                  <a:pt x="3346" y="3349"/>
                </a:lnTo>
                <a:lnTo>
                  <a:pt x="3416" y="3274"/>
                </a:lnTo>
                <a:lnTo>
                  <a:pt x="3484" y="3196"/>
                </a:lnTo>
                <a:lnTo>
                  <a:pt x="3546" y="3115"/>
                </a:lnTo>
                <a:lnTo>
                  <a:pt x="3604" y="3030"/>
                </a:lnTo>
                <a:lnTo>
                  <a:pt x="3658" y="2942"/>
                </a:lnTo>
                <a:lnTo>
                  <a:pt x="3707" y="2852"/>
                </a:lnTo>
                <a:lnTo>
                  <a:pt x="3751" y="2760"/>
                </a:lnTo>
                <a:lnTo>
                  <a:pt x="3791" y="2664"/>
                </a:lnTo>
                <a:lnTo>
                  <a:pt x="3824" y="2568"/>
                </a:lnTo>
                <a:lnTo>
                  <a:pt x="3854" y="2469"/>
                </a:lnTo>
                <a:lnTo>
                  <a:pt x="3878" y="2370"/>
                </a:lnTo>
                <a:lnTo>
                  <a:pt x="3897" y="2268"/>
                </a:lnTo>
                <a:lnTo>
                  <a:pt x="3909" y="2167"/>
                </a:lnTo>
                <a:lnTo>
                  <a:pt x="3918" y="2064"/>
                </a:lnTo>
                <a:lnTo>
                  <a:pt x="3921" y="1961"/>
                </a:lnTo>
                <a:close/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8" name="Text Box 110"/>
          <p:cNvSpPr txBox="1">
            <a:spLocks noChangeArrowheads="1"/>
          </p:cNvSpPr>
          <p:nvPr/>
        </p:nvSpPr>
        <p:spPr bwMode="auto">
          <a:xfrm>
            <a:off x="5172075" y="2625725"/>
            <a:ext cx="32092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err="1" smtClean="0">
                <a:solidFill>
                  <a:srgbClr val="FF33CC"/>
                </a:solidFill>
              </a:rPr>
              <a:t>k</a:t>
            </a:r>
            <a:r>
              <a:rPr lang="sk-SK" sz="1200" b="1" baseline="30000" dirty="0" err="1" smtClean="0">
                <a:solidFill>
                  <a:srgbClr val="FF33CC"/>
                </a:solidFill>
              </a:rPr>
              <a:t>z</a:t>
            </a:r>
            <a:endParaRPr lang="en-US" sz="1200" b="1" baseline="30000" dirty="0">
              <a:solidFill>
                <a:srgbClr val="FF33CC"/>
              </a:solidFill>
            </a:endParaRPr>
          </a:p>
        </p:txBody>
      </p:sp>
      <p:sp>
        <p:nvSpPr>
          <p:cNvPr id="209" name="Line 83"/>
          <p:cNvSpPr>
            <a:spLocks noChangeShapeType="1"/>
          </p:cNvSpPr>
          <p:nvPr/>
        </p:nvSpPr>
        <p:spPr bwMode="auto">
          <a:xfrm flipV="1">
            <a:off x="3802063" y="3267075"/>
            <a:ext cx="528637" cy="5667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5" name="Right Brace 207"/>
          <p:cNvSpPr/>
          <p:nvPr/>
        </p:nvSpPr>
        <p:spPr>
          <a:xfrm rot="1634092">
            <a:off x="817563" y="4675188"/>
            <a:ext cx="71437" cy="2052637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8" name="Rectangle 71"/>
          <p:cNvSpPr>
            <a:spLocks noChangeArrowheads="1"/>
          </p:cNvSpPr>
          <p:nvPr/>
        </p:nvSpPr>
        <p:spPr bwMode="auto">
          <a:xfrm>
            <a:off x="830263" y="5565775"/>
            <a:ext cx="322262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solidFill>
                  <a:srgbClr val="D60093"/>
                </a:solidFill>
              </a:rPr>
              <a:t>d</a:t>
            </a:r>
            <a:endParaRPr lang="en-US" sz="1600" b="1" baseline="-25000">
              <a:solidFill>
                <a:srgbClr val="D60093"/>
              </a:solidFill>
            </a:endParaRPr>
          </a:p>
        </p:txBody>
      </p:sp>
      <p:sp>
        <p:nvSpPr>
          <p:cNvPr id="171" name="Line 89"/>
          <p:cNvSpPr>
            <a:spLocks noChangeShapeType="1"/>
          </p:cNvSpPr>
          <p:nvPr/>
        </p:nvSpPr>
        <p:spPr bwMode="auto">
          <a:xfrm flipV="1">
            <a:off x="4460875" y="4291013"/>
            <a:ext cx="755650" cy="365125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6" name="Line 91"/>
          <p:cNvSpPr>
            <a:spLocks noChangeShapeType="1"/>
          </p:cNvSpPr>
          <p:nvPr/>
        </p:nvSpPr>
        <p:spPr bwMode="auto">
          <a:xfrm flipH="1">
            <a:off x="4460875" y="4024313"/>
            <a:ext cx="755650" cy="150812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7" name="Line 92"/>
          <p:cNvSpPr>
            <a:spLocks noChangeShapeType="1"/>
          </p:cNvSpPr>
          <p:nvPr/>
        </p:nvSpPr>
        <p:spPr bwMode="auto">
          <a:xfrm>
            <a:off x="4460875" y="4175125"/>
            <a:ext cx="1588" cy="481013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2" name="Line 94"/>
          <p:cNvSpPr>
            <a:spLocks noChangeShapeType="1"/>
          </p:cNvSpPr>
          <p:nvPr/>
        </p:nvSpPr>
        <p:spPr bwMode="auto">
          <a:xfrm flipV="1">
            <a:off x="4260850" y="4071938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3" name="Line 95"/>
          <p:cNvSpPr>
            <a:spLocks noChangeShapeType="1"/>
          </p:cNvSpPr>
          <p:nvPr/>
        </p:nvSpPr>
        <p:spPr bwMode="auto">
          <a:xfrm flipV="1">
            <a:off x="4263546" y="3350355"/>
            <a:ext cx="1588" cy="7302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4" name="Line 96"/>
          <p:cNvSpPr>
            <a:spLocks noChangeShapeType="1"/>
          </p:cNvSpPr>
          <p:nvPr/>
        </p:nvSpPr>
        <p:spPr bwMode="auto">
          <a:xfrm flipV="1">
            <a:off x="4260850" y="3267075"/>
            <a:ext cx="69850" cy="74613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" name="Line 97"/>
          <p:cNvSpPr>
            <a:spLocks noChangeShapeType="1"/>
          </p:cNvSpPr>
          <p:nvPr/>
        </p:nvSpPr>
        <p:spPr bwMode="auto">
          <a:xfrm>
            <a:off x="4330700" y="3267075"/>
            <a:ext cx="436563" cy="53975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6" name="Line 99"/>
          <p:cNvSpPr>
            <a:spLocks noChangeShapeType="1"/>
          </p:cNvSpPr>
          <p:nvPr/>
        </p:nvSpPr>
        <p:spPr bwMode="auto">
          <a:xfrm flipV="1">
            <a:off x="4767263" y="3321050"/>
            <a:ext cx="1587" cy="760413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7" name="Line 102"/>
          <p:cNvSpPr>
            <a:spLocks noChangeShapeType="1"/>
          </p:cNvSpPr>
          <p:nvPr/>
        </p:nvSpPr>
        <p:spPr bwMode="auto">
          <a:xfrm flipV="1">
            <a:off x="4330700" y="3267075"/>
            <a:ext cx="1588" cy="841375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8" name="Line 93"/>
          <p:cNvSpPr>
            <a:spLocks noChangeShapeType="1"/>
          </p:cNvSpPr>
          <p:nvPr/>
        </p:nvSpPr>
        <p:spPr bwMode="auto">
          <a:xfrm flipH="1" flipV="1">
            <a:off x="4260850" y="4408488"/>
            <a:ext cx="200025" cy="2476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9" name="Line 103"/>
          <p:cNvSpPr>
            <a:spLocks noChangeShapeType="1"/>
          </p:cNvSpPr>
          <p:nvPr/>
        </p:nvSpPr>
        <p:spPr bwMode="auto">
          <a:xfrm flipH="1" flipV="1">
            <a:off x="4330700" y="4108450"/>
            <a:ext cx="130175" cy="66675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0" name="Line 104"/>
          <p:cNvSpPr>
            <a:spLocks noChangeShapeType="1"/>
          </p:cNvSpPr>
          <p:nvPr/>
        </p:nvSpPr>
        <p:spPr bwMode="auto">
          <a:xfrm flipH="1">
            <a:off x="4767263" y="4024313"/>
            <a:ext cx="449262" cy="22225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1" name="Line 90"/>
          <p:cNvSpPr>
            <a:spLocks noChangeShapeType="1"/>
          </p:cNvSpPr>
          <p:nvPr/>
        </p:nvSpPr>
        <p:spPr bwMode="auto">
          <a:xfrm flipV="1">
            <a:off x="5211053" y="4025419"/>
            <a:ext cx="1588" cy="26670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2" name="Line 98"/>
          <p:cNvSpPr>
            <a:spLocks noChangeShapeType="1"/>
          </p:cNvSpPr>
          <p:nvPr/>
        </p:nvSpPr>
        <p:spPr bwMode="auto">
          <a:xfrm flipV="1">
            <a:off x="4330700" y="4081463"/>
            <a:ext cx="436563" cy="26987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grpSp>
        <p:nvGrpSpPr>
          <p:cNvPr id="182" name="Skupina 19"/>
          <p:cNvGrpSpPr>
            <a:grpSpLocks/>
          </p:cNvGrpSpPr>
          <p:nvPr/>
        </p:nvGrpSpPr>
        <p:grpSpPr bwMode="auto">
          <a:xfrm>
            <a:off x="6763935" y="6374692"/>
            <a:ext cx="1913528" cy="393700"/>
            <a:chOff x="2699794" y="4497810"/>
            <a:chExt cx="1914256" cy="393091"/>
          </a:xfrm>
        </p:grpSpPr>
        <p:pic>
          <p:nvPicPr>
            <p:cNvPr id="210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4221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en-US" sz="1000" dirty="0" smtClean="0"/>
                <a:t>, </a:t>
              </a:r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223" name="BlokTextu 222"/>
          <p:cNvSpPr txBox="1"/>
          <p:nvPr/>
        </p:nvSpPr>
        <p:spPr>
          <a:xfrm>
            <a:off x="4140000" y="4937774"/>
            <a:ext cx="500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11) </a:t>
            </a:r>
            <a:r>
              <a:rPr lang="sk-SK" sz="1400" dirty="0" smtClean="0"/>
              <a:t>Pomocou </a:t>
            </a:r>
            <a:r>
              <a:rPr lang="sk-SK" sz="1400" dirty="0" err="1" smtClean="0"/>
              <a:t>úbežníkov</a:t>
            </a:r>
            <a:r>
              <a:rPr lang="sk-SK" sz="1400" dirty="0" smtClean="0"/>
              <a:t> dokončíme perspektívu kvádra.</a:t>
            </a:r>
          </a:p>
          <a:p>
            <a:r>
              <a:rPr lang="sk-SK" sz="1400" b="1" dirty="0" smtClean="0"/>
              <a:t>12) </a:t>
            </a:r>
            <a:r>
              <a:rPr lang="sk-SK" sz="1400" dirty="0" smtClean="0"/>
              <a:t>Zobrazíme perspektívu celého objektu.</a:t>
            </a:r>
          </a:p>
          <a:p>
            <a:r>
              <a:rPr lang="sk-SK" sz="1400" dirty="0" smtClean="0"/>
              <a:t>Zobrazíme len viditeľné hrany.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/>
              <a:t>13) </a:t>
            </a:r>
            <a:r>
              <a:rPr lang="sk-SK" sz="1400" dirty="0" smtClean="0"/>
              <a:t>Narysujeme kružnicu správneho zobrazenia </a:t>
            </a:r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z</a:t>
            </a:r>
            <a:r>
              <a:rPr lang="sk-SK" sz="1400" dirty="0" smtClean="0"/>
              <a:t> so stredom v bode </a:t>
            </a:r>
            <a:r>
              <a:rPr lang="sk-SK" sz="1400" b="1" dirty="0" smtClean="0"/>
              <a:t>H </a:t>
            </a:r>
            <a:r>
              <a:rPr lang="sk-SK" sz="1400" dirty="0" smtClean="0"/>
              <a:t>a s polomerom </a:t>
            </a:r>
            <a:r>
              <a:rPr lang="sk-SK" sz="1400" b="1" dirty="0" smtClean="0"/>
              <a:t>d/2</a:t>
            </a:r>
            <a:r>
              <a:rPr lang="sk-SK" sz="1400" dirty="0" smtClean="0"/>
              <a:t>, ktorá odpovedá </a:t>
            </a:r>
            <a:r>
              <a:rPr lang="en-US" sz="1400" dirty="0" err="1" smtClean="0"/>
              <a:t>zornej</a:t>
            </a:r>
            <a:r>
              <a:rPr lang="en-US" sz="1400" dirty="0" smtClean="0"/>
              <a:t> </a:t>
            </a:r>
            <a:r>
              <a:rPr lang="en-US" sz="1400" dirty="0" err="1" smtClean="0"/>
              <a:t>ku</a:t>
            </a:r>
            <a:r>
              <a:rPr lang="sk-SK" sz="1400" dirty="0" smtClean="0"/>
              <a:t>ž</a:t>
            </a:r>
            <a:r>
              <a:rPr lang="en-US" sz="1400" dirty="0" smtClean="0"/>
              <a:t>e</a:t>
            </a:r>
            <a:r>
              <a:rPr lang="sk-SK" sz="1400" dirty="0" smtClean="0"/>
              <a:t>ľ</a:t>
            </a:r>
            <a:r>
              <a:rPr lang="en-US" sz="1400" dirty="0" err="1" smtClean="0"/>
              <a:t>ovej</a:t>
            </a:r>
            <a:r>
              <a:rPr lang="en-US" sz="1400" dirty="0" smtClean="0"/>
              <a:t> </a:t>
            </a:r>
            <a:r>
              <a:rPr lang="en-US" sz="1400" dirty="0" err="1" smtClean="0"/>
              <a:t>ploche</a:t>
            </a:r>
            <a:r>
              <a:rPr lang="sk-SK" sz="1400" dirty="0" smtClean="0"/>
              <a:t> s uhlom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26,6°.</a:t>
            </a:r>
            <a:endParaRPr lang="sk-SK" sz="1400" b="1" dirty="0"/>
          </a:p>
        </p:txBody>
      </p:sp>
      <p:sp>
        <p:nvSpPr>
          <p:cNvPr id="224" name="BlokTextu 223"/>
          <p:cNvSpPr txBox="1"/>
          <p:nvPr/>
        </p:nvSpPr>
        <p:spPr>
          <a:xfrm>
            <a:off x="4697131" y="28683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g</a:t>
            </a:r>
            <a:endParaRPr lang="sk-SK" sz="1400" b="1" dirty="0"/>
          </a:p>
        </p:txBody>
      </p:sp>
      <p:sp>
        <p:nvSpPr>
          <p:cNvPr id="225" name="Text Box 99"/>
          <p:cNvSpPr txBox="1">
            <a:spLocks noChangeArrowheads="1"/>
          </p:cNvSpPr>
          <p:nvPr/>
        </p:nvSpPr>
        <p:spPr bwMode="auto">
          <a:xfrm>
            <a:off x="7893752" y="3572543"/>
            <a:ext cx="2792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rgbClr val="FF0000"/>
                </a:solidFill>
              </a:rPr>
              <a:t>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6" name="Rectangle 82"/>
          <p:cNvSpPr>
            <a:spLocks noChangeArrowheads="1"/>
          </p:cNvSpPr>
          <p:nvPr/>
        </p:nvSpPr>
        <p:spPr bwMode="auto">
          <a:xfrm>
            <a:off x="345339" y="2053708"/>
            <a:ext cx="5293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Zástupný symbol čísla snímky 2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2" grpId="0"/>
      <p:bldP spid="195" grpId="0" animBg="1"/>
      <p:bldP spid="198" grpId="0"/>
      <p:bldP spid="199" grpId="0" animBg="1"/>
      <p:bldP spid="200" grpId="0" animBg="1"/>
      <p:bldP spid="201" grpId="0"/>
      <p:bldP spid="202" grpId="0" animBg="1"/>
      <p:bldP spid="203" grpId="0" animBg="1"/>
      <p:bldP spid="204" grpId="0" animBg="1"/>
      <p:bldP spid="205" grpId="0"/>
      <p:bldP spid="206" grpId="0" animBg="1"/>
      <p:bldP spid="207" grpId="0" animBg="1"/>
      <p:bldP spid="208" grpId="0"/>
      <p:bldP spid="209" grpId="0" animBg="1"/>
      <p:bldP spid="165" grpId="0" animBg="1"/>
      <p:bldP spid="168" grpId="0"/>
      <p:bldP spid="171" grpId="0" animBg="1"/>
      <p:bldP spid="176" grpId="0" animBg="1"/>
      <p:bldP spid="177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Line 19"/>
          <p:cNvSpPr>
            <a:spLocks noChangeShapeType="1"/>
          </p:cNvSpPr>
          <p:nvPr/>
        </p:nvSpPr>
        <p:spPr bwMode="auto">
          <a:xfrm>
            <a:off x="85725" y="4157663"/>
            <a:ext cx="4883150" cy="250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Line 72"/>
          <p:cNvSpPr>
            <a:spLocks noChangeShapeType="1"/>
          </p:cNvSpPr>
          <p:nvPr/>
        </p:nvSpPr>
        <p:spPr bwMode="auto">
          <a:xfrm flipH="1" flipV="1">
            <a:off x="3802063" y="3833813"/>
            <a:ext cx="658812" cy="3413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17" name="Line 48"/>
          <p:cNvSpPr>
            <a:spLocks noChangeShapeType="1"/>
          </p:cNvSpPr>
          <p:nvPr/>
        </p:nvSpPr>
        <p:spPr bwMode="auto">
          <a:xfrm flipV="1">
            <a:off x="309563" y="4273550"/>
            <a:ext cx="1587" cy="2332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Line 25"/>
          <p:cNvSpPr>
            <a:spLocks noChangeShapeType="1"/>
          </p:cNvSpPr>
          <p:nvPr/>
        </p:nvSpPr>
        <p:spPr bwMode="auto">
          <a:xfrm flipV="1">
            <a:off x="309563" y="1022350"/>
            <a:ext cx="1587" cy="5583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bdĺžnik 128"/>
          <p:cNvSpPr/>
          <p:nvPr/>
        </p:nvSpPr>
        <p:spPr>
          <a:xfrm>
            <a:off x="60059" y="4511832"/>
            <a:ext cx="623510" cy="32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03200" y="2285992"/>
            <a:ext cx="2316496" cy="45275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87313" y="2095500"/>
            <a:ext cx="37306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074738" y="209550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V="1">
            <a:off x="32718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H="1">
            <a:off x="1074738" y="146685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10747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 flipV="1">
            <a:off x="1074738" y="101600"/>
            <a:ext cx="1587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>
            <a:off x="1074738" y="101600"/>
            <a:ext cx="776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>
            <a:off x="1851025" y="101600"/>
            <a:ext cx="1588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1074738" y="2638425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H="1">
            <a:off x="1074738" y="2638425"/>
            <a:ext cx="2197100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1074738" y="2638425"/>
            <a:ext cx="1587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Line 17"/>
          <p:cNvSpPr>
            <a:spLocks noChangeShapeType="1"/>
          </p:cNvSpPr>
          <p:nvPr/>
        </p:nvSpPr>
        <p:spPr bwMode="auto">
          <a:xfrm>
            <a:off x="1851025" y="2638425"/>
            <a:ext cx="1588" cy="571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 flipH="1">
            <a:off x="1074738" y="3209925"/>
            <a:ext cx="776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>
            <a:off x="87313" y="1022350"/>
            <a:ext cx="333255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Line 29"/>
          <p:cNvSpPr>
            <a:spLocks noChangeShapeType="1"/>
          </p:cNvSpPr>
          <p:nvPr/>
        </p:nvSpPr>
        <p:spPr bwMode="auto">
          <a:xfrm>
            <a:off x="309563" y="6605588"/>
            <a:ext cx="4552950" cy="15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Line 30"/>
          <p:cNvSpPr>
            <a:spLocks noChangeShapeType="1"/>
          </p:cNvSpPr>
          <p:nvPr/>
        </p:nvSpPr>
        <p:spPr bwMode="auto">
          <a:xfrm flipH="1">
            <a:off x="309563" y="5346700"/>
            <a:ext cx="2097087" cy="12588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Freeform 31"/>
          <p:cNvSpPr>
            <a:spLocks/>
          </p:cNvSpPr>
          <p:nvPr/>
        </p:nvSpPr>
        <p:spPr bwMode="auto">
          <a:xfrm>
            <a:off x="282575" y="424497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6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6"/>
                </a:lnTo>
                <a:lnTo>
                  <a:pt x="4" y="32"/>
                </a:lnTo>
                <a:lnTo>
                  <a:pt x="0" y="52"/>
                </a:lnTo>
                <a:lnTo>
                  <a:pt x="4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Freeform 32"/>
          <p:cNvSpPr>
            <a:spLocks/>
          </p:cNvSpPr>
          <p:nvPr/>
        </p:nvSpPr>
        <p:spPr bwMode="auto">
          <a:xfrm>
            <a:off x="2379663" y="53197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0 h 104"/>
              <a:gd name="T10" fmla="*/ 2147483647 w 103"/>
              <a:gd name="T11" fmla="*/ 2147483647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0 w 103"/>
              <a:gd name="T17" fmla="*/ 2147483647 h 104"/>
              <a:gd name="T18" fmla="*/ 2147483647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103" y="51"/>
                </a:moveTo>
                <a:lnTo>
                  <a:pt x="99" y="31"/>
                </a:lnTo>
                <a:lnTo>
                  <a:pt x="89" y="15"/>
                </a:lnTo>
                <a:lnTo>
                  <a:pt x="71" y="3"/>
                </a:lnTo>
                <a:lnTo>
                  <a:pt x="51" y="0"/>
                </a:lnTo>
                <a:lnTo>
                  <a:pt x="31" y="3"/>
                </a:lnTo>
                <a:lnTo>
                  <a:pt x="14" y="15"/>
                </a:lnTo>
                <a:lnTo>
                  <a:pt x="4" y="31"/>
                </a:lnTo>
                <a:lnTo>
                  <a:pt x="0" y="51"/>
                </a:lnTo>
                <a:lnTo>
                  <a:pt x="4" y="71"/>
                </a:lnTo>
                <a:lnTo>
                  <a:pt x="14" y="88"/>
                </a:lnTo>
                <a:lnTo>
                  <a:pt x="31" y="99"/>
                </a:lnTo>
                <a:lnTo>
                  <a:pt x="51" y="104"/>
                </a:lnTo>
                <a:lnTo>
                  <a:pt x="71" y="99"/>
                </a:lnTo>
                <a:lnTo>
                  <a:pt x="89" y="88"/>
                </a:lnTo>
                <a:lnTo>
                  <a:pt x="99" y="71"/>
                </a:lnTo>
                <a:lnTo>
                  <a:pt x="103" y="51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Freeform 33"/>
          <p:cNvSpPr>
            <a:spLocks/>
          </p:cNvSpPr>
          <p:nvPr/>
        </p:nvSpPr>
        <p:spPr bwMode="auto">
          <a:xfrm>
            <a:off x="1227138" y="4729163"/>
            <a:ext cx="55562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5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5"/>
                </a:lnTo>
                <a:lnTo>
                  <a:pt x="5" y="32"/>
                </a:lnTo>
                <a:lnTo>
                  <a:pt x="0" y="52"/>
                </a:lnTo>
                <a:lnTo>
                  <a:pt x="5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Freeform 34"/>
          <p:cNvSpPr>
            <a:spLocks/>
          </p:cNvSpPr>
          <p:nvPr/>
        </p:nvSpPr>
        <p:spPr bwMode="auto">
          <a:xfrm>
            <a:off x="483552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0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0 w 104"/>
              <a:gd name="T17" fmla="*/ 2147483647 h 103"/>
              <a:gd name="T18" fmla="*/ 2147483647 w 104"/>
              <a:gd name="T19" fmla="*/ 2147483647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3"/>
              <a:gd name="T53" fmla="*/ 104 w 104"/>
              <a:gd name="T54" fmla="*/ 103 h 1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3">
                <a:moveTo>
                  <a:pt x="104" y="52"/>
                </a:moveTo>
                <a:lnTo>
                  <a:pt x="100" y="32"/>
                </a:lnTo>
                <a:lnTo>
                  <a:pt x="88" y="15"/>
                </a:lnTo>
                <a:lnTo>
                  <a:pt x="71" y="4"/>
                </a:lnTo>
                <a:lnTo>
                  <a:pt x="51" y="0"/>
                </a:lnTo>
                <a:lnTo>
                  <a:pt x="31" y="4"/>
                </a:lnTo>
                <a:lnTo>
                  <a:pt x="15" y="15"/>
                </a:lnTo>
                <a:lnTo>
                  <a:pt x="3" y="32"/>
                </a:lnTo>
                <a:lnTo>
                  <a:pt x="0" y="52"/>
                </a:lnTo>
                <a:lnTo>
                  <a:pt x="3" y="72"/>
                </a:lnTo>
                <a:lnTo>
                  <a:pt x="15" y="89"/>
                </a:lnTo>
                <a:lnTo>
                  <a:pt x="31" y="100"/>
                </a:lnTo>
                <a:lnTo>
                  <a:pt x="51" y="103"/>
                </a:lnTo>
                <a:lnTo>
                  <a:pt x="71" y="100"/>
                </a:lnTo>
                <a:lnTo>
                  <a:pt x="88" y="89"/>
                </a:lnTo>
                <a:lnTo>
                  <a:pt x="100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Freeform 35"/>
          <p:cNvSpPr>
            <a:spLocks/>
          </p:cNvSpPr>
          <p:nvPr/>
        </p:nvSpPr>
        <p:spPr bwMode="auto">
          <a:xfrm>
            <a:off x="28257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0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2147483647 h 103"/>
              <a:gd name="T18" fmla="*/ 2147483647 w 104"/>
              <a:gd name="T19" fmla="*/ 2147483647 h 103"/>
              <a:gd name="T20" fmla="*/ 0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4"/>
              <a:gd name="T64" fmla="*/ 0 h 103"/>
              <a:gd name="T65" fmla="*/ 104 w 104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4" h="103">
                <a:moveTo>
                  <a:pt x="104" y="52"/>
                </a:moveTo>
                <a:lnTo>
                  <a:pt x="102" y="35"/>
                </a:lnTo>
                <a:lnTo>
                  <a:pt x="95" y="21"/>
                </a:lnTo>
                <a:lnTo>
                  <a:pt x="83" y="10"/>
                </a:lnTo>
                <a:lnTo>
                  <a:pt x="68" y="2"/>
                </a:lnTo>
                <a:lnTo>
                  <a:pt x="53" y="0"/>
                </a:lnTo>
                <a:lnTo>
                  <a:pt x="36" y="2"/>
                </a:lnTo>
                <a:lnTo>
                  <a:pt x="22" y="10"/>
                </a:lnTo>
                <a:lnTo>
                  <a:pt x="11" y="21"/>
                </a:lnTo>
                <a:lnTo>
                  <a:pt x="3" y="35"/>
                </a:lnTo>
                <a:lnTo>
                  <a:pt x="0" y="52"/>
                </a:lnTo>
                <a:lnTo>
                  <a:pt x="3" y="68"/>
                </a:lnTo>
                <a:lnTo>
                  <a:pt x="11" y="82"/>
                </a:lnTo>
                <a:lnTo>
                  <a:pt x="22" y="94"/>
                </a:lnTo>
                <a:lnTo>
                  <a:pt x="36" y="101"/>
                </a:lnTo>
                <a:lnTo>
                  <a:pt x="53" y="103"/>
                </a:lnTo>
                <a:lnTo>
                  <a:pt x="68" y="101"/>
                </a:lnTo>
                <a:lnTo>
                  <a:pt x="83" y="94"/>
                </a:lnTo>
                <a:lnTo>
                  <a:pt x="95" y="82"/>
                </a:lnTo>
                <a:lnTo>
                  <a:pt x="102" y="68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Line 36"/>
          <p:cNvSpPr>
            <a:spLocks noChangeShapeType="1"/>
          </p:cNvSpPr>
          <p:nvPr/>
        </p:nvSpPr>
        <p:spPr bwMode="auto">
          <a:xfrm flipV="1">
            <a:off x="309563" y="2638425"/>
            <a:ext cx="765175" cy="396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Line 49"/>
          <p:cNvSpPr>
            <a:spLocks noChangeShapeType="1"/>
          </p:cNvSpPr>
          <p:nvPr/>
        </p:nvSpPr>
        <p:spPr bwMode="auto">
          <a:xfrm>
            <a:off x="309563" y="1022350"/>
            <a:ext cx="765175" cy="1073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9" name="Line 50"/>
          <p:cNvSpPr>
            <a:spLocks noChangeShapeType="1"/>
          </p:cNvSpPr>
          <p:nvPr/>
        </p:nvSpPr>
        <p:spPr bwMode="auto">
          <a:xfrm>
            <a:off x="309563" y="1022350"/>
            <a:ext cx="765175" cy="4445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1" name="Line 52"/>
          <p:cNvSpPr>
            <a:spLocks noChangeShapeType="1"/>
          </p:cNvSpPr>
          <p:nvPr/>
        </p:nvSpPr>
        <p:spPr bwMode="auto">
          <a:xfrm flipV="1">
            <a:off x="719138" y="155575"/>
            <a:ext cx="1587" cy="43275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2" name="Line 53"/>
          <p:cNvSpPr>
            <a:spLocks noChangeShapeType="1"/>
          </p:cNvSpPr>
          <p:nvPr/>
        </p:nvSpPr>
        <p:spPr bwMode="auto">
          <a:xfrm>
            <a:off x="719138" y="1022350"/>
            <a:ext cx="1587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Line 54"/>
          <p:cNvSpPr>
            <a:spLocks noChangeShapeType="1"/>
          </p:cNvSpPr>
          <p:nvPr/>
        </p:nvSpPr>
        <p:spPr bwMode="auto">
          <a:xfrm flipV="1">
            <a:off x="719138" y="1022350"/>
            <a:ext cx="1587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5" name="Line 56"/>
          <p:cNvSpPr>
            <a:spLocks noChangeShapeType="1"/>
          </p:cNvSpPr>
          <p:nvPr/>
        </p:nvSpPr>
        <p:spPr bwMode="auto">
          <a:xfrm>
            <a:off x="3406775" y="3833813"/>
            <a:ext cx="5627688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6" name="Freeform 57"/>
          <p:cNvSpPr>
            <a:spLocks/>
          </p:cNvSpPr>
          <p:nvPr/>
        </p:nvSpPr>
        <p:spPr bwMode="auto">
          <a:xfrm>
            <a:off x="3775075" y="3806825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8" y="75"/>
                </a:moveTo>
                <a:lnTo>
                  <a:pt x="104" y="55"/>
                </a:lnTo>
                <a:lnTo>
                  <a:pt x="101" y="36"/>
                </a:lnTo>
                <a:lnTo>
                  <a:pt x="91" y="18"/>
                </a:lnTo>
                <a:lnTo>
                  <a:pt x="75" y="5"/>
                </a:lnTo>
                <a:lnTo>
                  <a:pt x="56" y="0"/>
                </a:lnTo>
                <a:lnTo>
                  <a:pt x="35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Freeform 58"/>
          <p:cNvSpPr>
            <a:spLocks/>
          </p:cNvSpPr>
          <p:nvPr/>
        </p:nvSpPr>
        <p:spPr bwMode="auto">
          <a:xfrm>
            <a:off x="6130925" y="38068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0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98" y="75"/>
                </a:moveTo>
                <a:lnTo>
                  <a:pt x="103" y="55"/>
                </a:lnTo>
                <a:lnTo>
                  <a:pt x="101" y="36"/>
                </a:lnTo>
                <a:lnTo>
                  <a:pt x="92" y="18"/>
                </a:lnTo>
                <a:lnTo>
                  <a:pt x="76" y="5"/>
                </a:lnTo>
                <a:lnTo>
                  <a:pt x="56" y="0"/>
                </a:lnTo>
                <a:lnTo>
                  <a:pt x="36" y="2"/>
                </a:lnTo>
                <a:lnTo>
                  <a:pt x="18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8" name="Freeform 59"/>
          <p:cNvSpPr>
            <a:spLocks/>
          </p:cNvSpPr>
          <p:nvPr/>
        </p:nvSpPr>
        <p:spPr bwMode="auto">
          <a:xfrm>
            <a:off x="4835525" y="3806825"/>
            <a:ext cx="55563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2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3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Freeform 60"/>
          <p:cNvSpPr>
            <a:spLocks/>
          </p:cNvSpPr>
          <p:nvPr/>
        </p:nvSpPr>
        <p:spPr bwMode="auto">
          <a:xfrm>
            <a:off x="8888413" y="3806825"/>
            <a:ext cx="55562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3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7" y="28"/>
                </a:lnTo>
                <a:lnTo>
                  <a:pt x="0" y="47"/>
                </a:lnTo>
                <a:lnTo>
                  <a:pt x="4" y="68"/>
                </a:lnTo>
                <a:lnTo>
                  <a:pt x="13" y="86"/>
                </a:lnTo>
                <a:lnTo>
                  <a:pt x="29" y="98"/>
                </a:lnTo>
                <a:lnTo>
                  <a:pt x="49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36" name="Line 67"/>
          <p:cNvSpPr>
            <a:spLocks noChangeShapeType="1"/>
          </p:cNvSpPr>
          <p:nvPr/>
        </p:nvSpPr>
        <p:spPr bwMode="auto">
          <a:xfrm flipV="1">
            <a:off x="4260850" y="3135313"/>
            <a:ext cx="1588" cy="1574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63" name="Line 94"/>
          <p:cNvSpPr>
            <a:spLocks noChangeShapeType="1"/>
          </p:cNvSpPr>
          <p:nvPr/>
        </p:nvSpPr>
        <p:spPr bwMode="auto">
          <a:xfrm flipV="1">
            <a:off x="4260850" y="4071938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8" name="Freeform 129"/>
          <p:cNvSpPr>
            <a:spLocks/>
          </p:cNvSpPr>
          <p:nvPr/>
        </p:nvSpPr>
        <p:spPr bwMode="auto">
          <a:xfrm>
            <a:off x="1047750" y="2611438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9" name="Freeform 130"/>
          <p:cNvSpPr>
            <a:spLocks/>
          </p:cNvSpPr>
          <p:nvPr/>
        </p:nvSpPr>
        <p:spPr bwMode="auto">
          <a:xfrm>
            <a:off x="1047750" y="20669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2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2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0" name="Freeform 131"/>
          <p:cNvSpPr>
            <a:spLocks/>
          </p:cNvSpPr>
          <p:nvPr/>
        </p:nvSpPr>
        <p:spPr bwMode="auto">
          <a:xfrm>
            <a:off x="1047750" y="143986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2" name="Freeform 133"/>
          <p:cNvSpPr>
            <a:spLocks/>
          </p:cNvSpPr>
          <p:nvPr/>
        </p:nvSpPr>
        <p:spPr bwMode="auto">
          <a:xfrm>
            <a:off x="692150" y="1568450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3"/>
                </a:moveTo>
                <a:lnTo>
                  <a:pt x="103" y="42"/>
                </a:lnTo>
                <a:lnTo>
                  <a:pt x="99" y="33"/>
                </a:lnTo>
                <a:lnTo>
                  <a:pt x="95" y="23"/>
                </a:lnTo>
                <a:lnTo>
                  <a:pt x="88" y="16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6"/>
                </a:lnTo>
                <a:lnTo>
                  <a:pt x="8" y="23"/>
                </a:lnTo>
                <a:lnTo>
                  <a:pt x="4" y="33"/>
                </a:lnTo>
                <a:lnTo>
                  <a:pt x="1" y="42"/>
                </a:lnTo>
                <a:lnTo>
                  <a:pt x="0" y="53"/>
                </a:lnTo>
                <a:lnTo>
                  <a:pt x="1" y="62"/>
                </a:lnTo>
                <a:lnTo>
                  <a:pt x="4" y="73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1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1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3"/>
                </a:lnTo>
                <a:lnTo>
                  <a:pt x="103" y="62"/>
                </a:lnTo>
                <a:lnTo>
                  <a:pt x="104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3" name="Freeform 134"/>
          <p:cNvSpPr>
            <a:spLocks/>
          </p:cNvSpPr>
          <p:nvPr/>
        </p:nvSpPr>
        <p:spPr bwMode="auto">
          <a:xfrm>
            <a:off x="692150" y="1233488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2"/>
                </a:moveTo>
                <a:lnTo>
                  <a:pt x="103" y="42"/>
                </a:lnTo>
                <a:lnTo>
                  <a:pt x="99" y="32"/>
                </a:lnTo>
                <a:lnTo>
                  <a:pt x="95" y="23"/>
                </a:lnTo>
                <a:lnTo>
                  <a:pt x="88" y="15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5"/>
                </a:lnTo>
                <a:lnTo>
                  <a:pt x="8" y="23"/>
                </a:lnTo>
                <a:lnTo>
                  <a:pt x="4" y="32"/>
                </a:lnTo>
                <a:lnTo>
                  <a:pt x="1" y="42"/>
                </a:lnTo>
                <a:lnTo>
                  <a:pt x="0" y="52"/>
                </a:lnTo>
                <a:lnTo>
                  <a:pt x="1" y="62"/>
                </a:lnTo>
                <a:lnTo>
                  <a:pt x="4" y="71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0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0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1"/>
                </a:lnTo>
                <a:lnTo>
                  <a:pt x="103" y="62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5" name="Freeform 136"/>
          <p:cNvSpPr>
            <a:spLocks/>
          </p:cNvSpPr>
          <p:nvPr/>
        </p:nvSpPr>
        <p:spPr bwMode="auto">
          <a:xfrm>
            <a:off x="282575" y="995363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0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0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104"/>
              <a:gd name="T77" fmla="*/ 104 w 104"/>
              <a:gd name="T78" fmla="*/ 104 h 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104">
                <a:moveTo>
                  <a:pt x="104" y="52"/>
                </a:moveTo>
                <a:lnTo>
                  <a:pt x="103" y="38"/>
                </a:lnTo>
                <a:lnTo>
                  <a:pt x="98" y="26"/>
                </a:lnTo>
                <a:lnTo>
                  <a:pt x="89" y="15"/>
                </a:lnTo>
                <a:lnTo>
                  <a:pt x="79" y="7"/>
                </a:lnTo>
                <a:lnTo>
                  <a:pt x="66" y="2"/>
                </a:lnTo>
                <a:lnTo>
                  <a:pt x="53" y="0"/>
                </a:lnTo>
                <a:lnTo>
                  <a:pt x="39" y="2"/>
                </a:lnTo>
                <a:lnTo>
                  <a:pt x="26" y="7"/>
                </a:lnTo>
                <a:lnTo>
                  <a:pt x="16" y="15"/>
                </a:lnTo>
                <a:lnTo>
                  <a:pt x="8" y="26"/>
                </a:lnTo>
                <a:lnTo>
                  <a:pt x="2" y="38"/>
                </a:lnTo>
                <a:lnTo>
                  <a:pt x="0" y="52"/>
                </a:lnTo>
                <a:lnTo>
                  <a:pt x="2" y="66"/>
                </a:lnTo>
                <a:lnTo>
                  <a:pt x="8" y="78"/>
                </a:lnTo>
                <a:lnTo>
                  <a:pt x="16" y="89"/>
                </a:lnTo>
                <a:lnTo>
                  <a:pt x="26" y="97"/>
                </a:lnTo>
                <a:lnTo>
                  <a:pt x="39" y="102"/>
                </a:lnTo>
                <a:lnTo>
                  <a:pt x="53" y="104"/>
                </a:lnTo>
                <a:lnTo>
                  <a:pt x="66" y="102"/>
                </a:lnTo>
                <a:lnTo>
                  <a:pt x="79" y="97"/>
                </a:lnTo>
                <a:lnTo>
                  <a:pt x="89" y="89"/>
                </a:lnTo>
                <a:lnTo>
                  <a:pt x="98" y="78"/>
                </a:lnTo>
                <a:lnTo>
                  <a:pt x="103" y="66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6" name="Text Box 69"/>
          <p:cNvSpPr txBox="1">
            <a:spLocks noChangeArrowheads="1"/>
          </p:cNvSpPr>
          <p:nvPr/>
        </p:nvSpPr>
        <p:spPr bwMode="auto">
          <a:xfrm>
            <a:off x="0" y="685800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7" name="Rectangle 71"/>
          <p:cNvSpPr>
            <a:spLocks noChangeArrowheads="1"/>
          </p:cNvSpPr>
          <p:nvPr/>
        </p:nvSpPr>
        <p:spPr bwMode="auto">
          <a:xfrm>
            <a:off x="0" y="6264275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8" name="Rectangle 75"/>
          <p:cNvSpPr>
            <a:spLocks noChangeArrowheads="1"/>
          </p:cNvSpPr>
          <p:nvPr/>
        </p:nvSpPr>
        <p:spPr bwMode="auto">
          <a:xfrm>
            <a:off x="4806950" y="6353175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9" name="Rectangle 76"/>
          <p:cNvSpPr>
            <a:spLocks noChangeArrowheads="1"/>
          </p:cNvSpPr>
          <p:nvPr/>
        </p:nvSpPr>
        <p:spPr bwMode="auto">
          <a:xfrm>
            <a:off x="-74613" y="4197350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0" name="Rectangle 77"/>
          <p:cNvSpPr>
            <a:spLocks noChangeArrowheads="1"/>
          </p:cNvSpPr>
          <p:nvPr/>
        </p:nvSpPr>
        <p:spPr bwMode="auto">
          <a:xfrm>
            <a:off x="8696325" y="351472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33CC33"/>
                </a:solidFill>
              </a:rPr>
              <a:t>1</a:t>
            </a:r>
            <a:r>
              <a:rPr lang="sk-SK" sz="1200" b="1">
                <a:solidFill>
                  <a:srgbClr val="33CC33"/>
                </a:solidFill>
              </a:rPr>
              <a:t>U</a:t>
            </a:r>
            <a:endParaRPr lang="en-US" sz="1200" b="1" baseline="-25000">
              <a:solidFill>
                <a:srgbClr val="33CC33"/>
              </a:solidFill>
            </a:endParaRPr>
          </a:p>
        </p:txBody>
      </p:sp>
      <p:sp>
        <p:nvSpPr>
          <p:cNvPr id="3211" name="Rectangle 78"/>
          <p:cNvSpPr>
            <a:spLocks noChangeArrowheads="1"/>
          </p:cNvSpPr>
          <p:nvPr/>
        </p:nvSpPr>
        <p:spPr bwMode="auto">
          <a:xfrm>
            <a:off x="3471863" y="3570288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1200" b="1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2" name="Rectangle 79"/>
          <p:cNvSpPr>
            <a:spLocks noChangeArrowheads="1"/>
          </p:cNvSpPr>
          <p:nvPr/>
        </p:nvSpPr>
        <p:spPr bwMode="auto">
          <a:xfrm>
            <a:off x="1571625" y="3952875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3" name="Rectangle 80"/>
          <p:cNvSpPr>
            <a:spLocks noChangeArrowheads="1"/>
          </p:cNvSpPr>
          <p:nvPr/>
        </p:nvSpPr>
        <p:spPr bwMode="auto">
          <a:xfrm>
            <a:off x="1243013" y="4543425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4" name="Rectangle 82"/>
          <p:cNvSpPr>
            <a:spLocks noChangeArrowheads="1"/>
          </p:cNvSpPr>
          <p:nvPr/>
        </p:nvSpPr>
        <p:spPr bwMode="auto">
          <a:xfrm>
            <a:off x="2397125" y="5761038"/>
            <a:ext cx="10599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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 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5" name="Rectangle 85"/>
          <p:cNvSpPr>
            <a:spLocks noChangeArrowheads="1"/>
          </p:cNvSpPr>
          <p:nvPr/>
        </p:nvSpPr>
        <p:spPr bwMode="auto">
          <a:xfrm>
            <a:off x="2846450" y="965200"/>
            <a:ext cx="7248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6" name="Rectangle 86"/>
          <p:cNvSpPr>
            <a:spLocks noChangeArrowheads="1"/>
          </p:cNvSpPr>
          <p:nvPr/>
        </p:nvSpPr>
        <p:spPr bwMode="auto">
          <a:xfrm>
            <a:off x="684213" y="2324100"/>
            <a:ext cx="76655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7" name="Rectangle 87"/>
          <p:cNvSpPr>
            <a:spLocks noChangeArrowheads="1"/>
          </p:cNvSpPr>
          <p:nvPr/>
        </p:nvSpPr>
        <p:spPr bwMode="auto">
          <a:xfrm>
            <a:off x="812800" y="2057809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9" name="Text Box 101"/>
          <p:cNvSpPr txBox="1">
            <a:spLocks noChangeArrowheads="1"/>
          </p:cNvSpPr>
          <p:nvPr/>
        </p:nvSpPr>
        <p:spPr bwMode="auto">
          <a:xfrm>
            <a:off x="3994150" y="4238625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0" name="Text Box 102"/>
          <p:cNvSpPr txBox="1">
            <a:spLocks noChangeArrowheads="1"/>
          </p:cNvSpPr>
          <p:nvPr/>
        </p:nvSpPr>
        <p:spPr bwMode="auto">
          <a:xfrm>
            <a:off x="3998913" y="3976836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B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4" name="Rectangle 75"/>
          <p:cNvSpPr>
            <a:spLocks noChangeArrowheads="1"/>
          </p:cNvSpPr>
          <p:nvPr/>
        </p:nvSpPr>
        <p:spPr bwMode="auto">
          <a:xfrm>
            <a:off x="2244725" y="5056188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5" name="Rectangle 75"/>
          <p:cNvSpPr>
            <a:spLocks noChangeArrowheads="1"/>
          </p:cNvSpPr>
          <p:nvPr/>
        </p:nvSpPr>
        <p:spPr bwMode="auto">
          <a:xfrm>
            <a:off x="5956300" y="353377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 dirty="0">
                <a:solidFill>
                  <a:srgbClr val="FFC000"/>
                </a:solidFill>
              </a:rPr>
              <a:t>3</a:t>
            </a:r>
            <a:r>
              <a:rPr lang="sk-SK" sz="1200" b="1" dirty="0">
                <a:solidFill>
                  <a:srgbClr val="FFC000"/>
                </a:solidFill>
              </a:rPr>
              <a:t>U</a:t>
            </a:r>
            <a:endParaRPr lang="en-US" sz="1200" b="1" baseline="-25000" dirty="0">
              <a:solidFill>
                <a:srgbClr val="FFC000"/>
              </a:solidFill>
            </a:endParaRPr>
          </a:p>
        </p:txBody>
      </p:sp>
      <p:sp>
        <p:nvSpPr>
          <p:cNvPr id="3227" name="Text Box 113"/>
          <p:cNvSpPr txBox="1">
            <a:spLocks noChangeArrowheads="1"/>
          </p:cNvSpPr>
          <p:nvPr/>
        </p:nvSpPr>
        <p:spPr bwMode="auto">
          <a:xfrm>
            <a:off x="325438" y="1482725"/>
            <a:ext cx="44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8" name="Text Box 114"/>
          <p:cNvSpPr txBox="1">
            <a:spLocks noChangeArrowheads="1"/>
          </p:cNvSpPr>
          <p:nvPr/>
        </p:nvSpPr>
        <p:spPr bwMode="auto">
          <a:xfrm>
            <a:off x="325854" y="1143000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9" name="Rectangle 80"/>
          <p:cNvSpPr>
            <a:spLocks noChangeArrowheads="1"/>
          </p:cNvSpPr>
          <p:nvPr/>
        </p:nvSpPr>
        <p:spPr bwMode="auto">
          <a:xfrm>
            <a:off x="4784725" y="3557588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H</a:t>
            </a:r>
            <a:endParaRPr lang="en-US" sz="1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7" name="Rectangle 87"/>
          <p:cNvSpPr>
            <a:spLocks noChangeArrowheads="1"/>
          </p:cNvSpPr>
          <p:nvPr/>
        </p:nvSpPr>
        <p:spPr bwMode="auto">
          <a:xfrm>
            <a:off x="0" y="2041525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 rot="-1429834">
            <a:off x="1209675" y="4797425"/>
            <a:ext cx="179388" cy="180975"/>
            <a:chOff x="1270" y="2131"/>
            <a:chExt cx="64" cy="59"/>
          </a:xfrm>
        </p:grpSpPr>
        <p:sp>
          <p:nvSpPr>
            <p:cNvPr id="3186" name="Arc 61"/>
            <p:cNvSpPr>
              <a:spLocks/>
            </p:cNvSpPr>
            <p:nvPr/>
          </p:nvSpPr>
          <p:spPr bwMode="auto">
            <a:xfrm rot="8057322">
              <a:off x="1272" y="2129"/>
              <a:ext cx="59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Oval 62"/>
            <p:cNvSpPr>
              <a:spLocks noChangeArrowheads="1"/>
            </p:cNvSpPr>
            <p:nvPr/>
          </p:nvSpPr>
          <p:spPr bwMode="auto">
            <a:xfrm>
              <a:off x="1293" y="2150"/>
              <a:ext cx="9" cy="9"/>
            </a:xfrm>
            <a:prstGeom prst="ellipse">
              <a:avLst/>
            </a:prstGeom>
            <a:solidFill>
              <a:schemeClr val="tx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2946400" y="6519863"/>
            <a:ext cx="33338" cy="144462"/>
            <a:chOff x="7766462" y="4808010"/>
            <a:chExt cx="33487" cy="144684"/>
          </a:xfrm>
        </p:grpSpPr>
        <p:cxnSp>
          <p:nvCxnSpPr>
            <p:cNvPr id="18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2798763" y="2571750"/>
            <a:ext cx="33337" cy="146050"/>
            <a:chOff x="7766462" y="4808010"/>
            <a:chExt cx="33487" cy="144684"/>
          </a:xfrm>
        </p:grpSpPr>
        <p:cxnSp>
          <p:nvCxnSpPr>
            <p:cNvPr id="184" name="Straight Connector 183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5"/>
          <p:cNvGrpSpPr>
            <a:grpSpLocks/>
          </p:cNvGrpSpPr>
          <p:nvPr/>
        </p:nvGrpSpPr>
        <p:grpSpPr bwMode="auto">
          <a:xfrm rot="-5400000">
            <a:off x="1071563" y="3595687"/>
            <a:ext cx="33338" cy="144463"/>
            <a:chOff x="7766462" y="4808010"/>
            <a:chExt cx="33487" cy="144684"/>
          </a:xfrm>
        </p:grpSpPr>
        <p:cxnSp>
          <p:nvCxnSpPr>
            <p:cNvPr id="187" name="Straight Connector 186"/>
            <p:cNvCxnSpPr/>
            <p:nvPr/>
          </p:nvCxnSpPr>
          <p:spPr>
            <a:xfrm rot="16200000" flipH="1">
              <a:off x="7678174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7711661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8"/>
          <p:cNvGrpSpPr>
            <a:grpSpLocks/>
          </p:cNvGrpSpPr>
          <p:nvPr/>
        </p:nvGrpSpPr>
        <p:grpSpPr bwMode="auto">
          <a:xfrm rot="-5400000">
            <a:off x="292100" y="5249863"/>
            <a:ext cx="33338" cy="144462"/>
            <a:chOff x="7766462" y="4808010"/>
            <a:chExt cx="33487" cy="144684"/>
          </a:xfrm>
        </p:grpSpPr>
        <p:cxnSp>
          <p:nvCxnSpPr>
            <p:cNvPr id="190" name="Straight Connector 189"/>
            <p:cNvCxnSpPr/>
            <p:nvPr/>
          </p:nvCxnSpPr>
          <p:spPr>
            <a:xfrm rot="16200000" flipH="1">
              <a:off x="7678174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 flipH="1">
              <a:off x="7711661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1"/>
          <p:cNvGrpSpPr>
            <a:grpSpLocks/>
          </p:cNvGrpSpPr>
          <p:nvPr/>
        </p:nvGrpSpPr>
        <p:grpSpPr bwMode="auto">
          <a:xfrm rot="-2400000">
            <a:off x="2543175" y="2992438"/>
            <a:ext cx="33338" cy="144462"/>
            <a:chOff x="7766462" y="4808010"/>
            <a:chExt cx="33487" cy="144684"/>
          </a:xfrm>
        </p:grpSpPr>
        <p:cxnSp>
          <p:nvCxnSpPr>
            <p:cNvPr id="193" name="Straight Connector 192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4"/>
          <p:cNvGrpSpPr>
            <a:grpSpLocks/>
          </p:cNvGrpSpPr>
          <p:nvPr/>
        </p:nvGrpSpPr>
        <p:grpSpPr bwMode="auto">
          <a:xfrm rot="-2400000">
            <a:off x="1908175" y="5576888"/>
            <a:ext cx="33338" cy="144462"/>
            <a:chOff x="7766462" y="4808010"/>
            <a:chExt cx="33487" cy="144684"/>
          </a:xfrm>
        </p:grpSpPr>
        <p:cxnSp>
          <p:nvCxnSpPr>
            <p:cNvPr id="196" name="Straight Connector 195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8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976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Freeform 129"/>
          <p:cNvSpPr>
            <a:spLocks/>
          </p:cNvSpPr>
          <p:nvPr/>
        </p:nvSpPr>
        <p:spPr bwMode="auto">
          <a:xfrm>
            <a:off x="1043734" y="3918910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86"/>
          <p:cNvSpPr>
            <a:spLocks noChangeArrowheads="1"/>
          </p:cNvSpPr>
          <p:nvPr/>
        </p:nvSpPr>
        <p:spPr bwMode="auto">
          <a:xfrm>
            <a:off x="1065221" y="3896276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86"/>
          <p:cNvSpPr>
            <a:spLocks noChangeArrowheads="1"/>
          </p:cNvSpPr>
          <p:nvPr/>
        </p:nvSpPr>
        <p:spPr bwMode="auto">
          <a:xfrm>
            <a:off x="1085269" y="2057809"/>
            <a:ext cx="5357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87"/>
          <p:cNvSpPr>
            <a:spLocks noChangeArrowheads="1"/>
          </p:cNvSpPr>
          <p:nvPr/>
        </p:nvSpPr>
        <p:spPr bwMode="auto">
          <a:xfrm>
            <a:off x="1018099" y="1443124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Line 73"/>
          <p:cNvSpPr>
            <a:spLocks noChangeShapeType="1"/>
          </p:cNvSpPr>
          <p:nvPr/>
        </p:nvSpPr>
        <p:spPr bwMode="auto">
          <a:xfrm flipV="1">
            <a:off x="4460875" y="3717031"/>
            <a:ext cx="0" cy="993081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flipH="1" flipV="1">
            <a:off x="3802063" y="3833813"/>
            <a:ext cx="658812" cy="822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4" name="Freeform 129"/>
          <p:cNvSpPr>
            <a:spLocks/>
          </p:cNvSpPr>
          <p:nvPr/>
        </p:nvSpPr>
        <p:spPr bwMode="auto">
          <a:xfrm>
            <a:off x="4428318" y="4630414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 Box 101"/>
          <p:cNvSpPr txBox="1">
            <a:spLocks noChangeArrowheads="1"/>
          </p:cNvSpPr>
          <p:nvPr/>
        </p:nvSpPr>
        <p:spPr bwMode="auto">
          <a:xfrm>
            <a:off x="4366893" y="4677633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Line 76"/>
          <p:cNvSpPr>
            <a:spLocks noChangeShapeType="1"/>
          </p:cNvSpPr>
          <p:nvPr/>
        </p:nvSpPr>
        <p:spPr bwMode="auto">
          <a:xfrm flipV="1">
            <a:off x="4260850" y="3833813"/>
            <a:ext cx="4656138" cy="238125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0" name="Line 77"/>
          <p:cNvSpPr>
            <a:spLocks noChangeShapeType="1"/>
          </p:cNvSpPr>
          <p:nvPr/>
        </p:nvSpPr>
        <p:spPr bwMode="auto">
          <a:xfrm flipV="1">
            <a:off x="4260850" y="3833813"/>
            <a:ext cx="4656138" cy="574675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1" name="Line 90"/>
          <p:cNvSpPr>
            <a:spLocks noChangeShapeType="1"/>
          </p:cNvSpPr>
          <p:nvPr/>
        </p:nvSpPr>
        <p:spPr bwMode="auto">
          <a:xfrm flipV="1">
            <a:off x="5216525" y="4024313"/>
            <a:ext cx="1588" cy="26670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3" name="Line 75"/>
          <p:cNvSpPr>
            <a:spLocks noChangeShapeType="1"/>
          </p:cNvSpPr>
          <p:nvPr/>
        </p:nvSpPr>
        <p:spPr bwMode="auto">
          <a:xfrm flipV="1">
            <a:off x="4460875" y="3833813"/>
            <a:ext cx="1697038" cy="341312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5" name="Line 69"/>
          <p:cNvSpPr>
            <a:spLocks noChangeShapeType="1"/>
          </p:cNvSpPr>
          <p:nvPr/>
        </p:nvSpPr>
        <p:spPr bwMode="auto">
          <a:xfrm flipV="1">
            <a:off x="4260295" y="3840056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Line 94"/>
          <p:cNvSpPr>
            <a:spLocks noChangeShapeType="1"/>
          </p:cNvSpPr>
          <p:nvPr/>
        </p:nvSpPr>
        <p:spPr bwMode="auto">
          <a:xfrm flipV="1">
            <a:off x="4260295" y="4078181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Line 68"/>
          <p:cNvSpPr>
            <a:spLocks noChangeShapeType="1"/>
          </p:cNvSpPr>
          <p:nvPr/>
        </p:nvSpPr>
        <p:spPr bwMode="auto">
          <a:xfrm>
            <a:off x="4260850" y="3833813"/>
            <a:ext cx="1588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Line 69"/>
          <p:cNvSpPr>
            <a:spLocks noChangeShapeType="1"/>
          </p:cNvSpPr>
          <p:nvPr/>
        </p:nvSpPr>
        <p:spPr bwMode="auto">
          <a:xfrm flipV="1">
            <a:off x="4260850" y="3833813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"/>
          <p:cNvSpPr txBox="1">
            <a:spLocks noChangeArrowheads="1"/>
          </p:cNvSpPr>
          <p:nvPr/>
        </p:nvSpPr>
        <p:spPr bwMode="auto">
          <a:xfrm>
            <a:off x="3128209" y="36000"/>
            <a:ext cx="5967663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objekt zobrazte v lineárnej zvislej perspektíve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priesečnou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metódou. Priemetňu zvoľte tak, aby bol objekt v nepriečelnej polohe.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86"/>
          <p:cNvSpPr>
            <a:spLocks noChangeArrowheads="1"/>
          </p:cNvSpPr>
          <p:nvPr/>
        </p:nvSpPr>
        <p:spPr bwMode="auto">
          <a:xfrm>
            <a:off x="3154773" y="2640932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86"/>
          <p:cNvSpPr>
            <a:spLocks noChangeArrowheads="1"/>
          </p:cNvSpPr>
          <p:nvPr/>
        </p:nvSpPr>
        <p:spPr bwMode="auto">
          <a:xfrm>
            <a:off x="3078565" y="2065825"/>
            <a:ext cx="43152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01"/>
          <p:cNvSpPr txBox="1">
            <a:spLocks noChangeArrowheads="1"/>
          </p:cNvSpPr>
          <p:nvPr/>
        </p:nvSpPr>
        <p:spPr bwMode="auto">
          <a:xfrm>
            <a:off x="5144957" y="4264529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51"/>
          <p:cNvSpPr>
            <a:spLocks noChangeShapeType="1"/>
          </p:cNvSpPr>
          <p:nvPr/>
        </p:nvSpPr>
        <p:spPr bwMode="auto">
          <a:xfrm flipV="1">
            <a:off x="309563" y="101600"/>
            <a:ext cx="765175" cy="920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3" name="Line 55"/>
          <p:cNvSpPr>
            <a:spLocks noChangeShapeType="1"/>
          </p:cNvSpPr>
          <p:nvPr/>
        </p:nvSpPr>
        <p:spPr bwMode="auto">
          <a:xfrm flipV="1">
            <a:off x="719138" y="530225"/>
            <a:ext cx="1587" cy="4921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4" name="Right Brace 169"/>
          <p:cNvSpPr/>
          <p:nvPr/>
        </p:nvSpPr>
        <p:spPr>
          <a:xfrm>
            <a:off x="772695" y="541338"/>
            <a:ext cx="71438" cy="468312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5" name="Rectangle 80"/>
          <p:cNvSpPr>
            <a:spLocks noChangeArrowheads="1"/>
          </p:cNvSpPr>
          <p:nvPr/>
        </p:nvSpPr>
        <p:spPr bwMode="auto">
          <a:xfrm>
            <a:off x="772695" y="592138"/>
            <a:ext cx="2840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e</a:t>
            </a:r>
            <a:endParaRPr lang="en-US" sz="1400" b="1" baseline="-25000" dirty="0"/>
          </a:p>
        </p:txBody>
      </p:sp>
      <p:sp>
        <p:nvSpPr>
          <p:cNvPr id="146" name="Rectangle 86"/>
          <p:cNvSpPr>
            <a:spLocks noChangeArrowheads="1"/>
          </p:cNvSpPr>
          <p:nvPr/>
        </p:nvSpPr>
        <p:spPr bwMode="auto">
          <a:xfrm>
            <a:off x="1309861" y="2318497"/>
            <a:ext cx="5261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86"/>
          <p:cNvSpPr>
            <a:spLocks noChangeArrowheads="1"/>
          </p:cNvSpPr>
          <p:nvPr/>
        </p:nvSpPr>
        <p:spPr bwMode="auto">
          <a:xfrm>
            <a:off x="1033125" y="92577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 Box 112"/>
          <p:cNvSpPr txBox="1">
            <a:spLocks noChangeArrowheads="1"/>
          </p:cNvSpPr>
          <p:nvPr/>
        </p:nvSpPr>
        <p:spPr bwMode="auto">
          <a:xfrm>
            <a:off x="-80632" y="4430713"/>
            <a:ext cx="81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Freeform 135"/>
          <p:cNvSpPr>
            <a:spLocks/>
          </p:cNvSpPr>
          <p:nvPr/>
        </p:nvSpPr>
        <p:spPr bwMode="auto">
          <a:xfrm>
            <a:off x="692150" y="503238"/>
            <a:ext cx="53975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2147483647 w 104"/>
              <a:gd name="T17" fmla="*/ 0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0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2147483647 w 104"/>
              <a:gd name="T59" fmla="*/ 2147483647 h 105"/>
              <a:gd name="T60" fmla="*/ 2147483647 w 104"/>
              <a:gd name="T61" fmla="*/ 2147483647 h 105"/>
              <a:gd name="T62" fmla="*/ 2147483647 w 104"/>
              <a:gd name="T63" fmla="*/ 2147483647 h 105"/>
              <a:gd name="T64" fmla="*/ 2147483647 w 104"/>
              <a:gd name="T65" fmla="*/ 2147483647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5"/>
              <a:gd name="T101" fmla="*/ 104 w 104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5">
                <a:moveTo>
                  <a:pt x="104" y="52"/>
                </a:moveTo>
                <a:lnTo>
                  <a:pt x="103" y="42"/>
                </a:lnTo>
                <a:lnTo>
                  <a:pt x="99" y="32"/>
                </a:lnTo>
                <a:lnTo>
                  <a:pt x="95" y="23"/>
                </a:lnTo>
                <a:lnTo>
                  <a:pt x="88" y="16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6"/>
                </a:lnTo>
                <a:lnTo>
                  <a:pt x="8" y="23"/>
                </a:lnTo>
                <a:lnTo>
                  <a:pt x="4" y="32"/>
                </a:lnTo>
                <a:lnTo>
                  <a:pt x="1" y="42"/>
                </a:lnTo>
                <a:lnTo>
                  <a:pt x="0" y="52"/>
                </a:lnTo>
                <a:lnTo>
                  <a:pt x="1" y="63"/>
                </a:lnTo>
                <a:lnTo>
                  <a:pt x="4" y="72"/>
                </a:lnTo>
                <a:lnTo>
                  <a:pt x="8" y="81"/>
                </a:lnTo>
                <a:lnTo>
                  <a:pt x="14" y="89"/>
                </a:lnTo>
                <a:lnTo>
                  <a:pt x="23" y="95"/>
                </a:lnTo>
                <a:lnTo>
                  <a:pt x="31" y="101"/>
                </a:lnTo>
                <a:lnTo>
                  <a:pt x="42" y="104"/>
                </a:lnTo>
                <a:lnTo>
                  <a:pt x="51" y="105"/>
                </a:lnTo>
                <a:lnTo>
                  <a:pt x="62" y="104"/>
                </a:lnTo>
                <a:lnTo>
                  <a:pt x="71" y="101"/>
                </a:lnTo>
                <a:lnTo>
                  <a:pt x="81" y="95"/>
                </a:lnTo>
                <a:lnTo>
                  <a:pt x="88" y="89"/>
                </a:lnTo>
                <a:lnTo>
                  <a:pt x="95" y="81"/>
                </a:lnTo>
                <a:lnTo>
                  <a:pt x="99" y="72"/>
                </a:lnTo>
                <a:lnTo>
                  <a:pt x="103" y="63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7" name="Text Box 113"/>
          <p:cNvSpPr txBox="1">
            <a:spLocks noChangeArrowheads="1"/>
          </p:cNvSpPr>
          <p:nvPr/>
        </p:nvSpPr>
        <p:spPr bwMode="auto">
          <a:xfrm>
            <a:off x="336550" y="269875"/>
            <a:ext cx="439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E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1" name="Line 70"/>
          <p:cNvSpPr>
            <a:spLocks noChangeShapeType="1"/>
          </p:cNvSpPr>
          <p:nvPr/>
        </p:nvSpPr>
        <p:spPr bwMode="auto">
          <a:xfrm flipV="1">
            <a:off x="4260850" y="3341688"/>
            <a:ext cx="1588" cy="4921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sk-SK" sz="1200"/>
          </a:p>
        </p:txBody>
      </p:sp>
      <p:sp>
        <p:nvSpPr>
          <p:cNvPr id="164" name="Text Box 102"/>
          <p:cNvSpPr txBox="1">
            <a:spLocks noChangeArrowheads="1"/>
          </p:cNvSpPr>
          <p:nvPr/>
        </p:nvSpPr>
        <p:spPr bwMode="auto">
          <a:xfrm>
            <a:off x="4023908" y="3131195"/>
            <a:ext cx="28725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/>
              <a:t>E</a:t>
            </a:r>
            <a:endParaRPr lang="en-US" sz="1200" b="1" dirty="0"/>
          </a:p>
        </p:txBody>
      </p:sp>
      <p:sp>
        <p:nvSpPr>
          <p:cNvPr id="3111" name="Freeform 42"/>
          <p:cNvSpPr>
            <a:spLocks/>
          </p:cNvSpPr>
          <p:nvPr/>
        </p:nvSpPr>
        <p:spPr bwMode="auto">
          <a:xfrm>
            <a:off x="692150" y="445452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V="1">
            <a:off x="4460875" y="3833813"/>
            <a:ext cx="1697038" cy="822325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7" name="Freeform 131"/>
          <p:cNvSpPr>
            <a:spLocks/>
          </p:cNvSpPr>
          <p:nvPr/>
        </p:nvSpPr>
        <p:spPr bwMode="auto">
          <a:xfrm>
            <a:off x="3244850" y="20685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Freeform 131"/>
          <p:cNvSpPr>
            <a:spLocks/>
          </p:cNvSpPr>
          <p:nvPr/>
        </p:nvSpPr>
        <p:spPr bwMode="auto">
          <a:xfrm>
            <a:off x="3244850" y="26146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Freeform 131"/>
          <p:cNvSpPr>
            <a:spLocks/>
          </p:cNvSpPr>
          <p:nvPr/>
        </p:nvSpPr>
        <p:spPr bwMode="auto">
          <a:xfrm>
            <a:off x="1053424" y="77567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Freeform 131"/>
          <p:cNvSpPr>
            <a:spLocks/>
          </p:cNvSpPr>
          <p:nvPr/>
        </p:nvSpPr>
        <p:spPr bwMode="auto">
          <a:xfrm>
            <a:off x="1051010" y="3164069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86"/>
          <p:cNvSpPr>
            <a:spLocks noChangeArrowheads="1"/>
          </p:cNvSpPr>
          <p:nvPr/>
        </p:nvSpPr>
        <p:spPr bwMode="auto">
          <a:xfrm>
            <a:off x="1020771" y="3166026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86"/>
          <p:cNvSpPr>
            <a:spLocks noChangeArrowheads="1"/>
          </p:cNvSpPr>
          <p:nvPr/>
        </p:nvSpPr>
        <p:spPr bwMode="auto">
          <a:xfrm>
            <a:off x="1269419" y="1448209"/>
            <a:ext cx="51488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Line 39"/>
          <p:cNvSpPr>
            <a:spLocks noChangeShapeType="1"/>
          </p:cNvSpPr>
          <p:nvPr/>
        </p:nvSpPr>
        <p:spPr bwMode="auto">
          <a:xfrm flipH="1">
            <a:off x="309563" y="3209925"/>
            <a:ext cx="765175" cy="33956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4" name="Freeform 42"/>
          <p:cNvSpPr>
            <a:spLocks/>
          </p:cNvSpPr>
          <p:nvPr/>
        </p:nvSpPr>
        <p:spPr bwMode="auto">
          <a:xfrm>
            <a:off x="755650" y="4487863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BlokTextu 174"/>
          <p:cNvSpPr txBox="1"/>
          <p:nvPr/>
        </p:nvSpPr>
        <p:spPr>
          <a:xfrm>
            <a:off x="760246" y="4273894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dirty="0"/>
          </a:p>
        </p:txBody>
      </p:sp>
      <p:sp>
        <p:nvSpPr>
          <p:cNvPr id="178" name="Line 82"/>
          <p:cNvSpPr>
            <a:spLocks noChangeShapeType="1"/>
          </p:cNvSpPr>
          <p:nvPr/>
        </p:nvSpPr>
        <p:spPr bwMode="auto">
          <a:xfrm flipV="1">
            <a:off x="4332288" y="3135313"/>
            <a:ext cx="0" cy="115778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83" name="Freeform 129"/>
          <p:cNvSpPr>
            <a:spLocks noChangeAspect="1"/>
          </p:cNvSpPr>
          <p:nvPr/>
        </p:nvSpPr>
        <p:spPr bwMode="auto">
          <a:xfrm>
            <a:off x="4320678" y="4098042"/>
            <a:ext cx="36000" cy="36000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 Box 101"/>
          <p:cNvSpPr txBox="1">
            <a:spLocks noChangeArrowheads="1"/>
          </p:cNvSpPr>
          <p:nvPr/>
        </p:nvSpPr>
        <p:spPr bwMode="auto">
          <a:xfrm>
            <a:off x="4254900" y="4091979"/>
            <a:ext cx="2792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89" name="Freeform 131"/>
          <p:cNvSpPr>
            <a:spLocks/>
          </p:cNvSpPr>
          <p:nvPr/>
        </p:nvSpPr>
        <p:spPr bwMode="auto">
          <a:xfrm>
            <a:off x="1823588" y="318925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86"/>
          <p:cNvSpPr>
            <a:spLocks noChangeArrowheads="1"/>
          </p:cNvSpPr>
          <p:nvPr/>
        </p:nvSpPr>
        <p:spPr bwMode="auto">
          <a:xfrm>
            <a:off x="1606987" y="3182542"/>
            <a:ext cx="39145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Freeform 131"/>
          <p:cNvSpPr>
            <a:spLocks/>
          </p:cNvSpPr>
          <p:nvPr/>
        </p:nvSpPr>
        <p:spPr bwMode="auto">
          <a:xfrm>
            <a:off x="1827506" y="1444181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Rectangle 86"/>
          <p:cNvSpPr>
            <a:spLocks noChangeArrowheads="1"/>
          </p:cNvSpPr>
          <p:nvPr/>
        </p:nvSpPr>
        <p:spPr bwMode="auto">
          <a:xfrm>
            <a:off x="1749593" y="1446138"/>
            <a:ext cx="39145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Line 40"/>
          <p:cNvSpPr>
            <a:spLocks noChangeShapeType="1"/>
          </p:cNvSpPr>
          <p:nvPr/>
        </p:nvSpPr>
        <p:spPr bwMode="auto">
          <a:xfrm flipH="1">
            <a:off x="309563" y="3209925"/>
            <a:ext cx="1541462" cy="33956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0" name="Freeform 42"/>
          <p:cNvSpPr>
            <a:spLocks/>
          </p:cNvSpPr>
          <p:nvPr/>
        </p:nvSpPr>
        <p:spPr bwMode="auto">
          <a:xfrm>
            <a:off x="1137752" y="4679269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BlokTextu 200"/>
          <p:cNvSpPr txBox="1"/>
          <p:nvPr/>
        </p:nvSpPr>
        <p:spPr>
          <a:xfrm>
            <a:off x="782626" y="4569316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dirty="0"/>
          </a:p>
        </p:txBody>
      </p:sp>
      <p:sp>
        <p:nvSpPr>
          <p:cNvPr id="202" name="Line 85"/>
          <p:cNvSpPr>
            <a:spLocks noChangeShapeType="1"/>
          </p:cNvSpPr>
          <p:nvPr/>
        </p:nvSpPr>
        <p:spPr bwMode="auto">
          <a:xfrm flipV="1">
            <a:off x="4767263" y="3135313"/>
            <a:ext cx="1587" cy="1574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3" name="Line 86"/>
          <p:cNvSpPr>
            <a:spLocks noChangeShapeType="1"/>
          </p:cNvSpPr>
          <p:nvPr/>
        </p:nvSpPr>
        <p:spPr bwMode="auto">
          <a:xfrm flipV="1">
            <a:off x="4330700" y="3833813"/>
            <a:ext cx="4586288" cy="27463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" name="Freeform 129"/>
          <p:cNvSpPr>
            <a:spLocks noChangeAspect="1"/>
          </p:cNvSpPr>
          <p:nvPr/>
        </p:nvSpPr>
        <p:spPr bwMode="auto">
          <a:xfrm>
            <a:off x="4753752" y="4069362"/>
            <a:ext cx="36000" cy="36000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01"/>
          <p:cNvSpPr txBox="1">
            <a:spLocks noChangeArrowheads="1"/>
          </p:cNvSpPr>
          <p:nvPr/>
        </p:nvSpPr>
        <p:spPr bwMode="auto">
          <a:xfrm>
            <a:off x="4701555" y="4040664"/>
            <a:ext cx="30489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Line 84"/>
          <p:cNvSpPr>
            <a:spLocks noChangeShapeType="1"/>
          </p:cNvSpPr>
          <p:nvPr/>
        </p:nvSpPr>
        <p:spPr bwMode="auto">
          <a:xfrm>
            <a:off x="4330700" y="3267075"/>
            <a:ext cx="4586288" cy="566738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7" name="Freeform 81"/>
          <p:cNvSpPr>
            <a:spLocks/>
          </p:cNvSpPr>
          <p:nvPr/>
        </p:nvSpPr>
        <p:spPr bwMode="auto">
          <a:xfrm>
            <a:off x="3825875" y="2795588"/>
            <a:ext cx="2074863" cy="2076450"/>
          </a:xfrm>
          <a:custGeom>
            <a:avLst/>
            <a:gdLst>
              <a:gd name="T0" fmla="*/ 2147483647 w 3921"/>
              <a:gd name="T1" fmla="*/ 2147483647 h 3923"/>
              <a:gd name="T2" fmla="*/ 2147483647 w 3921"/>
              <a:gd name="T3" fmla="*/ 2147483647 h 3923"/>
              <a:gd name="T4" fmla="*/ 2147483647 w 3921"/>
              <a:gd name="T5" fmla="*/ 2147483647 h 3923"/>
              <a:gd name="T6" fmla="*/ 2147483647 w 3921"/>
              <a:gd name="T7" fmla="*/ 2147483647 h 3923"/>
              <a:gd name="T8" fmla="*/ 2147483647 w 3921"/>
              <a:gd name="T9" fmla="*/ 2147483647 h 3923"/>
              <a:gd name="T10" fmla="*/ 2147483647 w 3921"/>
              <a:gd name="T11" fmla="*/ 2147483647 h 3923"/>
              <a:gd name="T12" fmla="*/ 2147483647 w 3921"/>
              <a:gd name="T13" fmla="*/ 2147483647 h 3923"/>
              <a:gd name="T14" fmla="*/ 2147483647 w 3921"/>
              <a:gd name="T15" fmla="*/ 2147483647 h 3923"/>
              <a:gd name="T16" fmla="*/ 2147483647 w 3921"/>
              <a:gd name="T17" fmla="*/ 2147483647 h 3923"/>
              <a:gd name="T18" fmla="*/ 2147483647 w 3921"/>
              <a:gd name="T19" fmla="*/ 2147483647 h 3923"/>
              <a:gd name="T20" fmla="*/ 2147483647 w 3921"/>
              <a:gd name="T21" fmla="*/ 2147483647 h 3923"/>
              <a:gd name="T22" fmla="*/ 2147483647 w 3921"/>
              <a:gd name="T23" fmla="*/ 2147483647 h 3923"/>
              <a:gd name="T24" fmla="*/ 2147483647 w 3921"/>
              <a:gd name="T25" fmla="*/ 2147483647 h 3923"/>
              <a:gd name="T26" fmla="*/ 2147483647 w 3921"/>
              <a:gd name="T27" fmla="*/ 2147483647 h 3923"/>
              <a:gd name="T28" fmla="*/ 2147483647 w 3921"/>
              <a:gd name="T29" fmla="*/ 2147483647 h 3923"/>
              <a:gd name="T30" fmla="*/ 2147483647 w 3921"/>
              <a:gd name="T31" fmla="*/ 2147483647 h 3923"/>
              <a:gd name="T32" fmla="*/ 2147483647 w 3921"/>
              <a:gd name="T33" fmla="*/ 2147483647 h 3923"/>
              <a:gd name="T34" fmla="*/ 2147483647 w 3921"/>
              <a:gd name="T35" fmla="*/ 2147483647 h 3923"/>
              <a:gd name="T36" fmla="*/ 2147483647 w 3921"/>
              <a:gd name="T37" fmla="*/ 2147483647 h 3923"/>
              <a:gd name="T38" fmla="*/ 2147483647 w 3921"/>
              <a:gd name="T39" fmla="*/ 2147483647 h 3923"/>
              <a:gd name="T40" fmla="*/ 2147483647 w 3921"/>
              <a:gd name="T41" fmla="*/ 2147483647 h 3923"/>
              <a:gd name="T42" fmla="*/ 2147483647 w 3921"/>
              <a:gd name="T43" fmla="*/ 2147483647 h 3923"/>
              <a:gd name="T44" fmla="*/ 2147483647 w 3921"/>
              <a:gd name="T45" fmla="*/ 2147483647 h 3923"/>
              <a:gd name="T46" fmla="*/ 2147483647 w 3921"/>
              <a:gd name="T47" fmla="*/ 2147483647 h 3923"/>
              <a:gd name="T48" fmla="*/ 2147483647 w 3921"/>
              <a:gd name="T49" fmla="*/ 2147483647 h 3923"/>
              <a:gd name="T50" fmla="*/ 2147483647 w 3921"/>
              <a:gd name="T51" fmla="*/ 2147483647 h 3923"/>
              <a:gd name="T52" fmla="*/ 2147483647 w 3921"/>
              <a:gd name="T53" fmla="*/ 2147483647 h 3923"/>
              <a:gd name="T54" fmla="*/ 2147483647 w 3921"/>
              <a:gd name="T55" fmla="*/ 2147483647 h 3923"/>
              <a:gd name="T56" fmla="*/ 2147483647 w 3921"/>
              <a:gd name="T57" fmla="*/ 2147483647 h 3923"/>
              <a:gd name="T58" fmla="*/ 2147483647 w 3921"/>
              <a:gd name="T59" fmla="*/ 2147483647 h 3923"/>
              <a:gd name="T60" fmla="*/ 2147483647 w 3921"/>
              <a:gd name="T61" fmla="*/ 2147483647 h 3923"/>
              <a:gd name="T62" fmla="*/ 2147483647 w 3921"/>
              <a:gd name="T63" fmla="*/ 2147483647 h 3923"/>
              <a:gd name="T64" fmla="*/ 2147483647 w 3921"/>
              <a:gd name="T65" fmla="*/ 2147483647 h 3923"/>
              <a:gd name="T66" fmla="*/ 2147483647 w 3921"/>
              <a:gd name="T67" fmla="*/ 2147483647 h 3923"/>
              <a:gd name="T68" fmla="*/ 2147483647 w 3921"/>
              <a:gd name="T69" fmla="*/ 2147483647 h 3923"/>
              <a:gd name="T70" fmla="*/ 2147483647 w 3921"/>
              <a:gd name="T71" fmla="*/ 2147483647 h 3923"/>
              <a:gd name="T72" fmla="*/ 2147483647 w 3921"/>
              <a:gd name="T73" fmla="*/ 2147483647 h 3923"/>
              <a:gd name="T74" fmla="*/ 2147483647 w 3921"/>
              <a:gd name="T75" fmla="*/ 2147483647 h 3923"/>
              <a:gd name="T76" fmla="*/ 2147483647 w 3921"/>
              <a:gd name="T77" fmla="*/ 2147483647 h 3923"/>
              <a:gd name="T78" fmla="*/ 2147483647 w 3921"/>
              <a:gd name="T79" fmla="*/ 2147483647 h 3923"/>
              <a:gd name="T80" fmla="*/ 2147483647 w 3921"/>
              <a:gd name="T81" fmla="*/ 2147483647 h 3923"/>
              <a:gd name="T82" fmla="*/ 2147483647 w 3921"/>
              <a:gd name="T83" fmla="*/ 2147483647 h 3923"/>
              <a:gd name="T84" fmla="*/ 2147483647 w 3921"/>
              <a:gd name="T85" fmla="*/ 2147483647 h 3923"/>
              <a:gd name="T86" fmla="*/ 2147483647 w 3921"/>
              <a:gd name="T87" fmla="*/ 2147483647 h 3923"/>
              <a:gd name="T88" fmla="*/ 2147483647 w 3921"/>
              <a:gd name="T89" fmla="*/ 2147483647 h 3923"/>
              <a:gd name="T90" fmla="*/ 2147483647 w 3921"/>
              <a:gd name="T91" fmla="*/ 2147483647 h 3923"/>
              <a:gd name="T92" fmla="*/ 2147483647 w 3921"/>
              <a:gd name="T93" fmla="*/ 2147483647 h 3923"/>
              <a:gd name="T94" fmla="*/ 2147483647 w 3921"/>
              <a:gd name="T95" fmla="*/ 2147483647 h 3923"/>
              <a:gd name="T96" fmla="*/ 2147483647 w 3921"/>
              <a:gd name="T97" fmla="*/ 2147483647 h 3923"/>
              <a:gd name="T98" fmla="*/ 2147483647 w 3921"/>
              <a:gd name="T99" fmla="*/ 2147483647 h 3923"/>
              <a:gd name="T100" fmla="*/ 2147483647 w 3921"/>
              <a:gd name="T101" fmla="*/ 2147483647 h 3923"/>
              <a:gd name="T102" fmla="*/ 2147483647 w 3921"/>
              <a:gd name="T103" fmla="*/ 2147483647 h 3923"/>
              <a:gd name="T104" fmla="*/ 2147483647 w 3921"/>
              <a:gd name="T105" fmla="*/ 2147483647 h 3923"/>
              <a:gd name="T106" fmla="*/ 2147483647 w 3921"/>
              <a:gd name="T107" fmla="*/ 2147483647 h 3923"/>
              <a:gd name="T108" fmla="*/ 2147483647 w 3921"/>
              <a:gd name="T109" fmla="*/ 2147483647 h 3923"/>
              <a:gd name="T110" fmla="*/ 2147483647 w 3921"/>
              <a:gd name="T111" fmla="*/ 2147483647 h 3923"/>
              <a:gd name="T112" fmla="*/ 2147483647 w 3921"/>
              <a:gd name="T113" fmla="*/ 2147483647 h 3923"/>
              <a:gd name="T114" fmla="*/ 2147483647 w 3921"/>
              <a:gd name="T115" fmla="*/ 2147483647 h 3923"/>
              <a:gd name="T116" fmla="*/ 2147483647 w 3921"/>
              <a:gd name="T117" fmla="*/ 2147483647 h 3923"/>
              <a:gd name="T118" fmla="*/ 2147483647 w 3921"/>
              <a:gd name="T119" fmla="*/ 2147483647 h 39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21"/>
              <a:gd name="T181" fmla="*/ 0 h 3923"/>
              <a:gd name="T182" fmla="*/ 3921 w 3921"/>
              <a:gd name="T183" fmla="*/ 3923 h 392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21" h="3923">
                <a:moveTo>
                  <a:pt x="3921" y="1961"/>
                </a:moveTo>
                <a:lnTo>
                  <a:pt x="3918" y="1859"/>
                </a:lnTo>
                <a:lnTo>
                  <a:pt x="3909" y="1757"/>
                </a:lnTo>
                <a:lnTo>
                  <a:pt x="3897" y="1655"/>
                </a:lnTo>
                <a:lnTo>
                  <a:pt x="3878" y="1554"/>
                </a:lnTo>
                <a:lnTo>
                  <a:pt x="3854" y="1454"/>
                </a:lnTo>
                <a:lnTo>
                  <a:pt x="3824" y="1355"/>
                </a:lnTo>
                <a:lnTo>
                  <a:pt x="3791" y="1259"/>
                </a:lnTo>
                <a:lnTo>
                  <a:pt x="3751" y="1164"/>
                </a:lnTo>
                <a:lnTo>
                  <a:pt x="3707" y="1071"/>
                </a:lnTo>
                <a:lnTo>
                  <a:pt x="3658" y="980"/>
                </a:lnTo>
                <a:lnTo>
                  <a:pt x="3604" y="893"/>
                </a:lnTo>
                <a:lnTo>
                  <a:pt x="3546" y="808"/>
                </a:lnTo>
                <a:lnTo>
                  <a:pt x="3484" y="727"/>
                </a:lnTo>
                <a:lnTo>
                  <a:pt x="3416" y="649"/>
                </a:lnTo>
                <a:lnTo>
                  <a:pt x="3346" y="575"/>
                </a:lnTo>
                <a:lnTo>
                  <a:pt x="3272" y="503"/>
                </a:lnTo>
                <a:lnTo>
                  <a:pt x="3194" y="437"/>
                </a:lnTo>
                <a:lnTo>
                  <a:pt x="3112" y="375"/>
                </a:lnTo>
                <a:lnTo>
                  <a:pt x="3028" y="317"/>
                </a:lnTo>
                <a:lnTo>
                  <a:pt x="2941" y="262"/>
                </a:lnTo>
                <a:lnTo>
                  <a:pt x="2850" y="214"/>
                </a:lnTo>
                <a:lnTo>
                  <a:pt x="2757" y="169"/>
                </a:lnTo>
                <a:lnTo>
                  <a:pt x="2663" y="130"/>
                </a:lnTo>
                <a:lnTo>
                  <a:pt x="2566" y="96"/>
                </a:lnTo>
                <a:lnTo>
                  <a:pt x="2468" y="66"/>
                </a:lnTo>
                <a:lnTo>
                  <a:pt x="2368" y="42"/>
                </a:lnTo>
                <a:lnTo>
                  <a:pt x="2267" y="25"/>
                </a:lnTo>
                <a:lnTo>
                  <a:pt x="2165" y="11"/>
                </a:lnTo>
                <a:lnTo>
                  <a:pt x="2063" y="3"/>
                </a:lnTo>
                <a:lnTo>
                  <a:pt x="1960" y="0"/>
                </a:lnTo>
                <a:lnTo>
                  <a:pt x="1858" y="3"/>
                </a:lnTo>
                <a:lnTo>
                  <a:pt x="1755" y="11"/>
                </a:lnTo>
                <a:lnTo>
                  <a:pt x="1653" y="25"/>
                </a:lnTo>
                <a:lnTo>
                  <a:pt x="1553" y="42"/>
                </a:lnTo>
                <a:lnTo>
                  <a:pt x="1453" y="66"/>
                </a:lnTo>
                <a:lnTo>
                  <a:pt x="1355" y="96"/>
                </a:lnTo>
                <a:lnTo>
                  <a:pt x="1258" y="130"/>
                </a:lnTo>
                <a:lnTo>
                  <a:pt x="1163" y="169"/>
                </a:lnTo>
                <a:lnTo>
                  <a:pt x="1071" y="214"/>
                </a:lnTo>
                <a:lnTo>
                  <a:pt x="980" y="262"/>
                </a:lnTo>
                <a:lnTo>
                  <a:pt x="893" y="317"/>
                </a:lnTo>
                <a:lnTo>
                  <a:pt x="809" y="375"/>
                </a:lnTo>
                <a:lnTo>
                  <a:pt x="727" y="437"/>
                </a:lnTo>
                <a:lnTo>
                  <a:pt x="649" y="503"/>
                </a:lnTo>
                <a:lnTo>
                  <a:pt x="575" y="575"/>
                </a:lnTo>
                <a:lnTo>
                  <a:pt x="503" y="649"/>
                </a:lnTo>
                <a:lnTo>
                  <a:pt x="437" y="727"/>
                </a:lnTo>
                <a:lnTo>
                  <a:pt x="375" y="808"/>
                </a:lnTo>
                <a:lnTo>
                  <a:pt x="317" y="893"/>
                </a:lnTo>
                <a:lnTo>
                  <a:pt x="263" y="980"/>
                </a:lnTo>
                <a:lnTo>
                  <a:pt x="214" y="1071"/>
                </a:lnTo>
                <a:lnTo>
                  <a:pt x="170" y="1164"/>
                </a:lnTo>
                <a:lnTo>
                  <a:pt x="130" y="1259"/>
                </a:lnTo>
                <a:lnTo>
                  <a:pt x="97" y="1355"/>
                </a:lnTo>
                <a:lnTo>
                  <a:pt x="67" y="1454"/>
                </a:lnTo>
                <a:lnTo>
                  <a:pt x="43" y="1554"/>
                </a:lnTo>
                <a:lnTo>
                  <a:pt x="24" y="1655"/>
                </a:lnTo>
                <a:lnTo>
                  <a:pt x="11" y="1757"/>
                </a:lnTo>
                <a:lnTo>
                  <a:pt x="3" y="1859"/>
                </a:lnTo>
                <a:lnTo>
                  <a:pt x="0" y="1961"/>
                </a:lnTo>
                <a:lnTo>
                  <a:pt x="3" y="2064"/>
                </a:lnTo>
                <a:lnTo>
                  <a:pt x="11" y="2167"/>
                </a:lnTo>
                <a:lnTo>
                  <a:pt x="24" y="2268"/>
                </a:lnTo>
                <a:lnTo>
                  <a:pt x="43" y="2370"/>
                </a:lnTo>
                <a:lnTo>
                  <a:pt x="67" y="2469"/>
                </a:lnTo>
                <a:lnTo>
                  <a:pt x="97" y="2568"/>
                </a:lnTo>
                <a:lnTo>
                  <a:pt x="130" y="2664"/>
                </a:lnTo>
                <a:lnTo>
                  <a:pt x="170" y="2760"/>
                </a:lnTo>
                <a:lnTo>
                  <a:pt x="214" y="2852"/>
                </a:lnTo>
                <a:lnTo>
                  <a:pt x="263" y="2942"/>
                </a:lnTo>
                <a:lnTo>
                  <a:pt x="317" y="3030"/>
                </a:lnTo>
                <a:lnTo>
                  <a:pt x="375" y="3115"/>
                </a:lnTo>
                <a:lnTo>
                  <a:pt x="437" y="3196"/>
                </a:lnTo>
                <a:lnTo>
                  <a:pt x="503" y="3274"/>
                </a:lnTo>
                <a:lnTo>
                  <a:pt x="575" y="3349"/>
                </a:lnTo>
                <a:lnTo>
                  <a:pt x="649" y="3419"/>
                </a:lnTo>
                <a:lnTo>
                  <a:pt x="727" y="3486"/>
                </a:lnTo>
                <a:lnTo>
                  <a:pt x="809" y="3549"/>
                </a:lnTo>
                <a:lnTo>
                  <a:pt x="893" y="3607"/>
                </a:lnTo>
                <a:lnTo>
                  <a:pt x="980" y="3660"/>
                </a:lnTo>
                <a:lnTo>
                  <a:pt x="1071" y="3709"/>
                </a:lnTo>
                <a:lnTo>
                  <a:pt x="1163" y="3753"/>
                </a:lnTo>
                <a:lnTo>
                  <a:pt x="1258" y="3793"/>
                </a:lnTo>
                <a:lnTo>
                  <a:pt x="1355" y="3828"/>
                </a:lnTo>
                <a:lnTo>
                  <a:pt x="1453" y="3856"/>
                </a:lnTo>
                <a:lnTo>
                  <a:pt x="1553" y="3880"/>
                </a:lnTo>
                <a:lnTo>
                  <a:pt x="1653" y="3899"/>
                </a:lnTo>
                <a:lnTo>
                  <a:pt x="1755" y="3913"/>
                </a:lnTo>
                <a:lnTo>
                  <a:pt x="1858" y="3921"/>
                </a:lnTo>
                <a:lnTo>
                  <a:pt x="1960" y="3923"/>
                </a:lnTo>
                <a:lnTo>
                  <a:pt x="2063" y="3921"/>
                </a:lnTo>
                <a:lnTo>
                  <a:pt x="2165" y="3913"/>
                </a:lnTo>
                <a:lnTo>
                  <a:pt x="2267" y="3899"/>
                </a:lnTo>
                <a:lnTo>
                  <a:pt x="2368" y="3880"/>
                </a:lnTo>
                <a:lnTo>
                  <a:pt x="2468" y="3856"/>
                </a:lnTo>
                <a:lnTo>
                  <a:pt x="2566" y="3828"/>
                </a:lnTo>
                <a:lnTo>
                  <a:pt x="2663" y="3793"/>
                </a:lnTo>
                <a:lnTo>
                  <a:pt x="2757" y="3753"/>
                </a:lnTo>
                <a:lnTo>
                  <a:pt x="2850" y="3709"/>
                </a:lnTo>
                <a:lnTo>
                  <a:pt x="2941" y="3660"/>
                </a:lnTo>
                <a:lnTo>
                  <a:pt x="3028" y="3607"/>
                </a:lnTo>
                <a:lnTo>
                  <a:pt x="3112" y="3549"/>
                </a:lnTo>
                <a:lnTo>
                  <a:pt x="3194" y="3486"/>
                </a:lnTo>
                <a:lnTo>
                  <a:pt x="3272" y="3419"/>
                </a:lnTo>
                <a:lnTo>
                  <a:pt x="3346" y="3349"/>
                </a:lnTo>
                <a:lnTo>
                  <a:pt x="3416" y="3274"/>
                </a:lnTo>
                <a:lnTo>
                  <a:pt x="3484" y="3196"/>
                </a:lnTo>
                <a:lnTo>
                  <a:pt x="3546" y="3115"/>
                </a:lnTo>
                <a:lnTo>
                  <a:pt x="3604" y="3030"/>
                </a:lnTo>
                <a:lnTo>
                  <a:pt x="3658" y="2942"/>
                </a:lnTo>
                <a:lnTo>
                  <a:pt x="3707" y="2852"/>
                </a:lnTo>
                <a:lnTo>
                  <a:pt x="3751" y="2760"/>
                </a:lnTo>
                <a:lnTo>
                  <a:pt x="3791" y="2664"/>
                </a:lnTo>
                <a:lnTo>
                  <a:pt x="3824" y="2568"/>
                </a:lnTo>
                <a:lnTo>
                  <a:pt x="3854" y="2469"/>
                </a:lnTo>
                <a:lnTo>
                  <a:pt x="3878" y="2370"/>
                </a:lnTo>
                <a:lnTo>
                  <a:pt x="3897" y="2268"/>
                </a:lnTo>
                <a:lnTo>
                  <a:pt x="3909" y="2167"/>
                </a:lnTo>
                <a:lnTo>
                  <a:pt x="3918" y="2064"/>
                </a:lnTo>
                <a:lnTo>
                  <a:pt x="3921" y="1961"/>
                </a:lnTo>
                <a:close/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8" name="Text Box 110"/>
          <p:cNvSpPr txBox="1">
            <a:spLocks noChangeArrowheads="1"/>
          </p:cNvSpPr>
          <p:nvPr/>
        </p:nvSpPr>
        <p:spPr bwMode="auto">
          <a:xfrm>
            <a:off x="5172075" y="2625725"/>
            <a:ext cx="32092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err="1" smtClean="0">
                <a:solidFill>
                  <a:srgbClr val="FF33CC"/>
                </a:solidFill>
              </a:rPr>
              <a:t>k</a:t>
            </a:r>
            <a:r>
              <a:rPr lang="sk-SK" sz="1200" b="1" baseline="30000" dirty="0" err="1" smtClean="0">
                <a:solidFill>
                  <a:srgbClr val="FF33CC"/>
                </a:solidFill>
              </a:rPr>
              <a:t>z</a:t>
            </a:r>
            <a:endParaRPr lang="en-US" sz="1200" b="1" baseline="30000" dirty="0">
              <a:solidFill>
                <a:srgbClr val="FF33CC"/>
              </a:solidFill>
            </a:endParaRPr>
          </a:p>
        </p:txBody>
      </p:sp>
      <p:sp>
        <p:nvSpPr>
          <p:cNvPr id="209" name="Line 83"/>
          <p:cNvSpPr>
            <a:spLocks noChangeShapeType="1"/>
          </p:cNvSpPr>
          <p:nvPr/>
        </p:nvSpPr>
        <p:spPr bwMode="auto">
          <a:xfrm flipV="1">
            <a:off x="3802063" y="3267075"/>
            <a:ext cx="528637" cy="5667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5" name="Right Brace 207"/>
          <p:cNvSpPr/>
          <p:nvPr/>
        </p:nvSpPr>
        <p:spPr>
          <a:xfrm rot="1634092">
            <a:off x="817563" y="4675188"/>
            <a:ext cx="71437" cy="2052637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8" name="Rectangle 71"/>
          <p:cNvSpPr>
            <a:spLocks noChangeArrowheads="1"/>
          </p:cNvSpPr>
          <p:nvPr/>
        </p:nvSpPr>
        <p:spPr bwMode="auto">
          <a:xfrm>
            <a:off x="830263" y="5565775"/>
            <a:ext cx="322262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solidFill>
                  <a:srgbClr val="D60093"/>
                </a:solidFill>
              </a:rPr>
              <a:t>d</a:t>
            </a:r>
            <a:endParaRPr lang="en-US" sz="1600" b="1" baseline="-25000">
              <a:solidFill>
                <a:srgbClr val="D60093"/>
              </a:solidFill>
            </a:endParaRPr>
          </a:p>
        </p:txBody>
      </p:sp>
      <p:sp>
        <p:nvSpPr>
          <p:cNvPr id="171" name="Line 89"/>
          <p:cNvSpPr>
            <a:spLocks noChangeShapeType="1"/>
          </p:cNvSpPr>
          <p:nvPr/>
        </p:nvSpPr>
        <p:spPr bwMode="auto">
          <a:xfrm flipV="1">
            <a:off x="4460875" y="4291013"/>
            <a:ext cx="755650" cy="365125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6" name="Line 91"/>
          <p:cNvSpPr>
            <a:spLocks noChangeShapeType="1"/>
          </p:cNvSpPr>
          <p:nvPr/>
        </p:nvSpPr>
        <p:spPr bwMode="auto">
          <a:xfrm flipH="1">
            <a:off x="4460875" y="4024313"/>
            <a:ext cx="755650" cy="150812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7" name="Line 92"/>
          <p:cNvSpPr>
            <a:spLocks noChangeShapeType="1"/>
          </p:cNvSpPr>
          <p:nvPr/>
        </p:nvSpPr>
        <p:spPr bwMode="auto">
          <a:xfrm>
            <a:off x="4460875" y="4175125"/>
            <a:ext cx="1588" cy="481013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2" name="Line 94"/>
          <p:cNvSpPr>
            <a:spLocks noChangeShapeType="1"/>
          </p:cNvSpPr>
          <p:nvPr/>
        </p:nvSpPr>
        <p:spPr bwMode="auto">
          <a:xfrm flipV="1">
            <a:off x="4260850" y="4071938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3" name="Line 95"/>
          <p:cNvSpPr>
            <a:spLocks noChangeShapeType="1"/>
          </p:cNvSpPr>
          <p:nvPr/>
        </p:nvSpPr>
        <p:spPr bwMode="auto">
          <a:xfrm flipV="1">
            <a:off x="4263546" y="3350355"/>
            <a:ext cx="1588" cy="7302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4" name="Line 96"/>
          <p:cNvSpPr>
            <a:spLocks noChangeShapeType="1"/>
          </p:cNvSpPr>
          <p:nvPr/>
        </p:nvSpPr>
        <p:spPr bwMode="auto">
          <a:xfrm flipV="1">
            <a:off x="4260850" y="3267075"/>
            <a:ext cx="69850" cy="74613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" name="Line 97"/>
          <p:cNvSpPr>
            <a:spLocks noChangeShapeType="1"/>
          </p:cNvSpPr>
          <p:nvPr/>
        </p:nvSpPr>
        <p:spPr bwMode="auto">
          <a:xfrm>
            <a:off x="4330700" y="3267075"/>
            <a:ext cx="436563" cy="53975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6" name="Line 99"/>
          <p:cNvSpPr>
            <a:spLocks noChangeShapeType="1"/>
          </p:cNvSpPr>
          <p:nvPr/>
        </p:nvSpPr>
        <p:spPr bwMode="auto">
          <a:xfrm flipV="1">
            <a:off x="4767263" y="3321050"/>
            <a:ext cx="1587" cy="760413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7" name="Line 102"/>
          <p:cNvSpPr>
            <a:spLocks noChangeShapeType="1"/>
          </p:cNvSpPr>
          <p:nvPr/>
        </p:nvSpPr>
        <p:spPr bwMode="auto">
          <a:xfrm flipV="1">
            <a:off x="4330700" y="3267075"/>
            <a:ext cx="1588" cy="841375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8" name="Line 93"/>
          <p:cNvSpPr>
            <a:spLocks noChangeShapeType="1"/>
          </p:cNvSpPr>
          <p:nvPr/>
        </p:nvSpPr>
        <p:spPr bwMode="auto">
          <a:xfrm flipH="1" flipV="1">
            <a:off x="4260850" y="4408488"/>
            <a:ext cx="200025" cy="2476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9" name="Line 103"/>
          <p:cNvSpPr>
            <a:spLocks noChangeShapeType="1"/>
          </p:cNvSpPr>
          <p:nvPr/>
        </p:nvSpPr>
        <p:spPr bwMode="auto">
          <a:xfrm flipH="1" flipV="1">
            <a:off x="4330700" y="4108450"/>
            <a:ext cx="130175" cy="66675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0" name="Line 104"/>
          <p:cNvSpPr>
            <a:spLocks noChangeShapeType="1"/>
          </p:cNvSpPr>
          <p:nvPr/>
        </p:nvSpPr>
        <p:spPr bwMode="auto">
          <a:xfrm flipH="1">
            <a:off x="4767263" y="4024313"/>
            <a:ext cx="449262" cy="22225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1" name="Line 90"/>
          <p:cNvSpPr>
            <a:spLocks noChangeShapeType="1"/>
          </p:cNvSpPr>
          <p:nvPr/>
        </p:nvSpPr>
        <p:spPr bwMode="auto">
          <a:xfrm flipV="1">
            <a:off x="5211053" y="4025419"/>
            <a:ext cx="1588" cy="26670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2" name="Line 98"/>
          <p:cNvSpPr>
            <a:spLocks noChangeShapeType="1"/>
          </p:cNvSpPr>
          <p:nvPr/>
        </p:nvSpPr>
        <p:spPr bwMode="auto">
          <a:xfrm flipV="1">
            <a:off x="4330700" y="4081463"/>
            <a:ext cx="436563" cy="26987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9" name="Line 105"/>
          <p:cNvSpPr>
            <a:spLocks noChangeShapeType="1"/>
          </p:cNvSpPr>
          <p:nvPr/>
        </p:nvSpPr>
        <p:spPr bwMode="auto">
          <a:xfrm flipH="1">
            <a:off x="3857625" y="3833813"/>
            <a:ext cx="1006475" cy="2057400"/>
          </a:xfrm>
          <a:prstGeom prst="line">
            <a:avLst/>
          </a:prstGeom>
          <a:noFill/>
          <a:ln w="12700">
            <a:solidFill>
              <a:srgbClr val="B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82" name="Line 106"/>
          <p:cNvSpPr>
            <a:spLocks noChangeShapeType="1"/>
          </p:cNvSpPr>
          <p:nvPr/>
        </p:nvSpPr>
        <p:spPr bwMode="auto">
          <a:xfrm flipH="1">
            <a:off x="3359150" y="3833813"/>
            <a:ext cx="1504950" cy="1435100"/>
          </a:xfrm>
          <a:prstGeom prst="line">
            <a:avLst/>
          </a:prstGeom>
          <a:noFill/>
          <a:ln w="12700">
            <a:solidFill>
              <a:srgbClr val="BF00FF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10" name="Line 107"/>
          <p:cNvSpPr>
            <a:spLocks noChangeShapeType="1"/>
          </p:cNvSpPr>
          <p:nvPr/>
        </p:nvSpPr>
        <p:spPr bwMode="auto">
          <a:xfrm>
            <a:off x="4864100" y="3833813"/>
            <a:ext cx="884238" cy="1139825"/>
          </a:xfrm>
          <a:prstGeom prst="line">
            <a:avLst/>
          </a:prstGeom>
          <a:noFill/>
          <a:ln w="12700">
            <a:solidFill>
              <a:srgbClr val="B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1" name="Line 117"/>
          <p:cNvSpPr>
            <a:spLocks noChangeShapeType="1"/>
          </p:cNvSpPr>
          <p:nvPr/>
        </p:nvSpPr>
        <p:spPr bwMode="auto">
          <a:xfrm flipH="1" flipV="1">
            <a:off x="3359150" y="5268913"/>
            <a:ext cx="498475" cy="62230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3" name="Line 118"/>
          <p:cNvSpPr>
            <a:spLocks noChangeShapeType="1"/>
          </p:cNvSpPr>
          <p:nvPr/>
        </p:nvSpPr>
        <p:spPr bwMode="auto">
          <a:xfrm flipV="1">
            <a:off x="3857625" y="4973638"/>
            <a:ext cx="1890713" cy="917575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4" name="Line 119"/>
          <p:cNvSpPr>
            <a:spLocks noChangeShapeType="1"/>
          </p:cNvSpPr>
          <p:nvPr/>
        </p:nvSpPr>
        <p:spPr bwMode="auto">
          <a:xfrm flipV="1">
            <a:off x="5748338" y="4306888"/>
            <a:ext cx="1587" cy="66675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5" name="Line 120"/>
          <p:cNvSpPr>
            <a:spLocks noChangeShapeType="1"/>
          </p:cNvSpPr>
          <p:nvPr/>
        </p:nvSpPr>
        <p:spPr bwMode="auto">
          <a:xfrm>
            <a:off x="3857625" y="4687888"/>
            <a:ext cx="1588" cy="1203325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6" name="Line 122"/>
          <p:cNvSpPr>
            <a:spLocks noChangeShapeType="1"/>
          </p:cNvSpPr>
          <p:nvPr/>
        </p:nvSpPr>
        <p:spPr bwMode="auto">
          <a:xfrm flipV="1">
            <a:off x="3532188" y="2417763"/>
            <a:ext cx="1587" cy="2100262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7" name="Freeform 128"/>
          <p:cNvSpPr>
            <a:spLocks/>
          </p:cNvSpPr>
          <p:nvPr/>
        </p:nvSpPr>
        <p:spPr bwMode="auto">
          <a:xfrm>
            <a:off x="2270125" y="1239838"/>
            <a:ext cx="5186363" cy="5189537"/>
          </a:xfrm>
          <a:custGeom>
            <a:avLst/>
            <a:gdLst>
              <a:gd name="T0" fmla="*/ 2147483647 w 9800"/>
              <a:gd name="T1" fmla="*/ 2147483647 h 9808"/>
              <a:gd name="T2" fmla="*/ 2147483647 w 9800"/>
              <a:gd name="T3" fmla="*/ 2147483647 h 9808"/>
              <a:gd name="T4" fmla="*/ 2147483647 w 9800"/>
              <a:gd name="T5" fmla="*/ 2147483647 h 9808"/>
              <a:gd name="T6" fmla="*/ 2147483647 w 9800"/>
              <a:gd name="T7" fmla="*/ 2147483647 h 9808"/>
              <a:gd name="T8" fmla="*/ 2147483647 w 9800"/>
              <a:gd name="T9" fmla="*/ 2147483647 h 9808"/>
              <a:gd name="T10" fmla="*/ 2147483647 w 9800"/>
              <a:gd name="T11" fmla="*/ 2147483647 h 9808"/>
              <a:gd name="T12" fmla="*/ 2147483647 w 9800"/>
              <a:gd name="T13" fmla="*/ 2147483647 h 9808"/>
              <a:gd name="T14" fmla="*/ 2147483647 w 9800"/>
              <a:gd name="T15" fmla="*/ 2147483647 h 9808"/>
              <a:gd name="T16" fmla="*/ 2147483647 w 9800"/>
              <a:gd name="T17" fmla="*/ 2147483647 h 9808"/>
              <a:gd name="T18" fmla="*/ 2147483647 w 9800"/>
              <a:gd name="T19" fmla="*/ 2147483647 h 9808"/>
              <a:gd name="T20" fmla="*/ 2147483647 w 9800"/>
              <a:gd name="T21" fmla="*/ 2147483647 h 9808"/>
              <a:gd name="T22" fmla="*/ 2147483647 w 9800"/>
              <a:gd name="T23" fmla="*/ 0 h 9808"/>
              <a:gd name="T24" fmla="*/ 2147483647 w 9800"/>
              <a:gd name="T25" fmla="*/ 2147483647 h 9808"/>
              <a:gd name="T26" fmla="*/ 2147483647 w 9800"/>
              <a:gd name="T27" fmla="*/ 2147483647 h 9808"/>
              <a:gd name="T28" fmla="*/ 2147483647 w 9800"/>
              <a:gd name="T29" fmla="*/ 2147483647 h 9808"/>
              <a:gd name="T30" fmla="*/ 2147483647 w 9800"/>
              <a:gd name="T31" fmla="*/ 2147483647 h 9808"/>
              <a:gd name="T32" fmla="*/ 2147483647 w 9800"/>
              <a:gd name="T33" fmla="*/ 2147483647 h 9808"/>
              <a:gd name="T34" fmla="*/ 2147483647 w 9800"/>
              <a:gd name="T35" fmla="*/ 2147483647 h 9808"/>
              <a:gd name="T36" fmla="*/ 2147483647 w 9800"/>
              <a:gd name="T37" fmla="*/ 2147483647 h 9808"/>
              <a:gd name="T38" fmla="*/ 2147483647 w 9800"/>
              <a:gd name="T39" fmla="*/ 2147483647 h 9808"/>
              <a:gd name="T40" fmla="*/ 2147483647 w 9800"/>
              <a:gd name="T41" fmla="*/ 2147483647 h 9808"/>
              <a:gd name="T42" fmla="*/ 2147483647 w 9800"/>
              <a:gd name="T43" fmla="*/ 2147483647 h 9808"/>
              <a:gd name="T44" fmla="*/ 2147483647 w 9800"/>
              <a:gd name="T45" fmla="*/ 2147483647 h 9808"/>
              <a:gd name="T46" fmla="*/ 2147483647 w 9800"/>
              <a:gd name="T47" fmla="*/ 2147483647 h 9808"/>
              <a:gd name="T48" fmla="*/ 2147483647 w 9800"/>
              <a:gd name="T49" fmla="*/ 2147483647 h 9808"/>
              <a:gd name="T50" fmla="*/ 2147483647 w 9800"/>
              <a:gd name="T51" fmla="*/ 2147483647 h 9808"/>
              <a:gd name="T52" fmla="*/ 2147483647 w 9800"/>
              <a:gd name="T53" fmla="*/ 2147483647 h 9808"/>
              <a:gd name="T54" fmla="*/ 2147483647 w 9800"/>
              <a:gd name="T55" fmla="*/ 2147483647 h 9808"/>
              <a:gd name="T56" fmla="*/ 2147483647 w 9800"/>
              <a:gd name="T57" fmla="*/ 2147483647 h 9808"/>
              <a:gd name="T58" fmla="*/ 2147483647 w 9800"/>
              <a:gd name="T59" fmla="*/ 2147483647 h 9808"/>
              <a:gd name="T60" fmla="*/ 2147483647 w 9800"/>
              <a:gd name="T61" fmla="*/ 2147483647 h 9808"/>
              <a:gd name="T62" fmla="*/ 2147483647 w 9800"/>
              <a:gd name="T63" fmla="*/ 2147483647 h 9808"/>
              <a:gd name="T64" fmla="*/ 2147483647 w 9800"/>
              <a:gd name="T65" fmla="*/ 2147483647 h 9808"/>
              <a:gd name="T66" fmla="*/ 2147483647 w 9800"/>
              <a:gd name="T67" fmla="*/ 2147483647 h 9808"/>
              <a:gd name="T68" fmla="*/ 2147483647 w 9800"/>
              <a:gd name="T69" fmla="*/ 2147483647 h 9808"/>
              <a:gd name="T70" fmla="*/ 2147483647 w 9800"/>
              <a:gd name="T71" fmla="*/ 2147483647 h 9808"/>
              <a:gd name="T72" fmla="*/ 2147483647 w 9800"/>
              <a:gd name="T73" fmla="*/ 2147483647 h 9808"/>
              <a:gd name="T74" fmla="*/ 2147483647 w 9800"/>
              <a:gd name="T75" fmla="*/ 2147483647 h 9808"/>
              <a:gd name="T76" fmla="*/ 2147483647 w 9800"/>
              <a:gd name="T77" fmla="*/ 2147483647 h 9808"/>
              <a:gd name="T78" fmla="*/ 2147483647 w 9800"/>
              <a:gd name="T79" fmla="*/ 2147483647 h 9808"/>
              <a:gd name="T80" fmla="*/ 2147483647 w 9800"/>
              <a:gd name="T81" fmla="*/ 2147483647 h 9808"/>
              <a:gd name="T82" fmla="*/ 2147483647 w 9800"/>
              <a:gd name="T83" fmla="*/ 2147483647 h 9808"/>
              <a:gd name="T84" fmla="*/ 2147483647 w 9800"/>
              <a:gd name="T85" fmla="*/ 2147483647 h 9808"/>
              <a:gd name="T86" fmla="*/ 2147483647 w 9800"/>
              <a:gd name="T87" fmla="*/ 2147483647 h 9808"/>
              <a:gd name="T88" fmla="*/ 2147483647 w 9800"/>
              <a:gd name="T89" fmla="*/ 2147483647 h 9808"/>
              <a:gd name="T90" fmla="*/ 2147483647 w 9800"/>
              <a:gd name="T91" fmla="*/ 2147483647 h 9808"/>
              <a:gd name="T92" fmla="*/ 2147483647 w 9800"/>
              <a:gd name="T93" fmla="*/ 2147483647 h 98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800"/>
              <a:gd name="T142" fmla="*/ 0 h 9808"/>
              <a:gd name="T143" fmla="*/ 9800 w 9800"/>
              <a:gd name="T144" fmla="*/ 9808 h 98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800" h="9808">
                <a:moveTo>
                  <a:pt x="9800" y="4903"/>
                </a:moveTo>
                <a:lnTo>
                  <a:pt x="9796" y="4683"/>
                </a:lnTo>
                <a:lnTo>
                  <a:pt x="9781" y="4464"/>
                </a:lnTo>
                <a:lnTo>
                  <a:pt x="9756" y="4245"/>
                </a:lnTo>
                <a:lnTo>
                  <a:pt x="9721" y="4028"/>
                </a:lnTo>
                <a:lnTo>
                  <a:pt x="9677" y="3812"/>
                </a:lnTo>
                <a:lnTo>
                  <a:pt x="9624" y="3598"/>
                </a:lnTo>
                <a:lnTo>
                  <a:pt x="9561" y="3388"/>
                </a:lnTo>
                <a:lnTo>
                  <a:pt x="9487" y="3180"/>
                </a:lnTo>
                <a:lnTo>
                  <a:pt x="9406" y="2976"/>
                </a:lnTo>
                <a:lnTo>
                  <a:pt x="9316" y="2776"/>
                </a:lnTo>
                <a:lnTo>
                  <a:pt x="9215" y="2580"/>
                </a:lnTo>
                <a:lnTo>
                  <a:pt x="9107" y="2388"/>
                </a:lnTo>
                <a:lnTo>
                  <a:pt x="8990" y="2202"/>
                </a:lnTo>
                <a:lnTo>
                  <a:pt x="8865" y="2021"/>
                </a:lnTo>
                <a:lnTo>
                  <a:pt x="8732" y="1846"/>
                </a:lnTo>
                <a:lnTo>
                  <a:pt x="8590" y="1676"/>
                </a:lnTo>
                <a:lnTo>
                  <a:pt x="8442" y="1514"/>
                </a:lnTo>
                <a:lnTo>
                  <a:pt x="8286" y="1359"/>
                </a:lnTo>
                <a:lnTo>
                  <a:pt x="8124" y="1210"/>
                </a:lnTo>
                <a:lnTo>
                  <a:pt x="7955" y="1070"/>
                </a:lnTo>
                <a:lnTo>
                  <a:pt x="7781" y="936"/>
                </a:lnTo>
                <a:lnTo>
                  <a:pt x="7600" y="811"/>
                </a:lnTo>
                <a:lnTo>
                  <a:pt x="7413" y="693"/>
                </a:lnTo>
                <a:lnTo>
                  <a:pt x="7222" y="584"/>
                </a:lnTo>
                <a:lnTo>
                  <a:pt x="7026" y="485"/>
                </a:lnTo>
                <a:lnTo>
                  <a:pt x="6826" y="394"/>
                </a:lnTo>
                <a:lnTo>
                  <a:pt x="6622" y="312"/>
                </a:lnTo>
                <a:lnTo>
                  <a:pt x="6414" y="240"/>
                </a:lnTo>
                <a:lnTo>
                  <a:pt x="6203" y="176"/>
                </a:lnTo>
                <a:lnTo>
                  <a:pt x="5991" y="122"/>
                </a:lnTo>
                <a:lnTo>
                  <a:pt x="5776" y="78"/>
                </a:lnTo>
                <a:lnTo>
                  <a:pt x="5558" y="44"/>
                </a:lnTo>
                <a:lnTo>
                  <a:pt x="5340" y="20"/>
                </a:lnTo>
                <a:lnTo>
                  <a:pt x="5121" y="4"/>
                </a:lnTo>
                <a:lnTo>
                  <a:pt x="4900" y="0"/>
                </a:lnTo>
                <a:lnTo>
                  <a:pt x="4680" y="4"/>
                </a:lnTo>
                <a:lnTo>
                  <a:pt x="4461" y="20"/>
                </a:lnTo>
                <a:lnTo>
                  <a:pt x="4242" y="44"/>
                </a:lnTo>
                <a:lnTo>
                  <a:pt x="4025" y="78"/>
                </a:lnTo>
                <a:lnTo>
                  <a:pt x="3810" y="122"/>
                </a:lnTo>
                <a:lnTo>
                  <a:pt x="3597" y="176"/>
                </a:lnTo>
                <a:lnTo>
                  <a:pt x="3386" y="240"/>
                </a:lnTo>
                <a:lnTo>
                  <a:pt x="3178" y="312"/>
                </a:lnTo>
                <a:lnTo>
                  <a:pt x="2975" y="394"/>
                </a:lnTo>
                <a:lnTo>
                  <a:pt x="2775" y="485"/>
                </a:lnTo>
                <a:lnTo>
                  <a:pt x="2579" y="584"/>
                </a:lnTo>
                <a:lnTo>
                  <a:pt x="2387" y="693"/>
                </a:lnTo>
                <a:lnTo>
                  <a:pt x="2201" y="811"/>
                </a:lnTo>
                <a:lnTo>
                  <a:pt x="2020" y="936"/>
                </a:lnTo>
                <a:lnTo>
                  <a:pt x="1845" y="1070"/>
                </a:lnTo>
                <a:lnTo>
                  <a:pt x="1676" y="1210"/>
                </a:lnTo>
                <a:lnTo>
                  <a:pt x="1514" y="1359"/>
                </a:lnTo>
                <a:lnTo>
                  <a:pt x="1359" y="1514"/>
                </a:lnTo>
                <a:lnTo>
                  <a:pt x="1211" y="1676"/>
                </a:lnTo>
                <a:lnTo>
                  <a:pt x="1069" y="1846"/>
                </a:lnTo>
                <a:lnTo>
                  <a:pt x="936" y="2021"/>
                </a:lnTo>
                <a:lnTo>
                  <a:pt x="811" y="2202"/>
                </a:lnTo>
                <a:lnTo>
                  <a:pt x="694" y="2388"/>
                </a:lnTo>
                <a:lnTo>
                  <a:pt x="585" y="2580"/>
                </a:lnTo>
                <a:lnTo>
                  <a:pt x="485" y="2776"/>
                </a:lnTo>
                <a:lnTo>
                  <a:pt x="394" y="2976"/>
                </a:lnTo>
                <a:lnTo>
                  <a:pt x="312" y="3180"/>
                </a:lnTo>
                <a:lnTo>
                  <a:pt x="240" y="3388"/>
                </a:lnTo>
                <a:lnTo>
                  <a:pt x="177" y="3598"/>
                </a:lnTo>
                <a:lnTo>
                  <a:pt x="124" y="3812"/>
                </a:lnTo>
                <a:lnTo>
                  <a:pt x="79" y="4028"/>
                </a:lnTo>
                <a:lnTo>
                  <a:pt x="45" y="4245"/>
                </a:lnTo>
                <a:lnTo>
                  <a:pt x="20" y="4464"/>
                </a:lnTo>
                <a:lnTo>
                  <a:pt x="5" y="4683"/>
                </a:lnTo>
                <a:lnTo>
                  <a:pt x="0" y="4903"/>
                </a:lnTo>
                <a:lnTo>
                  <a:pt x="5" y="5123"/>
                </a:lnTo>
                <a:lnTo>
                  <a:pt x="20" y="5343"/>
                </a:lnTo>
                <a:lnTo>
                  <a:pt x="45" y="5562"/>
                </a:lnTo>
                <a:lnTo>
                  <a:pt x="79" y="5779"/>
                </a:lnTo>
                <a:lnTo>
                  <a:pt x="124" y="5995"/>
                </a:lnTo>
                <a:lnTo>
                  <a:pt x="177" y="6208"/>
                </a:lnTo>
                <a:lnTo>
                  <a:pt x="240" y="6420"/>
                </a:lnTo>
                <a:lnTo>
                  <a:pt x="312" y="6627"/>
                </a:lnTo>
                <a:lnTo>
                  <a:pt x="394" y="6832"/>
                </a:lnTo>
                <a:lnTo>
                  <a:pt x="485" y="7032"/>
                </a:lnTo>
                <a:lnTo>
                  <a:pt x="585" y="7228"/>
                </a:lnTo>
                <a:lnTo>
                  <a:pt x="694" y="7419"/>
                </a:lnTo>
                <a:lnTo>
                  <a:pt x="811" y="7605"/>
                </a:lnTo>
                <a:lnTo>
                  <a:pt x="936" y="7786"/>
                </a:lnTo>
                <a:lnTo>
                  <a:pt x="1069" y="7961"/>
                </a:lnTo>
                <a:lnTo>
                  <a:pt x="1211" y="8130"/>
                </a:lnTo>
                <a:lnTo>
                  <a:pt x="1359" y="8292"/>
                </a:lnTo>
                <a:lnTo>
                  <a:pt x="1514" y="8449"/>
                </a:lnTo>
                <a:lnTo>
                  <a:pt x="1676" y="8597"/>
                </a:lnTo>
                <a:lnTo>
                  <a:pt x="1845" y="8738"/>
                </a:lnTo>
                <a:lnTo>
                  <a:pt x="2020" y="8871"/>
                </a:lnTo>
                <a:lnTo>
                  <a:pt x="2201" y="8997"/>
                </a:lnTo>
                <a:lnTo>
                  <a:pt x="2387" y="9114"/>
                </a:lnTo>
                <a:lnTo>
                  <a:pt x="2579" y="9222"/>
                </a:lnTo>
                <a:lnTo>
                  <a:pt x="2775" y="9323"/>
                </a:lnTo>
                <a:lnTo>
                  <a:pt x="2975" y="9414"/>
                </a:lnTo>
                <a:lnTo>
                  <a:pt x="3178" y="9496"/>
                </a:lnTo>
                <a:lnTo>
                  <a:pt x="3386" y="9568"/>
                </a:lnTo>
                <a:lnTo>
                  <a:pt x="3597" y="9631"/>
                </a:lnTo>
                <a:lnTo>
                  <a:pt x="3810" y="9685"/>
                </a:lnTo>
                <a:lnTo>
                  <a:pt x="4025" y="9729"/>
                </a:lnTo>
                <a:lnTo>
                  <a:pt x="4242" y="9764"/>
                </a:lnTo>
                <a:lnTo>
                  <a:pt x="4461" y="9788"/>
                </a:lnTo>
                <a:lnTo>
                  <a:pt x="4680" y="9803"/>
                </a:lnTo>
                <a:lnTo>
                  <a:pt x="4900" y="9808"/>
                </a:lnTo>
                <a:lnTo>
                  <a:pt x="5121" y="9803"/>
                </a:lnTo>
                <a:lnTo>
                  <a:pt x="5340" y="9788"/>
                </a:lnTo>
                <a:lnTo>
                  <a:pt x="5558" y="9764"/>
                </a:lnTo>
                <a:lnTo>
                  <a:pt x="5776" y="9729"/>
                </a:lnTo>
                <a:lnTo>
                  <a:pt x="5991" y="9685"/>
                </a:lnTo>
                <a:lnTo>
                  <a:pt x="6203" y="9631"/>
                </a:lnTo>
                <a:lnTo>
                  <a:pt x="6414" y="9568"/>
                </a:lnTo>
                <a:lnTo>
                  <a:pt x="6622" y="9496"/>
                </a:lnTo>
                <a:lnTo>
                  <a:pt x="6826" y="9414"/>
                </a:lnTo>
                <a:lnTo>
                  <a:pt x="7026" y="9323"/>
                </a:lnTo>
                <a:lnTo>
                  <a:pt x="7222" y="9222"/>
                </a:lnTo>
                <a:lnTo>
                  <a:pt x="7413" y="9114"/>
                </a:lnTo>
                <a:lnTo>
                  <a:pt x="7600" y="8997"/>
                </a:lnTo>
                <a:lnTo>
                  <a:pt x="7781" y="8871"/>
                </a:lnTo>
                <a:lnTo>
                  <a:pt x="7955" y="8738"/>
                </a:lnTo>
                <a:lnTo>
                  <a:pt x="8124" y="8597"/>
                </a:lnTo>
                <a:lnTo>
                  <a:pt x="8286" y="8449"/>
                </a:lnTo>
                <a:lnTo>
                  <a:pt x="8442" y="8292"/>
                </a:lnTo>
                <a:lnTo>
                  <a:pt x="8590" y="8130"/>
                </a:lnTo>
                <a:lnTo>
                  <a:pt x="8732" y="7961"/>
                </a:lnTo>
                <a:lnTo>
                  <a:pt x="8865" y="7786"/>
                </a:lnTo>
                <a:lnTo>
                  <a:pt x="8990" y="7605"/>
                </a:lnTo>
                <a:lnTo>
                  <a:pt x="9107" y="7419"/>
                </a:lnTo>
                <a:lnTo>
                  <a:pt x="9215" y="7228"/>
                </a:lnTo>
                <a:lnTo>
                  <a:pt x="9316" y="7032"/>
                </a:lnTo>
                <a:lnTo>
                  <a:pt x="9406" y="6832"/>
                </a:lnTo>
                <a:lnTo>
                  <a:pt x="9487" y="6627"/>
                </a:lnTo>
                <a:lnTo>
                  <a:pt x="9561" y="6420"/>
                </a:lnTo>
                <a:lnTo>
                  <a:pt x="9624" y="6208"/>
                </a:lnTo>
                <a:lnTo>
                  <a:pt x="9677" y="5995"/>
                </a:lnTo>
                <a:lnTo>
                  <a:pt x="9721" y="5779"/>
                </a:lnTo>
                <a:lnTo>
                  <a:pt x="9756" y="5562"/>
                </a:lnTo>
                <a:lnTo>
                  <a:pt x="9781" y="5343"/>
                </a:lnTo>
                <a:lnTo>
                  <a:pt x="9796" y="5123"/>
                </a:lnTo>
                <a:lnTo>
                  <a:pt x="9800" y="4903"/>
                </a:lnTo>
                <a:close/>
              </a:path>
            </a:pathLst>
          </a:cu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8" name="Line 109"/>
          <p:cNvSpPr>
            <a:spLocks noChangeShapeType="1"/>
          </p:cNvSpPr>
          <p:nvPr/>
        </p:nvSpPr>
        <p:spPr bwMode="auto">
          <a:xfrm flipH="1" flipV="1">
            <a:off x="3359150" y="2603500"/>
            <a:ext cx="1504950" cy="1230313"/>
          </a:xfrm>
          <a:prstGeom prst="line">
            <a:avLst/>
          </a:prstGeom>
          <a:noFill/>
          <a:ln w="12700">
            <a:solidFill>
              <a:srgbClr val="B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9" name="Line 110"/>
          <p:cNvSpPr>
            <a:spLocks noChangeShapeType="1"/>
          </p:cNvSpPr>
          <p:nvPr/>
        </p:nvSpPr>
        <p:spPr bwMode="auto">
          <a:xfrm flipH="1" flipV="1">
            <a:off x="3532188" y="2417763"/>
            <a:ext cx="1331912" cy="1416050"/>
          </a:xfrm>
          <a:prstGeom prst="line">
            <a:avLst/>
          </a:prstGeom>
          <a:noFill/>
          <a:ln w="12700">
            <a:solidFill>
              <a:srgbClr val="B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30" name="Line 113"/>
          <p:cNvSpPr>
            <a:spLocks noChangeShapeType="1"/>
          </p:cNvSpPr>
          <p:nvPr/>
        </p:nvSpPr>
        <p:spPr bwMode="auto">
          <a:xfrm flipH="1" flipV="1">
            <a:off x="4621213" y="2551113"/>
            <a:ext cx="242887" cy="1282700"/>
          </a:xfrm>
          <a:prstGeom prst="line">
            <a:avLst/>
          </a:prstGeom>
          <a:noFill/>
          <a:ln w="12700">
            <a:solidFill>
              <a:srgbClr val="B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31" name="Line 114"/>
          <p:cNvSpPr>
            <a:spLocks noChangeShapeType="1"/>
          </p:cNvSpPr>
          <p:nvPr/>
        </p:nvSpPr>
        <p:spPr bwMode="auto">
          <a:xfrm>
            <a:off x="3532188" y="2417763"/>
            <a:ext cx="1089025" cy="13335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32" name="Line 116"/>
          <p:cNvSpPr>
            <a:spLocks noChangeShapeType="1"/>
          </p:cNvSpPr>
          <p:nvPr/>
        </p:nvSpPr>
        <p:spPr bwMode="auto">
          <a:xfrm flipV="1">
            <a:off x="3359150" y="2603500"/>
            <a:ext cx="1588" cy="2665413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33" name="Line 124"/>
          <p:cNvSpPr>
            <a:spLocks noChangeShapeType="1"/>
          </p:cNvSpPr>
          <p:nvPr/>
        </p:nvSpPr>
        <p:spPr bwMode="auto">
          <a:xfrm flipV="1">
            <a:off x="4621213" y="2551113"/>
            <a:ext cx="1587" cy="1903412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34" name="Line 121"/>
          <p:cNvSpPr>
            <a:spLocks noChangeShapeType="1"/>
          </p:cNvSpPr>
          <p:nvPr/>
        </p:nvSpPr>
        <p:spPr bwMode="auto">
          <a:xfrm flipH="1" flipV="1">
            <a:off x="3532188" y="4518025"/>
            <a:ext cx="325437" cy="169863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35" name="Line 123"/>
          <p:cNvSpPr>
            <a:spLocks noChangeShapeType="1"/>
          </p:cNvSpPr>
          <p:nvPr/>
        </p:nvSpPr>
        <p:spPr bwMode="auto">
          <a:xfrm flipH="1">
            <a:off x="3857625" y="4306888"/>
            <a:ext cx="1890713" cy="38100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36" name="Line 125"/>
          <p:cNvSpPr>
            <a:spLocks noChangeShapeType="1"/>
          </p:cNvSpPr>
          <p:nvPr/>
        </p:nvSpPr>
        <p:spPr bwMode="auto">
          <a:xfrm flipV="1">
            <a:off x="3532188" y="4454525"/>
            <a:ext cx="1089025" cy="6350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37" name="Line 108"/>
          <p:cNvSpPr>
            <a:spLocks noChangeShapeType="1"/>
          </p:cNvSpPr>
          <p:nvPr/>
        </p:nvSpPr>
        <p:spPr bwMode="auto">
          <a:xfrm flipH="1">
            <a:off x="3857625" y="3833813"/>
            <a:ext cx="1006475" cy="854075"/>
          </a:xfrm>
          <a:prstGeom prst="line">
            <a:avLst/>
          </a:prstGeom>
          <a:noFill/>
          <a:ln w="12700">
            <a:solidFill>
              <a:srgbClr val="B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38" name="Line 111"/>
          <p:cNvSpPr>
            <a:spLocks noChangeShapeType="1"/>
          </p:cNvSpPr>
          <p:nvPr/>
        </p:nvSpPr>
        <p:spPr bwMode="auto">
          <a:xfrm flipH="1">
            <a:off x="3532188" y="3833813"/>
            <a:ext cx="1331912" cy="684212"/>
          </a:xfrm>
          <a:prstGeom prst="line">
            <a:avLst/>
          </a:prstGeom>
          <a:noFill/>
          <a:ln w="12700">
            <a:solidFill>
              <a:srgbClr val="B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39" name="Line 112"/>
          <p:cNvSpPr>
            <a:spLocks noChangeShapeType="1"/>
          </p:cNvSpPr>
          <p:nvPr/>
        </p:nvSpPr>
        <p:spPr bwMode="auto">
          <a:xfrm>
            <a:off x="4864100" y="3833813"/>
            <a:ext cx="884238" cy="473075"/>
          </a:xfrm>
          <a:prstGeom prst="line">
            <a:avLst/>
          </a:prstGeom>
          <a:noFill/>
          <a:ln w="12700">
            <a:solidFill>
              <a:srgbClr val="B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0" name="Line 126"/>
          <p:cNvSpPr>
            <a:spLocks noChangeShapeType="1"/>
          </p:cNvSpPr>
          <p:nvPr/>
        </p:nvSpPr>
        <p:spPr bwMode="auto">
          <a:xfrm flipH="1">
            <a:off x="4621213" y="3833813"/>
            <a:ext cx="242887" cy="620712"/>
          </a:xfrm>
          <a:prstGeom prst="line">
            <a:avLst/>
          </a:prstGeom>
          <a:noFill/>
          <a:ln w="12700">
            <a:solidFill>
              <a:srgbClr val="B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1" name="Line 127"/>
          <p:cNvSpPr>
            <a:spLocks noChangeShapeType="1"/>
          </p:cNvSpPr>
          <p:nvPr/>
        </p:nvSpPr>
        <p:spPr bwMode="auto">
          <a:xfrm flipH="1">
            <a:off x="4621213" y="4306888"/>
            <a:ext cx="1127125" cy="5715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2" name="Line 115"/>
          <p:cNvSpPr>
            <a:spLocks noChangeShapeType="1"/>
          </p:cNvSpPr>
          <p:nvPr/>
        </p:nvSpPr>
        <p:spPr bwMode="auto">
          <a:xfrm flipV="1">
            <a:off x="3359150" y="2417763"/>
            <a:ext cx="173038" cy="185737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3" name="Text Box 101"/>
          <p:cNvSpPr txBox="1">
            <a:spLocks noChangeArrowheads="1"/>
          </p:cNvSpPr>
          <p:nvPr/>
        </p:nvSpPr>
        <p:spPr bwMode="auto">
          <a:xfrm>
            <a:off x="2860075" y="5103613"/>
            <a:ext cx="50847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2,5A</a:t>
            </a:r>
            <a:endParaRPr lang="en-US" sz="1200" b="1" dirty="0"/>
          </a:p>
        </p:txBody>
      </p:sp>
      <p:sp>
        <p:nvSpPr>
          <p:cNvPr id="116" name="BlokTextu 115"/>
          <p:cNvSpPr txBox="1"/>
          <p:nvPr/>
        </p:nvSpPr>
        <p:spPr>
          <a:xfrm>
            <a:off x="5371596" y="720000"/>
            <a:ext cx="377240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b="1" dirty="0" smtClean="0"/>
              <a:t>14) </a:t>
            </a:r>
            <a:r>
              <a:rPr lang="sk-SK" sz="1400" dirty="0" smtClean="0"/>
              <a:t>Narysujeme zväčšenie perspektívy. </a:t>
            </a:r>
          </a:p>
          <a:p>
            <a:r>
              <a:rPr lang="sk-SK" sz="1400" dirty="0" smtClean="0"/>
              <a:t>Použijeme </a:t>
            </a:r>
            <a:r>
              <a:rPr lang="sk-SK" sz="1400" dirty="0" err="1" smtClean="0"/>
              <a:t>rovnoľahlosť</a:t>
            </a:r>
            <a:r>
              <a:rPr lang="sk-SK" sz="1400" dirty="0" smtClean="0"/>
              <a:t> so stredom v bode </a:t>
            </a:r>
            <a:r>
              <a:rPr lang="sk-SK" sz="1400" b="1" dirty="0" smtClean="0"/>
              <a:t>H</a:t>
            </a:r>
          </a:p>
          <a:p>
            <a:r>
              <a:rPr lang="sk-SK" sz="1400" dirty="0" smtClean="0"/>
              <a:t>a s koeficientom 2,5. Pozri príklad P6 </a:t>
            </a:r>
          </a:p>
          <a:p>
            <a:r>
              <a:rPr lang="sk-SK" sz="1400" dirty="0" smtClean="0"/>
              <a:t>v kapitole </a:t>
            </a:r>
            <a:r>
              <a:rPr lang="sk-SK" sz="1400" b="1" dirty="0" smtClean="0"/>
              <a:t>P2</a:t>
            </a:r>
            <a:r>
              <a:rPr lang="sk-SK" sz="1400" dirty="0" smtClean="0"/>
              <a:t>.</a:t>
            </a:r>
            <a:r>
              <a:rPr lang="sk-SK" sz="1400" b="1" dirty="0" smtClean="0"/>
              <a:t> 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5" name="Skupina 19"/>
          <p:cNvGrpSpPr>
            <a:grpSpLocks/>
          </p:cNvGrpSpPr>
          <p:nvPr/>
        </p:nvGrpSpPr>
        <p:grpSpPr bwMode="auto">
          <a:xfrm>
            <a:off x="6763935" y="6374692"/>
            <a:ext cx="1913528" cy="393700"/>
            <a:chOff x="2699794" y="4497810"/>
            <a:chExt cx="1914256" cy="393091"/>
          </a:xfrm>
        </p:grpSpPr>
        <p:pic>
          <p:nvPicPr>
            <p:cNvPr id="246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7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4221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en-US" sz="1000" dirty="0" smtClean="0"/>
                <a:t>, </a:t>
              </a:r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249" name="Text Box 110"/>
          <p:cNvSpPr txBox="1">
            <a:spLocks noChangeArrowheads="1"/>
          </p:cNvSpPr>
          <p:nvPr/>
        </p:nvSpPr>
        <p:spPr bwMode="auto">
          <a:xfrm>
            <a:off x="7280400" y="2815025"/>
            <a:ext cx="5762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 b="1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r>
              <a:rPr lang="sk-SK" sz="1200" b="1" dirty="0" err="1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sk-SK" sz="1200" b="1" baseline="30000" dirty="0" err="1" smtClean="0">
                <a:solidFill>
                  <a:schemeClr val="bg1">
                    <a:lumMod val="50000"/>
                  </a:schemeClr>
                </a:solidFill>
              </a:rPr>
              <a:t>z</a:t>
            </a:r>
            <a:endParaRPr lang="en-US" sz="12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8" name="Text Box 99"/>
          <p:cNvSpPr txBox="1">
            <a:spLocks noChangeArrowheads="1"/>
          </p:cNvSpPr>
          <p:nvPr/>
        </p:nvSpPr>
        <p:spPr bwMode="auto">
          <a:xfrm>
            <a:off x="7893752" y="3572543"/>
            <a:ext cx="2792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rgbClr val="FF0000"/>
                </a:solidFill>
              </a:rPr>
              <a:t>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50" name="Rectangle 82"/>
          <p:cNvSpPr>
            <a:spLocks noChangeArrowheads="1"/>
          </p:cNvSpPr>
          <p:nvPr/>
        </p:nvSpPr>
        <p:spPr bwMode="auto">
          <a:xfrm>
            <a:off x="345339" y="2053708"/>
            <a:ext cx="5293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Zástupný symbol čísla snímky 2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2" grpId="0" animBg="1"/>
      <p:bldP spid="210" grpId="0" animBg="1"/>
      <p:bldP spid="211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/>
      <p:bldP spid="2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ka\Desktop\2019_01_21_11_40_55\00027.jpg"/>
          <p:cNvPicPr>
            <a:picLocks noChangeAspect="1" noChangeArrowheads="1"/>
          </p:cNvPicPr>
          <p:nvPr/>
        </p:nvPicPr>
        <p:blipFill>
          <a:blip r:embed="rId2" cstate="print"/>
          <a:srcRect l="5455" t="11294" r="2222" b="5087"/>
          <a:stretch>
            <a:fillRect/>
          </a:stretch>
        </p:blipFill>
        <p:spPr bwMode="auto">
          <a:xfrm>
            <a:off x="350982" y="905164"/>
            <a:ext cx="8442036" cy="541250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BlokTextu 3"/>
          <p:cNvSpPr txBox="1"/>
          <p:nvPr/>
        </p:nvSpPr>
        <p:spPr>
          <a:xfrm>
            <a:off x="360000" y="18000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Perspektíva rodinného domu</a:t>
            </a:r>
          </a:p>
          <a:p>
            <a:r>
              <a:rPr lang="sk-SK" sz="1600" dirty="0" err="1" smtClean="0"/>
              <a:t>Priesečná</a:t>
            </a:r>
            <a:r>
              <a:rPr lang="sk-SK" sz="1600" dirty="0" smtClean="0"/>
              <a:t> metóda. </a:t>
            </a:r>
            <a:r>
              <a:rPr lang="sk-SK" sz="1600" dirty="0" err="1" smtClean="0"/>
              <a:t>Mongeova</a:t>
            </a:r>
            <a:r>
              <a:rPr lang="sk-SK" sz="1600" dirty="0" smtClean="0"/>
              <a:t> projekcia.</a:t>
            </a:r>
            <a:endParaRPr lang="sk-SK" sz="16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0000" y="6372000"/>
            <a:ext cx="6046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Práca študenta: Simona </a:t>
            </a:r>
            <a:r>
              <a:rPr lang="sk-S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Kušnírová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FA STU, školský rok 2016/17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tka\Desktop\2019_01_21_11_40_55\00028.jpg"/>
          <p:cNvPicPr>
            <a:picLocks noChangeAspect="1" noChangeArrowheads="1"/>
          </p:cNvPicPr>
          <p:nvPr/>
        </p:nvPicPr>
        <p:blipFill>
          <a:blip r:embed="rId2" cstate="print"/>
          <a:srcRect l="2929" t="11656" r="2121" b="24117"/>
          <a:stretch>
            <a:fillRect/>
          </a:stretch>
        </p:blipFill>
        <p:spPr bwMode="auto">
          <a:xfrm>
            <a:off x="230910" y="674265"/>
            <a:ext cx="8682181" cy="41656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BlokTextu 3"/>
          <p:cNvSpPr txBox="1"/>
          <p:nvPr/>
        </p:nvSpPr>
        <p:spPr>
          <a:xfrm>
            <a:off x="360000" y="72000"/>
            <a:ext cx="4233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Perspektíva rodinného domu</a:t>
            </a:r>
          </a:p>
          <a:p>
            <a:r>
              <a:rPr lang="sk-SK" sz="1600" dirty="0" err="1" smtClean="0"/>
              <a:t>Priesečná</a:t>
            </a:r>
            <a:r>
              <a:rPr lang="sk-SK" sz="1600" dirty="0" smtClean="0"/>
              <a:t> metóda. Perspektíva a zväčšenie.</a:t>
            </a:r>
            <a:endParaRPr lang="sk-SK" sz="16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0000" y="5976000"/>
            <a:ext cx="3413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Práca študenta: Simona </a:t>
            </a:r>
            <a:r>
              <a:rPr lang="sk-S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Kušnírová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 STU, školský rok 2016/17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Katka\Desktop\2019_01_21_11_40_55\00031.jpg"/>
          <p:cNvPicPr>
            <a:picLocks noChangeAspect="1" noChangeArrowheads="1"/>
          </p:cNvPicPr>
          <p:nvPr/>
        </p:nvPicPr>
        <p:blipFill>
          <a:blip r:embed="rId3" cstate="print"/>
          <a:srcRect l="14747" t="31254" r="29495" b="31183"/>
          <a:stretch>
            <a:fillRect/>
          </a:stretch>
        </p:blipFill>
        <p:spPr bwMode="auto">
          <a:xfrm>
            <a:off x="3713143" y="4322602"/>
            <a:ext cx="5098473" cy="244763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479800" y="871538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20725" y="857250"/>
            <a:ext cx="27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822575" y="3890963"/>
            <a:ext cx="68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304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>
            <a:off x="152400" y="169471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5" name="TextBox 1"/>
          <p:cNvSpPr txBox="1">
            <a:spLocks noChangeArrowheads="1"/>
          </p:cNvSpPr>
          <p:nvPr/>
        </p:nvSpPr>
        <p:spPr bwMode="auto">
          <a:xfrm>
            <a:off x="540000" y="36000"/>
            <a:ext cx="5967663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objekt zobrazte v lineárnej zvislej perspektíve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priesečnou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metódou. Priemetňu zvoľte tak, aby bol objekt v priečelnej polohe.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BlokTextu 53"/>
          <p:cNvSpPr txBox="1">
            <a:spLocks noChangeArrowheads="1"/>
          </p:cNvSpPr>
          <p:nvPr/>
        </p:nvSpPr>
        <p:spPr bwMode="auto">
          <a:xfrm>
            <a:off x="0" y="7560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P16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Skupina 15"/>
          <p:cNvGrpSpPr>
            <a:grpSpLocks/>
          </p:cNvGrpSpPr>
          <p:nvPr/>
        </p:nvGrpSpPr>
        <p:grpSpPr bwMode="auto">
          <a:xfrm>
            <a:off x="7524328" y="620688"/>
            <a:ext cx="1227856" cy="393700"/>
            <a:chOff x="2699794" y="4497810"/>
            <a:chExt cx="1226922" cy="393091"/>
          </a:xfrm>
        </p:grpSpPr>
        <p:pic>
          <p:nvPicPr>
            <p:cNvPr id="24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26" name="Zástupný symbol čísla snímky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27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1,2</a:t>
            </a:r>
            <a:endParaRPr lang="en-US" sz="1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479800" y="871538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1547813" y="147638"/>
            <a:ext cx="0" cy="6450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84" name="Oval 16"/>
          <p:cNvSpPr>
            <a:spLocks noChangeAspect="1" noChangeArrowheads="1"/>
          </p:cNvSpPr>
          <p:nvPr/>
        </p:nvSpPr>
        <p:spPr bwMode="auto">
          <a:xfrm>
            <a:off x="1508906" y="656566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548000" y="65160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1</a:t>
            </a:r>
            <a:endParaRPr lang="sk-SK" sz="1400" b="1" dirty="0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200122" y="9626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2</a:t>
            </a:r>
            <a:endParaRPr lang="sk-SK" sz="1400" b="1" dirty="0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0" y="1844675"/>
            <a:ext cx="843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8027988" y="191611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-25400" y="152400"/>
            <a:ext cx="67325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399965" y="16540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</a:rPr>
              <a:t>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215" name="Oval 47"/>
          <p:cNvSpPr>
            <a:spLocks noChangeAspect="1" noChangeArrowheads="1"/>
          </p:cNvSpPr>
          <p:nvPr/>
        </p:nvSpPr>
        <p:spPr bwMode="auto">
          <a:xfrm>
            <a:off x="1512169" y="1804559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0304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152400" y="168910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310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1,2</a:t>
            </a:r>
            <a:endParaRPr lang="en-US" sz="1400" b="1" baseline="-25000" dirty="0"/>
          </a:p>
        </p:txBody>
      </p:sp>
      <p:sp>
        <p:nvSpPr>
          <p:cNvPr id="71" name="BlokTextu 70"/>
          <p:cNvSpPr txBox="1"/>
          <p:nvPr/>
        </p:nvSpPr>
        <p:spPr>
          <a:xfrm>
            <a:off x="3723213" y="3809311"/>
            <a:ext cx="5420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v </a:t>
            </a:r>
            <a:r>
              <a:rPr lang="sk-SK" sz="1400" dirty="0" err="1" smtClean="0">
                <a:solidFill>
                  <a:srgbClr val="FF0000"/>
                </a:solidFill>
              </a:rPr>
              <a:t>Mongeovej</a:t>
            </a:r>
            <a:r>
              <a:rPr lang="sk-SK" sz="1400" dirty="0" smtClean="0">
                <a:solidFill>
                  <a:srgbClr val="FF0000"/>
                </a:solidFill>
              </a:rPr>
              <a:t> projekcii:</a:t>
            </a:r>
          </a:p>
          <a:p>
            <a:pPr algn="l"/>
            <a:r>
              <a:rPr lang="sk-SK" sz="1400" b="1" dirty="0" smtClean="0"/>
              <a:t>1) </a:t>
            </a:r>
            <a:r>
              <a:rPr lang="sk-SK" sz="1400" dirty="0" smtClean="0"/>
              <a:t>Zvolíme os </a:t>
            </a:r>
            <a:r>
              <a:rPr lang="sk-SK" sz="1400" b="1" dirty="0" smtClean="0"/>
              <a:t>o </a:t>
            </a:r>
            <a:r>
              <a:rPr lang="sk-SK" sz="1400" dirty="0" smtClean="0"/>
              <a:t>zornej kužeľovej plochy. Os je vodorovná.</a:t>
            </a:r>
          </a:p>
          <a:p>
            <a:r>
              <a:rPr lang="sk-SK" sz="1400" dirty="0" smtClean="0"/>
              <a:t>Os zvolíme tak, aby bol </a:t>
            </a:r>
            <a:r>
              <a:rPr lang="sk-SK" sz="1400" dirty="0" smtClean="0">
                <a:sym typeface="Symbol"/>
              </a:rPr>
              <a:t>objekt v priečelnej polohe</a:t>
            </a:r>
            <a:r>
              <a:rPr lang="en-US" sz="14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vzhľadom na priemetňu.</a:t>
            </a:r>
          </a:p>
          <a:p>
            <a:r>
              <a:rPr lang="sk-SK" sz="1400" dirty="0" smtClean="0">
                <a:sym typeface="Symbol"/>
              </a:rPr>
              <a:t>Os </a:t>
            </a:r>
            <a:r>
              <a:rPr lang="sk-SK" sz="1400" b="1" dirty="0" smtClean="0">
                <a:sym typeface="Symbol"/>
              </a:rPr>
              <a:t>o </a:t>
            </a:r>
            <a:r>
              <a:rPr lang="sk-SK" sz="1400" dirty="0" smtClean="0">
                <a:sym typeface="Symbol"/>
              </a:rPr>
              <a:t>zvolíme nad objektom, aby bolo v perspektíve vidieť hornú podstavu objektu.</a:t>
            </a:r>
          </a:p>
          <a:p>
            <a:r>
              <a:rPr lang="sk-SK" sz="1400" dirty="0" smtClean="0"/>
              <a:t>Na osi </a:t>
            </a:r>
            <a:r>
              <a:rPr lang="sk-SK" sz="1400" b="1" dirty="0" smtClean="0"/>
              <a:t>o</a:t>
            </a:r>
            <a:r>
              <a:rPr lang="sk-SK" sz="1400" dirty="0" smtClean="0"/>
              <a:t> určíme bod </a:t>
            </a:r>
            <a:r>
              <a:rPr lang="sk-SK" sz="1400" b="1" dirty="0" smtClean="0"/>
              <a:t>S</a:t>
            </a:r>
            <a:r>
              <a:rPr lang="sk-SK" sz="1400" dirty="0" smtClean="0"/>
              <a:t>, stred premietania tak, aby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objekt</a:t>
            </a:r>
            <a:r>
              <a:rPr lang="en-US" sz="1400" dirty="0" smtClean="0"/>
              <a:t> </a:t>
            </a:r>
            <a:r>
              <a:rPr lang="sk-SK" sz="1400" dirty="0" smtClean="0"/>
              <a:t>n</a:t>
            </a:r>
            <a:r>
              <a:rPr lang="en-US" sz="1400" dirty="0" smtClean="0"/>
              <a:t>ach</a:t>
            </a:r>
            <a:r>
              <a:rPr lang="sk-SK" sz="1400" dirty="0" smtClean="0"/>
              <a:t>á</a:t>
            </a:r>
            <a:r>
              <a:rPr lang="en-US" sz="1400" dirty="0" err="1" smtClean="0"/>
              <a:t>dzal</a:t>
            </a:r>
            <a:r>
              <a:rPr lang="en-US" sz="1400" dirty="0" smtClean="0"/>
              <a:t> v </a:t>
            </a:r>
            <a:r>
              <a:rPr lang="en-US" sz="1400" dirty="0" err="1" smtClean="0"/>
              <a:t>zorn</a:t>
            </a:r>
            <a:r>
              <a:rPr lang="sk-SK" sz="1400" dirty="0" err="1" smtClean="0"/>
              <a:t>om</a:t>
            </a:r>
            <a:r>
              <a:rPr lang="en-US" sz="1400" dirty="0" smtClean="0"/>
              <a:t> </a:t>
            </a:r>
            <a:r>
              <a:rPr lang="en-US" sz="1400" dirty="0" err="1" smtClean="0"/>
              <a:t>ku</a:t>
            </a:r>
            <a:r>
              <a:rPr lang="sk-SK" sz="1400" dirty="0" smtClean="0"/>
              <a:t>ž</a:t>
            </a:r>
            <a:r>
              <a:rPr lang="en-US" sz="1400" dirty="0" smtClean="0"/>
              <a:t>e</a:t>
            </a:r>
            <a:r>
              <a:rPr lang="sk-SK" sz="1400" dirty="0" smtClean="0"/>
              <a:t>ľ</a:t>
            </a:r>
            <a:r>
              <a:rPr lang="en-US" sz="1400" dirty="0" err="1" smtClean="0"/>
              <a:t>ov</a:t>
            </a:r>
            <a:r>
              <a:rPr lang="sk-SK" sz="1400" dirty="0" err="1" smtClean="0"/>
              <a:t>om</a:t>
            </a:r>
            <a:r>
              <a:rPr lang="en-US" sz="1400" dirty="0" smtClean="0"/>
              <a:t> p</a:t>
            </a:r>
            <a:r>
              <a:rPr lang="sk-SK" sz="1400" dirty="0" err="1" smtClean="0"/>
              <a:t>riestore</a:t>
            </a:r>
            <a:r>
              <a:rPr lang="sk-SK" sz="1400" dirty="0" smtClean="0"/>
              <a:t>, pre ktorý platí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45°. </a:t>
            </a:r>
          </a:p>
          <a:p>
            <a:pPr algn="l"/>
            <a:endParaRPr lang="sk-SK" sz="1400" dirty="0" smtClean="0">
              <a:sym typeface="Symbol"/>
            </a:endParaRPr>
          </a:p>
          <a:p>
            <a:pPr algn="l"/>
            <a:r>
              <a:rPr lang="sk-SK" sz="1400" b="1" dirty="0" smtClean="0">
                <a:sym typeface="Symbol"/>
              </a:rPr>
              <a:t>2) </a:t>
            </a:r>
            <a:r>
              <a:rPr lang="sk-SK" sz="1400" dirty="0" smtClean="0"/>
              <a:t>Zvolíme priemetňu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dirty="0" smtClean="0">
                <a:sym typeface="Symbol"/>
              </a:rPr>
              <a:t> kolmo na os </a:t>
            </a:r>
            <a:r>
              <a:rPr lang="sk-SK" sz="1400" b="1" dirty="0" smtClean="0">
                <a:sym typeface="Symbol"/>
              </a:rPr>
              <a:t>o</a:t>
            </a:r>
            <a:r>
              <a:rPr lang="sk-SK" sz="1400" dirty="0" smtClean="0">
                <a:sym typeface="Symbol"/>
              </a:rPr>
              <a:t>.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Priemetňu umiestnime za objekt, čím dosiahneme v perspektíve veľký obraz objektu a nemusíme ho následne zväčšovať.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87"/>
          <p:cNvSpPr>
            <a:spLocks noChangeArrowheads="1"/>
          </p:cNvSpPr>
          <p:nvPr/>
        </p:nvSpPr>
        <p:spPr bwMode="auto">
          <a:xfrm>
            <a:off x="1524048" y="5022389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1</a:t>
            </a:r>
            <a:endParaRPr lang="en-US" sz="1400" b="1" baseline="-25000" dirty="0"/>
          </a:p>
        </p:txBody>
      </p:sp>
      <p:sp>
        <p:nvSpPr>
          <p:cNvPr id="73" name="Rectangle 87"/>
          <p:cNvSpPr>
            <a:spLocks noChangeArrowheads="1"/>
          </p:cNvSpPr>
          <p:nvPr/>
        </p:nvSpPr>
        <p:spPr bwMode="auto">
          <a:xfrm>
            <a:off x="810052" y="96268"/>
            <a:ext cx="5485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2</a:t>
            </a:r>
            <a:r>
              <a:rPr lang="sk-SK" sz="1400" b="1" dirty="0" smtClean="0"/>
              <a:t> </a:t>
            </a:r>
            <a:r>
              <a:rPr lang="sk-SK" sz="1400" dirty="0" smtClean="0"/>
              <a:t>=</a:t>
            </a:r>
            <a:r>
              <a:rPr lang="sk-SK" sz="1400" baseline="-25000" dirty="0" smtClean="0"/>
              <a:t> </a:t>
            </a:r>
            <a:endParaRPr lang="en-US" sz="1400" b="1" baseline="-25000" dirty="0"/>
          </a:p>
        </p:txBody>
      </p:sp>
      <p:sp>
        <p:nvSpPr>
          <p:cNvPr id="7187" name="Oval 19"/>
          <p:cNvSpPr>
            <a:spLocks noChangeAspect="1" noChangeArrowheads="1"/>
          </p:cNvSpPr>
          <p:nvPr/>
        </p:nvSpPr>
        <p:spPr bwMode="auto">
          <a:xfrm>
            <a:off x="1507647" y="117009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720725" y="857250"/>
            <a:ext cx="27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2822575" y="3890963"/>
            <a:ext cx="68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1220190" y="183406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grpSp>
        <p:nvGrpSpPr>
          <p:cNvPr id="34" name="Skupina 15"/>
          <p:cNvGrpSpPr>
            <a:grpSpLocks/>
          </p:cNvGrpSpPr>
          <p:nvPr/>
        </p:nvGrpSpPr>
        <p:grpSpPr bwMode="auto">
          <a:xfrm>
            <a:off x="7524328" y="620688"/>
            <a:ext cx="1227856" cy="393700"/>
            <a:chOff x="2699794" y="4497810"/>
            <a:chExt cx="1226922" cy="393091"/>
          </a:xfrm>
        </p:grpSpPr>
        <p:pic>
          <p:nvPicPr>
            <p:cNvPr id="3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39" name="Zástupný symbol čísla snímky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5" grpId="0"/>
      <p:bldP spid="7186" grpId="0"/>
      <p:bldP spid="7188" grpId="0" animBg="1"/>
      <p:bldP spid="7189" grpId="0"/>
      <p:bldP spid="7199" grpId="0" animBg="1"/>
      <p:bldP spid="7200" grpId="0"/>
      <p:bldP spid="7215" grpId="0" animBg="1"/>
      <p:bldP spid="72" grpId="0"/>
      <p:bldP spid="73" grpId="0"/>
      <p:bldP spid="7187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4"/>
          <p:cNvSpPr>
            <a:spLocks noChangeShapeType="1"/>
          </p:cNvSpPr>
          <p:nvPr/>
        </p:nvSpPr>
        <p:spPr bwMode="auto">
          <a:xfrm>
            <a:off x="2822575" y="3890963"/>
            <a:ext cx="68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479800" y="871538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20725" y="857250"/>
            <a:ext cx="278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1547813" y="147638"/>
            <a:ext cx="0" cy="6450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0" y="1844675"/>
            <a:ext cx="843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8027988" y="191611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463495" y="3744000"/>
            <a:ext cx="819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1 </a:t>
            </a:r>
            <a:r>
              <a:rPr lang="sk-SK" sz="1400" dirty="0"/>
              <a:t>=</a:t>
            </a:r>
            <a:r>
              <a:rPr lang="sk-SK" sz="1400" b="1" dirty="0"/>
              <a:t> A´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463495" y="588963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463495" y="140177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V="1">
            <a:off x="3499034" y="1593849"/>
            <a:ext cx="1574616" cy="22963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1516063" y="141288"/>
            <a:ext cx="3548062" cy="1301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98" name="Line 30"/>
          <p:cNvSpPr>
            <a:spLocks noChangeAspect="1" noChangeShapeType="1"/>
          </p:cNvSpPr>
          <p:nvPr/>
        </p:nvSpPr>
        <p:spPr bwMode="auto">
          <a:xfrm>
            <a:off x="1549400" y="146050"/>
            <a:ext cx="3746500" cy="2959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-25400" y="152400"/>
            <a:ext cx="67325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390339" y="146150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</a:rPr>
              <a:t>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851400" y="1848793"/>
            <a:ext cx="9538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 </a:t>
            </a:r>
            <a:r>
              <a:rPr lang="sk-SK" sz="1400" dirty="0"/>
              <a:t>= </a:t>
            </a:r>
            <a:r>
              <a:rPr lang="sk-SK" sz="1400" b="1" dirty="0"/>
              <a:t>A´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</a:t>
            </a: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4894263" y="25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4863432" y="256593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s2</a:t>
            </a:r>
            <a:endParaRPr lang="sk-SK" sz="1400" b="1" dirty="0"/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4935624" y="1140745"/>
            <a:ext cx="508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  <a:r>
              <a:rPr lang="sk-SK" sz="1400" b="1" baseline="-25000" dirty="0"/>
              <a:t>s2</a:t>
            </a:r>
            <a:endParaRPr lang="sk-SK" sz="1400" b="1" dirty="0"/>
          </a:p>
        </p:txBody>
      </p:sp>
      <p:sp>
        <p:nvSpPr>
          <p:cNvPr id="7208" name="AutoShape 40"/>
          <p:cNvSpPr>
            <a:spLocks/>
          </p:cNvSpPr>
          <p:nvPr/>
        </p:nvSpPr>
        <p:spPr bwMode="auto">
          <a:xfrm>
            <a:off x="4889178" y="158750"/>
            <a:ext cx="169862" cy="1201738"/>
          </a:xfrm>
          <a:prstGeom prst="rightBrace">
            <a:avLst>
              <a:gd name="adj1" fmla="val 5895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09" name="AutoShape 41"/>
          <p:cNvSpPr>
            <a:spLocks/>
          </p:cNvSpPr>
          <p:nvPr/>
        </p:nvSpPr>
        <p:spPr bwMode="auto">
          <a:xfrm flipH="1">
            <a:off x="4677098" y="150812"/>
            <a:ext cx="215900" cy="2630115"/>
          </a:xfrm>
          <a:prstGeom prst="rightBrace">
            <a:avLst>
              <a:gd name="adj1" fmla="val 99203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4398665" y="1289050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5022623" y="654790"/>
            <a:ext cx="352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b´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220190" y="183406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7219" name="AutoShape 51"/>
          <p:cNvSpPr>
            <a:spLocks/>
          </p:cNvSpPr>
          <p:nvPr/>
        </p:nvSpPr>
        <p:spPr bwMode="auto">
          <a:xfrm rot="5400000" flipH="1">
            <a:off x="3132624" y="278591"/>
            <a:ext cx="180000" cy="3314700"/>
          </a:xfrm>
          <a:prstGeom prst="leftBrace">
            <a:avLst>
              <a:gd name="adj1" fmla="val 102353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3003063" y="190157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304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152400" y="168910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310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1,2</a:t>
            </a:r>
            <a:endParaRPr lang="en-US" sz="1400" b="1" baseline="-25000" dirty="0"/>
          </a:p>
        </p:txBody>
      </p:sp>
      <p:sp>
        <p:nvSpPr>
          <p:cNvPr id="71" name="BlokTextu 70"/>
          <p:cNvSpPr txBox="1"/>
          <p:nvPr/>
        </p:nvSpPr>
        <p:spPr>
          <a:xfrm>
            <a:off x="4445109" y="3219775"/>
            <a:ext cx="46387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v </a:t>
            </a:r>
            <a:r>
              <a:rPr lang="sk-SK" sz="1400" dirty="0" err="1" smtClean="0">
                <a:solidFill>
                  <a:srgbClr val="FF0000"/>
                </a:solidFill>
              </a:rPr>
              <a:t>Mongeovej</a:t>
            </a:r>
            <a:r>
              <a:rPr lang="sk-SK" sz="1400" dirty="0" smtClean="0">
                <a:solidFill>
                  <a:srgbClr val="FF0000"/>
                </a:solidFill>
              </a:rPr>
              <a:t> projekcii:</a:t>
            </a:r>
          </a:p>
          <a:p>
            <a:pPr algn="l"/>
            <a:r>
              <a:rPr lang="sk-SK" sz="1400" b="1" dirty="0" smtClean="0"/>
              <a:t>3) </a:t>
            </a:r>
            <a:r>
              <a:rPr lang="sk-SK" sz="1400" dirty="0" smtClean="0"/>
              <a:t>Zobrazíme body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</a:t>
            </a:r>
            <a:r>
              <a:rPr lang="sk-SK" sz="1400" b="1" dirty="0" err="1" smtClean="0"/>
              <a:t>A</a:t>
            </a:r>
            <a:r>
              <a:rPr lang="sk-SK" sz="1400" b="1" dirty="0" smtClean="0"/>
              <a:t>´</a:t>
            </a:r>
            <a:r>
              <a:rPr lang="sk-SK" sz="1400" dirty="0" smtClean="0"/>
              <a:t>: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Bodmi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zostrojíme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premietaci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priamk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SA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SA´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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s1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s1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Vzdialenosť bodov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a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s1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označíme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-25000" dirty="0" smtClean="0">
                <a:sym typeface="Mathematica1" pitchFamily="2" charset="2"/>
              </a:rPr>
              <a:t>1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-25000" dirty="0" smtClean="0">
                <a:sym typeface="Mathematica1" pitchFamily="2" charset="2"/>
              </a:rPr>
              <a:t>s1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sk-SK" sz="1400" b="1" dirty="0" smtClean="0">
                <a:sym typeface="Mathematica1" pitchFamily="2" charset="2"/>
              </a:rPr>
              <a:t>a</a:t>
            </a:r>
          </a:p>
          <a:p>
            <a:endParaRPr lang="sk-SK" sz="1400" b="1" dirty="0" smtClean="0">
              <a:sym typeface="Mathematica1" pitchFamily="2" charset="2"/>
            </a:endParaRPr>
          </a:p>
          <a:p>
            <a:r>
              <a:rPr lang="sk-SK" sz="1400" b="1" dirty="0" smtClean="0">
                <a:sym typeface="Mathematica1" pitchFamily="2" charset="2"/>
              </a:rPr>
              <a:t>S</a:t>
            </a:r>
            <a:r>
              <a:rPr lang="sk-SK" sz="1400" b="1" baseline="-25000" dirty="0" smtClean="0">
                <a:sym typeface="Mathematica1" pitchFamily="2" charset="2"/>
              </a:rPr>
              <a:t>2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-25000" dirty="0" smtClean="0">
                <a:sym typeface="Mathematica1" pitchFamily="2" charset="2"/>
              </a:rPr>
              <a:t>2</a:t>
            </a:r>
            <a:r>
              <a:rPr lang="sk-SK" sz="1400" dirty="0" smtClean="0">
                <a:sym typeface="Mathematica1" pitchFamily="2" charset="2"/>
              </a:rPr>
              <a:t>  </a:t>
            </a:r>
            <a:r>
              <a:rPr lang="sk-SK" sz="1400" dirty="0" smtClean="0">
                <a:sym typeface="Symbol"/>
              </a:rPr>
              <a:t></a:t>
            </a:r>
            <a:r>
              <a:rPr lang="en-US" sz="1400" dirty="0" smtClean="0">
                <a:sym typeface="Symbol"/>
              </a:rPr>
              <a:t> </a:t>
            </a:r>
            <a:r>
              <a:rPr lang="sk-SK" sz="1400" dirty="0" smtClean="0">
                <a:sym typeface="Mathematica1" pitchFamily="2" charset="2"/>
              </a:rPr>
              <a:t> </a:t>
            </a:r>
            <a:r>
              <a:rPr lang="sk-SK" sz="1400" b="1" dirty="0" smtClean="0">
                <a:sym typeface="Mathematica1" pitchFamily="2" charset="2"/>
              </a:rPr>
              <a:t>S</a:t>
            </a:r>
            <a:r>
              <a:rPr lang="sk-SK" sz="1400" b="1" baseline="-25000" dirty="0" smtClean="0">
                <a:sym typeface="Mathematica1" pitchFamily="2" charset="2"/>
              </a:rPr>
              <a:t>2</a:t>
            </a:r>
            <a:r>
              <a:rPr lang="sk-SK" sz="1400" b="1" dirty="0" smtClean="0">
                <a:sym typeface="Mathematica1" pitchFamily="2" charset="2"/>
              </a:rPr>
              <a:t>A´</a:t>
            </a:r>
            <a:r>
              <a:rPr lang="sk-SK" sz="1400" b="1" baseline="-25000" dirty="0" smtClean="0">
                <a:sym typeface="Mathematica1" pitchFamily="2" charset="2"/>
              </a:rPr>
              <a:t>2</a:t>
            </a:r>
            <a:endParaRPr lang="sk-SK" sz="1400" dirty="0" smtClean="0">
              <a:sym typeface="Mathematica1" pitchFamily="2" charset="2"/>
            </a:endParaRPr>
          </a:p>
          <a:p>
            <a:r>
              <a:rPr lang="sk-SK" sz="1400" dirty="0" smtClean="0">
                <a:sym typeface="Mathematica1" pitchFamily="2" charset="2"/>
              </a:rPr>
              <a:t>Body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-25000" dirty="0" smtClean="0">
                <a:sym typeface="Mathematica1" pitchFamily="2" charset="2"/>
              </a:rPr>
              <a:t>s2  </a:t>
            </a:r>
            <a:r>
              <a:rPr lang="sk-SK" sz="1400" dirty="0" smtClean="0">
                <a:sym typeface="Mathematica1" pitchFamily="2" charset="2"/>
              </a:rPr>
              <a:t>a </a:t>
            </a:r>
            <a:r>
              <a:rPr lang="sk-SK" sz="1400" b="1" dirty="0" smtClean="0">
                <a:sym typeface="Mathematica1" pitchFamily="2" charset="2"/>
              </a:rPr>
              <a:t>A´</a:t>
            </a:r>
            <a:r>
              <a:rPr lang="sk-SK" sz="1400" b="1" baseline="-25000" dirty="0" smtClean="0">
                <a:sym typeface="Mathematica1" pitchFamily="2" charset="2"/>
              </a:rPr>
              <a:t>s2</a:t>
            </a:r>
            <a:r>
              <a:rPr lang="sk-SK" sz="1400" b="1" dirty="0" smtClean="0">
                <a:sym typeface="Mathematica1" pitchFamily="2" charset="2"/>
              </a:rPr>
              <a:t> </a:t>
            </a:r>
            <a:r>
              <a:rPr lang="sk-SK" sz="1400" dirty="0" smtClean="0">
                <a:sym typeface="Mathematica1" pitchFamily="2" charset="2"/>
              </a:rPr>
              <a:t>ležia na </a:t>
            </a:r>
            <a:r>
              <a:rPr lang="sk-SK" sz="1400" dirty="0" err="1" smtClean="0">
                <a:sym typeface="Mathematica1" pitchFamily="2" charset="2"/>
              </a:rPr>
              <a:t>ordinále</a:t>
            </a:r>
            <a:r>
              <a:rPr lang="sk-SK" sz="1400" dirty="0" smtClean="0">
                <a:sym typeface="Mathematica1" pitchFamily="2" charset="2"/>
              </a:rPr>
              <a:t>.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Vzdialenosť bodu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od horizontu označíme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Vzdialenosť bodu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A´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od horizontu označíme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b´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-25000" dirty="0" smtClean="0">
                <a:sym typeface="Mathematica1" pitchFamily="2" charset="2"/>
              </a:rPr>
              <a:t>2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-25000" dirty="0" smtClean="0">
                <a:sym typeface="Mathematica1" pitchFamily="2" charset="2"/>
              </a:rPr>
              <a:t>s2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sk-SK" sz="1400" b="1" dirty="0" smtClean="0">
                <a:sym typeface="Mathematica1" pitchFamily="2" charset="2"/>
              </a:rPr>
              <a:t>b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-25000" dirty="0" smtClean="0">
                <a:sym typeface="Mathematica1" pitchFamily="2" charset="2"/>
              </a:rPr>
              <a:t>2 </a:t>
            </a:r>
            <a:r>
              <a:rPr lang="sk-SK" sz="1400" b="1" dirty="0" smtClean="0">
                <a:sym typeface="Mathematica1" pitchFamily="2" charset="2"/>
              </a:rPr>
              <a:t>A´</a:t>
            </a:r>
            <a:r>
              <a:rPr lang="sk-SK" sz="1400" b="1" baseline="-25000" dirty="0" smtClean="0">
                <a:sym typeface="Mathematica1" pitchFamily="2" charset="2"/>
              </a:rPr>
              <a:t>s2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sk-SK" sz="1400" b="1" dirty="0" smtClean="0">
                <a:sym typeface="Mathematica1" pitchFamily="2" charset="2"/>
              </a:rPr>
              <a:t>b´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87"/>
          <p:cNvSpPr>
            <a:spLocks noChangeArrowheads="1"/>
          </p:cNvSpPr>
          <p:nvPr/>
        </p:nvSpPr>
        <p:spPr bwMode="auto">
          <a:xfrm>
            <a:off x="1524048" y="5022389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1</a:t>
            </a:r>
            <a:endParaRPr lang="en-US" sz="1400" b="1" baseline="-25000" dirty="0"/>
          </a:p>
        </p:txBody>
      </p:sp>
      <p:sp>
        <p:nvSpPr>
          <p:cNvPr id="7187" name="Oval 19"/>
          <p:cNvSpPr>
            <a:spLocks noChangeAspect="1" noChangeArrowheads="1"/>
          </p:cNvSpPr>
          <p:nvPr/>
        </p:nvSpPr>
        <p:spPr bwMode="auto">
          <a:xfrm>
            <a:off x="1514726" y="12566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15" name="Oval 47"/>
          <p:cNvSpPr>
            <a:spLocks noChangeAspect="1" noChangeArrowheads="1"/>
          </p:cNvSpPr>
          <p:nvPr/>
        </p:nvSpPr>
        <p:spPr bwMode="auto">
          <a:xfrm>
            <a:off x="1514726" y="180022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191" name="Oval 23"/>
          <p:cNvSpPr>
            <a:spLocks noChangeAspect="1" noChangeArrowheads="1"/>
          </p:cNvSpPr>
          <p:nvPr/>
        </p:nvSpPr>
        <p:spPr bwMode="auto">
          <a:xfrm>
            <a:off x="3445795" y="163604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192" name="Oval 24"/>
          <p:cNvSpPr>
            <a:spLocks noChangeAspect="1" noChangeArrowheads="1"/>
          </p:cNvSpPr>
          <p:nvPr/>
        </p:nvSpPr>
        <p:spPr bwMode="auto">
          <a:xfrm>
            <a:off x="3445127" y="82104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190" name="Oval 22"/>
          <p:cNvSpPr>
            <a:spLocks noChangeAspect="1" noChangeArrowheads="1"/>
          </p:cNvSpPr>
          <p:nvPr/>
        </p:nvSpPr>
        <p:spPr bwMode="auto">
          <a:xfrm>
            <a:off x="3461354" y="384394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01" name="Oval 33"/>
          <p:cNvSpPr>
            <a:spLocks noChangeAspect="1" noChangeArrowheads="1"/>
          </p:cNvSpPr>
          <p:nvPr/>
        </p:nvSpPr>
        <p:spPr bwMode="auto">
          <a:xfrm>
            <a:off x="4861033" y="180594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 flipV="1">
            <a:off x="1549400" y="3901044"/>
            <a:ext cx="1930070" cy="273470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204" name="Oval 36"/>
          <p:cNvSpPr>
            <a:spLocks noChangeAspect="1" noChangeArrowheads="1"/>
          </p:cNvSpPr>
          <p:nvPr/>
        </p:nvSpPr>
        <p:spPr bwMode="auto">
          <a:xfrm>
            <a:off x="4860253" y="2766361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05" name="Oval 37"/>
          <p:cNvSpPr>
            <a:spLocks noChangeAspect="1" noChangeArrowheads="1"/>
          </p:cNvSpPr>
          <p:nvPr/>
        </p:nvSpPr>
        <p:spPr bwMode="auto">
          <a:xfrm>
            <a:off x="4860400" y="134080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1200122" y="9626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2</a:t>
            </a:r>
            <a:endParaRPr lang="sk-SK" sz="1400" b="1" dirty="0"/>
          </a:p>
        </p:txBody>
      </p:sp>
      <p:sp>
        <p:nvSpPr>
          <p:cNvPr id="63" name="Rectangle 87"/>
          <p:cNvSpPr>
            <a:spLocks noChangeArrowheads="1"/>
          </p:cNvSpPr>
          <p:nvPr/>
        </p:nvSpPr>
        <p:spPr bwMode="auto">
          <a:xfrm>
            <a:off x="810052" y="96268"/>
            <a:ext cx="5485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2</a:t>
            </a:r>
            <a:r>
              <a:rPr lang="sk-SK" sz="1400" b="1" dirty="0" smtClean="0"/>
              <a:t> </a:t>
            </a:r>
            <a:r>
              <a:rPr lang="sk-SK" sz="1400" dirty="0" smtClean="0"/>
              <a:t>=</a:t>
            </a:r>
            <a:r>
              <a:rPr lang="sk-SK" sz="1400" baseline="-25000" dirty="0" smtClean="0"/>
              <a:t> </a:t>
            </a:r>
            <a:endParaRPr lang="en-US" sz="1400" b="1" baseline="-25000" dirty="0"/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1548000" y="65160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1</a:t>
            </a:r>
            <a:endParaRPr lang="sk-SK" sz="1400" b="1" dirty="0"/>
          </a:p>
        </p:txBody>
      </p:sp>
      <p:sp>
        <p:nvSpPr>
          <p:cNvPr id="65" name="Oval 16"/>
          <p:cNvSpPr>
            <a:spLocks noChangeAspect="1" noChangeArrowheads="1"/>
          </p:cNvSpPr>
          <p:nvPr/>
        </p:nvSpPr>
        <p:spPr bwMode="auto">
          <a:xfrm>
            <a:off x="1508906" y="656566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grpSp>
        <p:nvGrpSpPr>
          <p:cNvPr id="56" name="Skupina 15"/>
          <p:cNvGrpSpPr>
            <a:grpSpLocks/>
          </p:cNvGrpSpPr>
          <p:nvPr/>
        </p:nvGrpSpPr>
        <p:grpSpPr bwMode="auto">
          <a:xfrm>
            <a:off x="7524328" y="620688"/>
            <a:ext cx="1227856" cy="393700"/>
            <a:chOff x="2699794" y="4497810"/>
            <a:chExt cx="1226922" cy="393091"/>
          </a:xfrm>
        </p:grpSpPr>
        <p:pic>
          <p:nvPicPr>
            <p:cNvPr id="5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66" name="Zástupný symbol čísla snímky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/>
      <p:bldP spid="7194" grpId="0"/>
      <p:bldP spid="7195" grpId="0"/>
      <p:bldP spid="7196" grpId="0" animBg="1"/>
      <p:bldP spid="7197" grpId="0" animBg="1"/>
      <p:bldP spid="7198" grpId="0" animBg="1"/>
      <p:bldP spid="7202" grpId="0"/>
      <p:bldP spid="7203" grpId="0" animBg="1"/>
      <p:bldP spid="7206" grpId="0"/>
      <p:bldP spid="7207" grpId="0"/>
      <p:bldP spid="7208" grpId="0" animBg="1"/>
      <p:bldP spid="7209" grpId="0" animBg="1"/>
      <p:bldP spid="7210" grpId="0"/>
      <p:bldP spid="7211" grpId="0"/>
      <p:bldP spid="7219" grpId="0" animBg="1"/>
      <p:bldP spid="7220" grpId="0"/>
      <p:bldP spid="7191" grpId="0" animBg="1"/>
      <p:bldP spid="7192" grpId="0" animBg="1"/>
      <p:bldP spid="7190" grpId="0" animBg="1"/>
      <p:bldP spid="7201" grpId="0" animBg="1"/>
      <p:bldP spid="58" grpId="0" animBg="1"/>
      <p:bldP spid="7204" grpId="0" animBg="1"/>
      <p:bldP spid="72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7696033" y="3871331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479800" y="871538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20725" y="857250"/>
            <a:ext cx="278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822575" y="38909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1547813" y="147638"/>
            <a:ext cx="0" cy="6450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0" y="1844675"/>
            <a:ext cx="843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8027988" y="191611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ym typeface="Symbol" pitchFamily="18" charset="2"/>
              </a:rPr>
              <a:t></a:t>
            </a:r>
            <a:r>
              <a:rPr lang="sk-SK" sz="1400" b="1" baseline="-25000">
                <a:sym typeface="Symbol" pitchFamily="18" charset="2"/>
              </a:rPr>
              <a:t>1</a:t>
            </a:r>
            <a:endParaRPr lang="sk-SK" sz="1400" b="1">
              <a:sym typeface="Symbol" pitchFamily="18" charset="2"/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1516063" y="141288"/>
            <a:ext cx="3548062" cy="1301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98" name="Line 30"/>
          <p:cNvSpPr>
            <a:spLocks noChangeAspect="1" noChangeShapeType="1"/>
          </p:cNvSpPr>
          <p:nvPr/>
        </p:nvSpPr>
        <p:spPr bwMode="auto">
          <a:xfrm>
            <a:off x="1549400" y="146050"/>
            <a:ext cx="3746500" cy="2959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-25400" y="152400"/>
            <a:ext cx="67325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459543" y="15577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</a:rPr>
              <a:t>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4894263" y="25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3330575" y="4175125"/>
            <a:ext cx="56753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220190" y="183406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148000" y="385929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7221" name="AutoShape 53"/>
          <p:cNvSpPr>
            <a:spLocks/>
          </p:cNvSpPr>
          <p:nvPr/>
        </p:nvSpPr>
        <p:spPr bwMode="auto">
          <a:xfrm rot="5400000" flipH="1">
            <a:off x="6841341" y="2606823"/>
            <a:ext cx="180000" cy="3328035"/>
          </a:xfrm>
          <a:prstGeom prst="leftBrace">
            <a:avLst>
              <a:gd name="adj1" fmla="val 102353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6723363" y="431715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>
            <a:off x="8600245" y="3851275"/>
            <a:ext cx="0" cy="299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24" name="AutoShape 56"/>
          <p:cNvSpPr>
            <a:spLocks/>
          </p:cNvSpPr>
          <p:nvPr/>
        </p:nvSpPr>
        <p:spPr bwMode="auto">
          <a:xfrm>
            <a:off x="8608167" y="4176411"/>
            <a:ext cx="169862" cy="1171257"/>
          </a:xfrm>
          <a:prstGeom prst="rightBrace">
            <a:avLst>
              <a:gd name="adj1" fmla="val 57788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25" name="AutoShape 57"/>
          <p:cNvSpPr>
            <a:spLocks/>
          </p:cNvSpPr>
          <p:nvPr/>
        </p:nvSpPr>
        <p:spPr bwMode="auto">
          <a:xfrm flipH="1">
            <a:off x="8382525" y="4179550"/>
            <a:ext cx="215900" cy="2570162"/>
          </a:xfrm>
          <a:prstGeom prst="rightBrace">
            <a:avLst>
              <a:gd name="adj1" fmla="val 99203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8079872" y="531017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8763000" y="4652971"/>
            <a:ext cx="352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b´</a:t>
            </a:r>
          </a:p>
        </p:txBody>
      </p:sp>
      <p:sp>
        <p:nvSpPr>
          <p:cNvPr id="10304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8600245" y="5354638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152400" y="168910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310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1,2</a:t>
            </a:r>
            <a:endParaRPr lang="en-US" sz="1400" b="1" baseline="-25000" dirty="0"/>
          </a:p>
        </p:txBody>
      </p:sp>
      <p:sp>
        <p:nvSpPr>
          <p:cNvPr id="71" name="BlokTextu 70"/>
          <p:cNvSpPr txBox="1"/>
          <p:nvPr/>
        </p:nvSpPr>
        <p:spPr>
          <a:xfrm>
            <a:off x="2783196" y="4930872"/>
            <a:ext cx="5312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v perspektíve:</a:t>
            </a:r>
          </a:p>
          <a:p>
            <a:pPr algn="l"/>
            <a:r>
              <a:rPr lang="sk-SK" sz="1400" b="1" dirty="0" smtClean="0"/>
              <a:t>4) </a:t>
            </a:r>
            <a:r>
              <a:rPr lang="sk-SK" sz="1400" dirty="0" smtClean="0"/>
              <a:t>V nákresni zvolíme horizont a hlavný bod.</a:t>
            </a:r>
          </a:p>
          <a:p>
            <a:r>
              <a:rPr lang="sk-SK" sz="1400" b="1" dirty="0" smtClean="0">
                <a:sym typeface="Mathematica1" pitchFamily="2" charset="2"/>
              </a:rPr>
              <a:t>5) </a:t>
            </a:r>
            <a:r>
              <a:rPr lang="sk-SK" sz="1400" dirty="0" smtClean="0">
                <a:sym typeface="Symbol"/>
              </a:rPr>
              <a:t>Na horizonte narysujeme bod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30000" dirty="0" smtClean="0">
                <a:sym typeface="Mathematica1" pitchFamily="2" charset="2"/>
              </a:rPr>
              <a:t>h</a:t>
            </a:r>
            <a:r>
              <a:rPr lang="sk-SK" sz="1400" b="1" dirty="0" smtClean="0">
                <a:sym typeface="Mathematica1" pitchFamily="2" charset="2"/>
              </a:rPr>
              <a:t> </a:t>
            </a:r>
            <a:r>
              <a:rPr lang="sk-SK" sz="1400" dirty="0" smtClean="0">
                <a:sym typeface="Mathematica1" pitchFamily="2" charset="2"/>
              </a:rPr>
              <a:t>vpravo od bodu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H </a:t>
            </a:r>
            <a:r>
              <a:rPr lang="sk-SK" sz="1400" dirty="0" smtClean="0">
                <a:sym typeface="Symbol"/>
              </a:rPr>
              <a:t>tak, aby</a:t>
            </a:r>
          </a:p>
          <a:p>
            <a:r>
              <a:rPr lang="sk-SK" sz="1400" dirty="0" smtClean="0">
                <a:sym typeface="Symbol"/>
              </a:rPr>
              <a:t>platilo: 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err="1" smtClean="0">
                <a:sym typeface="Mathematica1" pitchFamily="2" charset="2"/>
              </a:rPr>
              <a:t>HA</a:t>
            </a:r>
            <a:r>
              <a:rPr lang="sk-SK" sz="1400" b="1" baseline="30000" dirty="0" err="1" smtClean="0">
                <a:sym typeface="Mathematica1" pitchFamily="2" charset="2"/>
              </a:rPr>
              <a:t>h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dirty="0" smtClean="0">
                <a:sym typeface="Mathematica1" pitchFamily="2" charset="2"/>
              </a:rPr>
              <a:t>.</a:t>
            </a:r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6) </a:t>
            </a:r>
            <a:r>
              <a:rPr lang="sk-SK" sz="1400" dirty="0" smtClean="0">
                <a:sym typeface="Symbol"/>
              </a:rPr>
              <a:t>V bode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30000" dirty="0" smtClean="0">
                <a:sym typeface="Symbol"/>
              </a:rPr>
              <a:t>h 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narysujeme kolmicu na horizont. Na tejto kolmici</a:t>
            </a:r>
          </a:p>
          <a:p>
            <a:r>
              <a:rPr lang="sk-SK" sz="1400" dirty="0" smtClean="0">
                <a:sym typeface="Symbol"/>
              </a:rPr>
              <a:t>narysujeme body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dirty="0" smtClean="0">
                <a:sym typeface="Mathematica1" pitchFamily="2" charset="2"/>
              </a:rPr>
              <a:t>, </a:t>
            </a:r>
            <a:r>
              <a:rPr lang="sk-SK" sz="1400" b="1" dirty="0" smtClean="0">
                <a:sym typeface="Mathematica1" pitchFamily="2" charset="2"/>
              </a:rPr>
              <a:t>A´</a:t>
            </a:r>
            <a:r>
              <a:rPr lang="sk-SK" sz="1400" b="1" baseline="-25000" dirty="0" smtClean="0">
                <a:sym typeface="Mathematica1" pitchFamily="2" charset="2"/>
              </a:rPr>
              <a:t> </a:t>
            </a:r>
            <a:r>
              <a:rPr lang="sk-SK" sz="1400" dirty="0" smtClean="0">
                <a:sym typeface="Symbol"/>
              </a:rPr>
              <a:t>pod horizontom tak, aby platilo: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30000" dirty="0" smtClean="0">
                <a:sym typeface="Mathematica1" pitchFamily="2" charset="2"/>
              </a:rPr>
              <a:t>h</a:t>
            </a:r>
            <a:r>
              <a:rPr lang="sk-SK" sz="1400" b="1" dirty="0" smtClean="0">
                <a:sym typeface="Mathematica1" pitchFamily="2" charset="2"/>
              </a:rPr>
              <a:t> A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sk-SK" sz="1400" b="1" dirty="0" smtClean="0">
                <a:sym typeface="Mathematica1" pitchFamily="2" charset="2"/>
              </a:rPr>
              <a:t>b</a:t>
            </a:r>
            <a:r>
              <a:rPr lang="sk-SK" sz="1400" dirty="0" smtClean="0">
                <a:sym typeface="Mathematica1" pitchFamily="2" charset="2"/>
              </a:rPr>
              <a:t>,</a:t>
            </a:r>
            <a:endParaRPr lang="sk-SK" sz="1400" dirty="0" smtClean="0">
              <a:sym typeface="Symbol"/>
            </a:endParaRP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30000" dirty="0" smtClean="0">
                <a:sym typeface="Mathematica1" pitchFamily="2" charset="2"/>
              </a:rPr>
              <a:t>h</a:t>
            </a:r>
            <a:r>
              <a:rPr lang="sk-SK" sz="1400" b="1" dirty="0" smtClean="0">
                <a:sym typeface="Mathematica1" pitchFamily="2" charset="2"/>
              </a:rPr>
              <a:t> A´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sk-SK" sz="1400" b="1" dirty="0" smtClean="0">
                <a:sym typeface="Mathematica1" pitchFamily="2" charset="2"/>
              </a:rPr>
              <a:t>b´</a:t>
            </a:r>
            <a:r>
              <a:rPr lang="sk-SK" sz="1400" dirty="0" smtClean="0">
                <a:sym typeface="Mathematica1" pitchFamily="2" charset="2"/>
              </a:rPr>
              <a:t>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8280000" y="385200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A</a:t>
            </a:r>
            <a:r>
              <a:rPr lang="sk-SK" sz="1400" b="1" baseline="30000" dirty="0" smtClean="0"/>
              <a:t>h</a:t>
            </a:r>
            <a:endParaRPr lang="sk-SK" sz="1400" b="1" dirty="0"/>
          </a:p>
        </p:txBody>
      </p:sp>
      <p:sp>
        <p:nvSpPr>
          <p:cNvPr id="73" name="Rectangle 87"/>
          <p:cNvSpPr>
            <a:spLocks noChangeArrowheads="1"/>
          </p:cNvSpPr>
          <p:nvPr/>
        </p:nvSpPr>
        <p:spPr bwMode="auto">
          <a:xfrm>
            <a:off x="1524048" y="5022389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1</a:t>
            </a:r>
            <a:endParaRPr lang="en-US" sz="1400" b="1" baseline="-25000" dirty="0"/>
          </a:p>
        </p:txBody>
      </p:sp>
      <p:sp>
        <p:nvSpPr>
          <p:cNvPr id="74" name="Oval 22"/>
          <p:cNvSpPr>
            <a:spLocks noChangeAspect="1" noChangeArrowheads="1"/>
          </p:cNvSpPr>
          <p:nvPr/>
        </p:nvSpPr>
        <p:spPr bwMode="auto">
          <a:xfrm>
            <a:off x="8581030" y="4150818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" name="Oval 19"/>
          <p:cNvSpPr>
            <a:spLocks noChangeAspect="1" noChangeArrowheads="1"/>
          </p:cNvSpPr>
          <p:nvPr/>
        </p:nvSpPr>
        <p:spPr bwMode="auto">
          <a:xfrm>
            <a:off x="1514726" y="12566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6" name="Oval 47"/>
          <p:cNvSpPr>
            <a:spLocks noChangeAspect="1" noChangeArrowheads="1"/>
          </p:cNvSpPr>
          <p:nvPr/>
        </p:nvSpPr>
        <p:spPr bwMode="auto">
          <a:xfrm>
            <a:off x="1512169" y="1804559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7" name="AutoShape 40"/>
          <p:cNvSpPr>
            <a:spLocks/>
          </p:cNvSpPr>
          <p:nvPr/>
        </p:nvSpPr>
        <p:spPr bwMode="auto">
          <a:xfrm>
            <a:off x="4889178" y="158750"/>
            <a:ext cx="169862" cy="1201738"/>
          </a:xfrm>
          <a:prstGeom prst="rightBrace">
            <a:avLst>
              <a:gd name="adj1" fmla="val 5895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8" name="AutoShape 41"/>
          <p:cNvSpPr>
            <a:spLocks/>
          </p:cNvSpPr>
          <p:nvPr/>
        </p:nvSpPr>
        <p:spPr bwMode="auto">
          <a:xfrm flipH="1">
            <a:off x="4677098" y="150812"/>
            <a:ext cx="215900" cy="2630115"/>
          </a:xfrm>
          <a:prstGeom prst="rightBrace">
            <a:avLst>
              <a:gd name="adj1" fmla="val 99203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9" name="Text Box 42"/>
          <p:cNvSpPr txBox="1">
            <a:spLocks noChangeArrowheads="1"/>
          </p:cNvSpPr>
          <p:nvPr/>
        </p:nvSpPr>
        <p:spPr bwMode="auto">
          <a:xfrm>
            <a:off x="4398665" y="1289050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5022623" y="654790"/>
            <a:ext cx="352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b´</a:t>
            </a:r>
          </a:p>
        </p:txBody>
      </p:sp>
      <p:sp>
        <p:nvSpPr>
          <p:cNvPr id="81" name="AutoShape 51"/>
          <p:cNvSpPr>
            <a:spLocks/>
          </p:cNvSpPr>
          <p:nvPr/>
        </p:nvSpPr>
        <p:spPr bwMode="auto">
          <a:xfrm rot="5400000" flipH="1">
            <a:off x="3132624" y="278591"/>
            <a:ext cx="180000" cy="3314700"/>
          </a:xfrm>
          <a:prstGeom prst="leftBrace">
            <a:avLst>
              <a:gd name="adj1" fmla="val 102353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3003063" y="190157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4" name="Line 28"/>
          <p:cNvSpPr>
            <a:spLocks noChangeShapeType="1"/>
          </p:cNvSpPr>
          <p:nvPr/>
        </p:nvSpPr>
        <p:spPr bwMode="auto">
          <a:xfrm flipV="1">
            <a:off x="3499034" y="1593849"/>
            <a:ext cx="1574616" cy="22963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 flipV="1">
            <a:off x="1549400" y="3901044"/>
            <a:ext cx="1930070" cy="273470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86" name="Oval 23"/>
          <p:cNvSpPr>
            <a:spLocks noChangeAspect="1" noChangeArrowheads="1"/>
          </p:cNvSpPr>
          <p:nvPr/>
        </p:nvSpPr>
        <p:spPr bwMode="auto">
          <a:xfrm>
            <a:off x="3445795" y="163604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7" name="Oval 24"/>
          <p:cNvSpPr>
            <a:spLocks noChangeAspect="1" noChangeArrowheads="1"/>
          </p:cNvSpPr>
          <p:nvPr/>
        </p:nvSpPr>
        <p:spPr bwMode="auto">
          <a:xfrm>
            <a:off x="3445127" y="82104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8" name="Oval 22"/>
          <p:cNvSpPr>
            <a:spLocks noChangeAspect="1" noChangeArrowheads="1"/>
          </p:cNvSpPr>
          <p:nvPr/>
        </p:nvSpPr>
        <p:spPr bwMode="auto">
          <a:xfrm>
            <a:off x="3461354" y="384394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9" name="Oval 33"/>
          <p:cNvSpPr>
            <a:spLocks noChangeAspect="1" noChangeArrowheads="1"/>
          </p:cNvSpPr>
          <p:nvPr/>
        </p:nvSpPr>
        <p:spPr bwMode="auto">
          <a:xfrm>
            <a:off x="4861033" y="180594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90" name="Oval 36"/>
          <p:cNvSpPr>
            <a:spLocks noChangeAspect="1" noChangeArrowheads="1"/>
          </p:cNvSpPr>
          <p:nvPr/>
        </p:nvSpPr>
        <p:spPr bwMode="auto">
          <a:xfrm>
            <a:off x="4860253" y="2749531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91" name="Oval 37"/>
          <p:cNvSpPr>
            <a:spLocks noChangeAspect="1" noChangeArrowheads="1"/>
          </p:cNvSpPr>
          <p:nvPr/>
        </p:nvSpPr>
        <p:spPr bwMode="auto">
          <a:xfrm>
            <a:off x="4860400" y="134080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1200122" y="9626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2</a:t>
            </a:r>
            <a:endParaRPr lang="sk-SK" sz="1400" b="1" dirty="0"/>
          </a:p>
        </p:txBody>
      </p:sp>
      <p:sp>
        <p:nvSpPr>
          <p:cNvPr id="94" name="Rectangle 87"/>
          <p:cNvSpPr>
            <a:spLocks noChangeArrowheads="1"/>
          </p:cNvSpPr>
          <p:nvPr/>
        </p:nvSpPr>
        <p:spPr bwMode="auto">
          <a:xfrm>
            <a:off x="810052" y="96268"/>
            <a:ext cx="5485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2</a:t>
            </a:r>
            <a:r>
              <a:rPr lang="sk-SK" sz="1400" b="1" dirty="0" smtClean="0"/>
              <a:t> </a:t>
            </a:r>
            <a:r>
              <a:rPr lang="sk-SK" sz="1400" dirty="0" smtClean="0"/>
              <a:t>=</a:t>
            </a:r>
            <a:r>
              <a:rPr lang="sk-SK" sz="1400" baseline="-25000" dirty="0" smtClean="0"/>
              <a:t> </a:t>
            </a:r>
            <a:endParaRPr lang="en-US" sz="1400" b="1" baseline="-25000" dirty="0"/>
          </a:p>
        </p:txBody>
      </p:sp>
      <p:sp>
        <p:nvSpPr>
          <p:cNvPr id="97" name="Text Box 25"/>
          <p:cNvSpPr txBox="1">
            <a:spLocks noChangeArrowheads="1"/>
          </p:cNvSpPr>
          <p:nvPr/>
        </p:nvSpPr>
        <p:spPr bwMode="auto">
          <a:xfrm>
            <a:off x="3463495" y="3744000"/>
            <a:ext cx="819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1 </a:t>
            </a:r>
            <a:r>
              <a:rPr lang="sk-SK" sz="1400" dirty="0"/>
              <a:t>=</a:t>
            </a:r>
            <a:r>
              <a:rPr lang="sk-SK" sz="1400" b="1" dirty="0"/>
              <a:t> A´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3463495" y="588963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3463495" y="140177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00" name="Text Box 34"/>
          <p:cNvSpPr txBox="1">
            <a:spLocks noChangeArrowheads="1"/>
          </p:cNvSpPr>
          <p:nvPr/>
        </p:nvSpPr>
        <p:spPr bwMode="auto">
          <a:xfrm>
            <a:off x="4851400" y="1848793"/>
            <a:ext cx="9538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 </a:t>
            </a:r>
            <a:r>
              <a:rPr lang="sk-SK" sz="1400" dirty="0"/>
              <a:t>= </a:t>
            </a:r>
            <a:r>
              <a:rPr lang="sk-SK" sz="1400" b="1" dirty="0"/>
              <a:t>A´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</a:t>
            </a:r>
          </a:p>
        </p:txBody>
      </p:sp>
      <p:sp>
        <p:nvSpPr>
          <p:cNvPr id="101" name="Text Box 38"/>
          <p:cNvSpPr txBox="1">
            <a:spLocks noChangeArrowheads="1"/>
          </p:cNvSpPr>
          <p:nvPr/>
        </p:nvSpPr>
        <p:spPr bwMode="auto">
          <a:xfrm>
            <a:off x="4863432" y="256593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s2</a:t>
            </a:r>
            <a:endParaRPr lang="sk-SK" sz="1400" b="1" dirty="0"/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4935624" y="1140745"/>
            <a:ext cx="508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  <a:r>
              <a:rPr lang="sk-SK" sz="1400" b="1" baseline="-25000" dirty="0"/>
              <a:t>s2</a:t>
            </a:r>
            <a:endParaRPr lang="sk-SK" sz="1400" b="1" dirty="0"/>
          </a:p>
        </p:txBody>
      </p:sp>
      <p:sp>
        <p:nvSpPr>
          <p:cNvPr id="7229" name="Oval 61"/>
          <p:cNvSpPr>
            <a:spLocks noChangeAspect="1" noChangeArrowheads="1"/>
          </p:cNvSpPr>
          <p:nvPr/>
        </p:nvSpPr>
        <p:spPr bwMode="auto">
          <a:xfrm>
            <a:off x="8564245" y="530733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28" name="Oval 60"/>
          <p:cNvSpPr>
            <a:spLocks noChangeAspect="1" noChangeArrowheads="1"/>
          </p:cNvSpPr>
          <p:nvPr/>
        </p:nvSpPr>
        <p:spPr bwMode="auto">
          <a:xfrm>
            <a:off x="8564245" y="671830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5" name="Text Box 62"/>
          <p:cNvSpPr txBox="1">
            <a:spLocks noChangeArrowheads="1"/>
          </p:cNvSpPr>
          <p:nvPr/>
        </p:nvSpPr>
        <p:spPr bwMode="auto">
          <a:xfrm>
            <a:off x="8585835" y="6489263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</a:p>
        </p:txBody>
      </p:sp>
      <p:sp>
        <p:nvSpPr>
          <p:cNvPr id="106" name="Text Box 63"/>
          <p:cNvSpPr txBox="1">
            <a:spLocks noChangeArrowheads="1"/>
          </p:cNvSpPr>
          <p:nvPr/>
        </p:nvSpPr>
        <p:spPr bwMode="auto">
          <a:xfrm>
            <a:off x="8541802" y="5302943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</a:p>
        </p:txBody>
      </p:sp>
      <p:sp>
        <p:nvSpPr>
          <p:cNvPr id="107" name="Text Box 17"/>
          <p:cNvSpPr txBox="1">
            <a:spLocks noChangeArrowheads="1"/>
          </p:cNvSpPr>
          <p:nvPr/>
        </p:nvSpPr>
        <p:spPr bwMode="auto">
          <a:xfrm>
            <a:off x="1548000" y="65160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1</a:t>
            </a:r>
            <a:endParaRPr lang="sk-SK" sz="1400" b="1" dirty="0"/>
          </a:p>
        </p:txBody>
      </p:sp>
      <p:sp>
        <p:nvSpPr>
          <p:cNvPr id="108" name="Oval 16"/>
          <p:cNvSpPr>
            <a:spLocks noChangeAspect="1" noChangeArrowheads="1"/>
          </p:cNvSpPr>
          <p:nvPr/>
        </p:nvSpPr>
        <p:spPr bwMode="auto">
          <a:xfrm>
            <a:off x="1508906" y="656566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217" name="Oval 49"/>
          <p:cNvSpPr>
            <a:spLocks noChangeAspect="1" noChangeArrowheads="1"/>
          </p:cNvSpPr>
          <p:nvPr/>
        </p:nvSpPr>
        <p:spPr bwMode="auto">
          <a:xfrm>
            <a:off x="5216525" y="4130675"/>
            <a:ext cx="90000" cy="90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grpSp>
        <p:nvGrpSpPr>
          <p:cNvPr id="75" name="Skupina 15"/>
          <p:cNvGrpSpPr>
            <a:grpSpLocks/>
          </p:cNvGrpSpPr>
          <p:nvPr/>
        </p:nvGrpSpPr>
        <p:grpSpPr bwMode="auto">
          <a:xfrm>
            <a:off x="7524328" y="620688"/>
            <a:ext cx="1227856" cy="393700"/>
            <a:chOff x="2699794" y="4497810"/>
            <a:chExt cx="1226922" cy="393091"/>
          </a:xfrm>
        </p:grpSpPr>
        <p:pic>
          <p:nvPicPr>
            <p:cNvPr id="92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96" name="Zástupný symbol čísla snímky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3" grpId="0"/>
      <p:bldP spid="7212" grpId="0" animBg="1"/>
      <p:bldP spid="7218" grpId="0"/>
      <p:bldP spid="7221" grpId="0" animBg="1"/>
      <p:bldP spid="7222" grpId="0"/>
      <p:bldP spid="7223" grpId="0" animBg="1"/>
      <p:bldP spid="7224" grpId="0" animBg="1"/>
      <p:bldP spid="7225" grpId="0" animBg="1"/>
      <p:bldP spid="7226" grpId="0"/>
      <p:bldP spid="7227" grpId="0"/>
      <p:bldP spid="7264" grpId="0" animBg="1"/>
      <p:bldP spid="70" grpId="0"/>
      <p:bldP spid="74" grpId="0" animBg="1"/>
      <p:bldP spid="7229" grpId="0" animBg="1"/>
      <p:bldP spid="7228" grpId="0" animBg="1"/>
      <p:bldP spid="105" grpId="0"/>
      <p:bldP spid="106" grpId="0"/>
      <p:bldP spid="72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479800" y="871538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20725" y="857250"/>
            <a:ext cx="278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822575" y="38909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1547813" y="147638"/>
            <a:ext cx="0" cy="6450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0" y="1844675"/>
            <a:ext cx="843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8027988" y="191611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ym typeface="Symbol" pitchFamily="18" charset="2"/>
              </a:rPr>
              <a:t></a:t>
            </a:r>
            <a:r>
              <a:rPr lang="sk-SK" sz="1400" b="1" baseline="-25000">
                <a:sym typeface="Symbol" pitchFamily="18" charset="2"/>
              </a:rPr>
              <a:t>1</a:t>
            </a:r>
            <a:endParaRPr lang="sk-SK" sz="1400" b="1">
              <a:sym typeface="Symbol" pitchFamily="18" charset="2"/>
            </a:endParaRP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1516063" y="141288"/>
            <a:ext cx="3548062" cy="1301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94" name="Line 30"/>
          <p:cNvSpPr>
            <a:spLocks noChangeAspect="1" noChangeShapeType="1"/>
          </p:cNvSpPr>
          <p:nvPr/>
        </p:nvSpPr>
        <p:spPr bwMode="auto">
          <a:xfrm>
            <a:off x="1549400" y="146050"/>
            <a:ext cx="3746500" cy="2959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-25400" y="152400"/>
            <a:ext cx="67325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457716" y="15577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</a:rPr>
              <a:t>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4894263" y="25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3330575" y="4175125"/>
            <a:ext cx="56753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H="1" flipV="1">
            <a:off x="88900" y="1752600"/>
            <a:ext cx="1458913" cy="4891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84" name="AutoShape 64"/>
          <p:cNvSpPr>
            <a:spLocks/>
          </p:cNvSpPr>
          <p:nvPr/>
        </p:nvSpPr>
        <p:spPr bwMode="auto">
          <a:xfrm rot="5400000" flipH="1">
            <a:off x="691356" y="1300957"/>
            <a:ext cx="261937" cy="1409700"/>
          </a:xfrm>
          <a:prstGeom prst="leftBrace">
            <a:avLst>
              <a:gd name="adj1" fmla="val 44849"/>
              <a:gd name="adj2" fmla="val 50000"/>
            </a:avLst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5185" name="AutoShape 65"/>
          <p:cNvSpPr>
            <a:spLocks/>
          </p:cNvSpPr>
          <p:nvPr/>
        </p:nvSpPr>
        <p:spPr bwMode="auto">
          <a:xfrm rot="5400000" flipH="1">
            <a:off x="4455931" y="3561361"/>
            <a:ext cx="180000" cy="1409700"/>
          </a:xfrm>
          <a:prstGeom prst="leftBrace">
            <a:avLst>
              <a:gd name="adj1" fmla="val 44849"/>
              <a:gd name="adj2" fmla="val 50000"/>
            </a:avLst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3817938" y="4077071"/>
            <a:ext cx="0" cy="2682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 flipH="1">
            <a:off x="3429000" y="5357813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 flipH="1">
            <a:off x="3390900" y="6761163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89" name="Oval 69"/>
          <p:cNvSpPr>
            <a:spLocks noChangeAspect="1" noChangeArrowheads="1"/>
          </p:cNvSpPr>
          <p:nvPr/>
        </p:nvSpPr>
        <p:spPr bwMode="auto">
          <a:xfrm>
            <a:off x="697089" y="384762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61496" y="3848265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1 </a:t>
            </a:r>
            <a:r>
              <a:rPr lang="sk-SK" sz="1400" dirty="0" smtClean="0"/>
              <a:t>= </a:t>
            </a:r>
            <a:r>
              <a:rPr lang="sk-SK" sz="1400" b="1" dirty="0" smtClean="0"/>
              <a:t>B´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3460082" y="64646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3465183" y="5314056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B´</a:t>
            </a:r>
          </a:p>
        </p:txBody>
      </p:sp>
      <p:sp>
        <p:nvSpPr>
          <p:cNvPr id="11340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>
            <a:off x="152400" y="168910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345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1,2</a:t>
            </a:r>
            <a:endParaRPr lang="en-US" sz="1400" b="1" baseline="-25000"/>
          </a:p>
        </p:txBody>
      </p:sp>
      <p:sp>
        <p:nvSpPr>
          <p:cNvPr id="82" name="BlokTextu 81"/>
          <p:cNvSpPr txBox="1"/>
          <p:nvPr/>
        </p:nvSpPr>
        <p:spPr>
          <a:xfrm>
            <a:off x="5439774" y="2253167"/>
            <a:ext cx="3704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pPr algn="l"/>
            <a:r>
              <a:rPr lang="sk-SK" sz="1400" b="1" dirty="0" smtClean="0"/>
              <a:t>7)</a:t>
            </a:r>
            <a:r>
              <a:rPr lang="sk-SK" sz="1400" dirty="0" smtClean="0"/>
              <a:t> Zobrazíme body </a:t>
            </a:r>
            <a:r>
              <a:rPr lang="sk-SK" sz="1400" b="1" dirty="0" smtClean="0"/>
              <a:t>B </a:t>
            </a:r>
            <a:r>
              <a:rPr lang="sk-SK" sz="1400" dirty="0" smtClean="0"/>
              <a:t>a </a:t>
            </a:r>
            <a:r>
              <a:rPr lang="sk-SK" sz="1400" b="1" dirty="0" smtClean="0"/>
              <a:t>B´</a:t>
            </a:r>
            <a:r>
              <a:rPr lang="sk-SK" sz="1400" dirty="0" smtClean="0"/>
              <a:t>:</a:t>
            </a:r>
          </a:p>
          <a:p>
            <a:r>
              <a:rPr lang="sk-SK" sz="1400" dirty="0" smtClean="0"/>
              <a:t>V </a:t>
            </a:r>
            <a:r>
              <a:rPr lang="sk-SK" sz="1400" dirty="0" err="1" smtClean="0"/>
              <a:t>Mongeovej</a:t>
            </a:r>
            <a:r>
              <a:rPr lang="sk-SK" sz="1400" dirty="0" smtClean="0"/>
              <a:t> projekcii stačí narysovať bod</a:t>
            </a:r>
          </a:p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s1</a:t>
            </a:r>
            <a:r>
              <a:rPr lang="sk-SK" sz="1400" dirty="0" smtClean="0"/>
              <a:t> = </a:t>
            </a:r>
            <a:r>
              <a:rPr lang="sk-SK" sz="1400" b="1" dirty="0" smtClean="0"/>
              <a:t>B´</a:t>
            </a:r>
            <a:r>
              <a:rPr lang="sk-SK" sz="1400" b="1" baseline="-25000" dirty="0" smtClean="0"/>
              <a:t>s1</a:t>
            </a:r>
            <a:r>
              <a:rPr lang="sk-SK" sz="1400" dirty="0" smtClean="0"/>
              <a:t> a v perspektíve využiť priamky</a:t>
            </a:r>
          </a:p>
          <a:p>
            <a:r>
              <a:rPr lang="sk-SK" sz="1400" b="1" dirty="0" smtClean="0"/>
              <a:t>AB </a:t>
            </a:r>
            <a:r>
              <a:rPr lang="sk-SK" sz="1400" dirty="0" smtClean="0"/>
              <a:t>a </a:t>
            </a:r>
            <a:r>
              <a:rPr lang="sk-SK" sz="1400" b="1" dirty="0" smtClean="0"/>
              <a:t>A´B´</a:t>
            </a:r>
            <a:r>
              <a:rPr lang="sk-SK" sz="1400" dirty="0" smtClean="0"/>
              <a:t>, ktoré sú rovnobežné s priemetňou a majú nevlastný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36"/>
          <p:cNvSpPr>
            <a:spLocks noChangeAspect="1" noChangeArrowheads="1"/>
          </p:cNvSpPr>
          <p:nvPr/>
        </p:nvSpPr>
        <p:spPr bwMode="auto">
          <a:xfrm>
            <a:off x="78765" y="180242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94744" y="1827873"/>
            <a:ext cx="960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en-US" sz="1400" b="1" baseline="-25000" dirty="0" smtClean="0"/>
              <a:t>s</a:t>
            </a:r>
            <a:r>
              <a:rPr lang="sk-SK" sz="1400" b="1" baseline="-25000" dirty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B´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</a:t>
            </a:r>
          </a:p>
        </p:txBody>
      </p:sp>
      <p:sp>
        <p:nvSpPr>
          <p:cNvPr id="85" name="Oval 24"/>
          <p:cNvSpPr>
            <a:spLocks noChangeAspect="1" noChangeArrowheads="1"/>
          </p:cNvSpPr>
          <p:nvPr/>
        </p:nvSpPr>
        <p:spPr bwMode="auto">
          <a:xfrm>
            <a:off x="697659" y="82003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293654" y="633075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dirty="0" smtClean="0"/>
              <a:t>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337766" y="1399107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88" name="Oval 24"/>
          <p:cNvSpPr>
            <a:spLocks noChangeAspect="1" noChangeArrowheads="1"/>
          </p:cNvSpPr>
          <p:nvPr/>
        </p:nvSpPr>
        <p:spPr bwMode="auto">
          <a:xfrm>
            <a:off x="687549" y="164193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auto">
          <a:xfrm>
            <a:off x="1524048" y="5022389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1</a:t>
            </a:r>
            <a:endParaRPr lang="en-US" sz="1400" b="1" baseline="-25000" dirty="0"/>
          </a:p>
        </p:txBody>
      </p:sp>
      <p:sp>
        <p:nvSpPr>
          <p:cNvPr id="90" name="Text Box 52"/>
          <p:cNvSpPr txBox="1">
            <a:spLocks noChangeArrowheads="1"/>
          </p:cNvSpPr>
          <p:nvPr/>
        </p:nvSpPr>
        <p:spPr bwMode="auto">
          <a:xfrm>
            <a:off x="712032" y="210025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92" name="Text Box 52"/>
          <p:cNvSpPr txBox="1">
            <a:spLocks noChangeArrowheads="1"/>
          </p:cNvSpPr>
          <p:nvPr/>
        </p:nvSpPr>
        <p:spPr bwMode="auto">
          <a:xfrm>
            <a:off x="4401840" y="430175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93" name="Text Box 38"/>
          <p:cNvSpPr txBox="1">
            <a:spLocks noChangeArrowheads="1"/>
          </p:cNvSpPr>
          <p:nvPr/>
        </p:nvSpPr>
        <p:spPr bwMode="auto">
          <a:xfrm>
            <a:off x="8280000" y="385200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A</a:t>
            </a:r>
            <a:r>
              <a:rPr lang="sk-SK" sz="1400" b="1" baseline="30000" dirty="0" smtClean="0"/>
              <a:t>h</a:t>
            </a:r>
            <a:endParaRPr lang="sk-SK" sz="1400" b="1" dirty="0"/>
          </a:p>
        </p:txBody>
      </p:sp>
      <p:sp>
        <p:nvSpPr>
          <p:cNvPr id="96" name="Oval 19"/>
          <p:cNvSpPr>
            <a:spLocks noChangeAspect="1" noChangeArrowheads="1"/>
          </p:cNvSpPr>
          <p:nvPr/>
        </p:nvSpPr>
        <p:spPr bwMode="auto">
          <a:xfrm>
            <a:off x="1514726" y="12566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97" name="Oval 19"/>
          <p:cNvSpPr>
            <a:spLocks noChangeAspect="1" noChangeArrowheads="1"/>
          </p:cNvSpPr>
          <p:nvPr/>
        </p:nvSpPr>
        <p:spPr bwMode="auto">
          <a:xfrm>
            <a:off x="1514726" y="12566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99" name="Oval 47"/>
          <p:cNvSpPr>
            <a:spLocks noChangeAspect="1" noChangeArrowheads="1"/>
          </p:cNvSpPr>
          <p:nvPr/>
        </p:nvSpPr>
        <p:spPr bwMode="auto">
          <a:xfrm>
            <a:off x="1512169" y="1804559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00" name="AutoShape 40"/>
          <p:cNvSpPr>
            <a:spLocks/>
          </p:cNvSpPr>
          <p:nvPr/>
        </p:nvSpPr>
        <p:spPr bwMode="auto">
          <a:xfrm>
            <a:off x="4889178" y="158750"/>
            <a:ext cx="169862" cy="1201738"/>
          </a:xfrm>
          <a:prstGeom prst="rightBrace">
            <a:avLst>
              <a:gd name="adj1" fmla="val 5895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01" name="AutoShape 41"/>
          <p:cNvSpPr>
            <a:spLocks/>
          </p:cNvSpPr>
          <p:nvPr/>
        </p:nvSpPr>
        <p:spPr bwMode="auto">
          <a:xfrm flipH="1">
            <a:off x="4677098" y="150812"/>
            <a:ext cx="215900" cy="2630115"/>
          </a:xfrm>
          <a:prstGeom prst="rightBrace">
            <a:avLst>
              <a:gd name="adj1" fmla="val 99203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02" name="Text Box 42"/>
          <p:cNvSpPr txBox="1">
            <a:spLocks noChangeArrowheads="1"/>
          </p:cNvSpPr>
          <p:nvPr/>
        </p:nvSpPr>
        <p:spPr bwMode="auto">
          <a:xfrm>
            <a:off x="4398665" y="1289050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03" name="Text Box 43"/>
          <p:cNvSpPr txBox="1">
            <a:spLocks noChangeArrowheads="1"/>
          </p:cNvSpPr>
          <p:nvPr/>
        </p:nvSpPr>
        <p:spPr bwMode="auto">
          <a:xfrm>
            <a:off x="5022623" y="654790"/>
            <a:ext cx="352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b´</a:t>
            </a:r>
          </a:p>
        </p:txBody>
      </p:sp>
      <p:sp>
        <p:nvSpPr>
          <p:cNvPr id="104" name="AutoShape 51"/>
          <p:cNvSpPr>
            <a:spLocks/>
          </p:cNvSpPr>
          <p:nvPr/>
        </p:nvSpPr>
        <p:spPr bwMode="auto">
          <a:xfrm rot="5400000" flipH="1">
            <a:off x="3132624" y="278591"/>
            <a:ext cx="180000" cy="3314700"/>
          </a:xfrm>
          <a:prstGeom prst="leftBrace">
            <a:avLst>
              <a:gd name="adj1" fmla="val 102353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05" name="Text Box 52"/>
          <p:cNvSpPr txBox="1">
            <a:spLocks noChangeArrowheads="1"/>
          </p:cNvSpPr>
          <p:nvPr/>
        </p:nvSpPr>
        <p:spPr bwMode="auto">
          <a:xfrm>
            <a:off x="3003063" y="190157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11" name="Oval 23"/>
          <p:cNvSpPr>
            <a:spLocks noChangeAspect="1" noChangeArrowheads="1"/>
          </p:cNvSpPr>
          <p:nvPr/>
        </p:nvSpPr>
        <p:spPr bwMode="auto">
          <a:xfrm>
            <a:off x="3445795" y="163604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12" name="Oval 24"/>
          <p:cNvSpPr>
            <a:spLocks noChangeAspect="1" noChangeArrowheads="1"/>
          </p:cNvSpPr>
          <p:nvPr/>
        </p:nvSpPr>
        <p:spPr bwMode="auto">
          <a:xfrm>
            <a:off x="3445127" y="82104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13" name="Oval 22"/>
          <p:cNvSpPr>
            <a:spLocks noChangeAspect="1" noChangeArrowheads="1"/>
          </p:cNvSpPr>
          <p:nvPr/>
        </p:nvSpPr>
        <p:spPr bwMode="auto">
          <a:xfrm>
            <a:off x="3461354" y="384394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3499034" y="1593849"/>
            <a:ext cx="1574616" cy="22963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1549400" y="3901044"/>
            <a:ext cx="1930070" cy="273470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9" name="Text Box 54"/>
          <p:cNvSpPr txBox="1">
            <a:spLocks noChangeArrowheads="1"/>
          </p:cNvSpPr>
          <p:nvPr/>
        </p:nvSpPr>
        <p:spPr bwMode="auto">
          <a:xfrm>
            <a:off x="6723363" y="431715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20" name="Oval 33"/>
          <p:cNvSpPr>
            <a:spLocks noChangeAspect="1" noChangeArrowheads="1"/>
          </p:cNvSpPr>
          <p:nvPr/>
        </p:nvSpPr>
        <p:spPr bwMode="auto">
          <a:xfrm>
            <a:off x="4861033" y="180594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21" name="Oval 36"/>
          <p:cNvSpPr>
            <a:spLocks noChangeAspect="1" noChangeArrowheads="1"/>
          </p:cNvSpPr>
          <p:nvPr/>
        </p:nvSpPr>
        <p:spPr bwMode="auto">
          <a:xfrm>
            <a:off x="4865863" y="2755141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22" name="Oval 37"/>
          <p:cNvSpPr>
            <a:spLocks noChangeAspect="1" noChangeArrowheads="1"/>
          </p:cNvSpPr>
          <p:nvPr/>
        </p:nvSpPr>
        <p:spPr bwMode="auto">
          <a:xfrm>
            <a:off x="4860400" y="134080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24" name="Text Box 18"/>
          <p:cNvSpPr txBox="1">
            <a:spLocks noChangeArrowheads="1"/>
          </p:cNvSpPr>
          <p:nvPr/>
        </p:nvSpPr>
        <p:spPr bwMode="auto">
          <a:xfrm>
            <a:off x="1200122" y="9626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2</a:t>
            </a:r>
            <a:endParaRPr lang="sk-SK" sz="1400" b="1" dirty="0"/>
          </a:p>
        </p:txBody>
      </p:sp>
      <p:sp>
        <p:nvSpPr>
          <p:cNvPr id="125" name="Rectangle 87"/>
          <p:cNvSpPr>
            <a:spLocks noChangeArrowheads="1"/>
          </p:cNvSpPr>
          <p:nvPr/>
        </p:nvSpPr>
        <p:spPr bwMode="auto">
          <a:xfrm>
            <a:off x="810052" y="96268"/>
            <a:ext cx="5485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2</a:t>
            </a:r>
            <a:r>
              <a:rPr lang="sk-SK" sz="1400" b="1" dirty="0" smtClean="0"/>
              <a:t> </a:t>
            </a:r>
            <a:r>
              <a:rPr lang="sk-SK" sz="1400" dirty="0" smtClean="0"/>
              <a:t>=</a:t>
            </a:r>
            <a:r>
              <a:rPr lang="sk-SK" sz="1400" baseline="-25000" dirty="0" smtClean="0"/>
              <a:t> </a:t>
            </a:r>
            <a:endParaRPr lang="en-US" sz="1400" b="1" baseline="-25000" dirty="0"/>
          </a:p>
        </p:txBody>
      </p:sp>
      <p:sp>
        <p:nvSpPr>
          <p:cNvPr id="126" name="Text Box 25"/>
          <p:cNvSpPr txBox="1">
            <a:spLocks noChangeArrowheads="1"/>
          </p:cNvSpPr>
          <p:nvPr/>
        </p:nvSpPr>
        <p:spPr bwMode="auto">
          <a:xfrm>
            <a:off x="3463495" y="3744000"/>
            <a:ext cx="819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1 </a:t>
            </a:r>
            <a:r>
              <a:rPr lang="sk-SK" sz="1400" dirty="0"/>
              <a:t>=</a:t>
            </a:r>
            <a:r>
              <a:rPr lang="sk-SK" sz="1400" b="1" dirty="0"/>
              <a:t> A´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127" name="Text Box 26"/>
          <p:cNvSpPr txBox="1">
            <a:spLocks noChangeArrowheads="1"/>
          </p:cNvSpPr>
          <p:nvPr/>
        </p:nvSpPr>
        <p:spPr bwMode="auto">
          <a:xfrm>
            <a:off x="3463495" y="588963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28" name="Text Box 27"/>
          <p:cNvSpPr txBox="1">
            <a:spLocks noChangeArrowheads="1"/>
          </p:cNvSpPr>
          <p:nvPr/>
        </p:nvSpPr>
        <p:spPr bwMode="auto">
          <a:xfrm>
            <a:off x="3463495" y="140177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29" name="Text Box 34"/>
          <p:cNvSpPr txBox="1">
            <a:spLocks noChangeArrowheads="1"/>
          </p:cNvSpPr>
          <p:nvPr/>
        </p:nvSpPr>
        <p:spPr bwMode="auto">
          <a:xfrm>
            <a:off x="4851400" y="1848793"/>
            <a:ext cx="9538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 </a:t>
            </a:r>
            <a:r>
              <a:rPr lang="sk-SK" sz="1400" dirty="0"/>
              <a:t>= </a:t>
            </a:r>
            <a:r>
              <a:rPr lang="sk-SK" sz="1400" b="1" dirty="0"/>
              <a:t>A´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</a:t>
            </a:r>
          </a:p>
        </p:txBody>
      </p:sp>
      <p:sp>
        <p:nvSpPr>
          <p:cNvPr id="130" name="Text Box 38"/>
          <p:cNvSpPr txBox="1">
            <a:spLocks noChangeArrowheads="1"/>
          </p:cNvSpPr>
          <p:nvPr/>
        </p:nvSpPr>
        <p:spPr bwMode="auto">
          <a:xfrm>
            <a:off x="4863432" y="256593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s2</a:t>
            </a:r>
            <a:endParaRPr lang="sk-SK" sz="1400" b="1" dirty="0"/>
          </a:p>
        </p:txBody>
      </p:sp>
      <p:sp>
        <p:nvSpPr>
          <p:cNvPr id="131" name="Text Box 39"/>
          <p:cNvSpPr txBox="1">
            <a:spLocks noChangeArrowheads="1"/>
          </p:cNvSpPr>
          <p:nvPr/>
        </p:nvSpPr>
        <p:spPr bwMode="auto">
          <a:xfrm>
            <a:off x="4935624" y="1140745"/>
            <a:ext cx="508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  <a:r>
              <a:rPr lang="sk-SK" sz="1400" b="1" baseline="-25000" dirty="0"/>
              <a:t>s2</a:t>
            </a:r>
            <a:endParaRPr lang="sk-SK" sz="1400" b="1" dirty="0"/>
          </a:p>
        </p:txBody>
      </p:sp>
      <p:sp>
        <p:nvSpPr>
          <p:cNvPr id="132" name="Oval 49"/>
          <p:cNvSpPr>
            <a:spLocks noChangeAspect="1" noChangeArrowheads="1"/>
          </p:cNvSpPr>
          <p:nvPr/>
        </p:nvSpPr>
        <p:spPr bwMode="auto">
          <a:xfrm>
            <a:off x="5216525" y="4130675"/>
            <a:ext cx="90000" cy="90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33" name="AutoShape 53"/>
          <p:cNvSpPr>
            <a:spLocks/>
          </p:cNvSpPr>
          <p:nvPr/>
        </p:nvSpPr>
        <p:spPr bwMode="auto">
          <a:xfrm rot="5400000" flipH="1">
            <a:off x="6841341" y="2606823"/>
            <a:ext cx="180000" cy="3328035"/>
          </a:xfrm>
          <a:prstGeom prst="leftBrace">
            <a:avLst>
              <a:gd name="adj1" fmla="val 102353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3" name="Text Box 17"/>
          <p:cNvSpPr txBox="1">
            <a:spLocks noChangeArrowheads="1"/>
          </p:cNvSpPr>
          <p:nvPr/>
        </p:nvSpPr>
        <p:spPr bwMode="auto">
          <a:xfrm>
            <a:off x="1548000" y="65160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1</a:t>
            </a:r>
            <a:endParaRPr lang="sk-SK" sz="1400" b="1" dirty="0"/>
          </a:p>
        </p:txBody>
      </p:sp>
      <p:sp>
        <p:nvSpPr>
          <p:cNvPr id="144" name="Oval 16"/>
          <p:cNvSpPr>
            <a:spLocks noChangeAspect="1" noChangeArrowheads="1"/>
          </p:cNvSpPr>
          <p:nvPr/>
        </p:nvSpPr>
        <p:spPr bwMode="auto">
          <a:xfrm>
            <a:off x="1508906" y="656566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5" name="Text Box 48"/>
          <p:cNvSpPr txBox="1">
            <a:spLocks noChangeArrowheads="1"/>
          </p:cNvSpPr>
          <p:nvPr/>
        </p:nvSpPr>
        <p:spPr bwMode="auto">
          <a:xfrm>
            <a:off x="1220190" y="183406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146" name="Line 55"/>
          <p:cNvSpPr>
            <a:spLocks noChangeShapeType="1"/>
          </p:cNvSpPr>
          <p:nvPr/>
        </p:nvSpPr>
        <p:spPr bwMode="auto">
          <a:xfrm>
            <a:off x="8600245" y="3851275"/>
            <a:ext cx="0" cy="299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7" name="AutoShape 56"/>
          <p:cNvSpPr>
            <a:spLocks/>
          </p:cNvSpPr>
          <p:nvPr/>
        </p:nvSpPr>
        <p:spPr bwMode="auto">
          <a:xfrm>
            <a:off x="8608167" y="4176411"/>
            <a:ext cx="169862" cy="1171257"/>
          </a:xfrm>
          <a:prstGeom prst="rightBrace">
            <a:avLst>
              <a:gd name="adj1" fmla="val 57788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8" name="AutoShape 57"/>
          <p:cNvSpPr>
            <a:spLocks/>
          </p:cNvSpPr>
          <p:nvPr/>
        </p:nvSpPr>
        <p:spPr bwMode="auto">
          <a:xfrm flipH="1">
            <a:off x="8382525" y="4179550"/>
            <a:ext cx="215900" cy="2570162"/>
          </a:xfrm>
          <a:prstGeom prst="rightBrace">
            <a:avLst>
              <a:gd name="adj1" fmla="val 99203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9" name="Text Box 58"/>
          <p:cNvSpPr txBox="1">
            <a:spLocks noChangeArrowheads="1"/>
          </p:cNvSpPr>
          <p:nvPr/>
        </p:nvSpPr>
        <p:spPr bwMode="auto">
          <a:xfrm>
            <a:off x="8079872" y="531017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50" name="Text Box 59"/>
          <p:cNvSpPr txBox="1">
            <a:spLocks noChangeArrowheads="1"/>
          </p:cNvSpPr>
          <p:nvPr/>
        </p:nvSpPr>
        <p:spPr bwMode="auto">
          <a:xfrm>
            <a:off x="8763000" y="4652971"/>
            <a:ext cx="352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b´</a:t>
            </a:r>
          </a:p>
        </p:txBody>
      </p:sp>
      <p:sp>
        <p:nvSpPr>
          <p:cNvPr id="151" name="Line 96"/>
          <p:cNvSpPr>
            <a:spLocks noChangeShapeType="1"/>
          </p:cNvSpPr>
          <p:nvPr/>
        </p:nvSpPr>
        <p:spPr bwMode="auto">
          <a:xfrm>
            <a:off x="8600245" y="5354638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2" name="Oval 22"/>
          <p:cNvSpPr>
            <a:spLocks noChangeAspect="1" noChangeArrowheads="1"/>
          </p:cNvSpPr>
          <p:nvPr/>
        </p:nvSpPr>
        <p:spPr bwMode="auto">
          <a:xfrm>
            <a:off x="8581030" y="4150818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53" name="Oval 61"/>
          <p:cNvSpPr>
            <a:spLocks noChangeAspect="1" noChangeArrowheads="1"/>
          </p:cNvSpPr>
          <p:nvPr/>
        </p:nvSpPr>
        <p:spPr bwMode="auto">
          <a:xfrm>
            <a:off x="8564245" y="530733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54" name="Oval 60"/>
          <p:cNvSpPr>
            <a:spLocks noChangeAspect="1" noChangeArrowheads="1"/>
          </p:cNvSpPr>
          <p:nvPr/>
        </p:nvSpPr>
        <p:spPr bwMode="auto">
          <a:xfrm>
            <a:off x="8564245" y="671830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55" name="Text Box 62"/>
          <p:cNvSpPr txBox="1">
            <a:spLocks noChangeArrowheads="1"/>
          </p:cNvSpPr>
          <p:nvPr/>
        </p:nvSpPr>
        <p:spPr bwMode="auto">
          <a:xfrm>
            <a:off x="8585835" y="6489263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</a:p>
        </p:txBody>
      </p:sp>
      <p:sp>
        <p:nvSpPr>
          <p:cNvPr id="156" name="Text Box 63"/>
          <p:cNvSpPr txBox="1">
            <a:spLocks noChangeArrowheads="1"/>
          </p:cNvSpPr>
          <p:nvPr/>
        </p:nvSpPr>
        <p:spPr bwMode="auto">
          <a:xfrm>
            <a:off x="8541802" y="5302943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</a:p>
        </p:txBody>
      </p:sp>
      <p:sp>
        <p:nvSpPr>
          <p:cNvPr id="157" name="Line 96"/>
          <p:cNvSpPr>
            <a:spLocks noChangeShapeType="1"/>
          </p:cNvSpPr>
          <p:nvPr/>
        </p:nvSpPr>
        <p:spPr bwMode="auto">
          <a:xfrm>
            <a:off x="3820985" y="5369400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8" name="Oval 61"/>
          <p:cNvSpPr>
            <a:spLocks noChangeAspect="1" noChangeArrowheads="1"/>
          </p:cNvSpPr>
          <p:nvPr/>
        </p:nvSpPr>
        <p:spPr bwMode="auto">
          <a:xfrm>
            <a:off x="3784985" y="532209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59" name="Oval 60"/>
          <p:cNvSpPr>
            <a:spLocks noChangeAspect="1" noChangeArrowheads="1"/>
          </p:cNvSpPr>
          <p:nvPr/>
        </p:nvSpPr>
        <p:spPr bwMode="auto">
          <a:xfrm>
            <a:off x="3784985" y="673306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1" name="Text Box 50"/>
          <p:cNvSpPr txBox="1">
            <a:spLocks noChangeArrowheads="1"/>
          </p:cNvSpPr>
          <p:nvPr/>
        </p:nvSpPr>
        <p:spPr bwMode="auto">
          <a:xfrm>
            <a:off x="5148000" y="385929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162" name="Text Box 45"/>
          <p:cNvSpPr txBox="1">
            <a:spLocks noChangeArrowheads="1"/>
          </p:cNvSpPr>
          <p:nvPr/>
        </p:nvSpPr>
        <p:spPr bwMode="auto">
          <a:xfrm>
            <a:off x="7696067" y="3859299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</a:p>
        </p:txBody>
      </p:sp>
      <p:grpSp>
        <p:nvGrpSpPr>
          <p:cNvPr id="98" name="Skupina 15"/>
          <p:cNvGrpSpPr>
            <a:grpSpLocks/>
          </p:cNvGrpSpPr>
          <p:nvPr/>
        </p:nvGrpSpPr>
        <p:grpSpPr bwMode="auto">
          <a:xfrm>
            <a:off x="7524328" y="620688"/>
            <a:ext cx="1227856" cy="393700"/>
            <a:chOff x="2699794" y="4497810"/>
            <a:chExt cx="1226922" cy="393091"/>
          </a:xfrm>
        </p:grpSpPr>
        <p:pic>
          <p:nvPicPr>
            <p:cNvPr id="106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08" name="Zástupný symbol čísla snímky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6" grpId="0" animBg="1"/>
      <p:bldP spid="5184" grpId="0" animBg="1"/>
      <p:bldP spid="5185" grpId="0" animBg="1"/>
      <p:bldP spid="5186" grpId="0" animBg="1"/>
      <p:bldP spid="5187" grpId="0" animBg="1"/>
      <p:bldP spid="5188" grpId="0" animBg="1"/>
      <p:bldP spid="5189" grpId="0" animBg="1"/>
      <p:bldP spid="5190" grpId="0"/>
      <p:bldP spid="83" grpId="0" animBg="1"/>
      <p:bldP spid="84" grpId="0"/>
      <p:bldP spid="85" grpId="0" animBg="1"/>
      <p:bldP spid="86" grpId="0"/>
      <p:bldP spid="87" grpId="0"/>
      <p:bldP spid="88" grpId="0" animBg="1"/>
      <p:bldP spid="90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Voľná forma 78"/>
          <p:cNvSpPr/>
          <p:nvPr/>
        </p:nvSpPr>
        <p:spPr>
          <a:xfrm>
            <a:off x="-32" y="3804584"/>
            <a:ext cx="5794409" cy="2492943"/>
          </a:xfrm>
          <a:custGeom>
            <a:avLst/>
            <a:gdLst>
              <a:gd name="connsiteX0" fmla="*/ 0 w 5794409"/>
              <a:gd name="connsiteY0" fmla="*/ 1617044 h 2492943"/>
              <a:gd name="connsiteX1" fmla="*/ 1742173 w 5794409"/>
              <a:gd name="connsiteY1" fmla="*/ 0 h 2492943"/>
              <a:gd name="connsiteX2" fmla="*/ 5794409 w 5794409"/>
              <a:gd name="connsiteY2" fmla="*/ 837398 h 2492943"/>
              <a:gd name="connsiteX3" fmla="*/ 4013735 w 5794409"/>
              <a:gd name="connsiteY3" fmla="*/ 2492943 h 2492943"/>
              <a:gd name="connsiteX4" fmla="*/ 0 w 5794409"/>
              <a:gd name="connsiteY4" fmla="*/ 1617044 h 249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4409" h="2492943">
                <a:moveTo>
                  <a:pt x="0" y="1617044"/>
                </a:moveTo>
                <a:lnTo>
                  <a:pt x="1742173" y="0"/>
                </a:lnTo>
                <a:lnTo>
                  <a:pt x="5794409" y="837398"/>
                </a:lnTo>
                <a:lnTo>
                  <a:pt x="4013735" y="2492943"/>
                </a:lnTo>
                <a:lnTo>
                  <a:pt x="0" y="161704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cxnSp>
        <p:nvCxnSpPr>
          <p:cNvPr id="41" name="Rovná spojnica 40"/>
          <p:cNvCxnSpPr/>
          <p:nvPr/>
        </p:nvCxnSpPr>
        <p:spPr>
          <a:xfrm>
            <a:off x="2921947" y="4942757"/>
            <a:ext cx="1515146" cy="31897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 rot="5400000">
            <a:off x="101870" y="3522196"/>
            <a:ext cx="2535595" cy="1421"/>
          </a:xfrm>
          <a:prstGeom prst="line">
            <a:avLst/>
          </a:prstGeom>
          <a:ln w="19050">
            <a:solidFill>
              <a:srgbClr val="009900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/>
          <p:cNvCxnSpPr/>
          <p:nvPr/>
        </p:nvCxnSpPr>
        <p:spPr>
          <a:xfrm flipH="1" flipV="1">
            <a:off x="1383120" y="2273991"/>
            <a:ext cx="524584" cy="2251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BlokTextu 73"/>
          <p:cNvSpPr txBox="1"/>
          <p:nvPr/>
        </p:nvSpPr>
        <p:spPr>
          <a:xfrm>
            <a:off x="360000" y="360000"/>
            <a:ext cx="25106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Lineárna zvislá perspektíva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Perspektíva bodu A</a:t>
            </a:r>
          </a:p>
          <a:p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Priesečná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metóda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Rovná spojnica 32"/>
          <p:cNvCxnSpPr/>
          <p:nvPr/>
        </p:nvCxnSpPr>
        <p:spPr>
          <a:xfrm rot="5400000">
            <a:off x="3594501" y="4420698"/>
            <a:ext cx="1680214" cy="142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lokTextu 79"/>
          <p:cNvSpPr txBox="1"/>
          <p:nvPr/>
        </p:nvSpPr>
        <p:spPr>
          <a:xfrm flipH="1">
            <a:off x="3643306" y="57864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BlokTextu 85"/>
          <p:cNvSpPr txBox="1"/>
          <p:nvPr/>
        </p:nvSpPr>
        <p:spPr>
          <a:xfrm>
            <a:off x="1083813" y="212346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BlokTextu 86"/>
          <p:cNvSpPr txBox="1"/>
          <p:nvPr/>
        </p:nvSpPr>
        <p:spPr>
          <a:xfrm>
            <a:off x="1097376" y="472024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4377084" y="35244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BlokTextu 100"/>
          <p:cNvSpPr txBox="1"/>
          <p:nvPr/>
        </p:nvSpPr>
        <p:spPr>
          <a:xfrm>
            <a:off x="4397812" y="514192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BlokTextu 103"/>
          <p:cNvSpPr txBox="1"/>
          <p:nvPr/>
        </p:nvSpPr>
        <p:spPr>
          <a:xfrm>
            <a:off x="1525326" y="407707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BlokTextu 104"/>
          <p:cNvSpPr txBox="1"/>
          <p:nvPr/>
        </p:nvSpPr>
        <p:spPr>
          <a:xfrm>
            <a:off x="1462705" y="613400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BlokTextu 106"/>
          <p:cNvSpPr txBox="1"/>
          <p:nvPr/>
        </p:nvSpPr>
        <p:spPr>
          <a:xfrm>
            <a:off x="4500000" y="540000"/>
            <a:ext cx="45205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je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základná rovina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  <a:sym typeface="Symbol"/>
              </a:rPr>
              <a:t>napr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. p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ôdorysňa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zvislá priemetňa, 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stred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premietania,</a:t>
            </a:r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hlavný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bod,</a:t>
            </a:r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pôdorys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horizont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– 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úbežnica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základnej roviny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z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sk-SK" sz="1400" dirty="0" err="1">
                <a:latin typeface="Arial" pitchFamily="34" charset="0"/>
                <a:cs typeface="Arial" pitchFamily="34" charset="0"/>
                <a:sym typeface="Symbol"/>
              </a:rPr>
              <a:t>základnica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– stopa základnej roviny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ľubovoľný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bod v zornom kužeľovom priestore.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BlokTextu 107"/>
          <p:cNvSpPr txBox="1"/>
          <p:nvPr/>
        </p:nvSpPr>
        <p:spPr>
          <a:xfrm>
            <a:off x="4995107" y="2429882"/>
            <a:ext cx="414889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 konštrukcie: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Bodom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zostrojíme premietaciu priamku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Jej priesečník s priemetňou je stredový priemet (perspektíva) 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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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2)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Bod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s1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je pôdorys bodu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3)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Vzdialenosť bodov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a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s1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označíme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4)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Vzdialenosť bodu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od horizontu označíme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Rovná spojnica 58"/>
          <p:cNvCxnSpPr/>
          <p:nvPr/>
        </p:nvCxnSpPr>
        <p:spPr>
          <a:xfrm flipV="1">
            <a:off x="1444978" y="3854455"/>
            <a:ext cx="2619402" cy="2438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ovná spojnica 91"/>
          <p:cNvCxnSpPr/>
          <p:nvPr/>
        </p:nvCxnSpPr>
        <p:spPr>
          <a:xfrm>
            <a:off x="2926516" y="3264197"/>
            <a:ext cx="1515146" cy="31897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ovná spojnica 62"/>
          <p:cNvCxnSpPr/>
          <p:nvPr/>
        </p:nvCxnSpPr>
        <p:spPr>
          <a:xfrm flipH="1" flipV="1">
            <a:off x="1917041" y="2501443"/>
            <a:ext cx="390028" cy="16736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75"/>
          <p:cNvGrpSpPr/>
          <p:nvPr/>
        </p:nvGrpSpPr>
        <p:grpSpPr>
          <a:xfrm flipH="1">
            <a:off x="1276336" y="3298399"/>
            <a:ext cx="171052" cy="92527"/>
            <a:chOff x="4838514" y="2924944"/>
            <a:chExt cx="171052" cy="92527"/>
          </a:xfrm>
        </p:grpSpPr>
        <p:cxnSp>
          <p:nvCxnSpPr>
            <p:cNvPr id="98" name="Rovná spojnica 9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Voľná forma 112"/>
          <p:cNvSpPr/>
          <p:nvPr/>
        </p:nvSpPr>
        <p:spPr>
          <a:xfrm>
            <a:off x="1901766" y="386851"/>
            <a:ext cx="1789902" cy="5432416"/>
          </a:xfrm>
          <a:custGeom>
            <a:avLst/>
            <a:gdLst>
              <a:gd name="connsiteX0" fmla="*/ 11289 w 1749778"/>
              <a:gd name="connsiteY0" fmla="*/ 4188178 h 4188178"/>
              <a:gd name="connsiteX1" fmla="*/ 0 w 1749778"/>
              <a:gd name="connsiteY1" fmla="*/ 1648178 h 4188178"/>
              <a:gd name="connsiteX2" fmla="*/ 1749778 w 1749778"/>
              <a:gd name="connsiteY2" fmla="*/ 0 h 4188178"/>
              <a:gd name="connsiteX3" fmla="*/ 1749778 w 1749778"/>
              <a:gd name="connsiteY3" fmla="*/ 2562578 h 4188178"/>
              <a:gd name="connsiteX4" fmla="*/ 11289 w 1749778"/>
              <a:gd name="connsiteY4" fmla="*/ 4188178 h 4188178"/>
              <a:gd name="connsiteX0" fmla="*/ 51413 w 1789902"/>
              <a:gd name="connsiteY0" fmla="*/ 4188178 h 4188178"/>
              <a:gd name="connsiteX1" fmla="*/ 0 w 1789902"/>
              <a:gd name="connsiteY1" fmla="*/ 339938 h 4188178"/>
              <a:gd name="connsiteX2" fmla="*/ 1789902 w 1789902"/>
              <a:gd name="connsiteY2" fmla="*/ 0 h 4188178"/>
              <a:gd name="connsiteX3" fmla="*/ 1789902 w 1789902"/>
              <a:gd name="connsiteY3" fmla="*/ 2562578 h 4188178"/>
              <a:gd name="connsiteX4" fmla="*/ 51413 w 1789902"/>
              <a:gd name="connsiteY4" fmla="*/ 4188178 h 4188178"/>
              <a:gd name="connsiteX0" fmla="*/ 51413 w 1789902"/>
              <a:gd name="connsiteY0" fmla="*/ 4856352 h 4856352"/>
              <a:gd name="connsiteX1" fmla="*/ 0 w 1789902"/>
              <a:gd name="connsiteY1" fmla="*/ 1008112 h 4856352"/>
              <a:gd name="connsiteX2" fmla="*/ 1728192 w 1789902"/>
              <a:gd name="connsiteY2" fmla="*/ 0 h 4856352"/>
              <a:gd name="connsiteX3" fmla="*/ 1789902 w 1789902"/>
              <a:gd name="connsiteY3" fmla="*/ 3230752 h 4856352"/>
              <a:gd name="connsiteX4" fmla="*/ 51413 w 1789902"/>
              <a:gd name="connsiteY4" fmla="*/ 4856352 h 4856352"/>
              <a:gd name="connsiteX0" fmla="*/ 51413 w 1789902"/>
              <a:gd name="connsiteY0" fmla="*/ 5432416 h 5432416"/>
              <a:gd name="connsiteX1" fmla="*/ 0 w 1789902"/>
              <a:gd name="connsiteY1" fmla="*/ 1584176 h 5432416"/>
              <a:gd name="connsiteX2" fmla="*/ 1728192 w 1789902"/>
              <a:gd name="connsiteY2" fmla="*/ 0 h 5432416"/>
              <a:gd name="connsiteX3" fmla="*/ 1789902 w 1789902"/>
              <a:gd name="connsiteY3" fmla="*/ 3806816 h 5432416"/>
              <a:gd name="connsiteX4" fmla="*/ 51413 w 1789902"/>
              <a:gd name="connsiteY4" fmla="*/ 5432416 h 543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902" h="5432416">
                <a:moveTo>
                  <a:pt x="51413" y="5432416"/>
                </a:moveTo>
                <a:lnTo>
                  <a:pt x="0" y="1584176"/>
                </a:lnTo>
                <a:lnTo>
                  <a:pt x="1728192" y="0"/>
                </a:lnTo>
                <a:lnTo>
                  <a:pt x="1789902" y="3806816"/>
                </a:lnTo>
                <a:lnTo>
                  <a:pt x="51413" y="5432416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dirty="0"/>
          </a:p>
        </p:txBody>
      </p:sp>
      <p:sp>
        <p:nvSpPr>
          <p:cNvPr id="103" name="BlokTextu 102"/>
          <p:cNvSpPr txBox="1"/>
          <p:nvPr/>
        </p:nvSpPr>
        <p:spPr>
          <a:xfrm>
            <a:off x="2836216" y="493537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BlokTextu 98"/>
          <p:cNvSpPr txBox="1"/>
          <p:nvPr/>
        </p:nvSpPr>
        <p:spPr>
          <a:xfrm>
            <a:off x="2115190" y="5526786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ovná spojnica 41"/>
          <p:cNvCxnSpPr/>
          <p:nvPr/>
        </p:nvCxnSpPr>
        <p:spPr>
          <a:xfrm rot="5400000">
            <a:off x="2081456" y="4096219"/>
            <a:ext cx="1680214" cy="142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BlokTextu 96"/>
          <p:cNvSpPr txBox="1"/>
          <p:nvPr/>
        </p:nvSpPr>
        <p:spPr>
          <a:xfrm>
            <a:off x="2265606" y="235841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Rovná spojnica 67"/>
          <p:cNvCxnSpPr/>
          <p:nvPr/>
        </p:nvCxnSpPr>
        <p:spPr>
          <a:xfrm>
            <a:off x="2302249" y="2665248"/>
            <a:ext cx="0" cy="2844000"/>
          </a:xfrm>
          <a:prstGeom prst="line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BlokTextu 101"/>
          <p:cNvSpPr txBox="1"/>
          <p:nvPr/>
        </p:nvSpPr>
        <p:spPr>
          <a:xfrm>
            <a:off x="2851576" y="322262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ál 39"/>
          <p:cNvSpPr>
            <a:spLocks noChangeAspect="1"/>
          </p:cNvSpPr>
          <p:nvPr/>
        </p:nvSpPr>
        <p:spPr>
          <a:xfrm>
            <a:off x="2280888" y="2641866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cxnSp>
        <p:nvCxnSpPr>
          <p:cNvPr id="26" name="Rovná spojnica 25"/>
          <p:cNvCxnSpPr/>
          <p:nvPr/>
        </p:nvCxnSpPr>
        <p:spPr>
          <a:xfrm flipV="1">
            <a:off x="1648178" y="2113551"/>
            <a:ext cx="2492142" cy="2320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BlokTextu 80"/>
          <p:cNvSpPr txBox="1"/>
          <p:nvPr/>
        </p:nvSpPr>
        <p:spPr>
          <a:xfrm flipH="1">
            <a:off x="3311954" y="63340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Rovná spojnica 60"/>
          <p:cNvCxnSpPr/>
          <p:nvPr/>
        </p:nvCxnSpPr>
        <p:spPr>
          <a:xfrm rot="10800000">
            <a:off x="2331189" y="2679764"/>
            <a:ext cx="2100135" cy="9012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Skupina 75"/>
          <p:cNvGrpSpPr/>
          <p:nvPr/>
        </p:nvGrpSpPr>
        <p:grpSpPr>
          <a:xfrm flipH="1">
            <a:off x="2854696" y="3677141"/>
            <a:ext cx="171052" cy="92527"/>
            <a:chOff x="4838514" y="2924944"/>
            <a:chExt cx="171052" cy="92527"/>
          </a:xfrm>
        </p:grpSpPr>
        <p:cxnSp>
          <p:nvCxnSpPr>
            <p:cNvPr id="115" name="Rovná spojnica 11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ovná spojnica 11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Skupina 75"/>
          <p:cNvGrpSpPr/>
          <p:nvPr/>
        </p:nvGrpSpPr>
        <p:grpSpPr>
          <a:xfrm flipH="1">
            <a:off x="4370342" y="3927661"/>
            <a:ext cx="171052" cy="92527"/>
            <a:chOff x="4838514" y="2924944"/>
            <a:chExt cx="171052" cy="92527"/>
          </a:xfrm>
        </p:grpSpPr>
        <p:cxnSp>
          <p:nvCxnSpPr>
            <p:cNvPr id="118" name="Rovná spojnica 11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ovná spojnica 11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Skupina 75"/>
          <p:cNvGrpSpPr/>
          <p:nvPr/>
        </p:nvGrpSpPr>
        <p:grpSpPr>
          <a:xfrm flipH="1">
            <a:off x="2217140" y="4066472"/>
            <a:ext cx="171052" cy="92527"/>
            <a:chOff x="4838514" y="2924944"/>
            <a:chExt cx="171052" cy="92527"/>
          </a:xfrm>
        </p:grpSpPr>
        <p:cxnSp>
          <p:nvCxnSpPr>
            <p:cNvPr id="121" name="Rovná spojnica 12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ovná spojnica 12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BlokTextu 125"/>
          <p:cNvSpPr txBox="1"/>
          <p:nvPr/>
        </p:nvSpPr>
        <p:spPr>
          <a:xfrm>
            <a:off x="2437939" y="493219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33CC"/>
                </a:solidFill>
              </a:rPr>
              <a:t>a</a:t>
            </a:r>
            <a:endParaRPr lang="sk-SK" sz="1400" b="1" dirty="0">
              <a:solidFill>
                <a:srgbClr val="FF33CC"/>
              </a:solidFill>
            </a:endParaRPr>
          </a:p>
        </p:txBody>
      </p:sp>
      <p:sp>
        <p:nvSpPr>
          <p:cNvPr id="127" name="BlokTextu 126"/>
          <p:cNvSpPr txBox="1"/>
          <p:nvPr/>
        </p:nvSpPr>
        <p:spPr>
          <a:xfrm>
            <a:off x="2046680" y="30736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29" name="BlokTextu 128"/>
          <p:cNvSpPr txBox="1"/>
          <p:nvPr/>
        </p:nvSpPr>
        <p:spPr>
          <a:xfrm>
            <a:off x="2273622" y="3720208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BlokTextu 130"/>
          <p:cNvSpPr txBox="1"/>
          <p:nvPr/>
        </p:nvSpPr>
        <p:spPr>
          <a:xfrm>
            <a:off x="2450766" y="32388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33CC"/>
                </a:solidFill>
              </a:rPr>
              <a:t>a</a:t>
            </a:r>
            <a:endParaRPr lang="sk-SK" sz="1400" b="1" dirty="0">
              <a:solidFill>
                <a:srgbClr val="FF33CC"/>
              </a:solidFill>
            </a:endParaRPr>
          </a:p>
        </p:txBody>
      </p:sp>
      <p:sp>
        <p:nvSpPr>
          <p:cNvPr id="132" name="BlokTextu 131"/>
          <p:cNvSpPr txBox="1"/>
          <p:nvPr/>
        </p:nvSpPr>
        <p:spPr>
          <a:xfrm>
            <a:off x="6107425" y="4620127"/>
            <a:ext cx="277832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 </a:t>
            </a:r>
          </a:p>
          <a:p>
            <a:r>
              <a:rPr lang="sk-SK" sz="1200" dirty="0" smtClean="0"/>
              <a:t>Označíme pomocný bod na horizonte:</a:t>
            </a:r>
          </a:p>
          <a:p>
            <a:r>
              <a:rPr lang="sk-SK" sz="1200" b="1" dirty="0" smtClean="0"/>
              <a:t>A</a:t>
            </a:r>
            <a:r>
              <a:rPr lang="sk-SK" sz="1200" b="1" baseline="30000" dirty="0" smtClean="0"/>
              <a:t>h</a:t>
            </a:r>
            <a:r>
              <a:rPr lang="sk-SK" sz="1200" dirty="0" smtClean="0"/>
              <a:t> = </a:t>
            </a:r>
            <a:r>
              <a:rPr lang="sk-SK" sz="1200" b="1" dirty="0" smtClean="0"/>
              <a:t>A</a:t>
            </a:r>
            <a:r>
              <a:rPr lang="sk-SK" sz="1200" b="1" baseline="-25000" dirty="0" smtClean="0"/>
              <a:t>s</a:t>
            </a:r>
            <a:r>
              <a:rPr lang="sk-SK" sz="1200" b="1" dirty="0" smtClean="0"/>
              <a:t>A</a:t>
            </a:r>
            <a:r>
              <a:rPr lang="sk-SK" sz="1200" b="1" baseline="-25000" dirty="0" smtClean="0"/>
              <a:t>s1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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 h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Platí: </a:t>
            </a:r>
            <a:r>
              <a:rPr lang="sk-SK" sz="1200" dirty="0" smtClean="0">
                <a:sym typeface="Mathematica1" pitchFamily="2" charset="2"/>
              </a:rPr>
              <a:t>|</a:t>
            </a:r>
            <a:r>
              <a:rPr lang="sk-SK" sz="1200" b="1" dirty="0" smtClean="0">
                <a:sym typeface="Mathematica1" pitchFamily="2" charset="2"/>
              </a:rPr>
              <a:t>H</a:t>
            </a:r>
            <a:r>
              <a:rPr lang="sk-SK" sz="1200" b="1" baseline="-25000" dirty="0" smtClean="0">
                <a:sym typeface="Mathematica1" pitchFamily="2" charset="2"/>
              </a:rPr>
              <a:t>1</a:t>
            </a:r>
            <a:r>
              <a:rPr lang="sk-SK" sz="1200" b="1" dirty="0" smtClean="0">
                <a:sym typeface="Mathematica1" pitchFamily="2" charset="2"/>
              </a:rPr>
              <a:t>A</a:t>
            </a:r>
            <a:r>
              <a:rPr lang="sk-SK" sz="1200" b="1" baseline="-25000" dirty="0" smtClean="0">
                <a:sym typeface="Mathematica1" pitchFamily="2" charset="2"/>
              </a:rPr>
              <a:t>s1</a:t>
            </a:r>
            <a:r>
              <a:rPr lang="sk-SK" sz="1200" dirty="0" smtClean="0">
                <a:sym typeface="Mathematica1" pitchFamily="2" charset="2"/>
              </a:rPr>
              <a:t>| = |</a:t>
            </a:r>
            <a:r>
              <a:rPr lang="sk-SK" sz="1200" b="1" dirty="0" err="1" smtClean="0">
                <a:sym typeface="Mathematica1" pitchFamily="2" charset="2"/>
              </a:rPr>
              <a:t>HA</a:t>
            </a:r>
            <a:r>
              <a:rPr lang="sk-SK" sz="1200" b="1" baseline="30000" dirty="0" err="1" smtClean="0">
                <a:sym typeface="Mathematica1" pitchFamily="2" charset="2"/>
              </a:rPr>
              <a:t>h</a:t>
            </a:r>
            <a:r>
              <a:rPr lang="sk-SK" sz="1200" dirty="0" smtClean="0">
                <a:sym typeface="Mathematica1" pitchFamily="2" charset="2"/>
              </a:rPr>
              <a:t>| = </a:t>
            </a:r>
            <a:r>
              <a:rPr lang="sk-SK" sz="1200" b="1" dirty="0" smtClean="0">
                <a:sym typeface="Mathematica1" pitchFamily="2" charset="2"/>
              </a:rPr>
              <a:t>a</a:t>
            </a:r>
            <a:endParaRPr lang="sk-SK" sz="1200" dirty="0"/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rot="16200000">
            <a:off x="2322699" y="4897203"/>
            <a:ext cx="575448" cy="617066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Rovná spojnica 57"/>
          <p:cNvCxnSpPr/>
          <p:nvPr/>
        </p:nvCxnSpPr>
        <p:spPr>
          <a:xfrm>
            <a:off x="2301265" y="2668141"/>
            <a:ext cx="0" cy="115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 type="none" w="med" len="med"/>
          </a:ln>
        </p:spPr>
      </p:cxnSp>
      <p:grpSp>
        <p:nvGrpSpPr>
          <p:cNvPr id="60" name="Skupina 19"/>
          <p:cNvGrpSpPr>
            <a:grpSpLocks/>
          </p:cNvGrpSpPr>
          <p:nvPr/>
        </p:nvGrpSpPr>
        <p:grpSpPr bwMode="auto">
          <a:xfrm>
            <a:off x="237995" y="6336192"/>
            <a:ext cx="1304389" cy="393700"/>
            <a:chOff x="2699794" y="4497810"/>
            <a:chExt cx="1304885" cy="393091"/>
          </a:xfrm>
        </p:grpSpPr>
        <p:pic>
          <p:nvPicPr>
            <p:cNvPr id="62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44848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56" name="Zástupný symbol čísla snímky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69" name="Ovál 68"/>
          <p:cNvSpPr>
            <a:spLocks noChangeAspect="1"/>
          </p:cNvSpPr>
          <p:nvPr/>
        </p:nvSpPr>
        <p:spPr>
          <a:xfrm>
            <a:off x="2280888" y="3803370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rot="16200000">
            <a:off x="2318469" y="3232298"/>
            <a:ext cx="570900" cy="626211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99" grpId="0"/>
      <p:bldP spid="97" grpId="0"/>
      <p:bldP spid="40" grpId="0" animBg="1"/>
      <p:bldP spid="126" grpId="0"/>
      <p:bldP spid="127" grpId="0"/>
      <p:bldP spid="129" grpId="0"/>
      <p:bldP spid="131" grpId="0"/>
      <p:bldP spid="132" grpId="0" animBg="1"/>
      <p:bldP spid="57" grpId="0" animBg="1"/>
      <p:bldP spid="69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7507288" y="5389563"/>
            <a:ext cx="1077912" cy="1323975"/>
          </a:xfrm>
          <a:prstGeom prst="rect">
            <a:avLst/>
          </a:prstGeom>
          <a:solidFill>
            <a:srgbClr val="FF9900">
              <a:alpha val="5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9" name="Rectangle 115"/>
          <p:cNvSpPr>
            <a:spLocks noChangeArrowheads="1"/>
          </p:cNvSpPr>
          <p:nvPr/>
        </p:nvSpPr>
        <p:spPr bwMode="auto">
          <a:xfrm>
            <a:off x="3831557" y="5384132"/>
            <a:ext cx="835025" cy="1349375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6" name="Rectangle 117"/>
          <p:cNvSpPr>
            <a:spLocks noChangeArrowheads="1"/>
          </p:cNvSpPr>
          <p:nvPr/>
        </p:nvSpPr>
        <p:spPr bwMode="auto">
          <a:xfrm>
            <a:off x="2822575" y="868363"/>
            <a:ext cx="658813" cy="808037"/>
          </a:xfrm>
          <a:prstGeom prst="rect">
            <a:avLst/>
          </a:prstGeom>
          <a:solidFill>
            <a:srgbClr val="FF9900">
              <a:alpha val="5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7" name="Rectangle 114"/>
          <p:cNvSpPr>
            <a:spLocks noChangeArrowheads="1"/>
          </p:cNvSpPr>
          <p:nvPr/>
        </p:nvSpPr>
        <p:spPr bwMode="auto">
          <a:xfrm>
            <a:off x="739775" y="869950"/>
            <a:ext cx="466725" cy="803275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479800" y="871538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20725" y="857250"/>
            <a:ext cx="278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822575" y="38909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1547813" y="147638"/>
            <a:ext cx="0" cy="6450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0" y="1844675"/>
            <a:ext cx="843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8027988" y="191611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ym typeface="Symbol" pitchFamily="18" charset="2"/>
              </a:rPr>
              <a:t></a:t>
            </a:r>
            <a:r>
              <a:rPr lang="sk-SK" sz="1400" b="1" baseline="-25000">
                <a:sym typeface="Symbol" pitchFamily="18" charset="2"/>
              </a:rPr>
              <a:t>1</a:t>
            </a:r>
            <a:endParaRPr lang="sk-SK" sz="1400" b="1">
              <a:sym typeface="Symbol" pitchFamily="18" charset="2"/>
            </a:endParaRP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1516063" y="141288"/>
            <a:ext cx="3548062" cy="1301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-25400" y="152400"/>
            <a:ext cx="67325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784975" y="13652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</a:rPr>
              <a:t>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4894263" y="25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3330575" y="4175125"/>
            <a:ext cx="56753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H="1" flipV="1">
            <a:off x="88900" y="1752600"/>
            <a:ext cx="1445092" cy="48447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319" name="Line 55"/>
          <p:cNvSpPr>
            <a:spLocks noChangeShapeType="1"/>
          </p:cNvSpPr>
          <p:nvPr/>
        </p:nvSpPr>
        <p:spPr bwMode="auto">
          <a:xfrm>
            <a:off x="8605838" y="3851275"/>
            <a:ext cx="0" cy="299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3817938" y="4077071"/>
            <a:ext cx="0" cy="2682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 flipH="1">
            <a:off x="3429000" y="5357813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 flipH="1">
            <a:off x="3390900" y="6761163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61496" y="3848265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1 </a:t>
            </a:r>
            <a:r>
              <a:rPr lang="sk-SK" sz="1400" dirty="0" smtClean="0"/>
              <a:t>= </a:t>
            </a:r>
            <a:r>
              <a:rPr lang="sk-SK" sz="1400" b="1" dirty="0" smtClean="0"/>
              <a:t>B´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3460082" y="64646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3465183" y="5314056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B´</a:t>
            </a:r>
          </a:p>
        </p:txBody>
      </p:sp>
      <p:sp>
        <p:nvSpPr>
          <p:cNvPr id="11340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>
            <a:off x="152400" y="168910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345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1,2</a:t>
            </a:r>
            <a:endParaRPr lang="en-US" sz="1400" b="1" baseline="-25000"/>
          </a:p>
        </p:txBody>
      </p:sp>
      <p:sp>
        <p:nvSpPr>
          <p:cNvPr id="82" name="BlokTextu 81"/>
          <p:cNvSpPr txBox="1"/>
          <p:nvPr/>
        </p:nvSpPr>
        <p:spPr>
          <a:xfrm>
            <a:off x="5439774" y="2253167"/>
            <a:ext cx="2302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pPr marL="342900" indent="-342900" algn="l"/>
            <a:r>
              <a:rPr lang="sk-SK" sz="1400" b="1" dirty="0" smtClean="0"/>
              <a:t>8) </a:t>
            </a:r>
            <a:r>
              <a:rPr lang="sk-SK" sz="1400" dirty="0" smtClean="0"/>
              <a:t>Zobrazíme body </a:t>
            </a:r>
            <a:r>
              <a:rPr lang="sk-SK" sz="1400" b="1" dirty="0" smtClean="0"/>
              <a:t>C </a:t>
            </a:r>
            <a:r>
              <a:rPr lang="sk-SK" sz="1400" dirty="0" smtClean="0"/>
              <a:t>a </a:t>
            </a:r>
            <a:r>
              <a:rPr lang="sk-SK" sz="1400" b="1" dirty="0" smtClean="0"/>
              <a:t>C´</a:t>
            </a:r>
            <a:r>
              <a:rPr lang="sk-SK" sz="1400" dirty="0" smtClean="0"/>
              <a:t>.</a:t>
            </a:r>
          </a:p>
          <a:p>
            <a:pPr marL="342900" indent="-342900" algn="l"/>
            <a:endParaRPr lang="sk-SK" sz="1400" dirty="0" smtClean="0"/>
          </a:p>
          <a:p>
            <a:pPr marL="342900" indent="-342900" algn="l"/>
            <a:r>
              <a:rPr lang="sk-SK" sz="1400" b="1" dirty="0" smtClean="0"/>
              <a:t>9) </a:t>
            </a:r>
            <a:r>
              <a:rPr lang="sk-SK" sz="1400" dirty="0" smtClean="0"/>
              <a:t>Zobrazíme body </a:t>
            </a:r>
            <a:r>
              <a:rPr lang="sk-SK" sz="1400" b="1" dirty="0" smtClean="0"/>
              <a:t>D </a:t>
            </a:r>
            <a:r>
              <a:rPr lang="sk-SK" sz="1400" dirty="0" smtClean="0"/>
              <a:t>a </a:t>
            </a:r>
            <a:r>
              <a:rPr lang="sk-SK" sz="1400" b="1" dirty="0" smtClean="0"/>
              <a:t>D´</a:t>
            </a:r>
            <a:r>
              <a:rPr lang="sk-SK" sz="1400" dirty="0" smtClean="0"/>
              <a:t>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94744" y="1827873"/>
            <a:ext cx="960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en-US" sz="1400" b="1" baseline="-25000" dirty="0" smtClean="0"/>
              <a:t>s</a:t>
            </a:r>
            <a:r>
              <a:rPr lang="sk-SK" sz="1400" b="1" baseline="-25000" dirty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B´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</a:t>
            </a: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293654" y="633075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dirty="0" smtClean="0"/>
              <a:t>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337766" y="1399107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auto">
          <a:xfrm>
            <a:off x="1524048" y="5022389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1</a:t>
            </a:r>
            <a:endParaRPr lang="en-US" sz="1400" b="1" baseline="-25000" dirty="0"/>
          </a:p>
        </p:txBody>
      </p:sp>
      <p:sp>
        <p:nvSpPr>
          <p:cNvPr id="93" name="Text Box 38"/>
          <p:cNvSpPr txBox="1">
            <a:spLocks noChangeArrowheads="1"/>
          </p:cNvSpPr>
          <p:nvPr/>
        </p:nvSpPr>
        <p:spPr bwMode="auto">
          <a:xfrm>
            <a:off x="8280000" y="385200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A</a:t>
            </a:r>
            <a:r>
              <a:rPr lang="sk-SK" sz="1400" b="1" baseline="30000" dirty="0" smtClean="0"/>
              <a:t>h</a:t>
            </a:r>
            <a:endParaRPr lang="sk-SK" sz="1400" b="1" dirty="0"/>
          </a:p>
        </p:txBody>
      </p:sp>
      <p:sp>
        <p:nvSpPr>
          <p:cNvPr id="94" name="Oval 22"/>
          <p:cNvSpPr>
            <a:spLocks noChangeAspect="1" noChangeArrowheads="1"/>
          </p:cNvSpPr>
          <p:nvPr/>
        </p:nvSpPr>
        <p:spPr bwMode="auto">
          <a:xfrm>
            <a:off x="8581030" y="4150818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96" name="Line 106"/>
          <p:cNvSpPr>
            <a:spLocks noChangeShapeType="1"/>
          </p:cNvSpPr>
          <p:nvPr/>
        </p:nvSpPr>
        <p:spPr bwMode="auto">
          <a:xfrm flipV="1">
            <a:off x="1547813" y="1762125"/>
            <a:ext cx="2247900" cy="4835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7" name="AutoShape 107"/>
          <p:cNvSpPr>
            <a:spLocks/>
          </p:cNvSpPr>
          <p:nvPr/>
        </p:nvSpPr>
        <p:spPr bwMode="auto">
          <a:xfrm rot="-5400000">
            <a:off x="2545127" y="862201"/>
            <a:ext cx="223837" cy="2205824"/>
          </a:xfrm>
          <a:prstGeom prst="leftBrace">
            <a:avLst>
              <a:gd name="adj1" fmla="val 79787"/>
              <a:gd name="adj2" fmla="val 50000"/>
            </a:avLst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8" name="Line 110"/>
          <p:cNvSpPr>
            <a:spLocks noChangeShapeType="1"/>
          </p:cNvSpPr>
          <p:nvPr/>
        </p:nvSpPr>
        <p:spPr bwMode="auto">
          <a:xfrm flipH="1" flipV="1">
            <a:off x="971550" y="1693862"/>
            <a:ext cx="567954" cy="49034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0" name="Oval 22"/>
          <p:cNvSpPr>
            <a:spLocks noChangeAspect="1" noChangeArrowheads="1"/>
          </p:cNvSpPr>
          <p:nvPr/>
        </p:nvSpPr>
        <p:spPr bwMode="auto">
          <a:xfrm>
            <a:off x="2777318" y="385184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1" name="Text Box 25"/>
          <p:cNvSpPr txBox="1">
            <a:spLocks noChangeArrowheads="1"/>
          </p:cNvSpPr>
          <p:nvPr/>
        </p:nvSpPr>
        <p:spPr bwMode="auto">
          <a:xfrm>
            <a:off x="1983895" y="3800479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  <a:r>
              <a:rPr lang="sk-SK" sz="1400" b="1" baseline="-25000" dirty="0" smtClean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C´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02" name="Oval 36"/>
          <p:cNvSpPr>
            <a:spLocks noChangeAspect="1" noChangeArrowheads="1"/>
          </p:cNvSpPr>
          <p:nvPr/>
        </p:nvSpPr>
        <p:spPr bwMode="auto">
          <a:xfrm>
            <a:off x="3720185" y="180781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03" name="AutoShape 109"/>
          <p:cNvSpPr>
            <a:spLocks/>
          </p:cNvSpPr>
          <p:nvPr/>
        </p:nvSpPr>
        <p:spPr bwMode="auto">
          <a:xfrm rot="-5400000">
            <a:off x="6267036" y="3185292"/>
            <a:ext cx="223837" cy="2227338"/>
          </a:xfrm>
          <a:prstGeom prst="leftBrace">
            <a:avLst>
              <a:gd name="adj1" fmla="val 79787"/>
              <a:gd name="adj2" fmla="val 50000"/>
            </a:avLst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4" name="Line 89"/>
          <p:cNvSpPr>
            <a:spLocks noChangeShapeType="1"/>
          </p:cNvSpPr>
          <p:nvPr/>
        </p:nvSpPr>
        <p:spPr bwMode="auto">
          <a:xfrm>
            <a:off x="7488238" y="3917950"/>
            <a:ext cx="0" cy="287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8" name="Line 101"/>
          <p:cNvSpPr>
            <a:spLocks noChangeShapeType="1"/>
          </p:cNvSpPr>
          <p:nvPr/>
        </p:nvSpPr>
        <p:spPr bwMode="auto">
          <a:xfrm>
            <a:off x="7496175" y="5359400"/>
            <a:ext cx="109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" name="Line 102"/>
          <p:cNvSpPr>
            <a:spLocks noChangeShapeType="1"/>
          </p:cNvSpPr>
          <p:nvPr/>
        </p:nvSpPr>
        <p:spPr bwMode="auto">
          <a:xfrm>
            <a:off x="7497763" y="6751638"/>
            <a:ext cx="109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1" name="Line 97"/>
          <p:cNvSpPr>
            <a:spLocks noChangeShapeType="1"/>
          </p:cNvSpPr>
          <p:nvPr/>
        </p:nvSpPr>
        <p:spPr bwMode="auto">
          <a:xfrm>
            <a:off x="7475538" y="5354638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" name="Text Box 62"/>
          <p:cNvSpPr txBox="1">
            <a:spLocks noChangeArrowheads="1"/>
          </p:cNvSpPr>
          <p:nvPr/>
        </p:nvSpPr>
        <p:spPr bwMode="auto">
          <a:xfrm>
            <a:off x="7452000" y="64440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</a:p>
        </p:txBody>
      </p:sp>
      <p:sp>
        <p:nvSpPr>
          <p:cNvPr id="113" name="Text Box 63"/>
          <p:cNvSpPr txBox="1">
            <a:spLocks noChangeArrowheads="1"/>
          </p:cNvSpPr>
          <p:nvPr/>
        </p:nvSpPr>
        <p:spPr bwMode="auto">
          <a:xfrm>
            <a:off x="7455286" y="5347055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  <a:r>
              <a:rPr lang="sk-SK" sz="1400" b="1" dirty="0" smtClean="0"/>
              <a:t>´</a:t>
            </a:r>
            <a:endParaRPr lang="sk-SK" sz="1400" b="1" dirty="0"/>
          </a:p>
        </p:txBody>
      </p:sp>
      <p:sp>
        <p:nvSpPr>
          <p:cNvPr id="114" name="Text Box 25"/>
          <p:cNvSpPr txBox="1">
            <a:spLocks noChangeArrowheads="1"/>
          </p:cNvSpPr>
          <p:nvPr/>
        </p:nvSpPr>
        <p:spPr bwMode="auto">
          <a:xfrm>
            <a:off x="1197799" y="3800479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</a:t>
            </a:r>
            <a:r>
              <a:rPr lang="sk-SK" sz="1400" b="1" baseline="-25000" dirty="0" smtClean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D´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15" name="Oval 22"/>
          <p:cNvSpPr>
            <a:spLocks noChangeAspect="1" noChangeArrowheads="1"/>
          </p:cNvSpPr>
          <p:nvPr/>
        </p:nvSpPr>
        <p:spPr bwMode="auto">
          <a:xfrm>
            <a:off x="1194166" y="383991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3666296" y="1863793"/>
            <a:ext cx="960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C</a:t>
            </a:r>
            <a:r>
              <a:rPr lang="en-US" sz="1400" b="1" baseline="-25000" dirty="0" smtClean="0"/>
              <a:t>s</a:t>
            </a:r>
            <a:r>
              <a:rPr lang="sk-SK" sz="1400" b="1" baseline="-25000" dirty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C´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</a:t>
            </a:r>
          </a:p>
        </p:txBody>
      </p:sp>
      <p:sp>
        <p:nvSpPr>
          <p:cNvPr id="118" name="Line 90"/>
          <p:cNvSpPr>
            <a:spLocks noChangeShapeType="1"/>
          </p:cNvSpPr>
          <p:nvPr/>
        </p:nvSpPr>
        <p:spPr bwMode="auto">
          <a:xfrm>
            <a:off x="4694238" y="3752850"/>
            <a:ext cx="0" cy="299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3" name="Line 96"/>
          <p:cNvSpPr>
            <a:spLocks noChangeShapeType="1"/>
          </p:cNvSpPr>
          <p:nvPr/>
        </p:nvSpPr>
        <p:spPr bwMode="auto">
          <a:xfrm>
            <a:off x="4694238" y="5354638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4" name="Line 99"/>
          <p:cNvSpPr>
            <a:spLocks noChangeShapeType="1"/>
          </p:cNvSpPr>
          <p:nvPr/>
        </p:nvSpPr>
        <p:spPr bwMode="auto">
          <a:xfrm>
            <a:off x="3779838" y="5360988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5" name="Line 100"/>
          <p:cNvSpPr>
            <a:spLocks noChangeShapeType="1"/>
          </p:cNvSpPr>
          <p:nvPr/>
        </p:nvSpPr>
        <p:spPr bwMode="auto">
          <a:xfrm>
            <a:off x="3817938" y="6757988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9" name="Text Box 62"/>
          <p:cNvSpPr txBox="1">
            <a:spLocks noChangeArrowheads="1"/>
          </p:cNvSpPr>
          <p:nvPr/>
        </p:nvSpPr>
        <p:spPr bwMode="auto">
          <a:xfrm>
            <a:off x="4406363" y="6494063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</a:t>
            </a:r>
            <a:endParaRPr lang="sk-SK" sz="1400" b="1" dirty="0"/>
          </a:p>
        </p:txBody>
      </p:sp>
      <p:sp>
        <p:nvSpPr>
          <p:cNvPr id="130" name="Text Box 63"/>
          <p:cNvSpPr txBox="1">
            <a:spLocks noChangeArrowheads="1"/>
          </p:cNvSpPr>
          <p:nvPr/>
        </p:nvSpPr>
        <p:spPr bwMode="auto">
          <a:xfrm>
            <a:off x="4347053" y="5355071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D´</a:t>
            </a:r>
            <a:endParaRPr lang="sk-SK" sz="1400" b="1" dirty="0"/>
          </a:p>
        </p:txBody>
      </p:sp>
      <p:sp>
        <p:nvSpPr>
          <p:cNvPr id="128" name="AutoShape 107"/>
          <p:cNvSpPr>
            <a:spLocks/>
          </p:cNvSpPr>
          <p:nvPr/>
        </p:nvSpPr>
        <p:spPr bwMode="auto">
          <a:xfrm rot="-5400000">
            <a:off x="1156917" y="1667444"/>
            <a:ext cx="223200" cy="561600"/>
          </a:xfrm>
          <a:prstGeom prst="leftBrace">
            <a:avLst>
              <a:gd name="adj1" fmla="val 79787"/>
              <a:gd name="adj2" fmla="val 50000"/>
            </a:avLst>
          </a:prstGeom>
          <a:noFill/>
          <a:ln w="127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1" name="AutoShape 107"/>
          <p:cNvSpPr>
            <a:spLocks/>
          </p:cNvSpPr>
          <p:nvPr/>
        </p:nvSpPr>
        <p:spPr bwMode="auto">
          <a:xfrm rot="-5400000">
            <a:off x="4871294" y="4021275"/>
            <a:ext cx="223837" cy="561600"/>
          </a:xfrm>
          <a:prstGeom prst="leftBrace">
            <a:avLst>
              <a:gd name="adj1" fmla="val 79787"/>
              <a:gd name="adj2" fmla="val 50000"/>
            </a:avLst>
          </a:prstGeom>
          <a:noFill/>
          <a:ln w="127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7" name="Oval 19"/>
          <p:cNvSpPr>
            <a:spLocks noChangeAspect="1" noChangeArrowheads="1"/>
          </p:cNvSpPr>
          <p:nvPr/>
        </p:nvSpPr>
        <p:spPr bwMode="auto">
          <a:xfrm>
            <a:off x="1514726" y="12566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32" name="Oval 19"/>
          <p:cNvSpPr>
            <a:spLocks noChangeAspect="1" noChangeArrowheads="1"/>
          </p:cNvSpPr>
          <p:nvPr/>
        </p:nvSpPr>
        <p:spPr bwMode="auto">
          <a:xfrm>
            <a:off x="1514726" y="12566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34" name="Oval 47"/>
          <p:cNvSpPr>
            <a:spLocks noChangeAspect="1" noChangeArrowheads="1"/>
          </p:cNvSpPr>
          <p:nvPr/>
        </p:nvSpPr>
        <p:spPr bwMode="auto">
          <a:xfrm>
            <a:off x="1512169" y="1804559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36" name="Oval 23"/>
          <p:cNvSpPr>
            <a:spLocks noChangeAspect="1" noChangeArrowheads="1"/>
          </p:cNvSpPr>
          <p:nvPr/>
        </p:nvSpPr>
        <p:spPr bwMode="auto">
          <a:xfrm>
            <a:off x="3445795" y="163604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37" name="Oval 24"/>
          <p:cNvSpPr>
            <a:spLocks noChangeAspect="1" noChangeArrowheads="1"/>
          </p:cNvSpPr>
          <p:nvPr/>
        </p:nvSpPr>
        <p:spPr bwMode="auto">
          <a:xfrm>
            <a:off x="3445127" y="82104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38" name="Oval 22"/>
          <p:cNvSpPr>
            <a:spLocks noChangeAspect="1" noChangeArrowheads="1"/>
          </p:cNvSpPr>
          <p:nvPr/>
        </p:nvSpPr>
        <p:spPr bwMode="auto">
          <a:xfrm>
            <a:off x="3461354" y="384394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39" name="Line 28"/>
          <p:cNvSpPr>
            <a:spLocks noChangeShapeType="1"/>
          </p:cNvSpPr>
          <p:nvPr/>
        </p:nvSpPr>
        <p:spPr bwMode="auto">
          <a:xfrm flipV="1">
            <a:off x="3499034" y="1593849"/>
            <a:ext cx="1574616" cy="22963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40" name="Line 28"/>
          <p:cNvSpPr>
            <a:spLocks noChangeShapeType="1"/>
          </p:cNvSpPr>
          <p:nvPr/>
        </p:nvSpPr>
        <p:spPr bwMode="auto">
          <a:xfrm flipV="1">
            <a:off x="1549400" y="3901044"/>
            <a:ext cx="1930070" cy="273470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41" name="Oval 33"/>
          <p:cNvSpPr>
            <a:spLocks noChangeAspect="1" noChangeArrowheads="1"/>
          </p:cNvSpPr>
          <p:nvPr/>
        </p:nvSpPr>
        <p:spPr bwMode="auto">
          <a:xfrm>
            <a:off x="4861033" y="180594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2" name="Oval 36"/>
          <p:cNvSpPr>
            <a:spLocks noChangeAspect="1" noChangeArrowheads="1"/>
          </p:cNvSpPr>
          <p:nvPr/>
        </p:nvSpPr>
        <p:spPr bwMode="auto">
          <a:xfrm>
            <a:off x="4865863" y="2749531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3" name="Oval 37"/>
          <p:cNvSpPr>
            <a:spLocks noChangeAspect="1" noChangeArrowheads="1"/>
          </p:cNvSpPr>
          <p:nvPr/>
        </p:nvSpPr>
        <p:spPr bwMode="auto">
          <a:xfrm>
            <a:off x="4860400" y="134080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5" name="Text Box 18"/>
          <p:cNvSpPr txBox="1">
            <a:spLocks noChangeArrowheads="1"/>
          </p:cNvSpPr>
          <p:nvPr/>
        </p:nvSpPr>
        <p:spPr bwMode="auto">
          <a:xfrm>
            <a:off x="1200122" y="9626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2</a:t>
            </a:r>
            <a:endParaRPr lang="sk-SK" sz="1400" b="1" dirty="0"/>
          </a:p>
        </p:txBody>
      </p:sp>
      <p:sp>
        <p:nvSpPr>
          <p:cNvPr id="146" name="Rectangle 87"/>
          <p:cNvSpPr>
            <a:spLocks noChangeArrowheads="1"/>
          </p:cNvSpPr>
          <p:nvPr/>
        </p:nvSpPr>
        <p:spPr bwMode="auto">
          <a:xfrm>
            <a:off x="810052" y="96268"/>
            <a:ext cx="5485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2</a:t>
            </a:r>
            <a:r>
              <a:rPr lang="sk-SK" sz="1400" b="1" dirty="0" smtClean="0"/>
              <a:t> </a:t>
            </a:r>
            <a:r>
              <a:rPr lang="sk-SK" sz="1400" dirty="0" smtClean="0"/>
              <a:t>=</a:t>
            </a:r>
            <a:r>
              <a:rPr lang="sk-SK" sz="1400" baseline="-25000" dirty="0" smtClean="0"/>
              <a:t> </a:t>
            </a:r>
            <a:endParaRPr lang="en-US" sz="1400" b="1" baseline="-25000" dirty="0"/>
          </a:p>
        </p:txBody>
      </p:sp>
      <p:sp>
        <p:nvSpPr>
          <p:cNvPr id="147" name="Text Box 25"/>
          <p:cNvSpPr txBox="1">
            <a:spLocks noChangeArrowheads="1"/>
          </p:cNvSpPr>
          <p:nvPr/>
        </p:nvSpPr>
        <p:spPr bwMode="auto">
          <a:xfrm>
            <a:off x="3463495" y="3744000"/>
            <a:ext cx="819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1 </a:t>
            </a:r>
            <a:r>
              <a:rPr lang="sk-SK" sz="1400" dirty="0"/>
              <a:t>=</a:t>
            </a:r>
            <a:r>
              <a:rPr lang="sk-SK" sz="1400" b="1" dirty="0"/>
              <a:t> A´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148" name="Text Box 26"/>
          <p:cNvSpPr txBox="1">
            <a:spLocks noChangeArrowheads="1"/>
          </p:cNvSpPr>
          <p:nvPr/>
        </p:nvSpPr>
        <p:spPr bwMode="auto">
          <a:xfrm>
            <a:off x="3463495" y="588963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49" name="Text Box 27"/>
          <p:cNvSpPr txBox="1">
            <a:spLocks noChangeArrowheads="1"/>
          </p:cNvSpPr>
          <p:nvPr/>
        </p:nvSpPr>
        <p:spPr bwMode="auto">
          <a:xfrm>
            <a:off x="3463495" y="140177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50" name="Text Box 34"/>
          <p:cNvSpPr txBox="1">
            <a:spLocks noChangeArrowheads="1"/>
          </p:cNvSpPr>
          <p:nvPr/>
        </p:nvSpPr>
        <p:spPr bwMode="auto">
          <a:xfrm>
            <a:off x="4851400" y="1848793"/>
            <a:ext cx="9538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 </a:t>
            </a:r>
            <a:r>
              <a:rPr lang="sk-SK" sz="1400" dirty="0"/>
              <a:t>= </a:t>
            </a:r>
            <a:r>
              <a:rPr lang="sk-SK" sz="1400" b="1" dirty="0"/>
              <a:t>A´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</a:t>
            </a:r>
          </a:p>
        </p:txBody>
      </p:sp>
      <p:sp>
        <p:nvSpPr>
          <p:cNvPr id="151" name="Text Box 38"/>
          <p:cNvSpPr txBox="1">
            <a:spLocks noChangeArrowheads="1"/>
          </p:cNvSpPr>
          <p:nvPr/>
        </p:nvSpPr>
        <p:spPr bwMode="auto">
          <a:xfrm>
            <a:off x="4863432" y="256593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s2</a:t>
            </a:r>
            <a:endParaRPr lang="sk-SK" sz="1400" b="1" dirty="0"/>
          </a:p>
        </p:txBody>
      </p:sp>
      <p:sp>
        <p:nvSpPr>
          <p:cNvPr id="152" name="Text Box 39"/>
          <p:cNvSpPr txBox="1">
            <a:spLocks noChangeArrowheads="1"/>
          </p:cNvSpPr>
          <p:nvPr/>
        </p:nvSpPr>
        <p:spPr bwMode="auto">
          <a:xfrm>
            <a:off x="4935624" y="1140745"/>
            <a:ext cx="508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  <a:r>
              <a:rPr lang="sk-SK" sz="1400" b="1" baseline="-25000" dirty="0"/>
              <a:t>s2</a:t>
            </a:r>
            <a:endParaRPr lang="sk-SK" sz="1400" b="1" dirty="0"/>
          </a:p>
        </p:txBody>
      </p:sp>
      <p:sp>
        <p:nvSpPr>
          <p:cNvPr id="153" name="Oval 49"/>
          <p:cNvSpPr>
            <a:spLocks noChangeAspect="1" noChangeArrowheads="1"/>
          </p:cNvSpPr>
          <p:nvPr/>
        </p:nvSpPr>
        <p:spPr bwMode="auto">
          <a:xfrm>
            <a:off x="5216525" y="4130675"/>
            <a:ext cx="90000" cy="90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54" name="Line 96"/>
          <p:cNvSpPr>
            <a:spLocks noChangeShapeType="1"/>
          </p:cNvSpPr>
          <p:nvPr/>
        </p:nvSpPr>
        <p:spPr bwMode="auto">
          <a:xfrm>
            <a:off x="8600245" y="5354638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5" name="Oval 61"/>
          <p:cNvSpPr>
            <a:spLocks noChangeAspect="1" noChangeArrowheads="1"/>
          </p:cNvSpPr>
          <p:nvPr/>
        </p:nvSpPr>
        <p:spPr bwMode="auto">
          <a:xfrm>
            <a:off x="8564245" y="530733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56" name="Oval 60"/>
          <p:cNvSpPr>
            <a:spLocks noChangeAspect="1" noChangeArrowheads="1"/>
          </p:cNvSpPr>
          <p:nvPr/>
        </p:nvSpPr>
        <p:spPr bwMode="auto">
          <a:xfrm>
            <a:off x="8564245" y="671830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59" name="Text Box 62"/>
          <p:cNvSpPr txBox="1">
            <a:spLocks noChangeArrowheads="1"/>
          </p:cNvSpPr>
          <p:nvPr/>
        </p:nvSpPr>
        <p:spPr bwMode="auto">
          <a:xfrm>
            <a:off x="8585835" y="6489263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</a:p>
        </p:txBody>
      </p:sp>
      <p:sp>
        <p:nvSpPr>
          <p:cNvPr id="160" name="Text Box 63"/>
          <p:cNvSpPr txBox="1">
            <a:spLocks noChangeArrowheads="1"/>
          </p:cNvSpPr>
          <p:nvPr/>
        </p:nvSpPr>
        <p:spPr bwMode="auto">
          <a:xfrm>
            <a:off x="8541802" y="5302943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</a:p>
        </p:txBody>
      </p:sp>
      <p:sp>
        <p:nvSpPr>
          <p:cNvPr id="161" name="Text Box 17"/>
          <p:cNvSpPr txBox="1">
            <a:spLocks noChangeArrowheads="1"/>
          </p:cNvSpPr>
          <p:nvPr/>
        </p:nvSpPr>
        <p:spPr bwMode="auto">
          <a:xfrm>
            <a:off x="1548000" y="65160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1</a:t>
            </a:r>
            <a:endParaRPr lang="sk-SK" sz="1400" b="1" dirty="0"/>
          </a:p>
        </p:txBody>
      </p:sp>
      <p:sp>
        <p:nvSpPr>
          <p:cNvPr id="162" name="Oval 16"/>
          <p:cNvSpPr>
            <a:spLocks noChangeAspect="1" noChangeArrowheads="1"/>
          </p:cNvSpPr>
          <p:nvPr/>
        </p:nvSpPr>
        <p:spPr bwMode="auto">
          <a:xfrm>
            <a:off x="1508906" y="656566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3" name="Text Box 48"/>
          <p:cNvSpPr txBox="1">
            <a:spLocks noChangeArrowheads="1"/>
          </p:cNvSpPr>
          <p:nvPr/>
        </p:nvSpPr>
        <p:spPr bwMode="auto">
          <a:xfrm>
            <a:off x="1220190" y="183406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164" name="Oval 36"/>
          <p:cNvSpPr>
            <a:spLocks noChangeAspect="1" noChangeArrowheads="1"/>
          </p:cNvSpPr>
          <p:nvPr/>
        </p:nvSpPr>
        <p:spPr bwMode="auto">
          <a:xfrm>
            <a:off x="78765" y="180242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5" name="Oval 24"/>
          <p:cNvSpPr>
            <a:spLocks noChangeAspect="1" noChangeArrowheads="1"/>
          </p:cNvSpPr>
          <p:nvPr/>
        </p:nvSpPr>
        <p:spPr bwMode="auto">
          <a:xfrm>
            <a:off x="697659" y="82003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6" name="Oval 24"/>
          <p:cNvSpPr>
            <a:spLocks noChangeAspect="1" noChangeArrowheads="1"/>
          </p:cNvSpPr>
          <p:nvPr/>
        </p:nvSpPr>
        <p:spPr bwMode="auto">
          <a:xfrm>
            <a:off x="687549" y="164193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7" name="Oval 69"/>
          <p:cNvSpPr>
            <a:spLocks noChangeAspect="1" noChangeArrowheads="1"/>
          </p:cNvSpPr>
          <p:nvPr/>
        </p:nvSpPr>
        <p:spPr bwMode="auto">
          <a:xfrm>
            <a:off x="697089" y="384762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1" name="Line 96"/>
          <p:cNvSpPr>
            <a:spLocks noChangeShapeType="1"/>
          </p:cNvSpPr>
          <p:nvPr/>
        </p:nvSpPr>
        <p:spPr bwMode="auto">
          <a:xfrm>
            <a:off x="3820985" y="5369400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2" name="Oval 61"/>
          <p:cNvSpPr>
            <a:spLocks noChangeAspect="1" noChangeArrowheads="1"/>
          </p:cNvSpPr>
          <p:nvPr/>
        </p:nvSpPr>
        <p:spPr bwMode="auto">
          <a:xfrm>
            <a:off x="3784985" y="532209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3" name="Oval 60"/>
          <p:cNvSpPr>
            <a:spLocks noChangeAspect="1" noChangeArrowheads="1"/>
          </p:cNvSpPr>
          <p:nvPr/>
        </p:nvSpPr>
        <p:spPr bwMode="auto">
          <a:xfrm>
            <a:off x="3784985" y="673306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6" name="Oval 36"/>
          <p:cNvSpPr>
            <a:spLocks noChangeAspect="1" noChangeArrowheads="1"/>
          </p:cNvSpPr>
          <p:nvPr/>
        </p:nvSpPr>
        <p:spPr bwMode="auto">
          <a:xfrm>
            <a:off x="947685" y="180469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7" name="Text Box 26"/>
          <p:cNvSpPr txBox="1">
            <a:spLocks noChangeArrowheads="1"/>
          </p:cNvSpPr>
          <p:nvPr/>
        </p:nvSpPr>
        <p:spPr bwMode="auto">
          <a:xfrm>
            <a:off x="2441051" y="549273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  <a:r>
              <a:rPr lang="sk-SK" sz="1400" b="1" dirty="0" smtClean="0"/>
              <a:t>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78" name="Text Box 27"/>
          <p:cNvSpPr txBox="1">
            <a:spLocks noChangeArrowheads="1"/>
          </p:cNvSpPr>
          <p:nvPr/>
        </p:nvSpPr>
        <p:spPr bwMode="auto">
          <a:xfrm>
            <a:off x="2472855" y="1409791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79" name="Text Box 26"/>
          <p:cNvSpPr txBox="1">
            <a:spLocks noChangeArrowheads="1"/>
          </p:cNvSpPr>
          <p:nvPr/>
        </p:nvSpPr>
        <p:spPr bwMode="auto">
          <a:xfrm>
            <a:off x="1154320" y="534702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80" name="Text Box 27"/>
          <p:cNvSpPr txBox="1">
            <a:spLocks noChangeArrowheads="1"/>
          </p:cNvSpPr>
          <p:nvPr/>
        </p:nvSpPr>
        <p:spPr bwMode="auto">
          <a:xfrm>
            <a:off x="1186124" y="139522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82" name="Text Box 50"/>
          <p:cNvSpPr txBox="1">
            <a:spLocks noChangeArrowheads="1"/>
          </p:cNvSpPr>
          <p:nvPr/>
        </p:nvSpPr>
        <p:spPr bwMode="auto">
          <a:xfrm>
            <a:off x="5148000" y="385929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183" name="Text Box 45"/>
          <p:cNvSpPr txBox="1">
            <a:spLocks noChangeArrowheads="1"/>
          </p:cNvSpPr>
          <p:nvPr/>
        </p:nvSpPr>
        <p:spPr bwMode="auto">
          <a:xfrm>
            <a:off x="7696067" y="3859299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</a:p>
        </p:txBody>
      </p:sp>
      <p:grpSp>
        <p:nvGrpSpPr>
          <p:cNvPr id="120" name="Skupina 15"/>
          <p:cNvGrpSpPr>
            <a:grpSpLocks/>
          </p:cNvGrpSpPr>
          <p:nvPr/>
        </p:nvGrpSpPr>
        <p:grpSpPr bwMode="auto">
          <a:xfrm>
            <a:off x="7524328" y="620688"/>
            <a:ext cx="1227856" cy="393700"/>
            <a:chOff x="2699794" y="4497810"/>
            <a:chExt cx="1226922" cy="393091"/>
          </a:xfrm>
        </p:grpSpPr>
        <p:pic>
          <p:nvPicPr>
            <p:cNvPr id="121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33" name="Zástupný symbol čísla snímky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9" grpId="0" animBg="1"/>
      <p:bldP spid="126" grpId="0" animBg="1"/>
      <p:bldP spid="127" grpId="0" animBg="1"/>
      <p:bldP spid="96" grpId="0" animBg="1"/>
      <p:bldP spid="97" grpId="0" animBg="1"/>
      <p:bldP spid="98" grpId="0" animBg="1"/>
      <p:bldP spid="100" grpId="0" animBg="1"/>
      <p:bldP spid="101" grpId="0"/>
      <p:bldP spid="102" grpId="0" animBg="1"/>
      <p:bldP spid="103" grpId="0" animBg="1"/>
      <p:bldP spid="104" grpId="0" animBg="1"/>
      <p:bldP spid="108" grpId="0" animBg="1"/>
      <p:bldP spid="109" grpId="0" animBg="1"/>
      <p:bldP spid="111" grpId="0" animBg="1"/>
      <p:bldP spid="112" grpId="0"/>
      <p:bldP spid="113" grpId="0"/>
      <p:bldP spid="114" grpId="0"/>
      <p:bldP spid="115" grpId="0" animBg="1"/>
      <p:bldP spid="116" grpId="0"/>
      <p:bldP spid="118" grpId="0" animBg="1"/>
      <p:bldP spid="123" grpId="0" animBg="1"/>
      <p:bldP spid="124" grpId="0" animBg="1"/>
      <p:bldP spid="125" grpId="0" animBg="1"/>
      <p:bldP spid="129" grpId="0"/>
      <p:bldP spid="130" grpId="0"/>
      <p:bldP spid="128" grpId="0" animBg="1"/>
      <p:bldP spid="131" grpId="0" animBg="1"/>
      <p:bldP spid="176" grpId="0" animBg="1"/>
      <p:bldP spid="177" grpId="0"/>
      <p:bldP spid="178" grpId="0"/>
      <p:bldP spid="179" grpId="0"/>
      <p:bldP spid="1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5"/>
          <p:cNvSpPr>
            <a:spLocks noChangeArrowheads="1"/>
          </p:cNvSpPr>
          <p:nvPr/>
        </p:nvSpPr>
        <p:spPr bwMode="auto">
          <a:xfrm>
            <a:off x="3831557" y="5384132"/>
            <a:ext cx="835025" cy="1349375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7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479800" y="871538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20725" y="857250"/>
            <a:ext cx="278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822575" y="38909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1547813" y="147638"/>
            <a:ext cx="0" cy="6450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0" y="1844675"/>
            <a:ext cx="843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8027988" y="191611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ym typeface="Symbol" pitchFamily="18" charset="2"/>
              </a:rPr>
              <a:t></a:t>
            </a:r>
            <a:r>
              <a:rPr lang="sk-SK" sz="1400" b="1" baseline="-25000">
                <a:sym typeface="Symbol" pitchFamily="18" charset="2"/>
              </a:rPr>
              <a:t>1</a:t>
            </a:r>
            <a:endParaRPr lang="sk-SK" sz="1400" b="1">
              <a:sym typeface="Symbol" pitchFamily="18" charset="2"/>
            </a:endParaRP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1516063" y="141288"/>
            <a:ext cx="3548062" cy="1301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94" name="Line 30"/>
          <p:cNvSpPr>
            <a:spLocks noChangeAspect="1" noChangeShapeType="1"/>
          </p:cNvSpPr>
          <p:nvPr/>
        </p:nvSpPr>
        <p:spPr bwMode="auto">
          <a:xfrm>
            <a:off x="1549400" y="146050"/>
            <a:ext cx="3746500" cy="2959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-25400" y="152400"/>
            <a:ext cx="53894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462799" y="13652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</a:rPr>
              <a:t>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4894263" y="25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3330575" y="4175125"/>
            <a:ext cx="56753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H="1" flipV="1">
            <a:off x="88900" y="1752600"/>
            <a:ext cx="1458913" cy="4891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1219200" y="1785938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  <a:r>
              <a:rPr lang="sk-SK" sz="1400" b="1" baseline="-25000"/>
              <a:t>1</a:t>
            </a:r>
            <a:endParaRPr lang="sk-SK" sz="1400" b="1"/>
          </a:p>
        </p:txBody>
      </p:sp>
      <p:sp>
        <p:nvSpPr>
          <p:cNvPr id="11319" name="Line 55"/>
          <p:cNvSpPr>
            <a:spLocks noChangeShapeType="1"/>
          </p:cNvSpPr>
          <p:nvPr/>
        </p:nvSpPr>
        <p:spPr bwMode="auto">
          <a:xfrm>
            <a:off x="8605838" y="3851275"/>
            <a:ext cx="0" cy="299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3817938" y="4077071"/>
            <a:ext cx="0" cy="2682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 flipH="1">
            <a:off x="3429000" y="5357813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 flipH="1">
            <a:off x="3390900" y="6761163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61496" y="3848265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1 </a:t>
            </a:r>
            <a:r>
              <a:rPr lang="sk-SK" sz="1400" dirty="0" smtClean="0"/>
              <a:t>= </a:t>
            </a:r>
            <a:r>
              <a:rPr lang="sk-SK" sz="1400" b="1" dirty="0" smtClean="0"/>
              <a:t>B´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3460082" y="64646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3465183" y="5314056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B´</a:t>
            </a:r>
          </a:p>
        </p:txBody>
      </p:sp>
      <p:sp>
        <p:nvSpPr>
          <p:cNvPr id="11340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>
            <a:off x="152400" y="168910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345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1,2</a:t>
            </a:r>
            <a:endParaRPr lang="en-US" sz="1400" b="1" baseline="-25000"/>
          </a:p>
        </p:txBody>
      </p:sp>
      <p:sp>
        <p:nvSpPr>
          <p:cNvPr id="82" name="BlokTextu 81"/>
          <p:cNvSpPr txBox="1"/>
          <p:nvPr/>
        </p:nvSpPr>
        <p:spPr>
          <a:xfrm>
            <a:off x="5439774" y="508561"/>
            <a:ext cx="37042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b="1" dirty="0" smtClean="0"/>
              <a:t>10) </a:t>
            </a:r>
            <a:r>
              <a:rPr lang="sk-SK" sz="1400" dirty="0" err="1" smtClean="0"/>
              <a:t>Narysujemne</a:t>
            </a:r>
            <a:r>
              <a:rPr lang="sk-SK" sz="1400" dirty="0" smtClean="0"/>
              <a:t> hĺbkové priamky cez body</a:t>
            </a:r>
          </a:p>
          <a:p>
            <a:r>
              <a:rPr lang="sk-SK" sz="1400" b="1" dirty="0" smtClean="0"/>
              <a:t>A´</a:t>
            </a:r>
            <a:r>
              <a:rPr lang="sk-SK" sz="1400" dirty="0" smtClean="0"/>
              <a:t>, </a:t>
            </a:r>
            <a:r>
              <a:rPr lang="sk-SK" sz="1400" b="1" dirty="0" smtClean="0"/>
              <a:t>B´</a:t>
            </a:r>
            <a:r>
              <a:rPr lang="sk-SK" sz="1400" dirty="0" smtClean="0"/>
              <a:t>,</a:t>
            </a:r>
            <a:r>
              <a:rPr lang="sk-SK" sz="1400" b="1" dirty="0" smtClean="0"/>
              <a:t> C</a:t>
            </a:r>
            <a:r>
              <a:rPr lang="sk-SK" sz="1400" dirty="0" smtClean="0"/>
              <a:t>, </a:t>
            </a:r>
            <a:r>
              <a:rPr lang="sk-SK" sz="1400" b="1" dirty="0" smtClean="0"/>
              <a:t>C´</a:t>
            </a:r>
            <a:r>
              <a:rPr lang="sk-SK" sz="1400" dirty="0" smtClean="0"/>
              <a:t>,</a:t>
            </a:r>
            <a:r>
              <a:rPr lang="sk-SK" sz="1400" b="1" dirty="0" smtClean="0"/>
              <a:t> D</a:t>
            </a:r>
            <a:r>
              <a:rPr lang="sk-SK" sz="1400" dirty="0" smtClean="0"/>
              <a:t>, </a:t>
            </a:r>
            <a:r>
              <a:rPr lang="sk-SK" sz="1400" b="1" dirty="0" smtClean="0"/>
              <a:t>D´</a:t>
            </a:r>
            <a:r>
              <a:rPr lang="sk-SK" sz="1400" dirty="0" smtClean="0"/>
              <a:t>.</a:t>
            </a:r>
            <a:r>
              <a:rPr lang="en-US" sz="1400" b="1" dirty="0" smtClean="0"/>
              <a:t> </a:t>
            </a:r>
            <a:endParaRPr lang="sk-SK" sz="1400" b="1" dirty="0" smtClean="0"/>
          </a:p>
          <a:p>
            <a:pPr algn="l"/>
            <a:r>
              <a:rPr lang="sk-SK" sz="1400" b="1" dirty="0" smtClean="0"/>
              <a:t>11) </a:t>
            </a:r>
            <a:r>
              <a:rPr lang="en-US" sz="1400" dirty="0" err="1" smtClean="0"/>
              <a:t>Zobraz</a:t>
            </a:r>
            <a:r>
              <a:rPr lang="sk-SK" sz="1400" dirty="0" smtClean="0"/>
              <a:t>í</a:t>
            </a:r>
            <a:r>
              <a:rPr lang="en-US" sz="1400" dirty="0" smtClean="0"/>
              <a:t>me </a:t>
            </a:r>
            <a:r>
              <a:rPr lang="en-US" sz="1400" dirty="0" err="1" smtClean="0"/>
              <a:t>bod</a:t>
            </a:r>
            <a:r>
              <a:rPr lang="en-US" sz="1400" dirty="0" smtClean="0"/>
              <a:t> </a:t>
            </a:r>
            <a:r>
              <a:rPr lang="en-US" sz="1400" b="1" dirty="0" smtClean="0"/>
              <a:t>E</a:t>
            </a:r>
            <a:r>
              <a:rPr lang="sk-SK" sz="1400" b="1" dirty="0" smtClean="0"/>
              <a:t>´</a:t>
            </a:r>
            <a:r>
              <a:rPr lang="sk-SK" sz="1400" dirty="0" smtClean="0"/>
              <a:t>.</a:t>
            </a:r>
          </a:p>
          <a:p>
            <a:pPr algn="l"/>
            <a:r>
              <a:rPr lang="sk-SK" sz="1400" b="1" dirty="0" smtClean="0"/>
              <a:t>12) </a:t>
            </a:r>
            <a:r>
              <a:rPr lang="sk-SK" sz="1400" dirty="0" smtClean="0"/>
              <a:t>Zobrazíme bod </a:t>
            </a:r>
            <a:r>
              <a:rPr lang="sk-SK" sz="1400" b="1" dirty="0" smtClean="0"/>
              <a:t>F</a:t>
            </a:r>
            <a:r>
              <a:rPr lang="sk-SK" sz="1400" dirty="0" smtClean="0"/>
              <a:t>.</a:t>
            </a:r>
          </a:p>
          <a:p>
            <a:pPr algn="l"/>
            <a:endParaRPr lang="sk-SK" sz="1400" dirty="0" smtClean="0"/>
          </a:p>
          <a:p>
            <a:pPr algn="l"/>
            <a:endParaRPr lang="sk-SK" sz="1400" dirty="0" smtClean="0"/>
          </a:p>
          <a:p>
            <a:pPr algn="l"/>
            <a:endParaRPr lang="sk-SK" sz="1400" dirty="0" smtClean="0"/>
          </a:p>
          <a:p>
            <a:pPr algn="l"/>
            <a:r>
              <a:rPr lang="sk-SK" sz="1400" b="1" dirty="0" smtClean="0"/>
              <a:t>13) </a:t>
            </a:r>
            <a:r>
              <a:rPr lang="sk-SK" sz="1400" dirty="0" smtClean="0"/>
              <a:t>Pomocou </a:t>
            </a:r>
            <a:r>
              <a:rPr lang="sk-SK" sz="1400" dirty="0" err="1" smtClean="0"/>
              <a:t>úbežníkov</a:t>
            </a:r>
            <a:r>
              <a:rPr lang="sk-SK" sz="1400" dirty="0" smtClean="0"/>
              <a:t> dokončíme perspektívu celého objektu. </a:t>
            </a:r>
          </a:p>
          <a:p>
            <a:pPr algn="l"/>
            <a:r>
              <a:rPr lang="sk-SK" sz="1400" dirty="0" smtClean="0"/>
              <a:t>Zobrazíme len viditeľné hrany.</a:t>
            </a:r>
            <a:endParaRPr lang="en-US" sz="1400" dirty="0" smtClean="0"/>
          </a:p>
          <a:p>
            <a:pPr algn="l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Narysujeme kružnicu správneho zobrazenia so stredom v bode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 s polomerom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400" dirty="0" smtClean="0"/>
              <a:t> ktorá odpovedá </a:t>
            </a:r>
            <a:r>
              <a:rPr lang="en-US" sz="1400" dirty="0" err="1" smtClean="0"/>
              <a:t>zornej</a:t>
            </a:r>
            <a:r>
              <a:rPr lang="en-US" sz="1400" dirty="0" smtClean="0"/>
              <a:t> </a:t>
            </a:r>
            <a:r>
              <a:rPr lang="en-US" sz="1400" dirty="0" err="1" smtClean="0"/>
              <a:t>ku</a:t>
            </a:r>
            <a:r>
              <a:rPr lang="sk-SK" sz="1400" dirty="0" smtClean="0"/>
              <a:t>ž</a:t>
            </a:r>
            <a:r>
              <a:rPr lang="en-US" sz="1400" dirty="0" smtClean="0"/>
              <a:t>e</a:t>
            </a:r>
            <a:r>
              <a:rPr lang="sk-SK" sz="1400" dirty="0" smtClean="0"/>
              <a:t>ľ</a:t>
            </a:r>
            <a:r>
              <a:rPr lang="en-US" sz="1400" dirty="0" err="1" smtClean="0"/>
              <a:t>ovej</a:t>
            </a:r>
            <a:r>
              <a:rPr lang="en-US" sz="1400" dirty="0" smtClean="0"/>
              <a:t> </a:t>
            </a:r>
            <a:r>
              <a:rPr lang="en-US" sz="1400" dirty="0" err="1" smtClean="0"/>
              <a:t>ploche</a:t>
            </a:r>
            <a:r>
              <a:rPr lang="sk-SK" sz="1400" dirty="0" smtClean="0"/>
              <a:t> s uhlom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45°.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94744" y="1827873"/>
            <a:ext cx="960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en-US" sz="1400" b="1" baseline="-25000" dirty="0" smtClean="0"/>
              <a:t>s</a:t>
            </a:r>
            <a:r>
              <a:rPr lang="sk-SK" sz="1400" b="1" baseline="-25000" dirty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B´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</a:t>
            </a: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293654" y="633075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dirty="0" smtClean="0"/>
              <a:t>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337766" y="1399107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auto">
          <a:xfrm>
            <a:off x="1524048" y="5022389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1</a:t>
            </a:r>
            <a:endParaRPr lang="en-US" sz="1400" b="1" baseline="-25000" dirty="0"/>
          </a:p>
        </p:txBody>
      </p:sp>
      <p:sp>
        <p:nvSpPr>
          <p:cNvPr id="93" name="Text Box 38"/>
          <p:cNvSpPr txBox="1">
            <a:spLocks noChangeArrowheads="1"/>
          </p:cNvSpPr>
          <p:nvPr/>
        </p:nvSpPr>
        <p:spPr bwMode="auto">
          <a:xfrm>
            <a:off x="8280000" y="385200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A</a:t>
            </a:r>
            <a:r>
              <a:rPr lang="sk-SK" sz="1400" b="1" baseline="30000" dirty="0" smtClean="0"/>
              <a:t>h</a:t>
            </a:r>
            <a:endParaRPr lang="sk-SK" sz="1400" b="1" dirty="0"/>
          </a:p>
        </p:txBody>
      </p:sp>
      <p:sp>
        <p:nvSpPr>
          <p:cNvPr id="94" name="Oval 22"/>
          <p:cNvSpPr>
            <a:spLocks noChangeAspect="1" noChangeArrowheads="1"/>
          </p:cNvSpPr>
          <p:nvPr/>
        </p:nvSpPr>
        <p:spPr bwMode="auto">
          <a:xfrm>
            <a:off x="8581030" y="4150818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96" name="Line 106"/>
          <p:cNvSpPr>
            <a:spLocks noChangeShapeType="1"/>
          </p:cNvSpPr>
          <p:nvPr/>
        </p:nvSpPr>
        <p:spPr bwMode="auto">
          <a:xfrm flipV="1">
            <a:off x="1547813" y="1762125"/>
            <a:ext cx="2247900" cy="4835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8" name="Line 110"/>
          <p:cNvSpPr>
            <a:spLocks noChangeShapeType="1"/>
          </p:cNvSpPr>
          <p:nvPr/>
        </p:nvSpPr>
        <p:spPr bwMode="auto">
          <a:xfrm flipH="1" flipV="1">
            <a:off x="971550" y="1693862"/>
            <a:ext cx="567954" cy="49034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1" name="Text Box 25"/>
          <p:cNvSpPr txBox="1">
            <a:spLocks noChangeArrowheads="1"/>
          </p:cNvSpPr>
          <p:nvPr/>
        </p:nvSpPr>
        <p:spPr bwMode="auto">
          <a:xfrm>
            <a:off x="1983895" y="3800479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  <a:r>
              <a:rPr lang="sk-SK" sz="1400" b="1" baseline="-25000" dirty="0" smtClean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C´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04" name="Line 89"/>
          <p:cNvSpPr>
            <a:spLocks noChangeShapeType="1"/>
          </p:cNvSpPr>
          <p:nvPr/>
        </p:nvSpPr>
        <p:spPr bwMode="auto">
          <a:xfrm>
            <a:off x="7488238" y="3917950"/>
            <a:ext cx="0" cy="287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8" name="Line 101"/>
          <p:cNvSpPr>
            <a:spLocks noChangeShapeType="1"/>
          </p:cNvSpPr>
          <p:nvPr/>
        </p:nvSpPr>
        <p:spPr bwMode="auto">
          <a:xfrm>
            <a:off x="7496175" y="5359400"/>
            <a:ext cx="109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" name="Line 102"/>
          <p:cNvSpPr>
            <a:spLocks noChangeShapeType="1"/>
          </p:cNvSpPr>
          <p:nvPr/>
        </p:nvSpPr>
        <p:spPr bwMode="auto">
          <a:xfrm>
            <a:off x="7497763" y="6751638"/>
            <a:ext cx="109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7507288" y="5389563"/>
            <a:ext cx="1077912" cy="1323975"/>
          </a:xfrm>
          <a:prstGeom prst="rect">
            <a:avLst/>
          </a:prstGeom>
          <a:solidFill>
            <a:srgbClr val="FF9900">
              <a:alpha val="5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1" name="Line 97"/>
          <p:cNvSpPr>
            <a:spLocks noChangeShapeType="1"/>
          </p:cNvSpPr>
          <p:nvPr/>
        </p:nvSpPr>
        <p:spPr bwMode="auto">
          <a:xfrm>
            <a:off x="7475538" y="5354638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" name="Text Box 62"/>
          <p:cNvSpPr txBox="1">
            <a:spLocks noChangeArrowheads="1"/>
          </p:cNvSpPr>
          <p:nvPr/>
        </p:nvSpPr>
        <p:spPr bwMode="auto">
          <a:xfrm>
            <a:off x="7452000" y="64440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</a:p>
        </p:txBody>
      </p:sp>
      <p:sp>
        <p:nvSpPr>
          <p:cNvPr id="113" name="Text Box 63"/>
          <p:cNvSpPr txBox="1">
            <a:spLocks noChangeArrowheads="1"/>
          </p:cNvSpPr>
          <p:nvPr/>
        </p:nvSpPr>
        <p:spPr bwMode="auto">
          <a:xfrm>
            <a:off x="7445661" y="5347055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  <a:r>
              <a:rPr lang="sk-SK" sz="1400" b="1" dirty="0" smtClean="0"/>
              <a:t>´</a:t>
            </a:r>
            <a:endParaRPr lang="sk-SK" sz="1400" b="1" dirty="0"/>
          </a:p>
        </p:txBody>
      </p:sp>
      <p:sp>
        <p:nvSpPr>
          <p:cNvPr id="114" name="Text Box 25"/>
          <p:cNvSpPr txBox="1">
            <a:spLocks noChangeArrowheads="1"/>
          </p:cNvSpPr>
          <p:nvPr/>
        </p:nvSpPr>
        <p:spPr bwMode="auto">
          <a:xfrm>
            <a:off x="1197799" y="3800479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</a:t>
            </a:r>
            <a:r>
              <a:rPr lang="sk-SK" sz="1400" b="1" baseline="-25000" dirty="0" smtClean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D´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3666296" y="1863793"/>
            <a:ext cx="960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C</a:t>
            </a:r>
            <a:r>
              <a:rPr lang="en-US" sz="1400" b="1" baseline="-25000" dirty="0" smtClean="0"/>
              <a:t>s</a:t>
            </a:r>
            <a:r>
              <a:rPr lang="sk-SK" sz="1400" b="1" baseline="-25000" dirty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C´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</a:t>
            </a:r>
          </a:p>
        </p:txBody>
      </p:sp>
      <p:sp>
        <p:nvSpPr>
          <p:cNvPr id="118" name="Line 90"/>
          <p:cNvSpPr>
            <a:spLocks noChangeShapeType="1"/>
          </p:cNvSpPr>
          <p:nvPr/>
        </p:nvSpPr>
        <p:spPr bwMode="auto">
          <a:xfrm>
            <a:off x="4694238" y="3752850"/>
            <a:ext cx="0" cy="299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3" name="Line 96"/>
          <p:cNvSpPr>
            <a:spLocks noChangeShapeType="1"/>
          </p:cNvSpPr>
          <p:nvPr/>
        </p:nvSpPr>
        <p:spPr bwMode="auto">
          <a:xfrm>
            <a:off x="4694238" y="5354638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4" name="Line 99"/>
          <p:cNvSpPr>
            <a:spLocks noChangeShapeType="1"/>
          </p:cNvSpPr>
          <p:nvPr/>
        </p:nvSpPr>
        <p:spPr bwMode="auto">
          <a:xfrm>
            <a:off x="3779838" y="5360988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5" name="Line 100"/>
          <p:cNvSpPr>
            <a:spLocks noChangeShapeType="1"/>
          </p:cNvSpPr>
          <p:nvPr/>
        </p:nvSpPr>
        <p:spPr bwMode="auto">
          <a:xfrm>
            <a:off x="3817938" y="6757988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6" name="Line 75"/>
          <p:cNvSpPr>
            <a:spLocks noChangeShapeType="1"/>
          </p:cNvSpPr>
          <p:nvPr/>
        </p:nvSpPr>
        <p:spPr bwMode="auto">
          <a:xfrm flipV="1">
            <a:off x="1547813" y="1782763"/>
            <a:ext cx="2105025" cy="4814887"/>
          </a:xfrm>
          <a:prstGeom prst="line">
            <a:avLst/>
          </a:prstGeom>
          <a:noFill/>
          <a:ln w="952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7" name="AutoShape 76"/>
          <p:cNvSpPr>
            <a:spLocks/>
          </p:cNvSpPr>
          <p:nvPr/>
        </p:nvSpPr>
        <p:spPr bwMode="auto">
          <a:xfrm rot="5400000" flipH="1">
            <a:off x="2500006" y="940107"/>
            <a:ext cx="180000" cy="2024063"/>
          </a:xfrm>
          <a:prstGeom prst="leftBrace">
            <a:avLst>
              <a:gd name="adj1" fmla="val 64394"/>
              <a:gd name="adj2" fmla="val 50000"/>
            </a:avLst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sk-SK">
              <a:solidFill>
                <a:srgbClr val="008000"/>
              </a:solidFill>
            </a:endParaRPr>
          </a:p>
        </p:txBody>
      </p:sp>
      <p:sp>
        <p:nvSpPr>
          <p:cNvPr id="128" name="Oval 81"/>
          <p:cNvSpPr>
            <a:spLocks noChangeAspect="1" noChangeArrowheads="1"/>
          </p:cNvSpPr>
          <p:nvPr/>
        </p:nvSpPr>
        <p:spPr bwMode="auto">
          <a:xfrm>
            <a:off x="3457798" y="2116549"/>
            <a:ext cx="72000" cy="72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9" name="Text Box 116"/>
          <p:cNvSpPr txBox="1">
            <a:spLocks noChangeArrowheads="1"/>
          </p:cNvSpPr>
          <p:nvPr/>
        </p:nvSpPr>
        <p:spPr bwMode="auto">
          <a:xfrm>
            <a:off x="3511967" y="2072442"/>
            <a:ext cx="431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E</a:t>
            </a:r>
            <a:r>
              <a:rPr lang="sk-SK" sz="1400" b="1" dirty="0" smtClean="0">
                <a:solidFill>
                  <a:srgbClr val="00B050"/>
                </a:solidFill>
              </a:rPr>
              <a:t>´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1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130" name="AutoShape 76"/>
          <p:cNvSpPr>
            <a:spLocks/>
          </p:cNvSpPr>
          <p:nvPr/>
        </p:nvSpPr>
        <p:spPr bwMode="auto">
          <a:xfrm rot="5400000" flipH="1">
            <a:off x="6201846" y="3258267"/>
            <a:ext cx="180000" cy="2024063"/>
          </a:xfrm>
          <a:prstGeom prst="leftBrace">
            <a:avLst>
              <a:gd name="adj1" fmla="val 64394"/>
              <a:gd name="adj2" fmla="val 50000"/>
            </a:avLst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sk-SK">
              <a:solidFill>
                <a:srgbClr val="008000"/>
              </a:solidFill>
            </a:endParaRPr>
          </a:p>
        </p:txBody>
      </p:sp>
      <p:sp>
        <p:nvSpPr>
          <p:cNvPr id="131" name="Text Box 62"/>
          <p:cNvSpPr txBox="1">
            <a:spLocks noChangeArrowheads="1"/>
          </p:cNvSpPr>
          <p:nvPr/>
        </p:nvSpPr>
        <p:spPr bwMode="auto">
          <a:xfrm>
            <a:off x="4381461" y="6494063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</a:t>
            </a:r>
            <a:endParaRPr lang="sk-SK" sz="1400" b="1" dirty="0"/>
          </a:p>
        </p:txBody>
      </p:sp>
      <p:sp>
        <p:nvSpPr>
          <p:cNvPr id="132" name="Text Box 63"/>
          <p:cNvSpPr txBox="1">
            <a:spLocks noChangeArrowheads="1"/>
          </p:cNvSpPr>
          <p:nvPr/>
        </p:nvSpPr>
        <p:spPr bwMode="auto">
          <a:xfrm>
            <a:off x="4356678" y="5355071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D´</a:t>
            </a:r>
            <a:endParaRPr lang="sk-SK" sz="1400" b="1" dirty="0"/>
          </a:p>
        </p:txBody>
      </p:sp>
      <p:sp>
        <p:nvSpPr>
          <p:cNvPr id="134" name="Line 79"/>
          <p:cNvSpPr>
            <a:spLocks noChangeShapeType="1"/>
          </p:cNvSpPr>
          <p:nvPr/>
        </p:nvSpPr>
        <p:spPr bwMode="auto">
          <a:xfrm flipV="1">
            <a:off x="3824288" y="4168093"/>
            <a:ext cx="1420890" cy="11849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35" name="Line 80"/>
          <p:cNvSpPr>
            <a:spLocks noChangeShapeType="1"/>
          </p:cNvSpPr>
          <p:nvPr/>
        </p:nvSpPr>
        <p:spPr bwMode="auto">
          <a:xfrm flipH="1" flipV="1">
            <a:off x="5291934" y="4178932"/>
            <a:ext cx="3307553" cy="11709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36" name="Line 89"/>
          <p:cNvSpPr>
            <a:spLocks noChangeShapeType="1"/>
          </p:cNvSpPr>
          <p:nvPr/>
        </p:nvSpPr>
        <p:spPr bwMode="auto">
          <a:xfrm flipV="1">
            <a:off x="4692650" y="4178300"/>
            <a:ext cx="576263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37" name="Line 90"/>
          <p:cNvSpPr>
            <a:spLocks noChangeShapeType="1"/>
          </p:cNvSpPr>
          <p:nvPr/>
        </p:nvSpPr>
        <p:spPr bwMode="auto">
          <a:xfrm flipH="1" flipV="1">
            <a:off x="5253038" y="4167188"/>
            <a:ext cx="2224087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38" name="Line 91"/>
          <p:cNvSpPr>
            <a:spLocks noChangeShapeType="1"/>
          </p:cNvSpPr>
          <p:nvPr/>
        </p:nvSpPr>
        <p:spPr bwMode="auto">
          <a:xfrm flipV="1">
            <a:off x="4705350" y="4191000"/>
            <a:ext cx="561975" cy="255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39" name="Line 78"/>
          <p:cNvSpPr>
            <a:spLocks noChangeShapeType="1"/>
          </p:cNvSpPr>
          <p:nvPr/>
        </p:nvSpPr>
        <p:spPr bwMode="auto">
          <a:xfrm>
            <a:off x="7323138" y="3816350"/>
            <a:ext cx="0" cy="1340842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0" name="Line 92"/>
          <p:cNvSpPr>
            <a:spLocks noChangeShapeType="1"/>
          </p:cNvSpPr>
          <p:nvPr/>
        </p:nvSpPr>
        <p:spPr bwMode="auto">
          <a:xfrm flipH="1" flipV="1">
            <a:off x="5272088" y="4176713"/>
            <a:ext cx="2217737" cy="258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3" name="Text Box 63"/>
          <p:cNvSpPr txBox="1">
            <a:spLocks noChangeArrowheads="1"/>
          </p:cNvSpPr>
          <p:nvPr/>
        </p:nvSpPr>
        <p:spPr bwMode="auto">
          <a:xfrm>
            <a:off x="7026966" y="4589039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E</a:t>
            </a:r>
            <a:r>
              <a:rPr lang="sk-SK" sz="1400" b="1" dirty="0" smtClean="0"/>
              <a:t>´</a:t>
            </a:r>
            <a:endParaRPr lang="sk-SK" sz="1400" b="1" dirty="0"/>
          </a:p>
        </p:txBody>
      </p:sp>
      <p:sp>
        <p:nvSpPr>
          <p:cNvPr id="144" name="Oval 81"/>
          <p:cNvSpPr>
            <a:spLocks noChangeAspect="1" noChangeArrowheads="1"/>
          </p:cNvSpPr>
          <p:nvPr/>
        </p:nvSpPr>
        <p:spPr bwMode="auto">
          <a:xfrm>
            <a:off x="2778420" y="2802791"/>
            <a:ext cx="72000" cy="7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5" name="Text Box 116"/>
          <p:cNvSpPr txBox="1">
            <a:spLocks noChangeArrowheads="1"/>
          </p:cNvSpPr>
          <p:nvPr/>
        </p:nvSpPr>
        <p:spPr bwMode="auto">
          <a:xfrm>
            <a:off x="2476974" y="280342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F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1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46" name="Line 104"/>
          <p:cNvSpPr>
            <a:spLocks noChangeShapeType="1"/>
          </p:cNvSpPr>
          <p:nvPr/>
        </p:nvSpPr>
        <p:spPr bwMode="auto">
          <a:xfrm flipV="1">
            <a:off x="1552471" y="1790699"/>
            <a:ext cx="1609830" cy="482111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7" name="AutoShape 105"/>
          <p:cNvSpPr>
            <a:spLocks/>
          </p:cNvSpPr>
          <p:nvPr/>
        </p:nvSpPr>
        <p:spPr bwMode="auto">
          <a:xfrm rot="16200000" flipH="1" flipV="1">
            <a:off x="6029035" y="3294196"/>
            <a:ext cx="119715" cy="1608550"/>
          </a:xfrm>
          <a:prstGeom prst="leftBrace">
            <a:avLst>
              <a:gd name="adj1" fmla="val 178598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sk-SK">
              <a:solidFill>
                <a:srgbClr val="008000"/>
              </a:solidFill>
            </a:endParaRPr>
          </a:p>
        </p:txBody>
      </p:sp>
      <p:sp>
        <p:nvSpPr>
          <p:cNvPr id="149" name="Line 107"/>
          <p:cNvSpPr>
            <a:spLocks noChangeShapeType="1"/>
          </p:cNvSpPr>
          <p:nvPr/>
        </p:nvSpPr>
        <p:spPr bwMode="auto">
          <a:xfrm>
            <a:off x="6897688" y="4005064"/>
            <a:ext cx="0" cy="226873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2" name="Text Box 62"/>
          <p:cNvSpPr txBox="1">
            <a:spLocks noChangeArrowheads="1"/>
          </p:cNvSpPr>
          <p:nvPr/>
        </p:nvSpPr>
        <p:spPr bwMode="auto">
          <a:xfrm>
            <a:off x="6639562" y="6080959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F</a:t>
            </a:r>
            <a:endParaRPr lang="sk-SK" sz="1400" b="1" dirty="0"/>
          </a:p>
        </p:txBody>
      </p:sp>
      <p:sp>
        <p:nvSpPr>
          <p:cNvPr id="153" name="Line 101"/>
          <p:cNvSpPr>
            <a:spLocks noChangeShapeType="1"/>
          </p:cNvSpPr>
          <p:nvPr/>
        </p:nvSpPr>
        <p:spPr bwMode="auto">
          <a:xfrm flipV="1">
            <a:off x="3779838" y="4900613"/>
            <a:ext cx="615950" cy="473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4" name="Line 103"/>
          <p:cNvSpPr>
            <a:spLocks noChangeShapeType="1"/>
          </p:cNvSpPr>
          <p:nvPr/>
        </p:nvSpPr>
        <p:spPr bwMode="auto">
          <a:xfrm>
            <a:off x="7313613" y="4897438"/>
            <a:ext cx="1292225" cy="446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5" name="Line 108"/>
          <p:cNvSpPr>
            <a:spLocks noChangeShapeType="1"/>
          </p:cNvSpPr>
          <p:nvPr/>
        </p:nvSpPr>
        <p:spPr bwMode="auto">
          <a:xfrm>
            <a:off x="4846638" y="5051425"/>
            <a:ext cx="2052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6" name="Line 109"/>
          <p:cNvSpPr>
            <a:spLocks noChangeShapeType="1"/>
          </p:cNvSpPr>
          <p:nvPr/>
        </p:nvSpPr>
        <p:spPr bwMode="auto">
          <a:xfrm flipH="1" flipV="1">
            <a:off x="6873875" y="5045075"/>
            <a:ext cx="606425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7" name="Line 111"/>
          <p:cNvSpPr>
            <a:spLocks noChangeShapeType="1"/>
          </p:cNvSpPr>
          <p:nvPr/>
        </p:nvSpPr>
        <p:spPr bwMode="auto">
          <a:xfrm>
            <a:off x="4857750" y="5043488"/>
            <a:ext cx="1588" cy="1049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8" name="Line 112"/>
          <p:cNvSpPr>
            <a:spLocks noChangeShapeType="1"/>
          </p:cNvSpPr>
          <p:nvPr/>
        </p:nvSpPr>
        <p:spPr bwMode="auto">
          <a:xfrm>
            <a:off x="4848225" y="6072188"/>
            <a:ext cx="2052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9" name="Line 115"/>
          <p:cNvSpPr>
            <a:spLocks noChangeShapeType="1"/>
          </p:cNvSpPr>
          <p:nvPr/>
        </p:nvSpPr>
        <p:spPr bwMode="auto">
          <a:xfrm>
            <a:off x="6896100" y="6076950"/>
            <a:ext cx="581025" cy="661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0" name="Line 102"/>
          <p:cNvSpPr>
            <a:spLocks noChangeShapeType="1"/>
          </p:cNvSpPr>
          <p:nvPr/>
        </p:nvSpPr>
        <p:spPr bwMode="auto">
          <a:xfrm>
            <a:off x="4379913" y="4891088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1" name="Line 110"/>
          <p:cNvSpPr>
            <a:spLocks noChangeShapeType="1"/>
          </p:cNvSpPr>
          <p:nvPr/>
        </p:nvSpPr>
        <p:spPr bwMode="auto">
          <a:xfrm flipV="1">
            <a:off x="4705350" y="5075238"/>
            <a:ext cx="133350" cy="277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2" name="Line 114"/>
          <p:cNvSpPr>
            <a:spLocks noChangeShapeType="1"/>
          </p:cNvSpPr>
          <p:nvPr/>
        </p:nvSpPr>
        <p:spPr bwMode="auto">
          <a:xfrm flipH="1">
            <a:off x="4714875" y="6092825"/>
            <a:ext cx="144463" cy="636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" name="Line 113"/>
          <p:cNvSpPr>
            <a:spLocks noChangeShapeType="1"/>
          </p:cNvSpPr>
          <p:nvPr/>
        </p:nvSpPr>
        <p:spPr bwMode="auto">
          <a:xfrm>
            <a:off x="6892925" y="5049838"/>
            <a:ext cx="1588" cy="1025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6" name="Oblúk 165"/>
          <p:cNvSpPr>
            <a:spLocks noChangeAspect="1"/>
          </p:cNvSpPr>
          <p:nvPr/>
        </p:nvSpPr>
        <p:spPr>
          <a:xfrm>
            <a:off x="529375" y="-597673"/>
            <a:ext cx="9540000" cy="9540000"/>
          </a:xfrm>
          <a:prstGeom prst="arc">
            <a:avLst>
              <a:gd name="adj1" fmla="val 8753689"/>
              <a:gd name="adj2" fmla="val 19386977"/>
            </a:avLst>
          </a:prstGeom>
          <a:ln w="127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8" name="AutoShape 76"/>
          <p:cNvSpPr>
            <a:spLocks/>
          </p:cNvSpPr>
          <p:nvPr/>
        </p:nvSpPr>
        <p:spPr bwMode="auto">
          <a:xfrm flipH="1">
            <a:off x="1549553" y="1880726"/>
            <a:ext cx="261937" cy="4716719"/>
          </a:xfrm>
          <a:prstGeom prst="leftBrace">
            <a:avLst>
              <a:gd name="adj1" fmla="val 64394"/>
              <a:gd name="adj2" fmla="val 50000"/>
            </a:avLst>
          </a:prstGeom>
          <a:noFill/>
          <a:ln w="12700">
            <a:solidFill>
              <a:srgbClr val="FF33CC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sk-SK">
              <a:solidFill>
                <a:srgbClr val="008000"/>
              </a:solidFill>
            </a:endParaRPr>
          </a:p>
        </p:txBody>
      </p:sp>
      <p:sp>
        <p:nvSpPr>
          <p:cNvPr id="164" name="BlokTextu 163"/>
          <p:cNvSpPr txBox="1"/>
          <p:nvPr/>
        </p:nvSpPr>
        <p:spPr>
          <a:xfrm>
            <a:off x="1769806" y="409133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33CC"/>
                </a:solidFill>
              </a:rPr>
              <a:t>d</a:t>
            </a:r>
            <a:endParaRPr lang="sk-SK" sz="1400" b="1" dirty="0">
              <a:solidFill>
                <a:srgbClr val="FF33CC"/>
              </a:solidFill>
            </a:endParaRPr>
          </a:p>
        </p:txBody>
      </p:sp>
      <p:sp>
        <p:nvSpPr>
          <p:cNvPr id="165" name="BlokTextu 164"/>
          <p:cNvSpPr txBox="1"/>
          <p:nvPr/>
        </p:nvSpPr>
        <p:spPr>
          <a:xfrm>
            <a:off x="589935" y="607633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33CC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33CC"/>
                </a:solidFill>
              </a:rPr>
              <a:t>z</a:t>
            </a:r>
            <a:endParaRPr lang="sk-SK" sz="1400" b="1" dirty="0">
              <a:solidFill>
                <a:srgbClr val="FF33CC"/>
              </a:solidFill>
            </a:endParaRPr>
          </a:p>
        </p:txBody>
      </p:sp>
      <p:sp>
        <p:nvSpPr>
          <p:cNvPr id="167" name="Oval 19"/>
          <p:cNvSpPr>
            <a:spLocks noChangeAspect="1" noChangeArrowheads="1"/>
          </p:cNvSpPr>
          <p:nvPr/>
        </p:nvSpPr>
        <p:spPr bwMode="auto">
          <a:xfrm>
            <a:off x="1514726" y="12566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9" name="Oval 19"/>
          <p:cNvSpPr>
            <a:spLocks noChangeAspect="1" noChangeArrowheads="1"/>
          </p:cNvSpPr>
          <p:nvPr/>
        </p:nvSpPr>
        <p:spPr bwMode="auto">
          <a:xfrm>
            <a:off x="1514726" y="12566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2" name="Oval 47"/>
          <p:cNvSpPr>
            <a:spLocks noChangeAspect="1" noChangeArrowheads="1"/>
          </p:cNvSpPr>
          <p:nvPr/>
        </p:nvSpPr>
        <p:spPr bwMode="auto">
          <a:xfrm>
            <a:off x="1512169" y="1804559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4" name="Oval 23"/>
          <p:cNvSpPr>
            <a:spLocks noChangeAspect="1" noChangeArrowheads="1"/>
          </p:cNvSpPr>
          <p:nvPr/>
        </p:nvSpPr>
        <p:spPr bwMode="auto">
          <a:xfrm>
            <a:off x="3445795" y="163604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5" name="Oval 24"/>
          <p:cNvSpPr>
            <a:spLocks noChangeAspect="1" noChangeArrowheads="1"/>
          </p:cNvSpPr>
          <p:nvPr/>
        </p:nvSpPr>
        <p:spPr bwMode="auto">
          <a:xfrm>
            <a:off x="3445127" y="82104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7" name="Line 28"/>
          <p:cNvSpPr>
            <a:spLocks noChangeShapeType="1"/>
          </p:cNvSpPr>
          <p:nvPr/>
        </p:nvSpPr>
        <p:spPr bwMode="auto">
          <a:xfrm flipV="1">
            <a:off x="3499034" y="1593849"/>
            <a:ext cx="1574616" cy="22963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78" name="Line 28"/>
          <p:cNvSpPr>
            <a:spLocks noChangeShapeType="1"/>
          </p:cNvSpPr>
          <p:nvPr/>
        </p:nvSpPr>
        <p:spPr bwMode="auto">
          <a:xfrm flipV="1">
            <a:off x="1549400" y="3901044"/>
            <a:ext cx="1930070" cy="273470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79" name="Oval 33"/>
          <p:cNvSpPr>
            <a:spLocks noChangeAspect="1" noChangeArrowheads="1"/>
          </p:cNvSpPr>
          <p:nvPr/>
        </p:nvSpPr>
        <p:spPr bwMode="auto">
          <a:xfrm>
            <a:off x="4861033" y="180594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0" name="Oval 36"/>
          <p:cNvSpPr>
            <a:spLocks noChangeAspect="1" noChangeArrowheads="1"/>
          </p:cNvSpPr>
          <p:nvPr/>
        </p:nvSpPr>
        <p:spPr bwMode="auto">
          <a:xfrm>
            <a:off x="4865863" y="2755141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1" name="Oval 37"/>
          <p:cNvSpPr>
            <a:spLocks noChangeAspect="1" noChangeArrowheads="1"/>
          </p:cNvSpPr>
          <p:nvPr/>
        </p:nvSpPr>
        <p:spPr bwMode="auto">
          <a:xfrm>
            <a:off x="4860400" y="134080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2" name="Text Box 18"/>
          <p:cNvSpPr txBox="1">
            <a:spLocks noChangeArrowheads="1"/>
          </p:cNvSpPr>
          <p:nvPr/>
        </p:nvSpPr>
        <p:spPr bwMode="auto">
          <a:xfrm>
            <a:off x="1200122" y="9626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2</a:t>
            </a:r>
            <a:endParaRPr lang="sk-SK" sz="1400" b="1" dirty="0"/>
          </a:p>
        </p:txBody>
      </p:sp>
      <p:sp>
        <p:nvSpPr>
          <p:cNvPr id="183" name="Rectangle 87"/>
          <p:cNvSpPr>
            <a:spLocks noChangeArrowheads="1"/>
          </p:cNvSpPr>
          <p:nvPr/>
        </p:nvSpPr>
        <p:spPr bwMode="auto">
          <a:xfrm>
            <a:off x="810052" y="96268"/>
            <a:ext cx="5485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2</a:t>
            </a:r>
            <a:r>
              <a:rPr lang="sk-SK" sz="1400" b="1" dirty="0" smtClean="0"/>
              <a:t> </a:t>
            </a:r>
            <a:r>
              <a:rPr lang="sk-SK" sz="1400" dirty="0" smtClean="0"/>
              <a:t>=</a:t>
            </a:r>
            <a:r>
              <a:rPr lang="sk-SK" sz="1400" baseline="-25000" dirty="0" smtClean="0"/>
              <a:t> </a:t>
            </a:r>
            <a:endParaRPr lang="en-US" sz="1400" b="1" baseline="-25000" dirty="0"/>
          </a:p>
        </p:txBody>
      </p:sp>
      <p:sp>
        <p:nvSpPr>
          <p:cNvPr id="184" name="Text Box 25"/>
          <p:cNvSpPr txBox="1">
            <a:spLocks noChangeArrowheads="1"/>
          </p:cNvSpPr>
          <p:nvPr/>
        </p:nvSpPr>
        <p:spPr bwMode="auto">
          <a:xfrm>
            <a:off x="3463495" y="3744000"/>
            <a:ext cx="819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1 </a:t>
            </a:r>
            <a:r>
              <a:rPr lang="sk-SK" sz="1400" dirty="0"/>
              <a:t>=</a:t>
            </a:r>
            <a:r>
              <a:rPr lang="sk-SK" sz="1400" b="1" dirty="0"/>
              <a:t> A´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185" name="Text Box 26"/>
          <p:cNvSpPr txBox="1">
            <a:spLocks noChangeArrowheads="1"/>
          </p:cNvSpPr>
          <p:nvPr/>
        </p:nvSpPr>
        <p:spPr bwMode="auto">
          <a:xfrm>
            <a:off x="3463495" y="588963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86" name="Text Box 27"/>
          <p:cNvSpPr txBox="1">
            <a:spLocks noChangeArrowheads="1"/>
          </p:cNvSpPr>
          <p:nvPr/>
        </p:nvSpPr>
        <p:spPr bwMode="auto">
          <a:xfrm>
            <a:off x="3463495" y="140177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87" name="Text Box 34"/>
          <p:cNvSpPr txBox="1">
            <a:spLocks noChangeArrowheads="1"/>
          </p:cNvSpPr>
          <p:nvPr/>
        </p:nvSpPr>
        <p:spPr bwMode="auto">
          <a:xfrm>
            <a:off x="4851400" y="1848793"/>
            <a:ext cx="9538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 </a:t>
            </a:r>
            <a:r>
              <a:rPr lang="sk-SK" sz="1400" dirty="0"/>
              <a:t>= </a:t>
            </a:r>
            <a:r>
              <a:rPr lang="sk-SK" sz="1400" b="1" dirty="0"/>
              <a:t>A´</a:t>
            </a:r>
            <a:r>
              <a:rPr lang="en-US" sz="1400" b="1" baseline="-25000" dirty="0"/>
              <a:t>s</a:t>
            </a:r>
            <a:r>
              <a:rPr lang="sk-SK" sz="1400" b="1" baseline="-25000" dirty="0"/>
              <a:t>1</a:t>
            </a:r>
          </a:p>
        </p:txBody>
      </p:sp>
      <p:sp>
        <p:nvSpPr>
          <p:cNvPr id="188" name="Text Box 38"/>
          <p:cNvSpPr txBox="1">
            <a:spLocks noChangeArrowheads="1"/>
          </p:cNvSpPr>
          <p:nvPr/>
        </p:nvSpPr>
        <p:spPr bwMode="auto">
          <a:xfrm>
            <a:off x="4863432" y="256593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  <a:r>
              <a:rPr lang="sk-SK" sz="1400" b="1" baseline="-25000" dirty="0"/>
              <a:t>s2</a:t>
            </a:r>
            <a:endParaRPr lang="sk-SK" sz="1400" b="1" dirty="0"/>
          </a:p>
        </p:txBody>
      </p:sp>
      <p:sp>
        <p:nvSpPr>
          <p:cNvPr id="189" name="Text Box 39"/>
          <p:cNvSpPr txBox="1">
            <a:spLocks noChangeArrowheads="1"/>
          </p:cNvSpPr>
          <p:nvPr/>
        </p:nvSpPr>
        <p:spPr bwMode="auto">
          <a:xfrm>
            <a:off x="4935624" y="1140745"/>
            <a:ext cx="508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  <a:r>
              <a:rPr lang="sk-SK" sz="1400" b="1" baseline="-25000" dirty="0"/>
              <a:t>s2</a:t>
            </a:r>
            <a:endParaRPr lang="sk-SK" sz="1400" b="1" dirty="0"/>
          </a:p>
        </p:txBody>
      </p:sp>
      <p:sp>
        <p:nvSpPr>
          <p:cNvPr id="190" name="Oval 49"/>
          <p:cNvSpPr>
            <a:spLocks noChangeAspect="1" noChangeArrowheads="1"/>
          </p:cNvSpPr>
          <p:nvPr/>
        </p:nvSpPr>
        <p:spPr bwMode="auto">
          <a:xfrm>
            <a:off x="5216525" y="4130675"/>
            <a:ext cx="90000" cy="90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1" name="Line 96"/>
          <p:cNvSpPr>
            <a:spLocks noChangeShapeType="1"/>
          </p:cNvSpPr>
          <p:nvPr/>
        </p:nvSpPr>
        <p:spPr bwMode="auto">
          <a:xfrm>
            <a:off x="8600245" y="5354638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92" name="Oval 61"/>
          <p:cNvSpPr>
            <a:spLocks noChangeAspect="1" noChangeArrowheads="1"/>
          </p:cNvSpPr>
          <p:nvPr/>
        </p:nvSpPr>
        <p:spPr bwMode="auto">
          <a:xfrm>
            <a:off x="8564245" y="530733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3" name="Oval 60"/>
          <p:cNvSpPr>
            <a:spLocks noChangeAspect="1" noChangeArrowheads="1"/>
          </p:cNvSpPr>
          <p:nvPr/>
        </p:nvSpPr>
        <p:spPr bwMode="auto">
          <a:xfrm>
            <a:off x="8564245" y="671830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" name="Text Box 62"/>
          <p:cNvSpPr txBox="1">
            <a:spLocks noChangeArrowheads="1"/>
          </p:cNvSpPr>
          <p:nvPr/>
        </p:nvSpPr>
        <p:spPr bwMode="auto">
          <a:xfrm>
            <a:off x="8585835" y="6489263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</a:t>
            </a:r>
          </a:p>
        </p:txBody>
      </p:sp>
      <p:sp>
        <p:nvSpPr>
          <p:cNvPr id="195" name="Text Box 63"/>
          <p:cNvSpPr txBox="1">
            <a:spLocks noChangeArrowheads="1"/>
          </p:cNvSpPr>
          <p:nvPr/>
        </p:nvSpPr>
        <p:spPr bwMode="auto">
          <a:xfrm>
            <a:off x="8541802" y="5302943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A´</a:t>
            </a:r>
          </a:p>
        </p:txBody>
      </p:sp>
      <p:sp>
        <p:nvSpPr>
          <p:cNvPr id="196" name="Text Box 17"/>
          <p:cNvSpPr txBox="1">
            <a:spLocks noChangeArrowheads="1"/>
          </p:cNvSpPr>
          <p:nvPr/>
        </p:nvSpPr>
        <p:spPr bwMode="auto">
          <a:xfrm>
            <a:off x="1548000" y="65160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1</a:t>
            </a:r>
            <a:endParaRPr lang="sk-SK" sz="1400" b="1" dirty="0"/>
          </a:p>
        </p:txBody>
      </p:sp>
      <p:sp>
        <p:nvSpPr>
          <p:cNvPr id="197" name="Oval 16"/>
          <p:cNvSpPr>
            <a:spLocks noChangeAspect="1" noChangeArrowheads="1"/>
          </p:cNvSpPr>
          <p:nvPr/>
        </p:nvSpPr>
        <p:spPr bwMode="auto">
          <a:xfrm>
            <a:off x="1508906" y="656566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8" name="Oval 36"/>
          <p:cNvSpPr>
            <a:spLocks noChangeAspect="1" noChangeArrowheads="1"/>
          </p:cNvSpPr>
          <p:nvPr/>
        </p:nvSpPr>
        <p:spPr bwMode="auto">
          <a:xfrm>
            <a:off x="78765" y="180242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9" name="Oval 24"/>
          <p:cNvSpPr>
            <a:spLocks noChangeAspect="1" noChangeArrowheads="1"/>
          </p:cNvSpPr>
          <p:nvPr/>
        </p:nvSpPr>
        <p:spPr bwMode="auto">
          <a:xfrm>
            <a:off x="697659" y="82003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0" name="Oval 24"/>
          <p:cNvSpPr>
            <a:spLocks noChangeAspect="1" noChangeArrowheads="1"/>
          </p:cNvSpPr>
          <p:nvPr/>
        </p:nvSpPr>
        <p:spPr bwMode="auto">
          <a:xfrm>
            <a:off x="687549" y="164193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1" name="Oval 69"/>
          <p:cNvSpPr>
            <a:spLocks noChangeAspect="1" noChangeArrowheads="1"/>
          </p:cNvSpPr>
          <p:nvPr/>
        </p:nvSpPr>
        <p:spPr bwMode="auto">
          <a:xfrm>
            <a:off x="697089" y="384762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2" name="Oval 22"/>
          <p:cNvSpPr>
            <a:spLocks noChangeAspect="1" noChangeArrowheads="1"/>
          </p:cNvSpPr>
          <p:nvPr/>
        </p:nvSpPr>
        <p:spPr bwMode="auto">
          <a:xfrm>
            <a:off x="2777318" y="385184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3" name="Oval 22"/>
          <p:cNvSpPr>
            <a:spLocks noChangeAspect="1" noChangeArrowheads="1"/>
          </p:cNvSpPr>
          <p:nvPr/>
        </p:nvSpPr>
        <p:spPr bwMode="auto">
          <a:xfrm>
            <a:off x="1194166" y="383991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4" name="Line 96"/>
          <p:cNvSpPr>
            <a:spLocks noChangeShapeType="1"/>
          </p:cNvSpPr>
          <p:nvPr/>
        </p:nvSpPr>
        <p:spPr bwMode="auto">
          <a:xfrm>
            <a:off x="3820985" y="5369400"/>
            <a:ext cx="0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" name="Oval 61"/>
          <p:cNvSpPr>
            <a:spLocks noChangeAspect="1" noChangeArrowheads="1"/>
          </p:cNvSpPr>
          <p:nvPr/>
        </p:nvSpPr>
        <p:spPr bwMode="auto">
          <a:xfrm>
            <a:off x="3784985" y="532209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6" name="Oval 60"/>
          <p:cNvSpPr>
            <a:spLocks noChangeAspect="1" noChangeArrowheads="1"/>
          </p:cNvSpPr>
          <p:nvPr/>
        </p:nvSpPr>
        <p:spPr bwMode="auto">
          <a:xfrm>
            <a:off x="3784985" y="673306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8" name="Oval 36"/>
          <p:cNvSpPr>
            <a:spLocks noChangeAspect="1" noChangeArrowheads="1"/>
          </p:cNvSpPr>
          <p:nvPr/>
        </p:nvSpPr>
        <p:spPr bwMode="auto">
          <a:xfrm>
            <a:off x="3720185" y="1807813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9" name="Oval 36"/>
          <p:cNvSpPr>
            <a:spLocks noChangeAspect="1" noChangeArrowheads="1"/>
          </p:cNvSpPr>
          <p:nvPr/>
        </p:nvSpPr>
        <p:spPr bwMode="auto">
          <a:xfrm>
            <a:off x="947685" y="1804695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0" name="Oval 81"/>
          <p:cNvSpPr>
            <a:spLocks noChangeAspect="1" noChangeArrowheads="1"/>
          </p:cNvSpPr>
          <p:nvPr/>
        </p:nvSpPr>
        <p:spPr bwMode="auto">
          <a:xfrm>
            <a:off x="3109707" y="1807268"/>
            <a:ext cx="72000" cy="7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1" name="Oval 81"/>
          <p:cNvSpPr>
            <a:spLocks noChangeAspect="1" noChangeArrowheads="1"/>
          </p:cNvSpPr>
          <p:nvPr/>
        </p:nvSpPr>
        <p:spPr bwMode="auto">
          <a:xfrm>
            <a:off x="3573443" y="1808798"/>
            <a:ext cx="72000" cy="72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3" name="AutoShape 105"/>
          <p:cNvSpPr>
            <a:spLocks/>
          </p:cNvSpPr>
          <p:nvPr/>
        </p:nvSpPr>
        <p:spPr bwMode="auto">
          <a:xfrm rot="16200000" flipH="1" flipV="1">
            <a:off x="2288387" y="973344"/>
            <a:ext cx="119715" cy="1594863"/>
          </a:xfrm>
          <a:prstGeom prst="leftBrace">
            <a:avLst>
              <a:gd name="adj1" fmla="val 178598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sk-SK">
              <a:solidFill>
                <a:srgbClr val="008000"/>
              </a:solidFill>
            </a:endParaRPr>
          </a:p>
        </p:txBody>
      </p:sp>
      <p:sp>
        <p:nvSpPr>
          <p:cNvPr id="141" name="Oval 61"/>
          <p:cNvSpPr>
            <a:spLocks noChangeAspect="1" noChangeArrowheads="1"/>
          </p:cNvSpPr>
          <p:nvPr/>
        </p:nvSpPr>
        <p:spPr bwMode="auto">
          <a:xfrm>
            <a:off x="7285450" y="4854976"/>
            <a:ext cx="72000" cy="72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2" name="Oval 62"/>
          <p:cNvSpPr>
            <a:spLocks noChangeAspect="1" noChangeArrowheads="1"/>
          </p:cNvSpPr>
          <p:nvPr/>
        </p:nvSpPr>
        <p:spPr bwMode="auto">
          <a:xfrm>
            <a:off x="7285450" y="4854976"/>
            <a:ext cx="72000" cy="72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51" name="Oval 81"/>
          <p:cNvSpPr>
            <a:spLocks noChangeAspect="1" noChangeArrowheads="1"/>
          </p:cNvSpPr>
          <p:nvPr/>
        </p:nvSpPr>
        <p:spPr bwMode="auto">
          <a:xfrm>
            <a:off x="6859073" y="6029889"/>
            <a:ext cx="72000" cy="7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4" name="Text Box 45"/>
          <p:cNvSpPr txBox="1">
            <a:spLocks noChangeArrowheads="1"/>
          </p:cNvSpPr>
          <p:nvPr/>
        </p:nvSpPr>
        <p:spPr bwMode="auto">
          <a:xfrm>
            <a:off x="7696067" y="3859299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15" name="Text Box 50"/>
          <p:cNvSpPr txBox="1">
            <a:spLocks noChangeArrowheads="1"/>
          </p:cNvSpPr>
          <p:nvPr/>
        </p:nvSpPr>
        <p:spPr bwMode="auto">
          <a:xfrm>
            <a:off x="5148000" y="385929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150" name="Text Box 26"/>
          <p:cNvSpPr txBox="1">
            <a:spLocks noChangeArrowheads="1"/>
          </p:cNvSpPr>
          <p:nvPr/>
        </p:nvSpPr>
        <p:spPr bwMode="auto">
          <a:xfrm>
            <a:off x="3773225" y="588963"/>
            <a:ext cx="585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=</a:t>
            </a:r>
            <a:r>
              <a:rPr lang="en-US" sz="1400" b="1" dirty="0" smtClean="0">
                <a:solidFill>
                  <a:srgbClr val="00B050"/>
                </a:solidFill>
              </a:rPr>
              <a:t> E</a:t>
            </a:r>
            <a:r>
              <a:rPr lang="sk-SK" sz="1400" b="1" dirty="0" smtClean="0">
                <a:solidFill>
                  <a:srgbClr val="00B050"/>
                </a:solidFill>
              </a:rPr>
              <a:t>´</a:t>
            </a:r>
            <a:r>
              <a:rPr lang="sk-SK" sz="1400" b="1" baseline="-25000" dirty="0" smtClean="0">
                <a:solidFill>
                  <a:srgbClr val="00B050"/>
                </a:solidFill>
              </a:rPr>
              <a:t>2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168" name="Text Box 26"/>
          <p:cNvSpPr txBox="1">
            <a:spLocks noChangeArrowheads="1"/>
          </p:cNvSpPr>
          <p:nvPr/>
        </p:nvSpPr>
        <p:spPr bwMode="auto">
          <a:xfrm>
            <a:off x="2491068" y="1374367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F</a:t>
            </a:r>
            <a:r>
              <a:rPr lang="sk-SK" sz="1400" b="1" baseline="-25000" dirty="0" smtClean="0">
                <a:solidFill>
                  <a:srgbClr val="0000FF"/>
                </a:solidFill>
              </a:rPr>
              <a:t>2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76" name="Oval 22"/>
          <p:cNvSpPr>
            <a:spLocks noChangeAspect="1" noChangeArrowheads="1"/>
          </p:cNvSpPr>
          <p:nvPr/>
        </p:nvSpPr>
        <p:spPr bwMode="auto">
          <a:xfrm>
            <a:off x="3461354" y="384394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0" name="Zástupný symbol čísla snímky 1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71" name="Oval 81"/>
          <p:cNvSpPr>
            <a:spLocks noChangeAspect="1" noChangeArrowheads="1"/>
          </p:cNvSpPr>
          <p:nvPr/>
        </p:nvSpPr>
        <p:spPr bwMode="auto">
          <a:xfrm>
            <a:off x="2778420" y="1646471"/>
            <a:ext cx="72000" cy="7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grpSp>
        <p:nvGrpSpPr>
          <p:cNvPr id="173" name="Skupina 15"/>
          <p:cNvGrpSpPr>
            <a:grpSpLocks/>
          </p:cNvGrpSpPr>
          <p:nvPr/>
        </p:nvGrpSpPr>
        <p:grpSpPr bwMode="auto">
          <a:xfrm>
            <a:off x="7849375" y="75031"/>
            <a:ext cx="1227856" cy="393700"/>
            <a:chOff x="2699794" y="4497810"/>
            <a:chExt cx="1226922" cy="393091"/>
          </a:xfrm>
        </p:grpSpPr>
        <p:pic>
          <p:nvPicPr>
            <p:cNvPr id="212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/>
      <p:bldP spid="130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3" grpId="0"/>
      <p:bldP spid="144" grpId="0" animBg="1"/>
      <p:bldP spid="145" grpId="0"/>
      <p:bldP spid="146" grpId="0" animBg="1"/>
      <p:bldP spid="147" grpId="0" animBg="1"/>
      <p:bldP spid="149" grpId="0" animBg="1"/>
      <p:bldP spid="152" grpId="0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6" grpId="0" animBg="1"/>
      <p:bldP spid="148" grpId="0" animBg="1"/>
      <p:bldP spid="164" grpId="0"/>
      <p:bldP spid="165" grpId="0"/>
      <p:bldP spid="210" grpId="0" animBg="1"/>
      <p:bldP spid="211" grpId="0" animBg="1"/>
      <p:bldP spid="213" grpId="0" animBg="1"/>
      <p:bldP spid="141" grpId="0" animBg="1"/>
      <p:bldP spid="142" grpId="0" animBg="1"/>
      <p:bldP spid="151" grpId="0" animBg="1"/>
      <p:bldP spid="150" grpId="0"/>
      <p:bldP spid="168" grpId="0"/>
      <p:bldP spid="1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9999" y="1080000"/>
            <a:ext cx="846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/>
              <a:t>Priesečná</a:t>
            </a:r>
            <a:r>
              <a:rPr lang="sk-SK" sz="1600" b="1" dirty="0" smtClean="0"/>
              <a:t> metóda</a:t>
            </a:r>
            <a:r>
              <a:rPr lang="sk-SK" sz="1600" dirty="0" smtClean="0"/>
              <a:t> je úplne univerzálna, nezávislá od </a:t>
            </a:r>
            <a:r>
              <a:rPr lang="sk-SK" sz="1600" dirty="0" err="1" smtClean="0"/>
              <a:t>úbežníkov</a:t>
            </a:r>
            <a:r>
              <a:rPr lang="sk-SK" sz="1600" dirty="0" smtClean="0"/>
              <a:t>. Všetky potrebné body sú dostupné v nákresni ak dodržujeme zásadu, že bod leží v zornom kužeľovom priestore. Touto metódou môžeme zobrazovať aj objekt, ktorý nemá rovnobežné hrany alebo nemá žiadne hrany. V takom prípade zobrazujeme objekt bodovo.</a:t>
            </a:r>
          </a:p>
          <a:p>
            <a:endParaRPr lang="sk-SK" sz="1600" b="1" dirty="0" smtClean="0"/>
          </a:p>
          <a:p>
            <a:r>
              <a:rPr lang="sk-SK" sz="1600" b="1" dirty="0" err="1" smtClean="0"/>
              <a:t>Stopníkovo-úbežníková</a:t>
            </a:r>
            <a:r>
              <a:rPr lang="sk-SK" sz="1600" b="1" dirty="0" smtClean="0"/>
              <a:t> metóda </a:t>
            </a:r>
            <a:r>
              <a:rPr lang="sk-SK" sz="1600" dirty="0" smtClean="0"/>
              <a:t>je vhodná a rýchla</a:t>
            </a:r>
            <a:r>
              <a:rPr lang="en-US" sz="1600" dirty="0" smtClean="0"/>
              <a:t>,</a:t>
            </a:r>
            <a:r>
              <a:rPr lang="sk-SK" sz="1600" dirty="0" smtClean="0"/>
              <a:t> keď zobrazujeme jednoduchý objekt, ktorý má rovnobežné hrany a </a:t>
            </a:r>
            <a:r>
              <a:rPr lang="sk-SK" sz="1600" dirty="0" err="1" smtClean="0"/>
              <a:t>úbežníky</a:t>
            </a:r>
            <a:r>
              <a:rPr lang="sk-SK" sz="1600" dirty="0" smtClean="0"/>
              <a:t> týchto hrán sú dostupné v nákresni.</a:t>
            </a:r>
          </a:p>
          <a:p>
            <a:endParaRPr lang="sk-SK" sz="1600" dirty="0" smtClean="0"/>
          </a:p>
          <a:p>
            <a:r>
              <a:rPr lang="sk-SK" sz="1600" dirty="0" smtClean="0"/>
              <a:t>Obe metódy môžeme podľa potreby aj kombinovať.</a:t>
            </a:r>
            <a:endParaRPr lang="sk-SK" sz="1600" dirty="0">
              <a:solidFill>
                <a:srgbClr val="0000FF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60000" y="360000"/>
            <a:ext cx="4447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 smtClean="0"/>
              <a:t>Priesečná</a:t>
            </a:r>
            <a:r>
              <a:rPr lang="sk-SK" sz="1600" b="1" dirty="0" smtClean="0"/>
              <a:t> a </a:t>
            </a:r>
            <a:r>
              <a:rPr lang="sk-SK" sz="1600" b="1" dirty="0" err="1" smtClean="0"/>
              <a:t>stopníkovo-úbežníková</a:t>
            </a:r>
            <a:r>
              <a:rPr lang="sk-SK" sz="1600" b="1" dirty="0" smtClean="0"/>
              <a:t> metóda</a:t>
            </a:r>
            <a:endParaRPr lang="sk-SK" sz="1600" b="1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1"/>
          <p:cNvSpPr>
            <a:spLocks noChangeShapeType="1"/>
          </p:cNvSpPr>
          <p:nvPr/>
        </p:nvSpPr>
        <p:spPr bwMode="auto">
          <a:xfrm flipH="1">
            <a:off x="272174" y="2275705"/>
            <a:ext cx="38031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 flipH="1">
            <a:off x="830944" y="563833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 flipH="1">
            <a:off x="402882" y="388802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81"/>
          <p:cNvSpPr>
            <a:spLocks noChangeShapeType="1"/>
          </p:cNvSpPr>
          <p:nvPr/>
        </p:nvSpPr>
        <p:spPr bwMode="auto">
          <a:xfrm flipH="1" flipV="1">
            <a:off x="825425" y="620688"/>
            <a:ext cx="0" cy="381642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 flipH="1">
            <a:off x="142844" y="2249048"/>
            <a:ext cx="460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565095" y="3215491"/>
            <a:ext cx="2109827" cy="1988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flipH="1">
            <a:off x="3231569" y="4964199"/>
            <a:ext cx="39709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flipH="1">
            <a:off x="3230812" y="4623085"/>
            <a:ext cx="409440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272172" y="1509211"/>
            <a:ext cx="358862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 flipH="1">
            <a:off x="3487687" y="1214056"/>
            <a:ext cx="39709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 flipH="1">
            <a:off x="3171855" y="1484044"/>
            <a:ext cx="409440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flipH="1" flipV="1">
            <a:off x="3136364" y="1469085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 flipH="1" flipV="1">
            <a:off x="785244" y="733065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81"/>
          <p:cNvSpPr>
            <a:spLocks noChangeShapeType="1"/>
          </p:cNvSpPr>
          <p:nvPr/>
        </p:nvSpPr>
        <p:spPr bwMode="auto">
          <a:xfrm flipH="1" flipV="1">
            <a:off x="3176241" y="1509455"/>
            <a:ext cx="0" cy="39452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rot="16200000">
            <a:off x="153285" y="2521028"/>
            <a:ext cx="3344608" cy="3151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37139" y="5665522"/>
            <a:ext cx="731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 smtClean="0">
                <a:sym typeface="Symbol" pitchFamily="18" charset="2"/>
              </a:rPr>
              <a:t>1</a:t>
            </a:r>
            <a:r>
              <a:rPr lang="sk-SK" sz="1400" b="1" dirty="0" smtClean="0">
                <a:sym typeface="Symbol" pitchFamily="18" charset="2"/>
              </a:rPr>
              <a:t> </a:t>
            </a:r>
            <a:r>
              <a:rPr lang="sk-SK" sz="1400" dirty="0" smtClean="0">
                <a:sym typeface="Symbol" pitchFamily="18" charset="2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sym typeface="Symbol" pitchFamily="18" charset="2"/>
              </a:rPr>
              <a:t>1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 flipH="1" flipV="1">
            <a:off x="2101504" y="3713771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 flipH="1">
            <a:off x="1976280" y="3800046"/>
            <a:ext cx="420020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 flipH="1" flipV="1">
            <a:off x="785244" y="4114696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 flipH="1" flipV="1">
            <a:off x="3136182" y="4692360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 flipH="1">
            <a:off x="3708744" y="1214422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bod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zobrazte v lineárnej zvislej perspektíve.</a:t>
            </a:r>
          </a:p>
        </p:txBody>
      </p:sp>
      <p:pic>
        <p:nvPicPr>
          <p:cNvPr id="57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BlokTextu 53"/>
          <p:cNvSpPr txBox="1">
            <a:spLocks noChangeArrowheads="1"/>
          </p:cNvSpPr>
          <p:nvPr/>
        </p:nvSpPr>
        <p:spPr bwMode="auto">
          <a:xfrm>
            <a:off x="0" y="7560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P14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4140000" y="540000"/>
            <a:ext cx="4952140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v </a:t>
            </a:r>
            <a:r>
              <a:rPr lang="sk-SK" sz="1400" dirty="0" err="1" smtClean="0">
                <a:solidFill>
                  <a:srgbClr val="FF0000"/>
                </a:solidFill>
              </a:rPr>
              <a:t>Mongeovej</a:t>
            </a:r>
            <a:r>
              <a:rPr lang="sk-SK" sz="1400" dirty="0" smtClean="0">
                <a:solidFill>
                  <a:srgbClr val="FF0000"/>
                </a:solidFill>
              </a:rPr>
              <a:t> projekcii:</a:t>
            </a:r>
          </a:p>
          <a:p>
            <a:pPr algn="l"/>
            <a:r>
              <a:rPr lang="sk-SK" sz="1400" b="1" dirty="0" smtClean="0"/>
              <a:t>1)</a:t>
            </a:r>
            <a:r>
              <a:rPr lang="en-US" sz="1400" b="1" dirty="0" smtClean="0"/>
              <a:t> </a:t>
            </a:r>
            <a:r>
              <a:rPr lang="sk-SK" sz="1400" dirty="0" smtClean="0"/>
              <a:t>Zvolíme os </a:t>
            </a:r>
            <a:r>
              <a:rPr lang="sk-SK" sz="1400" b="1" dirty="0" smtClean="0"/>
              <a:t>o </a:t>
            </a:r>
            <a:r>
              <a:rPr lang="sk-SK" sz="1400" dirty="0" smtClean="0"/>
              <a:t>zornej kužeľovej plochy. Os </a:t>
            </a:r>
            <a:r>
              <a:rPr lang="sk-SK" sz="1400" b="1" dirty="0" smtClean="0"/>
              <a:t>o</a:t>
            </a:r>
            <a:r>
              <a:rPr lang="sk-SK" sz="1400" dirty="0" smtClean="0"/>
              <a:t> je vodorovná.</a:t>
            </a:r>
          </a:p>
          <a:p>
            <a:pPr algn="l"/>
            <a:endParaRPr lang="sk-SK" sz="1400" dirty="0" smtClean="0"/>
          </a:p>
          <a:p>
            <a:r>
              <a:rPr lang="sk-SK" sz="1400" b="1" dirty="0" smtClean="0"/>
              <a:t>2) </a:t>
            </a:r>
            <a:r>
              <a:rPr lang="sk-SK" sz="1400" dirty="0" smtClean="0"/>
              <a:t>Na osi </a:t>
            </a:r>
            <a:r>
              <a:rPr lang="sk-SK" sz="1400" b="1" dirty="0" smtClean="0"/>
              <a:t>o</a:t>
            </a:r>
            <a:r>
              <a:rPr lang="sk-SK" sz="1400" dirty="0" smtClean="0"/>
              <a:t> zvolíme bod </a:t>
            </a:r>
            <a:r>
              <a:rPr lang="sk-SK" sz="1400" b="1" dirty="0" smtClean="0"/>
              <a:t>S</a:t>
            </a:r>
            <a:r>
              <a:rPr lang="sk-SK" sz="1400" dirty="0" smtClean="0"/>
              <a:t>, stred premietania tak, aby sa</a:t>
            </a:r>
            <a:endParaRPr lang="en-US" sz="1400" dirty="0" smtClean="0"/>
          </a:p>
          <a:p>
            <a:r>
              <a:rPr lang="en-US" sz="1400" dirty="0" err="1" smtClean="0"/>
              <a:t>bod</a:t>
            </a:r>
            <a:r>
              <a:rPr lang="en-US" sz="1400" dirty="0" smtClean="0"/>
              <a:t> </a:t>
            </a:r>
            <a:r>
              <a:rPr lang="en-US" sz="1400" b="1" dirty="0" smtClean="0"/>
              <a:t>A </a:t>
            </a:r>
            <a:r>
              <a:rPr lang="sk-SK" sz="1400" dirty="0" smtClean="0"/>
              <a:t>nachádzal </a:t>
            </a:r>
            <a:r>
              <a:rPr lang="en-US" sz="1400" dirty="0" smtClean="0"/>
              <a:t>v </a:t>
            </a:r>
            <a:r>
              <a:rPr lang="en-US" sz="1400" dirty="0" err="1" smtClean="0"/>
              <a:t>zorn</a:t>
            </a:r>
            <a:r>
              <a:rPr lang="sk-SK" sz="1400" dirty="0" err="1" smtClean="0"/>
              <a:t>om</a:t>
            </a:r>
            <a:r>
              <a:rPr lang="en-US" sz="1400" dirty="0" smtClean="0"/>
              <a:t> </a:t>
            </a:r>
            <a:r>
              <a:rPr lang="en-US" sz="1400" dirty="0" err="1" smtClean="0"/>
              <a:t>ku</a:t>
            </a:r>
            <a:r>
              <a:rPr lang="sk-SK" sz="1400" dirty="0" smtClean="0"/>
              <a:t>ž</a:t>
            </a:r>
            <a:r>
              <a:rPr lang="en-US" sz="1400" dirty="0" smtClean="0"/>
              <a:t>e</a:t>
            </a:r>
            <a:r>
              <a:rPr lang="sk-SK" sz="1400" dirty="0" smtClean="0"/>
              <a:t>ľ</a:t>
            </a:r>
            <a:r>
              <a:rPr lang="en-US" sz="1400" dirty="0" err="1" smtClean="0"/>
              <a:t>ov</a:t>
            </a:r>
            <a:r>
              <a:rPr lang="sk-SK" sz="1400" dirty="0" err="1" smtClean="0"/>
              <a:t>om</a:t>
            </a:r>
            <a:r>
              <a:rPr lang="en-US" sz="1400" dirty="0" smtClean="0"/>
              <a:t> p</a:t>
            </a:r>
            <a:r>
              <a:rPr lang="sk-SK" sz="1400" dirty="0" err="1" smtClean="0"/>
              <a:t>riestor</a:t>
            </a:r>
            <a:r>
              <a:rPr lang="en-US" sz="1400" dirty="0" smtClean="0"/>
              <a:t>e</a:t>
            </a:r>
            <a:r>
              <a:rPr lang="sk-SK" sz="1400" dirty="0" smtClean="0"/>
              <a:t>, pre ktorý platí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45°.</a:t>
            </a:r>
          </a:p>
          <a:p>
            <a:endParaRPr lang="sk-SK" sz="1400" dirty="0" smtClean="0">
              <a:sym typeface="Symbol"/>
            </a:endParaRPr>
          </a:p>
          <a:p>
            <a:pPr algn="l"/>
            <a:r>
              <a:rPr lang="sk-SK" sz="1400" b="1" dirty="0" smtClean="0"/>
              <a:t>3) </a:t>
            </a:r>
            <a:r>
              <a:rPr lang="sk-SK" sz="1400" dirty="0" smtClean="0"/>
              <a:t>Zvolíme priemetňu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dirty="0" smtClean="0">
                <a:sym typeface="Symbol"/>
              </a:rPr>
              <a:t> kolmo na os </a:t>
            </a:r>
            <a:r>
              <a:rPr lang="sk-SK" sz="1400" b="1" dirty="0" smtClean="0">
                <a:sym typeface="Symbol"/>
              </a:rPr>
              <a:t>o</a:t>
            </a:r>
            <a:r>
              <a:rPr lang="sk-SK" sz="1400" dirty="0" smtClean="0">
                <a:sym typeface="Symbol"/>
              </a:rPr>
              <a:t>. Priemetňa je zvislá.</a:t>
            </a:r>
          </a:p>
          <a:p>
            <a:pPr algn="l"/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4)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Bodom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zostrojíme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premietaciu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priamku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SA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). J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ej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priese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čník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 priemetňou je stredový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priemet (perspektíva) 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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s1</a:t>
            </a:r>
          </a:p>
          <a:p>
            <a:r>
              <a:rPr lang="sk-SK" sz="1400" dirty="0" smtClean="0">
                <a:sym typeface="Mathematica1" pitchFamily="2" charset="2"/>
              </a:rPr>
              <a:t>Bod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-25000" dirty="0" smtClean="0">
                <a:sym typeface="Mathematica1" pitchFamily="2" charset="2"/>
              </a:rPr>
              <a:t>s2</a:t>
            </a:r>
            <a:r>
              <a:rPr lang="sk-SK" sz="1400" b="1" dirty="0" smtClean="0">
                <a:sym typeface="Mathematica1" pitchFamily="2" charset="2"/>
              </a:rPr>
              <a:t> </a:t>
            </a:r>
            <a:r>
              <a:rPr lang="sk-SK" sz="1400" dirty="0" smtClean="0">
                <a:sym typeface="Mathematica1" pitchFamily="2" charset="2"/>
              </a:rPr>
              <a:t>leží na </a:t>
            </a:r>
            <a:r>
              <a:rPr lang="sk-SK" sz="1400" dirty="0" err="1" smtClean="0">
                <a:sym typeface="Mathematica1" pitchFamily="2" charset="2"/>
              </a:rPr>
              <a:t>ordinále</a:t>
            </a:r>
            <a:r>
              <a:rPr lang="sk-SK" sz="1400" dirty="0" smtClean="0">
                <a:sym typeface="Mathematica1" pitchFamily="2" charset="2"/>
              </a:rPr>
              <a:t> a na priamke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k-SK" sz="1400" b="1" baseline="-25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sym typeface="Mathematica1" pitchFamily="2" charset="2"/>
              </a:rPr>
              <a:t>5)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Vzdialenosť bodov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a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s1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označíme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-25000" dirty="0" smtClean="0">
                <a:sym typeface="Mathematica1" pitchFamily="2" charset="2"/>
              </a:rPr>
              <a:t>1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-25000" dirty="0" smtClean="0">
                <a:sym typeface="Mathematica1" pitchFamily="2" charset="2"/>
              </a:rPr>
              <a:t>s1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sk-SK" sz="1400" b="1" dirty="0" smtClean="0">
                <a:sym typeface="Mathematica1" pitchFamily="2" charset="2"/>
              </a:rPr>
              <a:t>a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Vzdialenosť bodu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od horizontu označíme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-25000" dirty="0" smtClean="0">
                <a:sym typeface="Mathematica1" pitchFamily="2" charset="2"/>
              </a:rPr>
              <a:t>2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-25000" dirty="0" smtClean="0">
                <a:sym typeface="Mathematica1" pitchFamily="2" charset="2"/>
              </a:rPr>
              <a:t>s2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sk-SK" sz="1400" b="1" dirty="0" smtClean="0">
                <a:sym typeface="Mathematica1" pitchFamily="2" charset="2"/>
              </a:rPr>
              <a:t>b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</p:txBody>
      </p:sp>
      <p:cxnSp>
        <p:nvCxnSpPr>
          <p:cNvPr id="61" name="Rovná spojnica 60"/>
          <p:cNvCxnSpPr/>
          <p:nvPr/>
        </p:nvCxnSpPr>
        <p:spPr>
          <a:xfrm flipH="1" flipV="1">
            <a:off x="827585" y="4149080"/>
            <a:ext cx="2376263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4"/>
          <p:cNvSpPr txBox="1">
            <a:spLocks noChangeArrowheads="1"/>
          </p:cNvSpPr>
          <p:nvPr/>
        </p:nvSpPr>
        <p:spPr bwMode="auto">
          <a:xfrm flipH="1">
            <a:off x="1451904" y="4362965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 flipH="1" flipV="1">
            <a:off x="1561134" y="4298690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Rovná spojnica 66"/>
          <p:cNvCxnSpPr/>
          <p:nvPr/>
        </p:nvCxnSpPr>
        <p:spPr>
          <a:xfrm flipH="1" flipV="1">
            <a:off x="827584" y="764704"/>
            <a:ext cx="2343398" cy="731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Line 81"/>
          <p:cNvSpPr>
            <a:spLocks noChangeShapeType="1"/>
          </p:cNvSpPr>
          <p:nvPr/>
        </p:nvSpPr>
        <p:spPr bwMode="auto">
          <a:xfrm flipH="1" flipV="1">
            <a:off x="1603489" y="836712"/>
            <a:ext cx="0" cy="350012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 flipH="1">
            <a:off x="1580240" y="74934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12"/>
          <p:cNvSpPr>
            <a:spLocks noChangeArrowheads="1"/>
          </p:cNvSpPr>
          <p:nvPr/>
        </p:nvSpPr>
        <p:spPr bwMode="auto">
          <a:xfrm flipH="1" flipV="1">
            <a:off x="1562338" y="975752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BlokTextu 76"/>
          <p:cNvSpPr txBox="1"/>
          <p:nvPr/>
        </p:nvSpPr>
        <p:spPr>
          <a:xfrm>
            <a:off x="1324800" y="1087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79" name="BlokTextu 78"/>
          <p:cNvSpPr txBox="1"/>
          <p:nvPr/>
        </p:nvSpPr>
        <p:spPr>
          <a:xfrm>
            <a:off x="1811018" y="400138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 rot="16200000">
            <a:off x="1590558" y="3776681"/>
            <a:ext cx="563033" cy="53060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Rovná spojnica 38"/>
          <p:cNvCxnSpPr/>
          <p:nvPr/>
        </p:nvCxnSpPr>
        <p:spPr>
          <a:xfrm>
            <a:off x="1602171" y="1012641"/>
            <a:ext cx="0" cy="504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 type="none" w="med" len="med"/>
          </a:ln>
        </p:spPr>
      </p:cxnSp>
      <p:grpSp>
        <p:nvGrpSpPr>
          <p:cNvPr id="40" name="Skupina 19"/>
          <p:cNvGrpSpPr>
            <a:grpSpLocks/>
          </p:cNvGrpSpPr>
          <p:nvPr/>
        </p:nvGrpSpPr>
        <p:grpSpPr bwMode="auto">
          <a:xfrm>
            <a:off x="237995" y="6336192"/>
            <a:ext cx="1304389" cy="393700"/>
            <a:chOff x="2699794" y="4497810"/>
            <a:chExt cx="1304885" cy="393091"/>
          </a:xfrm>
        </p:grpSpPr>
        <p:pic>
          <p:nvPicPr>
            <p:cNvPr id="41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44848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grpSp>
        <p:nvGrpSpPr>
          <p:cNvPr id="52" name="Group 60"/>
          <p:cNvGrpSpPr>
            <a:grpSpLocks/>
          </p:cNvGrpSpPr>
          <p:nvPr/>
        </p:nvGrpSpPr>
        <p:grpSpPr bwMode="auto">
          <a:xfrm rot="10425361">
            <a:off x="2039731" y="3538070"/>
            <a:ext cx="179388" cy="180975"/>
            <a:chOff x="1270" y="2131"/>
            <a:chExt cx="64" cy="59"/>
          </a:xfrm>
        </p:grpSpPr>
        <p:sp>
          <p:nvSpPr>
            <p:cNvPr id="53" name="Arc 61"/>
            <p:cNvSpPr>
              <a:spLocks/>
            </p:cNvSpPr>
            <p:nvPr/>
          </p:nvSpPr>
          <p:spPr bwMode="auto">
            <a:xfrm rot="8057322">
              <a:off x="1272" y="2129"/>
              <a:ext cx="59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62"/>
            <p:cNvSpPr>
              <a:spLocks noChangeArrowheads="1"/>
            </p:cNvSpPr>
            <p:nvPr/>
          </p:nvSpPr>
          <p:spPr bwMode="auto">
            <a:xfrm>
              <a:off x="1293" y="2150"/>
              <a:ext cx="9" cy="9"/>
            </a:xfrm>
            <a:prstGeom prst="ellipse">
              <a:avLst/>
            </a:prstGeom>
            <a:solidFill>
              <a:schemeClr val="tx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Zástupný symbol čísla snímky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6" grpId="0" animBg="1"/>
      <p:bldP spid="17" grpId="0" animBg="1"/>
      <p:bldP spid="21" grpId="0"/>
      <p:bldP spid="47" grpId="0" animBg="1"/>
      <p:bldP spid="48" grpId="0"/>
      <p:bldP spid="50" grpId="0" animBg="1"/>
      <p:bldP spid="51" grpId="0"/>
      <p:bldP spid="64" grpId="0"/>
      <p:bldP spid="65" grpId="0" animBg="1"/>
      <p:bldP spid="73" grpId="0" animBg="1"/>
      <p:bldP spid="74" grpId="0"/>
      <p:bldP spid="75" grpId="0" animBg="1"/>
      <p:bldP spid="77" grpId="0"/>
      <p:bldP spid="79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Rovná spojnica 88"/>
          <p:cNvCxnSpPr/>
          <p:nvPr/>
        </p:nvCxnSpPr>
        <p:spPr>
          <a:xfrm rot="5400000">
            <a:off x="4105178" y="5433461"/>
            <a:ext cx="1684421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21"/>
          <p:cNvSpPr>
            <a:spLocks noChangeShapeType="1"/>
          </p:cNvSpPr>
          <p:nvPr/>
        </p:nvSpPr>
        <p:spPr bwMode="auto">
          <a:xfrm flipH="1">
            <a:off x="272174" y="2275705"/>
            <a:ext cx="38031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 flipH="1">
            <a:off x="830944" y="563833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 flipH="1">
            <a:off x="402882" y="388802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81"/>
          <p:cNvSpPr>
            <a:spLocks noChangeShapeType="1"/>
          </p:cNvSpPr>
          <p:nvPr/>
        </p:nvSpPr>
        <p:spPr bwMode="auto">
          <a:xfrm flipH="1" flipV="1">
            <a:off x="825425" y="620688"/>
            <a:ext cx="0" cy="381642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 flipH="1">
            <a:off x="142844" y="2249048"/>
            <a:ext cx="460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565095" y="3215491"/>
            <a:ext cx="2109827" cy="1988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flipH="1">
            <a:off x="3231569" y="4964199"/>
            <a:ext cx="39709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flipH="1">
            <a:off x="3230812" y="4623085"/>
            <a:ext cx="409440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272172" y="1509211"/>
            <a:ext cx="358862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 flipH="1">
            <a:off x="3487687" y="1214056"/>
            <a:ext cx="39709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 flipH="1">
            <a:off x="3171855" y="1484044"/>
            <a:ext cx="409440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flipH="1" flipV="1">
            <a:off x="3136364" y="1469085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 flipH="1" flipV="1">
            <a:off x="785244" y="733065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81"/>
          <p:cNvSpPr>
            <a:spLocks noChangeShapeType="1"/>
          </p:cNvSpPr>
          <p:nvPr/>
        </p:nvSpPr>
        <p:spPr bwMode="auto">
          <a:xfrm flipH="1" flipV="1">
            <a:off x="3176241" y="1509455"/>
            <a:ext cx="0" cy="39452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rot="16200000">
            <a:off x="153285" y="2521028"/>
            <a:ext cx="3344608" cy="3151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 flipH="1" flipV="1">
            <a:off x="2094680" y="3706947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 flipH="1">
            <a:off x="1976280" y="3800046"/>
            <a:ext cx="420020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 flipH="1" flipV="1">
            <a:off x="785244" y="4114696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 flipH="1" flipV="1">
            <a:off x="3136182" y="4692360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 flipH="1">
            <a:off x="3708744" y="1214422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Rovná spojnica 60"/>
          <p:cNvCxnSpPr/>
          <p:nvPr/>
        </p:nvCxnSpPr>
        <p:spPr>
          <a:xfrm flipH="1" flipV="1">
            <a:off x="827585" y="4149080"/>
            <a:ext cx="2376263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4"/>
          <p:cNvSpPr txBox="1">
            <a:spLocks noChangeArrowheads="1"/>
          </p:cNvSpPr>
          <p:nvPr/>
        </p:nvSpPr>
        <p:spPr bwMode="auto">
          <a:xfrm flipH="1">
            <a:off x="1451904" y="4362965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 flipH="1" flipV="1">
            <a:off x="1561134" y="4298690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Rovná spojnica 66"/>
          <p:cNvCxnSpPr/>
          <p:nvPr/>
        </p:nvCxnSpPr>
        <p:spPr>
          <a:xfrm flipH="1" flipV="1">
            <a:off x="827584" y="764704"/>
            <a:ext cx="2343398" cy="731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Line 81"/>
          <p:cNvSpPr>
            <a:spLocks noChangeShapeType="1"/>
          </p:cNvSpPr>
          <p:nvPr/>
        </p:nvSpPr>
        <p:spPr bwMode="auto">
          <a:xfrm flipH="1" flipV="1">
            <a:off x="1603489" y="836712"/>
            <a:ext cx="0" cy="350012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 flipH="1">
            <a:off x="1580240" y="74934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BlokTextu 76"/>
          <p:cNvSpPr txBox="1"/>
          <p:nvPr/>
        </p:nvSpPr>
        <p:spPr>
          <a:xfrm>
            <a:off x="1325005" y="108860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79" name="BlokTextu 78"/>
          <p:cNvSpPr txBox="1"/>
          <p:nvPr/>
        </p:nvSpPr>
        <p:spPr>
          <a:xfrm>
            <a:off x="1823050" y="39773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0" name="BlokTextu 79"/>
          <p:cNvSpPr txBox="1"/>
          <p:nvPr/>
        </p:nvSpPr>
        <p:spPr>
          <a:xfrm>
            <a:off x="4140000" y="540000"/>
            <a:ext cx="48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perspektívy:</a:t>
            </a:r>
          </a:p>
          <a:p>
            <a:pPr algn="l"/>
            <a:r>
              <a:rPr lang="en-US" sz="1400" b="1" dirty="0" smtClean="0"/>
              <a:t>6</a:t>
            </a:r>
            <a:r>
              <a:rPr lang="sk-SK" sz="1400" b="1" dirty="0" smtClean="0"/>
              <a:t>) </a:t>
            </a:r>
            <a:r>
              <a:rPr lang="sk-SK" sz="1400" dirty="0" smtClean="0"/>
              <a:t>V nákresni zvolíme horizont a polohu hlavného bodu </a:t>
            </a:r>
            <a:r>
              <a:rPr lang="sk-SK" sz="1400" b="1" dirty="0" smtClean="0"/>
              <a:t>H</a:t>
            </a:r>
            <a:r>
              <a:rPr lang="sk-SK" sz="1400" dirty="0" smtClean="0"/>
              <a:t> na horizonte.</a:t>
            </a:r>
          </a:p>
          <a:p>
            <a:pPr algn="l"/>
            <a:endParaRPr lang="en-US" sz="1400" dirty="0" smtClean="0"/>
          </a:p>
          <a:p>
            <a:r>
              <a:rPr lang="en-US" sz="1400" b="1" dirty="0" smtClean="0">
                <a:sym typeface="Symbol"/>
              </a:rPr>
              <a:t>7</a:t>
            </a:r>
            <a:r>
              <a:rPr lang="sk-SK" sz="1400" b="1" dirty="0" smtClean="0">
                <a:sym typeface="Symbol"/>
              </a:rPr>
              <a:t>) </a:t>
            </a:r>
            <a:r>
              <a:rPr lang="sk-SK" sz="1400" dirty="0" smtClean="0">
                <a:sym typeface="Symbol"/>
              </a:rPr>
              <a:t>Na horizonte narysujeme bod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b="1" baseline="30000" dirty="0" smtClean="0">
                <a:sym typeface="Mathematica1" pitchFamily="2" charset="2"/>
              </a:rPr>
              <a:t>h</a:t>
            </a:r>
            <a:r>
              <a:rPr lang="sk-SK" sz="1400" b="1" dirty="0" smtClean="0">
                <a:sym typeface="Mathematica1" pitchFamily="2" charset="2"/>
              </a:rPr>
              <a:t> </a:t>
            </a:r>
            <a:r>
              <a:rPr lang="sk-SK" sz="1400" dirty="0" smtClean="0">
                <a:sym typeface="Mathematica1" pitchFamily="2" charset="2"/>
              </a:rPr>
              <a:t>vľavo od bodu </a:t>
            </a:r>
            <a:r>
              <a:rPr lang="sk-SK" sz="1400" b="1" dirty="0" smtClean="0">
                <a:sym typeface="Symbol"/>
              </a:rPr>
              <a:t>H </a:t>
            </a:r>
            <a:r>
              <a:rPr lang="sk-SK" sz="1400" dirty="0" smtClean="0">
                <a:sym typeface="Symbol"/>
              </a:rPr>
              <a:t>tak, aby platilo 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err="1" smtClean="0">
                <a:sym typeface="Mathematica1" pitchFamily="2" charset="2"/>
              </a:rPr>
              <a:t>HA</a:t>
            </a:r>
            <a:r>
              <a:rPr lang="sk-SK" sz="1400" b="1" baseline="30000" dirty="0" err="1" smtClean="0">
                <a:sym typeface="Mathematica1" pitchFamily="2" charset="2"/>
              </a:rPr>
              <a:t>h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en-US" altLang="sk-SK" sz="1400" dirty="0" smtClean="0"/>
              <a:t> </a:t>
            </a:r>
            <a:r>
              <a:rPr lang="sk-SK" sz="1400" dirty="0" smtClean="0">
                <a:sym typeface="Mathematica1" pitchFamily="2" charset="2"/>
              </a:rPr>
              <a:t>=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dirty="0" smtClean="0">
                <a:sym typeface="Mathematica1" pitchFamily="2" charset="2"/>
              </a:rPr>
              <a:t>.</a:t>
            </a:r>
            <a:endParaRPr lang="sk-SK" sz="1400" b="1" dirty="0" smtClean="0">
              <a:sym typeface="Mathematica1" pitchFamily="2" charset="2"/>
            </a:endParaRPr>
          </a:p>
          <a:p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8) </a:t>
            </a:r>
            <a:r>
              <a:rPr lang="sk-SK" sz="1400" dirty="0" smtClean="0">
                <a:sym typeface="Symbol"/>
              </a:rPr>
              <a:t>V bode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30000" dirty="0" smtClean="0">
                <a:sym typeface="Symbol"/>
              </a:rPr>
              <a:t>h 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narysujeme kolmicu na horizont. </a:t>
            </a:r>
          </a:p>
          <a:p>
            <a:r>
              <a:rPr lang="sk-SK" sz="1400" dirty="0" smtClean="0">
                <a:sym typeface="Symbol"/>
              </a:rPr>
              <a:t>Na tejto kolmici narysujeme bod </a:t>
            </a:r>
            <a:r>
              <a:rPr lang="sk-SK" sz="1400" b="1" dirty="0" err="1" smtClean="0">
                <a:sym typeface="Mathematica1" pitchFamily="2" charset="2"/>
              </a:rPr>
              <a:t>A</a:t>
            </a:r>
            <a:r>
              <a:rPr lang="sk-SK" sz="1400" b="1" baseline="-25000" dirty="0" err="1" smtClean="0">
                <a:sym typeface="Mathematica1" pitchFamily="2" charset="2"/>
              </a:rPr>
              <a:t>s</a:t>
            </a:r>
            <a:r>
              <a:rPr lang="sk-SK" sz="1400" b="1" baseline="-25000" dirty="0" smtClean="0">
                <a:sym typeface="Mathematica1" pitchFamily="2" charset="2"/>
              </a:rPr>
              <a:t> </a:t>
            </a:r>
            <a:r>
              <a:rPr lang="sk-SK" sz="1400" dirty="0" smtClean="0">
                <a:sym typeface="Symbol"/>
              </a:rPr>
              <a:t>nad horizontom tak, aby</a:t>
            </a:r>
          </a:p>
          <a:p>
            <a:r>
              <a:rPr lang="sk-SK" sz="1400" dirty="0" smtClean="0">
                <a:sym typeface="Symbol"/>
              </a:rPr>
              <a:t>platilo 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err="1" smtClean="0">
                <a:sym typeface="Mathematica1" pitchFamily="2" charset="2"/>
              </a:rPr>
              <a:t>A</a:t>
            </a:r>
            <a:r>
              <a:rPr lang="sk-SK" sz="1400" b="1" baseline="30000" dirty="0" err="1" smtClean="0">
                <a:sym typeface="Mathematica1" pitchFamily="2" charset="2"/>
              </a:rPr>
              <a:t>h</a:t>
            </a:r>
            <a:r>
              <a:rPr lang="sk-SK" sz="1400" b="1" dirty="0" err="1" smtClean="0">
                <a:sym typeface="Mathematica1" pitchFamily="2" charset="2"/>
              </a:rPr>
              <a:t>A</a:t>
            </a:r>
            <a:r>
              <a:rPr lang="sk-SK" sz="1400" b="1" baseline="-25000" dirty="0" err="1" smtClean="0">
                <a:sym typeface="Mathematica1" pitchFamily="2" charset="2"/>
              </a:rPr>
              <a:t>s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sk-SK" sz="1400" b="1" dirty="0" smtClean="0">
                <a:sym typeface="Mathematica1" pitchFamily="2" charset="2"/>
              </a:rPr>
              <a:t>b</a:t>
            </a:r>
            <a:r>
              <a:rPr lang="sk-SK" sz="1400" dirty="0" smtClean="0">
                <a:sym typeface="Mathematica1" pitchFamily="2" charset="2"/>
              </a:rPr>
              <a:t>.</a:t>
            </a:r>
            <a:endParaRPr lang="sk-SK" sz="1400" b="1" dirty="0" smtClean="0">
              <a:sym typeface="Mathematica1" pitchFamily="2" charset="2"/>
            </a:endParaRPr>
          </a:p>
          <a:p>
            <a:r>
              <a:rPr lang="sk-SK" sz="1400" b="1" dirty="0" err="1" smtClean="0">
                <a:sym typeface="Mathematica1" pitchFamily="2" charset="2"/>
              </a:rPr>
              <a:t>A</a:t>
            </a:r>
            <a:r>
              <a:rPr lang="sk-SK" sz="1400" b="1" baseline="-25000" dirty="0" err="1" smtClean="0">
                <a:sym typeface="Mathematica1" pitchFamily="2" charset="2"/>
              </a:rPr>
              <a:t>s</a:t>
            </a:r>
            <a:r>
              <a:rPr lang="sk-SK" sz="1400" dirty="0" smtClean="0">
                <a:sym typeface="Mathematica1" pitchFamily="2" charset="2"/>
              </a:rPr>
              <a:t> je stredový priemet (perspektíva) bodu </a:t>
            </a:r>
            <a:r>
              <a:rPr lang="sk-SK" sz="1400" b="1" dirty="0" smtClean="0">
                <a:sym typeface="Mathematica1" pitchFamily="2" charset="2"/>
              </a:rPr>
              <a:t>A</a:t>
            </a:r>
            <a:r>
              <a:rPr lang="sk-SK" sz="1400" dirty="0" smtClean="0">
                <a:sym typeface="Mathematica1" pitchFamily="2" charset="2"/>
              </a:rPr>
              <a:t>.</a:t>
            </a:r>
          </a:p>
          <a:p>
            <a:endParaRPr lang="sk-SK" sz="1400" dirty="0" smtClean="0">
              <a:sym typeface="Mathematica1" pitchFamily="2" charset="2"/>
            </a:endParaRPr>
          </a:p>
          <a:p>
            <a:r>
              <a:rPr lang="sk-SK" sz="1400" b="1" dirty="0" smtClean="0">
                <a:sym typeface="Mathematica1" pitchFamily="2" charset="2"/>
              </a:rPr>
              <a:t>9)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Narysujeme kružnicu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so stredom v bode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 s polomerom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Ak sme bod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zvolili správne, tak bod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leží v kružnici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To znamená, že bod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leží v zornom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kužeľovom priestore, pre ktorý platí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45°.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 flipH="1">
            <a:off x="5458346" y="5632421"/>
            <a:ext cx="345961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 flipH="1">
            <a:off x="7937837" y="5341355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H="1">
            <a:off x="3386005" y="5653819"/>
            <a:ext cx="501611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BlokTextu 59"/>
          <p:cNvSpPr txBox="1"/>
          <p:nvPr/>
        </p:nvSpPr>
        <p:spPr>
          <a:xfrm>
            <a:off x="5236122" y="535698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2" name="Oval 12"/>
          <p:cNvSpPr>
            <a:spLocks noChangeArrowheads="1"/>
          </p:cNvSpPr>
          <p:nvPr/>
        </p:nvSpPr>
        <p:spPr bwMode="auto">
          <a:xfrm flipH="1" flipV="1">
            <a:off x="5676200" y="5603987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rot="16200000">
            <a:off x="1590558" y="3776681"/>
            <a:ext cx="563033" cy="53060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rot="19020000">
            <a:off x="5050142" y="5382977"/>
            <a:ext cx="563033" cy="53060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BlokTextu 69"/>
          <p:cNvSpPr txBox="1"/>
          <p:nvPr/>
        </p:nvSpPr>
        <p:spPr>
          <a:xfrm>
            <a:off x="4665885" y="52236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</a:t>
            </a:r>
            <a:endParaRPr lang="sk-SK" sz="1400" b="1" dirty="0">
              <a:solidFill>
                <a:srgbClr val="0000FF"/>
              </a:solidFill>
            </a:endParaRPr>
          </a:p>
        </p:txBody>
      </p:sp>
      <p:cxnSp>
        <p:nvCxnSpPr>
          <p:cNvPr id="71" name="Rovná spojnica 70"/>
          <p:cNvCxnSpPr/>
          <p:nvPr/>
        </p:nvCxnSpPr>
        <p:spPr>
          <a:xfrm>
            <a:off x="4955083" y="5147633"/>
            <a:ext cx="0" cy="504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 type="none" w="med" len="med"/>
          </a:ln>
        </p:spPr>
      </p:cxnSp>
      <p:sp>
        <p:nvSpPr>
          <p:cNvPr id="81" name="BlokTextu 80"/>
          <p:cNvSpPr txBox="1"/>
          <p:nvPr/>
        </p:nvSpPr>
        <p:spPr>
          <a:xfrm>
            <a:off x="4627086" y="5629511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4403736" y="4433624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00FF"/>
                </a:solidFill>
              </a:rPr>
              <a:t>k</a:t>
            </a:r>
            <a:r>
              <a:rPr lang="en-US" sz="1200" b="1" baseline="30000" dirty="0" err="1" smtClean="0">
                <a:solidFill>
                  <a:srgbClr val="FF00FF"/>
                </a:solidFill>
              </a:rPr>
              <a:t>z</a:t>
            </a:r>
            <a:endParaRPr lang="sk-SK" sz="1200" b="1" dirty="0">
              <a:solidFill>
                <a:srgbClr val="FF00FF"/>
              </a:solidFill>
            </a:endParaRPr>
          </a:p>
        </p:txBody>
      </p:sp>
      <p:sp>
        <p:nvSpPr>
          <p:cNvPr id="55" name="Oblúk 54"/>
          <p:cNvSpPr/>
          <p:nvPr/>
        </p:nvSpPr>
        <p:spPr>
          <a:xfrm>
            <a:off x="4298863" y="4223848"/>
            <a:ext cx="2861262" cy="2861262"/>
          </a:xfrm>
          <a:prstGeom prst="arc">
            <a:avLst>
              <a:gd name="adj1" fmla="val 8132802"/>
              <a:gd name="adj2" fmla="val 2499380"/>
            </a:avLst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lt1"/>
              </a:solidFill>
            </a:endParaRPr>
          </a:p>
        </p:txBody>
      </p:sp>
      <p:sp>
        <p:nvSpPr>
          <p:cNvPr id="72" name="Oval 12"/>
          <p:cNvSpPr>
            <a:spLocks noChangeArrowheads="1"/>
          </p:cNvSpPr>
          <p:nvPr/>
        </p:nvSpPr>
        <p:spPr bwMode="auto">
          <a:xfrm flipH="1" flipV="1">
            <a:off x="4914952" y="5115523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 flipH="1">
            <a:off x="4586359" y="490432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AutoShape 16"/>
          <p:cNvSpPr>
            <a:spLocks/>
          </p:cNvSpPr>
          <p:nvPr/>
        </p:nvSpPr>
        <p:spPr bwMode="auto">
          <a:xfrm rot="7980000">
            <a:off x="2652054" y="3472450"/>
            <a:ext cx="174381" cy="1424113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2" name="BlokTextu 81"/>
          <p:cNvSpPr txBox="1"/>
          <p:nvPr/>
        </p:nvSpPr>
        <p:spPr>
          <a:xfrm>
            <a:off x="2781893" y="3972788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FF"/>
                </a:solidFill>
              </a:rPr>
              <a:t>d</a:t>
            </a:r>
            <a:endParaRPr lang="sk-SK" sz="1400" b="1" dirty="0">
              <a:solidFill>
                <a:srgbClr val="FF00FF"/>
              </a:solidFill>
            </a:endParaRPr>
          </a:p>
        </p:txBody>
      </p:sp>
      <p:grpSp>
        <p:nvGrpSpPr>
          <p:cNvPr id="53" name="Skupina 19"/>
          <p:cNvGrpSpPr>
            <a:grpSpLocks/>
          </p:cNvGrpSpPr>
          <p:nvPr/>
        </p:nvGrpSpPr>
        <p:grpSpPr bwMode="auto">
          <a:xfrm>
            <a:off x="237995" y="6336192"/>
            <a:ext cx="1304389" cy="393700"/>
            <a:chOff x="2699794" y="4497810"/>
            <a:chExt cx="1304885" cy="393091"/>
          </a:xfrm>
        </p:grpSpPr>
        <p:pic>
          <p:nvPicPr>
            <p:cNvPr id="58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44848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83" name="Oval 12"/>
          <p:cNvSpPr>
            <a:spLocks noChangeArrowheads="1"/>
          </p:cNvSpPr>
          <p:nvPr/>
        </p:nvSpPr>
        <p:spPr bwMode="auto">
          <a:xfrm flipH="1" flipV="1">
            <a:off x="1562338" y="975752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Rovná spojnica 68"/>
          <p:cNvCxnSpPr/>
          <p:nvPr/>
        </p:nvCxnSpPr>
        <p:spPr>
          <a:xfrm>
            <a:off x="1602171" y="1012641"/>
            <a:ext cx="0" cy="504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 type="none" w="med" len="med"/>
          </a:ln>
        </p:spPr>
      </p:cxn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bod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zobrazte v lineárnej zvislej perspektíve.</a:t>
            </a:r>
          </a:p>
        </p:txBody>
      </p:sp>
      <p:grpSp>
        <p:nvGrpSpPr>
          <p:cNvPr id="84" name="Group 60"/>
          <p:cNvGrpSpPr>
            <a:grpSpLocks/>
          </p:cNvGrpSpPr>
          <p:nvPr/>
        </p:nvGrpSpPr>
        <p:grpSpPr bwMode="auto">
          <a:xfrm rot="10425361">
            <a:off x="2039731" y="3528544"/>
            <a:ext cx="179388" cy="180975"/>
            <a:chOff x="1270" y="2131"/>
            <a:chExt cx="64" cy="59"/>
          </a:xfrm>
        </p:grpSpPr>
        <p:sp>
          <p:nvSpPr>
            <p:cNvPr id="85" name="Arc 61"/>
            <p:cNvSpPr>
              <a:spLocks/>
            </p:cNvSpPr>
            <p:nvPr/>
          </p:nvSpPr>
          <p:spPr bwMode="auto">
            <a:xfrm rot="8057322">
              <a:off x="1272" y="2129"/>
              <a:ext cx="59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62"/>
            <p:cNvSpPr>
              <a:spLocks noChangeArrowheads="1"/>
            </p:cNvSpPr>
            <p:nvPr/>
          </p:nvSpPr>
          <p:spPr bwMode="auto">
            <a:xfrm>
              <a:off x="1293" y="2150"/>
              <a:ext cx="9" cy="9"/>
            </a:xfrm>
            <a:prstGeom prst="ellipse">
              <a:avLst/>
            </a:prstGeom>
            <a:solidFill>
              <a:schemeClr val="tx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237139" y="5665522"/>
            <a:ext cx="731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 smtClean="0">
                <a:sym typeface="Symbol" pitchFamily="18" charset="2"/>
              </a:rPr>
              <a:t>1</a:t>
            </a:r>
            <a:r>
              <a:rPr lang="sk-SK" sz="1400" b="1" dirty="0" smtClean="0">
                <a:sym typeface="Symbol" pitchFamily="18" charset="2"/>
              </a:rPr>
              <a:t> </a:t>
            </a:r>
            <a:r>
              <a:rPr lang="sk-SK" sz="1400" dirty="0" smtClean="0">
                <a:sym typeface="Symbol" pitchFamily="18" charset="2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sym typeface="Symbol" pitchFamily="18" charset="2"/>
              </a:rPr>
              <a:t>1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88" name="Zástupný symbol čísla snímky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2" grpId="0" animBg="1"/>
      <p:bldP spid="60" grpId="0"/>
      <p:bldP spid="62" grpId="0" animBg="1"/>
      <p:bldP spid="66" grpId="0" animBg="1"/>
      <p:bldP spid="70" grpId="0"/>
      <p:bldP spid="81" grpId="0"/>
      <p:bldP spid="54" grpId="0"/>
      <p:bldP spid="55" grpId="0" animBg="1"/>
      <p:bldP spid="72" grpId="0" animBg="1"/>
      <p:bldP spid="76" grpId="0"/>
      <p:bldP spid="78" grpId="0" animBg="1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976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128209" y="36000"/>
            <a:ext cx="5967663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objekt zobrazte v lineárnej zvislej perspektíve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priesečnou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metódou. Priemetňu zvoľte tak, aby bol objekt v nepriečelnej polohe.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87313" y="2095500"/>
            <a:ext cx="37306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1074738" y="209550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 flipV="1">
            <a:off x="32718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>
            <a:off x="1074738" y="146685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10747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6" name="Line 11"/>
          <p:cNvSpPr>
            <a:spLocks noChangeShapeType="1"/>
          </p:cNvSpPr>
          <p:nvPr/>
        </p:nvSpPr>
        <p:spPr bwMode="auto">
          <a:xfrm flipV="1">
            <a:off x="1074738" y="101600"/>
            <a:ext cx="1587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auto">
          <a:xfrm>
            <a:off x="1074738" y="101600"/>
            <a:ext cx="776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8" name="Line 13"/>
          <p:cNvSpPr>
            <a:spLocks noChangeShapeType="1"/>
          </p:cNvSpPr>
          <p:nvPr/>
        </p:nvSpPr>
        <p:spPr bwMode="auto">
          <a:xfrm>
            <a:off x="1851025" y="101600"/>
            <a:ext cx="1588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9" name="Line 14"/>
          <p:cNvSpPr>
            <a:spLocks noChangeShapeType="1"/>
          </p:cNvSpPr>
          <p:nvPr/>
        </p:nvSpPr>
        <p:spPr bwMode="auto">
          <a:xfrm>
            <a:off x="1074738" y="2638425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60" name="Line 15"/>
          <p:cNvSpPr>
            <a:spLocks noChangeShapeType="1"/>
          </p:cNvSpPr>
          <p:nvPr/>
        </p:nvSpPr>
        <p:spPr bwMode="auto">
          <a:xfrm flipH="1">
            <a:off x="1074738" y="2638425"/>
            <a:ext cx="2197100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61" name="Line 16"/>
          <p:cNvSpPr>
            <a:spLocks noChangeShapeType="1"/>
          </p:cNvSpPr>
          <p:nvPr/>
        </p:nvSpPr>
        <p:spPr bwMode="auto">
          <a:xfrm flipV="1">
            <a:off x="1074738" y="2638425"/>
            <a:ext cx="1587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62" name="Line 17"/>
          <p:cNvSpPr>
            <a:spLocks noChangeShapeType="1"/>
          </p:cNvSpPr>
          <p:nvPr/>
        </p:nvSpPr>
        <p:spPr bwMode="auto">
          <a:xfrm>
            <a:off x="1851025" y="2638425"/>
            <a:ext cx="1588" cy="571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63" name="Line 18"/>
          <p:cNvSpPr>
            <a:spLocks noChangeShapeType="1"/>
          </p:cNvSpPr>
          <p:nvPr/>
        </p:nvSpPr>
        <p:spPr bwMode="auto">
          <a:xfrm flipH="1">
            <a:off x="1074738" y="3209925"/>
            <a:ext cx="776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64" name="Rectangle 87"/>
          <p:cNvSpPr>
            <a:spLocks noChangeArrowheads="1"/>
          </p:cNvSpPr>
          <p:nvPr/>
        </p:nvSpPr>
        <p:spPr bwMode="auto">
          <a:xfrm>
            <a:off x="0" y="2041525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1,2</a:t>
            </a:r>
            <a:endParaRPr lang="en-US" sz="1400" b="1" baseline="-25000" dirty="0"/>
          </a:p>
        </p:txBody>
      </p:sp>
      <p:sp>
        <p:nvSpPr>
          <p:cNvPr id="20" name="BlokTextu 53"/>
          <p:cNvSpPr txBox="1">
            <a:spLocks noChangeArrowheads="1"/>
          </p:cNvSpPr>
          <p:nvPr/>
        </p:nvSpPr>
        <p:spPr bwMode="auto">
          <a:xfrm>
            <a:off x="2550784" y="7560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P15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Skupina 19"/>
          <p:cNvGrpSpPr>
            <a:grpSpLocks/>
          </p:cNvGrpSpPr>
          <p:nvPr/>
        </p:nvGrpSpPr>
        <p:grpSpPr bwMode="auto">
          <a:xfrm>
            <a:off x="6763935" y="6374692"/>
            <a:ext cx="1913528" cy="393700"/>
            <a:chOff x="2699794" y="4497810"/>
            <a:chExt cx="1914256" cy="393091"/>
          </a:xfrm>
        </p:grpSpPr>
        <p:pic>
          <p:nvPicPr>
            <p:cNvPr id="26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4221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en-US" sz="1000" dirty="0" smtClean="0"/>
                <a:t>, </a:t>
              </a:r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23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03200" y="2285992"/>
            <a:ext cx="2316496" cy="45275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87313" y="2095500"/>
            <a:ext cx="37306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074738" y="209550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V="1">
            <a:off x="32718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H="1">
            <a:off x="1074738" y="146685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10747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 flipV="1">
            <a:off x="1074738" y="101600"/>
            <a:ext cx="1587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>
            <a:off x="1074738" y="101600"/>
            <a:ext cx="776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>
            <a:off x="1851025" y="101600"/>
            <a:ext cx="1588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1074738" y="2638425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H="1">
            <a:off x="1074738" y="2638425"/>
            <a:ext cx="2197100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1074738" y="2638425"/>
            <a:ext cx="1587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Line 17"/>
          <p:cNvSpPr>
            <a:spLocks noChangeShapeType="1"/>
          </p:cNvSpPr>
          <p:nvPr/>
        </p:nvSpPr>
        <p:spPr bwMode="auto">
          <a:xfrm>
            <a:off x="1851025" y="2638425"/>
            <a:ext cx="1588" cy="571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 flipH="1">
            <a:off x="1074738" y="3209925"/>
            <a:ext cx="776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Line 19"/>
          <p:cNvSpPr>
            <a:spLocks noChangeShapeType="1"/>
          </p:cNvSpPr>
          <p:nvPr/>
        </p:nvSpPr>
        <p:spPr bwMode="auto">
          <a:xfrm>
            <a:off x="85725" y="4157663"/>
            <a:ext cx="4883150" cy="250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Line 21"/>
          <p:cNvSpPr>
            <a:spLocks noChangeShapeType="1"/>
          </p:cNvSpPr>
          <p:nvPr/>
        </p:nvSpPr>
        <p:spPr bwMode="auto">
          <a:xfrm flipV="1">
            <a:off x="309563" y="2179638"/>
            <a:ext cx="39687" cy="442595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Line 22"/>
          <p:cNvSpPr>
            <a:spLocks noChangeShapeType="1"/>
          </p:cNvSpPr>
          <p:nvPr/>
        </p:nvSpPr>
        <p:spPr bwMode="auto">
          <a:xfrm flipV="1">
            <a:off x="309563" y="3954463"/>
            <a:ext cx="3605212" cy="26511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>
            <a:off x="87313" y="1022350"/>
            <a:ext cx="333255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Freeform 24"/>
          <p:cNvSpPr>
            <a:spLocks/>
          </p:cNvSpPr>
          <p:nvPr/>
        </p:nvSpPr>
        <p:spPr bwMode="auto">
          <a:xfrm>
            <a:off x="349250" y="2179638"/>
            <a:ext cx="3671888" cy="1804987"/>
          </a:xfrm>
          <a:custGeom>
            <a:avLst/>
            <a:gdLst>
              <a:gd name="T0" fmla="*/ 2147483647 w 6940"/>
              <a:gd name="T1" fmla="*/ 2147483647 h 3411"/>
              <a:gd name="T2" fmla="*/ 2147483647 w 6940"/>
              <a:gd name="T3" fmla="*/ 2147483647 h 3411"/>
              <a:gd name="T4" fmla="*/ 2147483647 w 6940"/>
              <a:gd name="T5" fmla="*/ 2147483647 h 3411"/>
              <a:gd name="T6" fmla="*/ 2147483647 w 6940"/>
              <a:gd name="T7" fmla="*/ 2147483647 h 3411"/>
              <a:gd name="T8" fmla="*/ 2147483647 w 6940"/>
              <a:gd name="T9" fmla="*/ 2147483647 h 3411"/>
              <a:gd name="T10" fmla="*/ 2147483647 w 6940"/>
              <a:gd name="T11" fmla="*/ 2147483647 h 3411"/>
              <a:gd name="T12" fmla="*/ 2147483647 w 6940"/>
              <a:gd name="T13" fmla="*/ 2147483647 h 3411"/>
              <a:gd name="T14" fmla="*/ 2147483647 w 6940"/>
              <a:gd name="T15" fmla="*/ 2147483647 h 3411"/>
              <a:gd name="T16" fmla="*/ 2147483647 w 6940"/>
              <a:gd name="T17" fmla="*/ 2147483647 h 3411"/>
              <a:gd name="T18" fmla="*/ 2147483647 w 6940"/>
              <a:gd name="T19" fmla="*/ 2147483647 h 3411"/>
              <a:gd name="T20" fmla="*/ 2147483647 w 6940"/>
              <a:gd name="T21" fmla="*/ 2147483647 h 3411"/>
              <a:gd name="T22" fmla="*/ 2147483647 w 6940"/>
              <a:gd name="T23" fmla="*/ 2147483647 h 3411"/>
              <a:gd name="T24" fmla="*/ 2147483647 w 6940"/>
              <a:gd name="T25" fmla="*/ 2147483647 h 3411"/>
              <a:gd name="T26" fmla="*/ 2147483647 w 6940"/>
              <a:gd name="T27" fmla="*/ 2147483647 h 3411"/>
              <a:gd name="T28" fmla="*/ 2147483647 w 6940"/>
              <a:gd name="T29" fmla="*/ 2147483647 h 3411"/>
              <a:gd name="T30" fmla="*/ 2147483647 w 6940"/>
              <a:gd name="T31" fmla="*/ 2147483647 h 3411"/>
              <a:gd name="T32" fmla="*/ 2147483647 w 6940"/>
              <a:gd name="T33" fmla="*/ 2147483647 h 3411"/>
              <a:gd name="T34" fmla="*/ 2147483647 w 6940"/>
              <a:gd name="T35" fmla="*/ 2147483647 h 3411"/>
              <a:gd name="T36" fmla="*/ 2147483647 w 6940"/>
              <a:gd name="T37" fmla="*/ 2147483647 h 3411"/>
              <a:gd name="T38" fmla="*/ 2147483647 w 6940"/>
              <a:gd name="T39" fmla="*/ 2147483647 h 3411"/>
              <a:gd name="T40" fmla="*/ 2147483647 w 6940"/>
              <a:gd name="T41" fmla="*/ 2147483647 h 3411"/>
              <a:gd name="T42" fmla="*/ 2147483647 w 6940"/>
              <a:gd name="T43" fmla="*/ 2147483647 h 3411"/>
              <a:gd name="T44" fmla="*/ 2147483647 w 6940"/>
              <a:gd name="T45" fmla="*/ 2147483647 h 3411"/>
              <a:gd name="T46" fmla="*/ 2147483647 w 6940"/>
              <a:gd name="T47" fmla="*/ 2147483647 h 3411"/>
              <a:gd name="T48" fmla="*/ 2147483647 w 6940"/>
              <a:gd name="T49" fmla="*/ 2147483647 h 3411"/>
              <a:gd name="T50" fmla="*/ 2147483647 w 6940"/>
              <a:gd name="T51" fmla="*/ 2147483647 h 3411"/>
              <a:gd name="T52" fmla="*/ 2147483647 w 6940"/>
              <a:gd name="T53" fmla="*/ 2147483647 h 3411"/>
              <a:gd name="T54" fmla="*/ 2147483647 w 6940"/>
              <a:gd name="T55" fmla="*/ 2147483647 h 3411"/>
              <a:gd name="T56" fmla="*/ 2147483647 w 6940"/>
              <a:gd name="T57" fmla="*/ 2147483647 h 3411"/>
              <a:gd name="T58" fmla="*/ 2147483647 w 6940"/>
              <a:gd name="T59" fmla="*/ 2147483647 h 3411"/>
              <a:gd name="T60" fmla="*/ 2147483647 w 6940"/>
              <a:gd name="T61" fmla="*/ 2147483647 h 3411"/>
              <a:gd name="T62" fmla="*/ 2147483647 w 6940"/>
              <a:gd name="T63" fmla="*/ 2147483647 h 3411"/>
              <a:gd name="T64" fmla="*/ 2147483647 w 6940"/>
              <a:gd name="T65" fmla="*/ 2147483647 h 3411"/>
              <a:gd name="T66" fmla="*/ 2147483647 w 6940"/>
              <a:gd name="T67" fmla="*/ 2147483647 h 3411"/>
              <a:gd name="T68" fmla="*/ 2147483647 w 6940"/>
              <a:gd name="T69" fmla="*/ 2147483647 h 3411"/>
              <a:gd name="T70" fmla="*/ 2147483647 w 6940"/>
              <a:gd name="T71" fmla="*/ 2147483647 h 3411"/>
              <a:gd name="T72" fmla="*/ 2147483647 w 6940"/>
              <a:gd name="T73" fmla="*/ 2147483647 h 3411"/>
              <a:gd name="T74" fmla="*/ 2147483647 w 6940"/>
              <a:gd name="T75" fmla="*/ 2147483647 h 3411"/>
              <a:gd name="T76" fmla="*/ 2147483647 w 6940"/>
              <a:gd name="T77" fmla="*/ 2147483647 h 3411"/>
              <a:gd name="T78" fmla="*/ 2147483647 w 6940"/>
              <a:gd name="T79" fmla="*/ 2147483647 h 3411"/>
              <a:gd name="T80" fmla="*/ 2147483647 w 6940"/>
              <a:gd name="T81" fmla="*/ 2147483647 h 3411"/>
              <a:gd name="T82" fmla="*/ 2147483647 w 6940"/>
              <a:gd name="T83" fmla="*/ 2147483647 h 3411"/>
              <a:gd name="T84" fmla="*/ 2147483647 w 6940"/>
              <a:gd name="T85" fmla="*/ 2147483647 h 3411"/>
              <a:gd name="T86" fmla="*/ 2147483647 w 6940"/>
              <a:gd name="T87" fmla="*/ 2147483647 h 3411"/>
              <a:gd name="T88" fmla="*/ 2147483647 w 6940"/>
              <a:gd name="T89" fmla="*/ 2147483647 h 3411"/>
              <a:gd name="T90" fmla="*/ 2147483647 w 6940"/>
              <a:gd name="T91" fmla="*/ 2147483647 h 3411"/>
              <a:gd name="T92" fmla="*/ 2147483647 w 6940"/>
              <a:gd name="T93" fmla="*/ 2147483647 h 3411"/>
              <a:gd name="T94" fmla="*/ 2147483647 w 6940"/>
              <a:gd name="T95" fmla="*/ 2147483647 h 3411"/>
              <a:gd name="T96" fmla="*/ 2147483647 w 6940"/>
              <a:gd name="T97" fmla="*/ 2147483647 h 3411"/>
              <a:gd name="T98" fmla="*/ 2147483647 w 6940"/>
              <a:gd name="T99" fmla="*/ 2147483647 h 3411"/>
              <a:gd name="T100" fmla="*/ 2147483647 w 6940"/>
              <a:gd name="T101" fmla="*/ 2147483647 h 3411"/>
              <a:gd name="T102" fmla="*/ 2147483647 w 6940"/>
              <a:gd name="T103" fmla="*/ 2147483647 h 3411"/>
              <a:gd name="T104" fmla="*/ 2147483647 w 6940"/>
              <a:gd name="T105" fmla="*/ 2147483647 h 3411"/>
              <a:gd name="T106" fmla="*/ 2147483647 w 6940"/>
              <a:gd name="T107" fmla="*/ 2147483647 h 3411"/>
              <a:gd name="T108" fmla="*/ 2147483647 w 6940"/>
              <a:gd name="T109" fmla="*/ 2147483647 h 3411"/>
              <a:gd name="T110" fmla="*/ 2147483647 w 6940"/>
              <a:gd name="T111" fmla="*/ 2147483647 h 3411"/>
              <a:gd name="T112" fmla="*/ 2147483647 w 6940"/>
              <a:gd name="T113" fmla="*/ 2147483647 h 3411"/>
              <a:gd name="T114" fmla="*/ 2147483647 w 6940"/>
              <a:gd name="T115" fmla="*/ 2147483647 h 3411"/>
              <a:gd name="T116" fmla="*/ 2147483647 w 6940"/>
              <a:gd name="T117" fmla="*/ 2147483647 h 3411"/>
              <a:gd name="T118" fmla="*/ 2147483647 w 6940"/>
              <a:gd name="T119" fmla="*/ 2147483647 h 3411"/>
              <a:gd name="T120" fmla="*/ 2147483647 w 6940"/>
              <a:gd name="T121" fmla="*/ 2147483647 h 3411"/>
              <a:gd name="T122" fmla="*/ 2147483647 w 6940"/>
              <a:gd name="T123" fmla="*/ 2147483647 h 3411"/>
              <a:gd name="T124" fmla="*/ 2147483647 w 6940"/>
              <a:gd name="T125" fmla="*/ 2147483647 h 34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940"/>
              <a:gd name="T190" fmla="*/ 0 h 3411"/>
              <a:gd name="T191" fmla="*/ 6940 w 6940"/>
              <a:gd name="T192" fmla="*/ 3411 h 34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940" h="3411">
                <a:moveTo>
                  <a:pt x="0" y="0"/>
                </a:moveTo>
                <a:lnTo>
                  <a:pt x="207" y="8"/>
                </a:lnTo>
                <a:lnTo>
                  <a:pt x="412" y="18"/>
                </a:lnTo>
                <a:lnTo>
                  <a:pt x="514" y="23"/>
                </a:lnTo>
                <a:lnTo>
                  <a:pt x="615" y="29"/>
                </a:lnTo>
                <a:lnTo>
                  <a:pt x="716" y="36"/>
                </a:lnTo>
                <a:lnTo>
                  <a:pt x="817" y="43"/>
                </a:lnTo>
                <a:lnTo>
                  <a:pt x="916" y="50"/>
                </a:lnTo>
                <a:lnTo>
                  <a:pt x="1015" y="60"/>
                </a:lnTo>
                <a:lnTo>
                  <a:pt x="1112" y="69"/>
                </a:lnTo>
                <a:lnTo>
                  <a:pt x="1209" y="81"/>
                </a:lnTo>
                <a:lnTo>
                  <a:pt x="1304" y="93"/>
                </a:lnTo>
                <a:lnTo>
                  <a:pt x="1351" y="100"/>
                </a:lnTo>
                <a:lnTo>
                  <a:pt x="1398" y="107"/>
                </a:lnTo>
                <a:lnTo>
                  <a:pt x="1444" y="114"/>
                </a:lnTo>
                <a:lnTo>
                  <a:pt x="1491" y="122"/>
                </a:lnTo>
                <a:lnTo>
                  <a:pt x="1537" y="130"/>
                </a:lnTo>
                <a:lnTo>
                  <a:pt x="1582" y="138"/>
                </a:lnTo>
                <a:lnTo>
                  <a:pt x="1627" y="148"/>
                </a:lnTo>
                <a:lnTo>
                  <a:pt x="1671" y="157"/>
                </a:lnTo>
                <a:lnTo>
                  <a:pt x="1715" y="167"/>
                </a:lnTo>
                <a:lnTo>
                  <a:pt x="1759" y="177"/>
                </a:lnTo>
                <a:lnTo>
                  <a:pt x="1802" y="189"/>
                </a:lnTo>
                <a:lnTo>
                  <a:pt x="1845" y="199"/>
                </a:lnTo>
                <a:lnTo>
                  <a:pt x="1887" y="212"/>
                </a:lnTo>
                <a:lnTo>
                  <a:pt x="1929" y="223"/>
                </a:lnTo>
                <a:lnTo>
                  <a:pt x="1970" y="237"/>
                </a:lnTo>
                <a:lnTo>
                  <a:pt x="2010" y="249"/>
                </a:lnTo>
                <a:lnTo>
                  <a:pt x="2051" y="264"/>
                </a:lnTo>
                <a:lnTo>
                  <a:pt x="2091" y="279"/>
                </a:lnTo>
                <a:lnTo>
                  <a:pt x="2130" y="293"/>
                </a:lnTo>
                <a:lnTo>
                  <a:pt x="2169" y="309"/>
                </a:lnTo>
                <a:lnTo>
                  <a:pt x="2207" y="325"/>
                </a:lnTo>
                <a:lnTo>
                  <a:pt x="2244" y="343"/>
                </a:lnTo>
                <a:lnTo>
                  <a:pt x="2281" y="359"/>
                </a:lnTo>
                <a:lnTo>
                  <a:pt x="2318" y="378"/>
                </a:lnTo>
                <a:lnTo>
                  <a:pt x="2352" y="396"/>
                </a:lnTo>
                <a:lnTo>
                  <a:pt x="2388" y="416"/>
                </a:lnTo>
                <a:lnTo>
                  <a:pt x="2422" y="436"/>
                </a:lnTo>
                <a:lnTo>
                  <a:pt x="2456" y="457"/>
                </a:lnTo>
                <a:lnTo>
                  <a:pt x="2488" y="479"/>
                </a:lnTo>
                <a:lnTo>
                  <a:pt x="2521" y="501"/>
                </a:lnTo>
                <a:lnTo>
                  <a:pt x="2552" y="524"/>
                </a:lnTo>
                <a:lnTo>
                  <a:pt x="2583" y="548"/>
                </a:lnTo>
                <a:lnTo>
                  <a:pt x="2613" y="572"/>
                </a:lnTo>
                <a:lnTo>
                  <a:pt x="2643" y="597"/>
                </a:lnTo>
                <a:lnTo>
                  <a:pt x="2672" y="624"/>
                </a:lnTo>
                <a:lnTo>
                  <a:pt x="2700" y="650"/>
                </a:lnTo>
                <a:lnTo>
                  <a:pt x="2727" y="678"/>
                </a:lnTo>
                <a:lnTo>
                  <a:pt x="2755" y="705"/>
                </a:lnTo>
                <a:lnTo>
                  <a:pt x="2781" y="735"/>
                </a:lnTo>
                <a:lnTo>
                  <a:pt x="2807" y="763"/>
                </a:lnTo>
                <a:lnTo>
                  <a:pt x="2833" y="793"/>
                </a:lnTo>
                <a:lnTo>
                  <a:pt x="2859" y="824"/>
                </a:lnTo>
                <a:lnTo>
                  <a:pt x="2883" y="854"/>
                </a:lnTo>
                <a:lnTo>
                  <a:pt x="2908" y="886"/>
                </a:lnTo>
                <a:lnTo>
                  <a:pt x="2932" y="918"/>
                </a:lnTo>
                <a:lnTo>
                  <a:pt x="2956" y="951"/>
                </a:lnTo>
                <a:lnTo>
                  <a:pt x="2979" y="983"/>
                </a:lnTo>
                <a:lnTo>
                  <a:pt x="3003" y="1017"/>
                </a:lnTo>
                <a:lnTo>
                  <a:pt x="3049" y="1085"/>
                </a:lnTo>
                <a:lnTo>
                  <a:pt x="3094" y="1155"/>
                </a:lnTo>
                <a:lnTo>
                  <a:pt x="3140" y="1226"/>
                </a:lnTo>
                <a:lnTo>
                  <a:pt x="3186" y="1298"/>
                </a:lnTo>
                <a:lnTo>
                  <a:pt x="3232" y="1372"/>
                </a:lnTo>
                <a:lnTo>
                  <a:pt x="3278" y="1447"/>
                </a:lnTo>
                <a:lnTo>
                  <a:pt x="3324" y="1522"/>
                </a:lnTo>
                <a:lnTo>
                  <a:pt x="3372" y="1598"/>
                </a:lnTo>
                <a:lnTo>
                  <a:pt x="3421" y="1675"/>
                </a:lnTo>
                <a:lnTo>
                  <a:pt x="3473" y="1752"/>
                </a:lnTo>
                <a:lnTo>
                  <a:pt x="3499" y="1790"/>
                </a:lnTo>
                <a:lnTo>
                  <a:pt x="3525" y="1829"/>
                </a:lnTo>
                <a:lnTo>
                  <a:pt x="3552" y="1868"/>
                </a:lnTo>
                <a:lnTo>
                  <a:pt x="3580" y="1906"/>
                </a:lnTo>
                <a:lnTo>
                  <a:pt x="3608" y="1945"/>
                </a:lnTo>
                <a:lnTo>
                  <a:pt x="3637" y="1983"/>
                </a:lnTo>
                <a:lnTo>
                  <a:pt x="3667" y="2022"/>
                </a:lnTo>
                <a:lnTo>
                  <a:pt x="3697" y="2060"/>
                </a:lnTo>
                <a:lnTo>
                  <a:pt x="3727" y="2098"/>
                </a:lnTo>
                <a:lnTo>
                  <a:pt x="3760" y="2137"/>
                </a:lnTo>
                <a:lnTo>
                  <a:pt x="3791" y="2175"/>
                </a:lnTo>
                <a:lnTo>
                  <a:pt x="3825" y="2212"/>
                </a:lnTo>
                <a:lnTo>
                  <a:pt x="3860" y="2250"/>
                </a:lnTo>
                <a:lnTo>
                  <a:pt x="3894" y="2288"/>
                </a:lnTo>
                <a:lnTo>
                  <a:pt x="3930" y="2324"/>
                </a:lnTo>
                <a:lnTo>
                  <a:pt x="3966" y="2362"/>
                </a:lnTo>
                <a:lnTo>
                  <a:pt x="4004" y="2399"/>
                </a:lnTo>
                <a:lnTo>
                  <a:pt x="4043" y="2435"/>
                </a:lnTo>
                <a:lnTo>
                  <a:pt x="4083" y="2471"/>
                </a:lnTo>
                <a:lnTo>
                  <a:pt x="4124" y="2507"/>
                </a:lnTo>
                <a:lnTo>
                  <a:pt x="4166" y="2542"/>
                </a:lnTo>
                <a:lnTo>
                  <a:pt x="4209" y="2577"/>
                </a:lnTo>
                <a:lnTo>
                  <a:pt x="4253" y="2613"/>
                </a:lnTo>
                <a:lnTo>
                  <a:pt x="4299" y="2646"/>
                </a:lnTo>
                <a:lnTo>
                  <a:pt x="4345" y="2681"/>
                </a:lnTo>
                <a:lnTo>
                  <a:pt x="4393" y="2714"/>
                </a:lnTo>
                <a:lnTo>
                  <a:pt x="4442" y="2747"/>
                </a:lnTo>
                <a:lnTo>
                  <a:pt x="4493" y="2779"/>
                </a:lnTo>
                <a:lnTo>
                  <a:pt x="4544" y="2812"/>
                </a:lnTo>
                <a:lnTo>
                  <a:pt x="4597" y="2843"/>
                </a:lnTo>
                <a:lnTo>
                  <a:pt x="4651" y="2875"/>
                </a:lnTo>
                <a:lnTo>
                  <a:pt x="4707" y="2905"/>
                </a:lnTo>
                <a:lnTo>
                  <a:pt x="4762" y="2934"/>
                </a:lnTo>
                <a:lnTo>
                  <a:pt x="4819" y="2964"/>
                </a:lnTo>
                <a:lnTo>
                  <a:pt x="4876" y="2992"/>
                </a:lnTo>
                <a:lnTo>
                  <a:pt x="4934" y="3019"/>
                </a:lnTo>
                <a:lnTo>
                  <a:pt x="4993" y="3047"/>
                </a:lnTo>
                <a:lnTo>
                  <a:pt x="5051" y="3073"/>
                </a:lnTo>
                <a:lnTo>
                  <a:pt x="5111" y="3099"/>
                </a:lnTo>
                <a:lnTo>
                  <a:pt x="5171" y="3123"/>
                </a:lnTo>
                <a:lnTo>
                  <a:pt x="5231" y="3147"/>
                </a:lnTo>
                <a:lnTo>
                  <a:pt x="5291" y="3170"/>
                </a:lnTo>
                <a:lnTo>
                  <a:pt x="5351" y="3192"/>
                </a:lnTo>
                <a:lnTo>
                  <a:pt x="5412" y="3214"/>
                </a:lnTo>
                <a:lnTo>
                  <a:pt x="5472" y="3234"/>
                </a:lnTo>
                <a:lnTo>
                  <a:pt x="5533" y="3254"/>
                </a:lnTo>
                <a:lnTo>
                  <a:pt x="5592" y="3272"/>
                </a:lnTo>
                <a:lnTo>
                  <a:pt x="5652" y="3290"/>
                </a:lnTo>
                <a:lnTo>
                  <a:pt x="5712" y="3305"/>
                </a:lnTo>
                <a:lnTo>
                  <a:pt x="5770" y="3321"/>
                </a:lnTo>
                <a:lnTo>
                  <a:pt x="5828" y="3335"/>
                </a:lnTo>
                <a:lnTo>
                  <a:pt x="5886" y="3348"/>
                </a:lnTo>
                <a:lnTo>
                  <a:pt x="5943" y="3360"/>
                </a:lnTo>
                <a:lnTo>
                  <a:pt x="5999" y="3370"/>
                </a:lnTo>
                <a:lnTo>
                  <a:pt x="6055" y="3381"/>
                </a:lnTo>
                <a:lnTo>
                  <a:pt x="6109" y="3388"/>
                </a:lnTo>
                <a:lnTo>
                  <a:pt x="6162" y="3396"/>
                </a:lnTo>
                <a:lnTo>
                  <a:pt x="6215" y="3402"/>
                </a:lnTo>
                <a:lnTo>
                  <a:pt x="6266" y="3406"/>
                </a:lnTo>
                <a:lnTo>
                  <a:pt x="6317" y="3409"/>
                </a:lnTo>
                <a:lnTo>
                  <a:pt x="6341" y="3410"/>
                </a:lnTo>
                <a:lnTo>
                  <a:pt x="6365" y="3410"/>
                </a:lnTo>
                <a:lnTo>
                  <a:pt x="6389" y="3411"/>
                </a:lnTo>
                <a:lnTo>
                  <a:pt x="6412" y="3411"/>
                </a:lnTo>
                <a:lnTo>
                  <a:pt x="6435" y="3410"/>
                </a:lnTo>
                <a:lnTo>
                  <a:pt x="6458" y="3410"/>
                </a:lnTo>
                <a:lnTo>
                  <a:pt x="6480" y="3409"/>
                </a:lnTo>
                <a:lnTo>
                  <a:pt x="6502" y="3407"/>
                </a:lnTo>
                <a:lnTo>
                  <a:pt x="6524" y="3406"/>
                </a:lnTo>
                <a:lnTo>
                  <a:pt x="6545" y="3403"/>
                </a:lnTo>
                <a:lnTo>
                  <a:pt x="6565" y="3401"/>
                </a:lnTo>
                <a:lnTo>
                  <a:pt x="6586" y="3398"/>
                </a:lnTo>
                <a:lnTo>
                  <a:pt x="6605" y="3394"/>
                </a:lnTo>
                <a:lnTo>
                  <a:pt x="6625" y="3391"/>
                </a:lnTo>
                <a:lnTo>
                  <a:pt x="6644" y="3387"/>
                </a:lnTo>
                <a:lnTo>
                  <a:pt x="6661" y="3382"/>
                </a:lnTo>
                <a:lnTo>
                  <a:pt x="6679" y="3378"/>
                </a:lnTo>
                <a:lnTo>
                  <a:pt x="6697" y="3372"/>
                </a:lnTo>
                <a:lnTo>
                  <a:pt x="6714" y="3366"/>
                </a:lnTo>
                <a:lnTo>
                  <a:pt x="6731" y="3360"/>
                </a:lnTo>
                <a:lnTo>
                  <a:pt x="6746" y="3354"/>
                </a:lnTo>
                <a:lnTo>
                  <a:pt x="6761" y="3347"/>
                </a:lnTo>
                <a:lnTo>
                  <a:pt x="6776" y="3340"/>
                </a:lnTo>
                <a:lnTo>
                  <a:pt x="6790" y="3332"/>
                </a:lnTo>
                <a:lnTo>
                  <a:pt x="6804" y="3323"/>
                </a:lnTo>
                <a:lnTo>
                  <a:pt x="6817" y="3315"/>
                </a:lnTo>
                <a:lnTo>
                  <a:pt x="6829" y="3306"/>
                </a:lnTo>
                <a:lnTo>
                  <a:pt x="6841" y="3297"/>
                </a:lnTo>
                <a:lnTo>
                  <a:pt x="6852" y="3287"/>
                </a:lnTo>
                <a:lnTo>
                  <a:pt x="6863" y="3276"/>
                </a:lnTo>
                <a:lnTo>
                  <a:pt x="6872" y="3266"/>
                </a:lnTo>
                <a:lnTo>
                  <a:pt x="6882" y="3254"/>
                </a:lnTo>
                <a:lnTo>
                  <a:pt x="6891" y="3243"/>
                </a:lnTo>
                <a:lnTo>
                  <a:pt x="6898" y="3231"/>
                </a:lnTo>
                <a:lnTo>
                  <a:pt x="6906" y="3218"/>
                </a:lnTo>
                <a:lnTo>
                  <a:pt x="6913" y="3205"/>
                </a:lnTo>
                <a:lnTo>
                  <a:pt x="6918" y="3191"/>
                </a:lnTo>
                <a:lnTo>
                  <a:pt x="6923" y="3178"/>
                </a:lnTo>
                <a:lnTo>
                  <a:pt x="6929" y="3163"/>
                </a:lnTo>
                <a:lnTo>
                  <a:pt x="6932" y="3148"/>
                </a:lnTo>
                <a:lnTo>
                  <a:pt x="6935" y="3132"/>
                </a:lnTo>
                <a:lnTo>
                  <a:pt x="6938" y="3117"/>
                </a:lnTo>
                <a:lnTo>
                  <a:pt x="6939" y="3101"/>
                </a:lnTo>
                <a:lnTo>
                  <a:pt x="6940" y="3083"/>
                </a:lnTo>
                <a:lnTo>
                  <a:pt x="6940" y="3066"/>
                </a:lnTo>
                <a:lnTo>
                  <a:pt x="6939" y="3049"/>
                </a:lnTo>
                <a:lnTo>
                  <a:pt x="6938" y="3031"/>
                </a:lnTo>
                <a:lnTo>
                  <a:pt x="6936" y="3012"/>
                </a:lnTo>
                <a:lnTo>
                  <a:pt x="6933" y="2993"/>
                </a:lnTo>
                <a:lnTo>
                  <a:pt x="6930" y="2973"/>
                </a:lnTo>
                <a:lnTo>
                  <a:pt x="6926" y="2953"/>
                </a:lnTo>
                <a:lnTo>
                  <a:pt x="6920" y="2933"/>
                </a:lnTo>
                <a:lnTo>
                  <a:pt x="6915" y="2912"/>
                </a:lnTo>
                <a:lnTo>
                  <a:pt x="6909" y="2892"/>
                </a:lnTo>
                <a:lnTo>
                  <a:pt x="6903" y="2872"/>
                </a:lnTo>
                <a:lnTo>
                  <a:pt x="6894" y="2851"/>
                </a:lnTo>
                <a:lnTo>
                  <a:pt x="6887" y="2829"/>
                </a:lnTo>
                <a:lnTo>
                  <a:pt x="6878" y="2808"/>
                </a:lnTo>
                <a:lnTo>
                  <a:pt x="6869" y="2786"/>
                </a:lnTo>
                <a:lnTo>
                  <a:pt x="6860" y="2764"/>
                </a:lnTo>
                <a:lnTo>
                  <a:pt x="6849" y="2743"/>
                </a:lnTo>
                <a:lnTo>
                  <a:pt x="6839" y="2721"/>
                </a:lnTo>
                <a:lnTo>
                  <a:pt x="6816" y="2677"/>
                </a:lnTo>
                <a:lnTo>
                  <a:pt x="6791" y="2633"/>
                </a:lnTo>
                <a:lnTo>
                  <a:pt x="6765" y="2590"/>
                </a:lnTo>
                <a:lnTo>
                  <a:pt x="6737" y="2547"/>
                </a:lnTo>
                <a:lnTo>
                  <a:pt x="6709" y="2505"/>
                </a:lnTo>
                <a:lnTo>
                  <a:pt x="6678" y="2464"/>
                </a:lnTo>
                <a:lnTo>
                  <a:pt x="6647" y="2425"/>
                </a:lnTo>
                <a:lnTo>
                  <a:pt x="6614" y="2386"/>
                </a:lnTo>
                <a:lnTo>
                  <a:pt x="6581" y="2350"/>
                </a:lnTo>
                <a:lnTo>
                  <a:pt x="6546" y="2315"/>
                </a:lnTo>
                <a:lnTo>
                  <a:pt x="6512" y="2281"/>
                </a:lnTo>
                <a:lnTo>
                  <a:pt x="6476" y="2250"/>
                </a:lnTo>
                <a:lnTo>
                  <a:pt x="6439" y="2220"/>
                </a:lnTo>
                <a:lnTo>
                  <a:pt x="6403" y="2191"/>
                </a:lnTo>
                <a:lnTo>
                  <a:pt x="6365" y="2165"/>
                </a:lnTo>
                <a:lnTo>
                  <a:pt x="6326" y="2140"/>
                </a:lnTo>
                <a:lnTo>
                  <a:pt x="6287" y="2116"/>
                </a:lnTo>
                <a:lnTo>
                  <a:pt x="6247" y="2094"/>
                </a:lnTo>
                <a:lnTo>
                  <a:pt x="6208" y="2073"/>
                </a:lnTo>
                <a:lnTo>
                  <a:pt x="6167" y="2053"/>
                </a:lnTo>
                <a:lnTo>
                  <a:pt x="6125" y="2035"/>
                </a:lnTo>
                <a:lnTo>
                  <a:pt x="6083" y="2018"/>
                </a:lnTo>
                <a:lnTo>
                  <a:pt x="6041" y="2003"/>
                </a:lnTo>
                <a:lnTo>
                  <a:pt x="5998" y="1989"/>
                </a:lnTo>
                <a:lnTo>
                  <a:pt x="5954" y="1975"/>
                </a:lnTo>
                <a:lnTo>
                  <a:pt x="5910" y="1964"/>
                </a:lnTo>
                <a:lnTo>
                  <a:pt x="5866" y="1953"/>
                </a:lnTo>
                <a:lnTo>
                  <a:pt x="5821" y="1944"/>
                </a:lnTo>
                <a:lnTo>
                  <a:pt x="5776" y="1936"/>
                </a:lnTo>
                <a:lnTo>
                  <a:pt x="5730" y="1928"/>
                </a:lnTo>
                <a:lnTo>
                  <a:pt x="5683" y="1922"/>
                </a:lnTo>
                <a:lnTo>
                  <a:pt x="5637" y="1917"/>
                </a:lnTo>
                <a:lnTo>
                  <a:pt x="5590" y="1913"/>
                </a:lnTo>
                <a:lnTo>
                  <a:pt x="5543" y="1908"/>
                </a:lnTo>
                <a:lnTo>
                  <a:pt x="5496" y="1906"/>
                </a:lnTo>
                <a:lnTo>
                  <a:pt x="5449" y="1905"/>
                </a:lnTo>
                <a:lnTo>
                  <a:pt x="5400" y="1904"/>
                </a:lnTo>
                <a:lnTo>
                  <a:pt x="5352" y="1904"/>
                </a:lnTo>
                <a:lnTo>
                  <a:pt x="5304" y="1905"/>
                </a:lnTo>
                <a:lnTo>
                  <a:pt x="5255" y="1906"/>
                </a:lnTo>
                <a:lnTo>
                  <a:pt x="5207" y="1908"/>
                </a:lnTo>
                <a:lnTo>
                  <a:pt x="5157" y="1912"/>
                </a:lnTo>
                <a:lnTo>
                  <a:pt x="5108" y="1916"/>
                </a:lnTo>
                <a:lnTo>
                  <a:pt x="5060" y="1920"/>
                </a:lnTo>
                <a:lnTo>
                  <a:pt x="5010" y="1924"/>
                </a:lnTo>
                <a:lnTo>
                  <a:pt x="4961" y="1929"/>
                </a:lnTo>
                <a:lnTo>
                  <a:pt x="4911" y="1936"/>
                </a:lnTo>
                <a:lnTo>
                  <a:pt x="4812" y="1948"/>
                </a:lnTo>
                <a:lnTo>
                  <a:pt x="4714" y="1963"/>
                </a:lnTo>
                <a:lnTo>
                  <a:pt x="4614" y="1980"/>
                </a:lnTo>
                <a:lnTo>
                  <a:pt x="4516" y="1996"/>
                </a:lnTo>
                <a:lnTo>
                  <a:pt x="4418" y="2014"/>
                </a:lnTo>
                <a:lnTo>
                  <a:pt x="4321" y="2033"/>
                </a:lnTo>
                <a:lnTo>
                  <a:pt x="4223" y="2052"/>
                </a:lnTo>
                <a:lnTo>
                  <a:pt x="4128" y="2071"/>
                </a:lnTo>
                <a:lnTo>
                  <a:pt x="4034" y="2090"/>
                </a:lnTo>
                <a:lnTo>
                  <a:pt x="3939" y="2108"/>
                </a:lnTo>
                <a:lnTo>
                  <a:pt x="3848" y="2125"/>
                </a:lnTo>
                <a:lnTo>
                  <a:pt x="3802" y="2134"/>
                </a:lnTo>
                <a:lnTo>
                  <a:pt x="3757" y="2142"/>
                </a:lnTo>
              </a:path>
            </a:pathLst>
          </a:cu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Line 25"/>
          <p:cNvSpPr>
            <a:spLocks noChangeShapeType="1"/>
          </p:cNvSpPr>
          <p:nvPr/>
        </p:nvSpPr>
        <p:spPr bwMode="auto">
          <a:xfrm flipV="1">
            <a:off x="309563" y="1022350"/>
            <a:ext cx="1587" cy="5583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Line 29"/>
          <p:cNvSpPr>
            <a:spLocks noChangeShapeType="1"/>
          </p:cNvSpPr>
          <p:nvPr/>
        </p:nvSpPr>
        <p:spPr bwMode="auto">
          <a:xfrm>
            <a:off x="309563" y="6605588"/>
            <a:ext cx="4552950" cy="15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Line 30"/>
          <p:cNvSpPr>
            <a:spLocks noChangeShapeType="1"/>
          </p:cNvSpPr>
          <p:nvPr/>
        </p:nvSpPr>
        <p:spPr bwMode="auto">
          <a:xfrm flipH="1">
            <a:off x="309563" y="5346700"/>
            <a:ext cx="2097087" cy="12588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Freeform 31"/>
          <p:cNvSpPr>
            <a:spLocks/>
          </p:cNvSpPr>
          <p:nvPr/>
        </p:nvSpPr>
        <p:spPr bwMode="auto">
          <a:xfrm>
            <a:off x="282575" y="424497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6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6"/>
                </a:lnTo>
                <a:lnTo>
                  <a:pt x="4" y="32"/>
                </a:lnTo>
                <a:lnTo>
                  <a:pt x="0" y="52"/>
                </a:lnTo>
                <a:lnTo>
                  <a:pt x="4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Freeform 32"/>
          <p:cNvSpPr>
            <a:spLocks/>
          </p:cNvSpPr>
          <p:nvPr/>
        </p:nvSpPr>
        <p:spPr bwMode="auto">
          <a:xfrm>
            <a:off x="2379663" y="53197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0 h 104"/>
              <a:gd name="T10" fmla="*/ 2147483647 w 103"/>
              <a:gd name="T11" fmla="*/ 2147483647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0 w 103"/>
              <a:gd name="T17" fmla="*/ 2147483647 h 104"/>
              <a:gd name="T18" fmla="*/ 2147483647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103" y="51"/>
                </a:moveTo>
                <a:lnTo>
                  <a:pt x="99" y="31"/>
                </a:lnTo>
                <a:lnTo>
                  <a:pt x="89" y="15"/>
                </a:lnTo>
                <a:lnTo>
                  <a:pt x="71" y="3"/>
                </a:lnTo>
                <a:lnTo>
                  <a:pt x="51" y="0"/>
                </a:lnTo>
                <a:lnTo>
                  <a:pt x="31" y="3"/>
                </a:lnTo>
                <a:lnTo>
                  <a:pt x="14" y="15"/>
                </a:lnTo>
                <a:lnTo>
                  <a:pt x="4" y="31"/>
                </a:lnTo>
                <a:lnTo>
                  <a:pt x="0" y="51"/>
                </a:lnTo>
                <a:lnTo>
                  <a:pt x="4" y="71"/>
                </a:lnTo>
                <a:lnTo>
                  <a:pt x="14" y="88"/>
                </a:lnTo>
                <a:lnTo>
                  <a:pt x="31" y="99"/>
                </a:lnTo>
                <a:lnTo>
                  <a:pt x="51" y="104"/>
                </a:lnTo>
                <a:lnTo>
                  <a:pt x="71" y="99"/>
                </a:lnTo>
                <a:lnTo>
                  <a:pt x="89" y="88"/>
                </a:lnTo>
                <a:lnTo>
                  <a:pt x="99" y="71"/>
                </a:lnTo>
                <a:lnTo>
                  <a:pt x="103" y="51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Freeform 33"/>
          <p:cNvSpPr>
            <a:spLocks/>
          </p:cNvSpPr>
          <p:nvPr/>
        </p:nvSpPr>
        <p:spPr bwMode="auto">
          <a:xfrm>
            <a:off x="1227138" y="4729163"/>
            <a:ext cx="55562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5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5"/>
                </a:lnTo>
                <a:lnTo>
                  <a:pt x="5" y="32"/>
                </a:lnTo>
                <a:lnTo>
                  <a:pt x="0" y="52"/>
                </a:lnTo>
                <a:lnTo>
                  <a:pt x="5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Freeform 34"/>
          <p:cNvSpPr>
            <a:spLocks/>
          </p:cNvSpPr>
          <p:nvPr/>
        </p:nvSpPr>
        <p:spPr bwMode="auto">
          <a:xfrm>
            <a:off x="483552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0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0 w 104"/>
              <a:gd name="T17" fmla="*/ 2147483647 h 103"/>
              <a:gd name="T18" fmla="*/ 2147483647 w 104"/>
              <a:gd name="T19" fmla="*/ 2147483647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3"/>
              <a:gd name="T53" fmla="*/ 104 w 104"/>
              <a:gd name="T54" fmla="*/ 103 h 1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3">
                <a:moveTo>
                  <a:pt x="104" y="52"/>
                </a:moveTo>
                <a:lnTo>
                  <a:pt x="100" y="32"/>
                </a:lnTo>
                <a:lnTo>
                  <a:pt x="88" y="15"/>
                </a:lnTo>
                <a:lnTo>
                  <a:pt x="71" y="4"/>
                </a:lnTo>
                <a:lnTo>
                  <a:pt x="51" y="0"/>
                </a:lnTo>
                <a:lnTo>
                  <a:pt x="31" y="4"/>
                </a:lnTo>
                <a:lnTo>
                  <a:pt x="15" y="15"/>
                </a:lnTo>
                <a:lnTo>
                  <a:pt x="3" y="32"/>
                </a:lnTo>
                <a:lnTo>
                  <a:pt x="0" y="52"/>
                </a:lnTo>
                <a:lnTo>
                  <a:pt x="3" y="72"/>
                </a:lnTo>
                <a:lnTo>
                  <a:pt x="15" y="89"/>
                </a:lnTo>
                <a:lnTo>
                  <a:pt x="31" y="100"/>
                </a:lnTo>
                <a:lnTo>
                  <a:pt x="51" y="103"/>
                </a:lnTo>
                <a:lnTo>
                  <a:pt x="71" y="100"/>
                </a:lnTo>
                <a:lnTo>
                  <a:pt x="88" y="89"/>
                </a:lnTo>
                <a:lnTo>
                  <a:pt x="100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Freeform 35"/>
          <p:cNvSpPr>
            <a:spLocks/>
          </p:cNvSpPr>
          <p:nvPr/>
        </p:nvSpPr>
        <p:spPr bwMode="auto">
          <a:xfrm>
            <a:off x="28257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0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2147483647 h 103"/>
              <a:gd name="T18" fmla="*/ 2147483647 w 104"/>
              <a:gd name="T19" fmla="*/ 2147483647 h 103"/>
              <a:gd name="T20" fmla="*/ 0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4"/>
              <a:gd name="T64" fmla="*/ 0 h 103"/>
              <a:gd name="T65" fmla="*/ 104 w 104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4" h="103">
                <a:moveTo>
                  <a:pt x="104" y="52"/>
                </a:moveTo>
                <a:lnTo>
                  <a:pt x="102" y="35"/>
                </a:lnTo>
                <a:lnTo>
                  <a:pt x="95" y="21"/>
                </a:lnTo>
                <a:lnTo>
                  <a:pt x="83" y="10"/>
                </a:lnTo>
                <a:lnTo>
                  <a:pt x="68" y="2"/>
                </a:lnTo>
                <a:lnTo>
                  <a:pt x="53" y="0"/>
                </a:lnTo>
                <a:lnTo>
                  <a:pt x="36" y="2"/>
                </a:lnTo>
                <a:lnTo>
                  <a:pt x="22" y="10"/>
                </a:lnTo>
                <a:lnTo>
                  <a:pt x="11" y="21"/>
                </a:lnTo>
                <a:lnTo>
                  <a:pt x="3" y="35"/>
                </a:lnTo>
                <a:lnTo>
                  <a:pt x="0" y="52"/>
                </a:lnTo>
                <a:lnTo>
                  <a:pt x="3" y="68"/>
                </a:lnTo>
                <a:lnTo>
                  <a:pt x="11" y="82"/>
                </a:lnTo>
                <a:lnTo>
                  <a:pt x="22" y="94"/>
                </a:lnTo>
                <a:lnTo>
                  <a:pt x="36" y="101"/>
                </a:lnTo>
                <a:lnTo>
                  <a:pt x="53" y="103"/>
                </a:lnTo>
                <a:lnTo>
                  <a:pt x="68" y="101"/>
                </a:lnTo>
                <a:lnTo>
                  <a:pt x="83" y="94"/>
                </a:lnTo>
                <a:lnTo>
                  <a:pt x="95" y="82"/>
                </a:lnTo>
                <a:lnTo>
                  <a:pt x="102" y="68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Line 48"/>
          <p:cNvSpPr>
            <a:spLocks noChangeShapeType="1"/>
          </p:cNvSpPr>
          <p:nvPr/>
        </p:nvSpPr>
        <p:spPr bwMode="auto">
          <a:xfrm flipV="1">
            <a:off x="309563" y="4273550"/>
            <a:ext cx="1587" cy="2332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5" name="Freeform 136"/>
          <p:cNvSpPr>
            <a:spLocks/>
          </p:cNvSpPr>
          <p:nvPr/>
        </p:nvSpPr>
        <p:spPr bwMode="auto">
          <a:xfrm>
            <a:off x="282575" y="995363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0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0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104"/>
              <a:gd name="T77" fmla="*/ 104 w 104"/>
              <a:gd name="T78" fmla="*/ 104 h 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104">
                <a:moveTo>
                  <a:pt x="104" y="52"/>
                </a:moveTo>
                <a:lnTo>
                  <a:pt x="103" y="38"/>
                </a:lnTo>
                <a:lnTo>
                  <a:pt x="98" y="26"/>
                </a:lnTo>
                <a:lnTo>
                  <a:pt x="89" y="15"/>
                </a:lnTo>
                <a:lnTo>
                  <a:pt x="79" y="7"/>
                </a:lnTo>
                <a:lnTo>
                  <a:pt x="66" y="2"/>
                </a:lnTo>
                <a:lnTo>
                  <a:pt x="53" y="0"/>
                </a:lnTo>
                <a:lnTo>
                  <a:pt x="39" y="2"/>
                </a:lnTo>
                <a:lnTo>
                  <a:pt x="26" y="7"/>
                </a:lnTo>
                <a:lnTo>
                  <a:pt x="16" y="15"/>
                </a:lnTo>
                <a:lnTo>
                  <a:pt x="8" y="26"/>
                </a:lnTo>
                <a:lnTo>
                  <a:pt x="2" y="38"/>
                </a:lnTo>
                <a:lnTo>
                  <a:pt x="0" y="52"/>
                </a:lnTo>
                <a:lnTo>
                  <a:pt x="2" y="66"/>
                </a:lnTo>
                <a:lnTo>
                  <a:pt x="8" y="78"/>
                </a:lnTo>
                <a:lnTo>
                  <a:pt x="16" y="89"/>
                </a:lnTo>
                <a:lnTo>
                  <a:pt x="26" y="97"/>
                </a:lnTo>
                <a:lnTo>
                  <a:pt x="39" y="102"/>
                </a:lnTo>
                <a:lnTo>
                  <a:pt x="53" y="104"/>
                </a:lnTo>
                <a:lnTo>
                  <a:pt x="66" y="102"/>
                </a:lnTo>
                <a:lnTo>
                  <a:pt x="79" y="97"/>
                </a:lnTo>
                <a:lnTo>
                  <a:pt x="89" y="89"/>
                </a:lnTo>
                <a:lnTo>
                  <a:pt x="98" y="78"/>
                </a:lnTo>
                <a:lnTo>
                  <a:pt x="103" y="66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6" name="Text Box 69"/>
          <p:cNvSpPr txBox="1">
            <a:spLocks noChangeArrowheads="1"/>
          </p:cNvSpPr>
          <p:nvPr/>
        </p:nvSpPr>
        <p:spPr bwMode="auto">
          <a:xfrm>
            <a:off x="0" y="685800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7" name="Rectangle 71"/>
          <p:cNvSpPr>
            <a:spLocks noChangeArrowheads="1"/>
          </p:cNvSpPr>
          <p:nvPr/>
        </p:nvSpPr>
        <p:spPr bwMode="auto">
          <a:xfrm>
            <a:off x="0" y="6264275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8" name="Rectangle 75"/>
          <p:cNvSpPr>
            <a:spLocks noChangeArrowheads="1"/>
          </p:cNvSpPr>
          <p:nvPr/>
        </p:nvSpPr>
        <p:spPr bwMode="auto">
          <a:xfrm>
            <a:off x="4806950" y="6353175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9" name="Rectangle 76"/>
          <p:cNvSpPr>
            <a:spLocks noChangeArrowheads="1"/>
          </p:cNvSpPr>
          <p:nvPr/>
        </p:nvSpPr>
        <p:spPr bwMode="auto">
          <a:xfrm>
            <a:off x="-74613" y="4197350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2" name="Rectangle 79"/>
          <p:cNvSpPr>
            <a:spLocks noChangeArrowheads="1"/>
          </p:cNvSpPr>
          <p:nvPr/>
        </p:nvSpPr>
        <p:spPr bwMode="auto">
          <a:xfrm>
            <a:off x="1571625" y="3952875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3" name="Rectangle 80"/>
          <p:cNvSpPr>
            <a:spLocks noChangeArrowheads="1"/>
          </p:cNvSpPr>
          <p:nvPr/>
        </p:nvSpPr>
        <p:spPr bwMode="auto">
          <a:xfrm>
            <a:off x="1243013" y="4543425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4" name="Rectangle 82"/>
          <p:cNvSpPr>
            <a:spLocks noChangeArrowheads="1"/>
          </p:cNvSpPr>
          <p:nvPr/>
        </p:nvSpPr>
        <p:spPr bwMode="auto">
          <a:xfrm>
            <a:off x="2397125" y="5761038"/>
            <a:ext cx="10599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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5" name="Rectangle 85"/>
          <p:cNvSpPr>
            <a:spLocks noChangeArrowheads="1"/>
          </p:cNvSpPr>
          <p:nvPr/>
        </p:nvSpPr>
        <p:spPr bwMode="auto">
          <a:xfrm>
            <a:off x="2846450" y="965200"/>
            <a:ext cx="7248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4" name="Rectangle 75"/>
          <p:cNvSpPr>
            <a:spLocks noChangeArrowheads="1"/>
          </p:cNvSpPr>
          <p:nvPr/>
        </p:nvSpPr>
        <p:spPr bwMode="auto">
          <a:xfrm>
            <a:off x="2244725" y="5056188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7" name="Rectangle 87"/>
          <p:cNvSpPr>
            <a:spLocks noChangeArrowheads="1"/>
          </p:cNvSpPr>
          <p:nvPr/>
        </p:nvSpPr>
        <p:spPr bwMode="auto">
          <a:xfrm>
            <a:off x="0" y="2041525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Arc 159"/>
          <p:cNvSpPr/>
          <p:nvPr/>
        </p:nvSpPr>
        <p:spPr>
          <a:xfrm>
            <a:off x="452438" y="5845175"/>
            <a:ext cx="528637" cy="531813"/>
          </a:xfrm>
          <a:prstGeom prst="arc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33" name="Rectangle 71"/>
          <p:cNvSpPr>
            <a:spLocks noChangeArrowheads="1"/>
          </p:cNvSpPr>
          <p:nvPr/>
        </p:nvSpPr>
        <p:spPr bwMode="auto">
          <a:xfrm>
            <a:off x="515938" y="5930900"/>
            <a:ext cx="60465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26,6</a:t>
            </a:r>
            <a:r>
              <a:rPr lang="sk-SK" sz="14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</a:t>
            </a:r>
            <a:endParaRPr lang="en-US" sz="1400" b="1" baseline="-250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 rot="-1429834">
            <a:off x="1209675" y="4797425"/>
            <a:ext cx="179388" cy="180975"/>
            <a:chOff x="1270" y="2131"/>
            <a:chExt cx="64" cy="59"/>
          </a:xfrm>
        </p:grpSpPr>
        <p:sp>
          <p:nvSpPr>
            <p:cNvPr id="3186" name="Arc 61"/>
            <p:cNvSpPr>
              <a:spLocks/>
            </p:cNvSpPr>
            <p:nvPr/>
          </p:nvSpPr>
          <p:spPr bwMode="auto">
            <a:xfrm rot="8057322">
              <a:off x="1272" y="2129"/>
              <a:ext cx="59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Oval 62"/>
            <p:cNvSpPr>
              <a:spLocks noChangeArrowheads="1"/>
            </p:cNvSpPr>
            <p:nvPr/>
          </p:nvSpPr>
          <p:spPr bwMode="auto">
            <a:xfrm>
              <a:off x="1293" y="2150"/>
              <a:ext cx="9" cy="9"/>
            </a:xfrm>
            <a:prstGeom prst="ellipse">
              <a:avLst/>
            </a:prstGeom>
            <a:solidFill>
              <a:schemeClr val="tx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82"/>
          <p:cNvGrpSpPr>
            <a:grpSpLocks noChangeAspect="1"/>
          </p:cNvGrpSpPr>
          <p:nvPr/>
        </p:nvGrpSpPr>
        <p:grpSpPr bwMode="auto">
          <a:xfrm>
            <a:off x="2798762" y="2571750"/>
            <a:ext cx="36000" cy="157717"/>
            <a:chOff x="7766462" y="4808010"/>
            <a:chExt cx="33487" cy="144684"/>
          </a:xfrm>
        </p:grpSpPr>
        <p:cxnSp>
          <p:nvCxnSpPr>
            <p:cNvPr id="184" name="Straight Connector 183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5"/>
          <p:cNvGrpSpPr>
            <a:grpSpLocks/>
          </p:cNvGrpSpPr>
          <p:nvPr/>
        </p:nvGrpSpPr>
        <p:grpSpPr bwMode="auto">
          <a:xfrm rot="-5400000">
            <a:off x="1071563" y="3595687"/>
            <a:ext cx="33338" cy="144463"/>
            <a:chOff x="7766462" y="4808010"/>
            <a:chExt cx="33487" cy="144684"/>
          </a:xfrm>
        </p:grpSpPr>
        <p:cxnSp>
          <p:nvCxnSpPr>
            <p:cNvPr id="187" name="Straight Connector 186"/>
            <p:cNvCxnSpPr/>
            <p:nvPr/>
          </p:nvCxnSpPr>
          <p:spPr>
            <a:xfrm rot="16200000" flipH="1">
              <a:off x="7678174" y="4880351"/>
              <a:ext cx="144684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7711661" y="4880351"/>
              <a:ext cx="144684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8"/>
          <p:cNvGrpSpPr>
            <a:grpSpLocks/>
          </p:cNvGrpSpPr>
          <p:nvPr/>
        </p:nvGrpSpPr>
        <p:grpSpPr bwMode="auto">
          <a:xfrm rot="-5400000">
            <a:off x="292100" y="5249863"/>
            <a:ext cx="33338" cy="144462"/>
            <a:chOff x="7766462" y="4808010"/>
            <a:chExt cx="33487" cy="144684"/>
          </a:xfrm>
        </p:grpSpPr>
        <p:cxnSp>
          <p:nvCxnSpPr>
            <p:cNvPr id="190" name="Straight Connector 189"/>
            <p:cNvCxnSpPr/>
            <p:nvPr/>
          </p:nvCxnSpPr>
          <p:spPr>
            <a:xfrm rot="16200000" flipH="1">
              <a:off x="7678174" y="4880352"/>
              <a:ext cx="144684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 flipH="1">
              <a:off x="7711661" y="4880352"/>
              <a:ext cx="144684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1"/>
          <p:cNvGrpSpPr>
            <a:grpSpLocks noChangeAspect="1"/>
          </p:cNvGrpSpPr>
          <p:nvPr/>
        </p:nvGrpSpPr>
        <p:grpSpPr bwMode="auto">
          <a:xfrm rot="-2400000">
            <a:off x="2546571" y="2990233"/>
            <a:ext cx="36000" cy="155997"/>
            <a:chOff x="7766462" y="4808010"/>
            <a:chExt cx="33487" cy="144684"/>
          </a:xfrm>
        </p:grpSpPr>
        <p:cxnSp>
          <p:nvCxnSpPr>
            <p:cNvPr id="193" name="Straight Connector 192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BlokTextu 115"/>
          <p:cNvSpPr txBox="1"/>
          <p:nvPr/>
        </p:nvSpPr>
        <p:spPr>
          <a:xfrm>
            <a:off x="4140000" y="720000"/>
            <a:ext cx="49521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v </a:t>
            </a:r>
            <a:r>
              <a:rPr lang="sk-SK" sz="1400" dirty="0" err="1" smtClean="0">
                <a:solidFill>
                  <a:srgbClr val="FF0000"/>
                </a:solidFill>
              </a:rPr>
              <a:t>Mongeovej</a:t>
            </a:r>
            <a:r>
              <a:rPr lang="sk-SK" sz="1400" dirty="0" smtClean="0">
                <a:solidFill>
                  <a:srgbClr val="FF0000"/>
                </a:solidFill>
              </a:rPr>
              <a:t> projekcii:</a:t>
            </a:r>
          </a:p>
          <a:p>
            <a:pPr algn="l"/>
            <a:r>
              <a:rPr lang="en-US" sz="1400" b="1" dirty="0" smtClean="0"/>
              <a:t>1</a:t>
            </a:r>
            <a:r>
              <a:rPr lang="sk-SK" sz="1400" b="1" dirty="0" smtClean="0"/>
              <a:t>) </a:t>
            </a:r>
            <a:r>
              <a:rPr lang="sk-SK" sz="1400" dirty="0" smtClean="0"/>
              <a:t>Zvolíme os </a:t>
            </a:r>
            <a:r>
              <a:rPr lang="sk-SK" sz="1400" b="1" dirty="0" smtClean="0"/>
              <a:t>o </a:t>
            </a:r>
            <a:r>
              <a:rPr lang="sk-SK" sz="1400" dirty="0" smtClean="0"/>
              <a:t>zornej kužeľovej plochy </a:t>
            </a:r>
            <a:r>
              <a:rPr lang="en-US" sz="1400" dirty="0" err="1" smtClean="0"/>
              <a:t>tak</a:t>
            </a:r>
            <a:r>
              <a:rPr lang="sk-SK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aby</a:t>
            </a:r>
            <a:r>
              <a:rPr lang="en-US" sz="1400" dirty="0" smtClean="0"/>
              <a:t> </a:t>
            </a:r>
            <a:r>
              <a:rPr lang="en-US" sz="1400" dirty="0" err="1" smtClean="0"/>
              <a:t>bol</a:t>
            </a:r>
            <a:r>
              <a:rPr lang="en-US" sz="1400" dirty="0" smtClean="0"/>
              <a:t> </a:t>
            </a:r>
            <a:r>
              <a:rPr lang="en-US" sz="1400" dirty="0" err="1" smtClean="0"/>
              <a:t>objekt</a:t>
            </a:r>
            <a:r>
              <a:rPr lang="sk-SK" sz="1400" dirty="0" smtClean="0"/>
              <a:t> </a:t>
            </a:r>
            <a:r>
              <a:rPr lang="sk-SK" sz="1400" dirty="0" smtClean="0">
                <a:sym typeface="Symbol"/>
              </a:rPr>
              <a:t>v nepriečelnej polohe vzhľadom na priemetňu. </a:t>
            </a:r>
          </a:p>
          <a:p>
            <a:r>
              <a:rPr lang="sk-SK" sz="1400" dirty="0" smtClean="0"/>
              <a:t>Na osi </a:t>
            </a:r>
            <a:r>
              <a:rPr lang="sk-SK" sz="1400" b="1" dirty="0" smtClean="0"/>
              <a:t>o</a:t>
            </a:r>
            <a:r>
              <a:rPr lang="sk-SK" sz="1400" dirty="0" smtClean="0"/>
              <a:t> určíme bod </a:t>
            </a:r>
            <a:r>
              <a:rPr lang="sk-SK" sz="1400" b="1" dirty="0" smtClean="0"/>
              <a:t>S</a:t>
            </a:r>
            <a:r>
              <a:rPr lang="sk-SK" sz="1400" dirty="0" smtClean="0"/>
              <a:t>, stred premietania tak, aby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objekt</a:t>
            </a:r>
            <a:r>
              <a:rPr lang="sk-SK" sz="1400" dirty="0" smtClean="0"/>
              <a:t> n</a:t>
            </a:r>
            <a:r>
              <a:rPr lang="en-US" sz="1400" dirty="0" smtClean="0"/>
              <a:t>ach</a:t>
            </a:r>
            <a:r>
              <a:rPr lang="sk-SK" sz="1400" dirty="0" smtClean="0"/>
              <a:t>á</a:t>
            </a:r>
            <a:r>
              <a:rPr lang="en-US" sz="1400" dirty="0" err="1" smtClean="0"/>
              <a:t>dzal</a:t>
            </a:r>
            <a:r>
              <a:rPr lang="sk-SK" sz="1400" dirty="0" smtClean="0"/>
              <a:t> </a:t>
            </a:r>
            <a:r>
              <a:rPr lang="en-US" sz="1400" dirty="0" smtClean="0"/>
              <a:t>v </a:t>
            </a:r>
            <a:r>
              <a:rPr lang="en-US" sz="1400" dirty="0" err="1" smtClean="0"/>
              <a:t>zorn</a:t>
            </a:r>
            <a:r>
              <a:rPr lang="sk-SK" sz="1400" dirty="0" err="1" smtClean="0"/>
              <a:t>om</a:t>
            </a:r>
            <a:r>
              <a:rPr lang="en-US" sz="1400" dirty="0" smtClean="0"/>
              <a:t> </a:t>
            </a:r>
            <a:r>
              <a:rPr lang="en-US" sz="1400" dirty="0" err="1" smtClean="0"/>
              <a:t>ku</a:t>
            </a:r>
            <a:r>
              <a:rPr lang="sk-SK" sz="1400" dirty="0" smtClean="0"/>
              <a:t>ž</a:t>
            </a:r>
            <a:r>
              <a:rPr lang="en-US" sz="1400" dirty="0" smtClean="0"/>
              <a:t>e</a:t>
            </a:r>
            <a:r>
              <a:rPr lang="sk-SK" sz="1400" dirty="0" smtClean="0"/>
              <a:t>ľ</a:t>
            </a:r>
            <a:r>
              <a:rPr lang="en-US" sz="1400" dirty="0" err="1" smtClean="0"/>
              <a:t>ov</a:t>
            </a:r>
            <a:r>
              <a:rPr lang="sk-SK" sz="1400" dirty="0" err="1" smtClean="0"/>
              <a:t>om</a:t>
            </a:r>
            <a:r>
              <a:rPr lang="en-US" sz="1400" dirty="0" smtClean="0"/>
              <a:t> </a:t>
            </a:r>
            <a:r>
              <a:rPr lang="sk-SK" sz="1400" dirty="0" smtClean="0"/>
              <a:t>priestore, pre ktorý platí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dirty="0" smtClean="0">
                <a:sym typeface="Symbol"/>
              </a:rPr>
              <a:t> = 26,6°.</a:t>
            </a:r>
          </a:p>
          <a:p>
            <a:pPr algn="l"/>
            <a:r>
              <a:rPr lang="sk-SK" sz="1200" dirty="0" smtClean="0">
                <a:solidFill>
                  <a:srgbClr val="0000FF"/>
                </a:solidFill>
                <a:sym typeface="Symbol"/>
              </a:rPr>
              <a:t>Poznámka: </a:t>
            </a:r>
            <a:r>
              <a:rPr lang="sk-SK" sz="1200" dirty="0" smtClean="0">
                <a:sym typeface="Symbol"/>
              </a:rPr>
              <a:t>Pre správnu polohu bodu </a:t>
            </a:r>
            <a:r>
              <a:rPr lang="sk-SK" sz="1200" b="1" dirty="0" smtClean="0">
                <a:sym typeface="Symbol"/>
              </a:rPr>
              <a:t>S </a:t>
            </a:r>
            <a:r>
              <a:rPr lang="sk-SK" sz="1200" dirty="0" smtClean="0">
                <a:sym typeface="Symbol"/>
              </a:rPr>
              <a:t>urobíme v pôdoryse odhad pomocou obrysu zornej kužeľovej plochy.</a:t>
            </a:r>
            <a:endParaRPr lang="sk-SK" sz="1200" dirty="0" smtClean="0"/>
          </a:p>
          <a:p>
            <a:pPr algn="l"/>
            <a:r>
              <a:rPr lang="sk-SK" sz="1400" dirty="0" smtClean="0"/>
              <a:t>Zvolíme priemetňu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dirty="0" smtClean="0">
                <a:sym typeface="Symbol"/>
              </a:rPr>
              <a:t> kolmo na os </a:t>
            </a:r>
            <a:r>
              <a:rPr lang="sk-SK" sz="1400" b="1" dirty="0" smtClean="0">
                <a:sym typeface="Symbol"/>
              </a:rPr>
              <a:t>o</a:t>
            </a:r>
            <a:r>
              <a:rPr lang="sk-SK" sz="1400" dirty="0" smtClean="0">
                <a:sym typeface="Symbol"/>
              </a:rPr>
              <a:t>. </a:t>
            </a:r>
          </a:p>
          <a:p>
            <a:pPr algn="l"/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2) </a:t>
            </a:r>
            <a:r>
              <a:rPr lang="sk-SK" sz="1400" dirty="0" smtClean="0">
                <a:sym typeface="Symbol"/>
              </a:rPr>
              <a:t>V pôdoryse narysujeme </a:t>
            </a:r>
            <a:r>
              <a:rPr lang="sk-SK" sz="1400" dirty="0" err="1" smtClean="0">
                <a:sym typeface="Symbol"/>
              </a:rPr>
              <a:t>úbežníky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priamok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rovnobežných s hranami objektu.</a:t>
            </a:r>
          </a:p>
        </p:txBody>
      </p:sp>
      <p:pic>
        <p:nvPicPr>
          <p:cNvPr id="118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976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9" name="Skupina 19"/>
          <p:cNvGrpSpPr>
            <a:grpSpLocks/>
          </p:cNvGrpSpPr>
          <p:nvPr/>
        </p:nvGrpSpPr>
        <p:grpSpPr bwMode="auto">
          <a:xfrm>
            <a:off x="6763935" y="6374692"/>
            <a:ext cx="1913528" cy="393700"/>
            <a:chOff x="2699794" y="4497810"/>
            <a:chExt cx="1914256" cy="393091"/>
          </a:xfrm>
        </p:grpSpPr>
        <p:pic>
          <p:nvPicPr>
            <p:cNvPr id="120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4221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en-US" sz="1000" dirty="0" smtClean="0"/>
                <a:t>, </a:t>
              </a:r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72" name="TextBox 1"/>
          <p:cNvSpPr txBox="1">
            <a:spLocks noChangeArrowheads="1"/>
          </p:cNvSpPr>
          <p:nvPr/>
        </p:nvSpPr>
        <p:spPr bwMode="auto">
          <a:xfrm>
            <a:off x="3128209" y="36000"/>
            <a:ext cx="5967663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objekt zobrazte v lineárnej zvislej perspektíve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priesečnou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metódou. Priemetňu zvoľte tak, aby bol objekt v nepriečelnej polohe.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182"/>
          <p:cNvGrpSpPr>
            <a:grpSpLocks noChangeAspect="1"/>
          </p:cNvGrpSpPr>
          <p:nvPr/>
        </p:nvGrpSpPr>
        <p:grpSpPr bwMode="auto">
          <a:xfrm>
            <a:off x="3134042" y="6506879"/>
            <a:ext cx="36000" cy="157717"/>
            <a:chOff x="7766462" y="4808010"/>
            <a:chExt cx="33487" cy="144684"/>
          </a:xfrm>
        </p:grpSpPr>
        <p:cxnSp>
          <p:nvCxnSpPr>
            <p:cNvPr id="73" name="Straight Connector 183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84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191"/>
          <p:cNvGrpSpPr>
            <a:grpSpLocks noChangeAspect="1"/>
          </p:cNvGrpSpPr>
          <p:nvPr/>
        </p:nvGrpSpPr>
        <p:grpSpPr bwMode="auto">
          <a:xfrm rot="-2400000">
            <a:off x="2034828" y="5471946"/>
            <a:ext cx="36000" cy="155997"/>
            <a:chOff x="7766462" y="4808010"/>
            <a:chExt cx="33487" cy="144684"/>
          </a:xfrm>
        </p:grpSpPr>
        <p:cxnSp>
          <p:nvCxnSpPr>
            <p:cNvPr id="76" name="Straight Connector 192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93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82"/>
          <p:cNvSpPr>
            <a:spLocks noChangeArrowheads="1"/>
          </p:cNvSpPr>
          <p:nvPr/>
        </p:nvSpPr>
        <p:spPr bwMode="auto">
          <a:xfrm>
            <a:off x="345339" y="2053708"/>
            <a:ext cx="5293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Zástupný symbol čísla snímky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8" grpId="0" animBg="1"/>
      <p:bldP spid="3090" grpId="0" animBg="1"/>
      <p:bldP spid="3090" grpId="1" animBg="1"/>
      <p:bldP spid="3091" grpId="0" animBg="1"/>
      <p:bldP spid="3091" grpId="1" animBg="1"/>
      <p:bldP spid="3092" grpId="0" animBg="1"/>
      <p:bldP spid="3093" grpId="0" animBg="1"/>
      <p:bldP spid="3093" grpId="1" animBg="1"/>
      <p:bldP spid="3094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17" grpId="0" animBg="1"/>
      <p:bldP spid="3205" grpId="0" animBg="1"/>
      <p:bldP spid="3206" grpId="0"/>
      <p:bldP spid="3207" grpId="0"/>
      <p:bldP spid="3208" grpId="0"/>
      <p:bldP spid="3209" grpId="0"/>
      <p:bldP spid="3212" grpId="0"/>
      <p:bldP spid="3213" grpId="0"/>
      <p:bldP spid="3214" grpId="0"/>
      <p:bldP spid="3215" grpId="0"/>
      <p:bldP spid="3224" grpId="0"/>
      <p:bldP spid="3233" grpId="0"/>
      <p:bldP spid="3233" grpId="1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Line 48"/>
          <p:cNvSpPr>
            <a:spLocks noChangeShapeType="1"/>
          </p:cNvSpPr>
          <p:nvPr/>
        </p:nvSpPr>
        <p:spPr bwMode="auto">
          <a:xfrm flipV="1">
            <a:off x="309563" y="4273550"/>
            <a:ext cx="1587" cy="2332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Line 25"/>
          <p:cNvSpPr>
            <a:spLocks noChangeShapeType="1"/>
          </p:cNvSpPr>
          <p:nvPr/>
        </p:nvSpPr>
        <p:spPr bwMode="auto">
          <a:xfrm flipV="1">
            <a:off x="309563" y="1022350"/>
            <a:ext cx="1587" cy="5583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Obdĺžnik 121"/>
          <p:cNvSpPr/>
          <p:nvPr/>
        </p:nvSpPr>
        <p:spPr>
          <a:xfrm>
            <a:off x="60059" y="4511832"/>
            <a:ext cx="397042" cy="32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03200" y="2184280"/>
            <a:ext cx="2368536" cy="46292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87313" y="2095500"/>
            <a:ext cx="37306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074738" y="209550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V="1">
            <a:off x="32718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H="1">
            <a:off x="1074738" y="146685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10747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 flipV="1">
            <a:off x="1074738" y="101600"/>
            <a:ext cx="1587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>
            <a:off x="1074738" y="101600"/>
            <a:ext cx="776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>
            <a:off x="1851025" y="101600"/>
            <a:ext cx="1588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1074738" y="2638425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H="1">
            <a:off x="1074738" y="2638425"/>
            <a:ext cx="2197100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1074738" y="2638425"/>
            <a:ext cx="1587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Line 17"/>
          <p:cNvSpPr>
            <a:spLocks noChangeShapeType="1"/>
          </p:cNvSpPr>
          <p:nvPr/>
        </p:nvSpPr>
        <p:spPr bwMode="auto">
          <a:xfrm>
            <a:off x="1851025" y="2638425"/>
            <a:ext cx="1588" cy="571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 flipH="1">
            <a:off x="1074738" y="3209925"/>
            <a:ext cx="776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Line 19"/>
          <p:cNvSpPr>
            <a:spLocks noChangeShapeType="1"/>
          </p:cNvSpPr>
          <p:nvPr/>
        </p:nvSpPr>
        <p:spPr bwMode="auto">
          <a:xfrm>
            <a:off x="85725" y="4157663"/>
            <a:ext cx="4883150" cy="250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>
            <a:off x="87313" y="1022350"/>
            <a:ext cx="333255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Line 29"/>
          <p:cNvSpPr>
            <a:spLocks noChangeShapeType="1"/>
          </p:cNvSpPr>
          <p:nvPr/>
        </p:nvSpPr>
        <p:spPr bwMode="auto">
          <a:xfrm>
            <a:off x="309563" y="6605588"/>
            <a:ext cx="4552950" cy="15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Line 30"/>
          <p:cNvSpPr>
            <a:spLocks noChangeShapeType="1"/>
          </p:cNvSpPr>
          <p:nvPr/>
        </p:nvSpPr>
        <p:spPr bwMode="auto">
          <a:xfrm flipH="1">
            <a:off x="309563" y="5346700"/>
            <a:ext cx="2097087" cy="12588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Freeform 31"/>
          <p:cNvSpPr>
            <a:spLocks/>
          </p:cNvSpPr>
          <p:nvPr/>
        </p:nvSpPr>
        <p:spPr bwMode="auto">
          <a:xfrm>
            <a:off x="282575" y="424497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6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6"/>
                </a:lnTo>
                <a:lnTo>
                  <a:pt x="4" y="32"/>
                </a:lnTo>
                <a:lnTo>
                  <a:pt x="0" y="52"/>
                </a:lnTo>
                <a:lnTo>
                  <a:pt x="4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Freeform 32"/>
          <p:cNvSpPr>
            <a:spLocks/>
          </p:cNvSpPr>
          <p:nvPr/>
        </p:nvSpPr>
        <p:spPr bwMode="auto">
          <a:xfrm>
            <a:off x="2379663" y="53197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0 h 104"/>
              <a:gd name="T10" fmla="*/ 2147483647 w 103"/>
              <a:gd name="T11" fmla="*/ 2147483647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0 w 103"/>
              <a:gd name="T17" fmla="*/ 2147483647 h 104"/>
              <a:gd name="T18" fmla="*/ 2147483647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103" y="51"/>
                </a:moveTo>
                <a:lnTo>
                  <a:pt x="99" y="31"/>
                </a:lnTo>
                <a:lnTo>
                  <a:pt x="89" y="15"/>
                </a:lnTo>
                <a:lnTo>
                  <a:pt x="71" y="3"/>
                </a:lnTo>
                <a:lnTo>
                  <a:pt x="51" y="0"/>
                </a:lnTo>
                <a:lnTo>
                  <a:pt x="31" y="3"/>
                </a:lnTo>
                <a:lnTo>
                  <a:pt x="14" y="15"/>
                </a:lnTo>
                <a:lnTo>
                  <a:pt x="4" y="31"/>
                </a:lnTo>
                <a:lnTo>
                  <a:pt x="0" y="51"/>
                </a:lnTo>
                <a:lnTo>
                  <a:pt x="4" y="71"/>
                </a:lnTo>
                <a:lnTo>
                  <a:pt x="14" y="88"/>
                </a:lnTo>
                <a:lnTo>
                  <a:pt x="31" y="99"/>
                </a:lnTo>
                <a:lnTo>
                  <a:pt x="51" y="104"/>
                </a:lnTo>
                <a:lnTo>
                  <a:pt x="71" y="99"/>
                </a:lnTo>
                <a:lnTo>
                  <a:pt x="89" y="88"/>
                </a:lnTo>
                <a:lnTo>
                  <a:pt x="99" y="71"/>
                </a:lnTo>
                <a:lnTo>
                  <a:pt x="103" y="51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Freeform 33"/>
          <p:cNvSpPr>
            <a:spLocks/>
          </p:cNvSpPr>
          <p:nvPr/>
        </p:nvSpPr>
        <p:spPr bwMode="auto">
          <a:xfrm>
            <a:off x="1227138" y="4729163"/>
            <a:ext cx="55562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5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5"/>
                </a:lnTo>
                <a:lnTo>
                  <a:pt x="5" y="32"/>
                </a:lnTo>
                <a:lnTo>
                  <a:pt x="0" y="52"/>
                </a:lnTo>
                <a:lnTo>
                  <a:pt x="5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Freeform 34"/>
          <p:cNvSpPr>
            <a:spLocks/>
          </p:cNvSpPr>
          <p:nvPr/>
        </p:nvSpPr>
        <p:spPr bwMode="auto">
          <a:xfrm>
            <a:off x="483552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0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0 w 104"/>
              <a:gd name="T17" fmla="*/ 2147483647 h 103"/>
              <a:gd name="T18" fmla="*/ 2147483647 w 104"/>
              <a:gd name="T19" fmla="*/ 2147483647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3"/>
              <a:gd name="T53" fmla="*/ 104 w 104"/>
              <a:gd name="T54" fmla="*/ 103 h 1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3">
                <a:moveTo>
                  <a:pt x="104" y="52"/>
                </a:moveTo>
                <a:lnTo>
                  <a:pt x="100" y="32"/>
                </a:lnTo>
                <a:lnTo>
                  <a:pt x="88" y="15"/>
                </a:lnTo>
                <a:lnTo>
                  <a:pt x="71" y="4"/>
                </a:lnTo>
                <a:lnTo>
                  <a:pt x="51" y="0"/>
                </a:lnTo>
                <a:lnTo>
                  <a:pt x="31" y="4"/>
                </a:lnTo>
                <a:lnTo>
                  <a:pt x="15" y="15"/>
                </a:lnTo>
                <a:lnTo>
                  <a:pt x="3" y="32"/>
                </a:lnTo>
                <a:lnTo>
                  <a:pt x="0" y="52"/>
                </a:lnTo>
                <a:lnTo>
                  <a:pt x="3" y="72"/>
                </a:lnTo>
                <a:lnTo>
                  <a:pt x="15" y="89"/>
                </a:lnTo>
                <a:lnTo>
                  <a:pt x="31" y="100"/>
                </a:lnTo>
                <a:lnTo>
                  <a:pt x="51" y="103"/>
                </a:lnTo>
                <a:lnTo>
                  <a:pt x="71" y="100"/>
                </a:lnTo>
                <a:lnTo>
                  <a:pt x="88" y="89"/>
                </a:lnTo>
                <a:lnTo>
                  <a:pt x="100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Freeform 35"/>
          <p:cNvSpPr>
            <a:spLocks/>
          </p:cNvSpPr>
          <p:nvPr/>
        </p:nvSpPr>
        <p:spPr bwMode="auto">
          <a:xfrm>
            <a:off x="28257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0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2147483647 h 103"/>
              <a:gd name="T18" fmla="*/ 2147483647 w 104"/>
              <a:gd name="T19" fmla="*/ 2147483647 h 103"/>
              <a:gd name="T20" fmla="*/ 0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4"/>
              <a:gd name="T64" fmla="*/ 0 h 103"/>
              <a:gd name="T65" fmla="*/ 104 w 104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4" h="103">
                <a:moveTo>
                  <a:pt x="104" y="52"/>
                </a:moveTo>
                <a:lnTo>
                  <a:pt x="102" y="35"/>
                </a:lnTo>
                <a:lnTo>
                  <a:pt x="95" y="21"/>
                </a:lnTo>
                <a:lnTo>
                  <a:pt x="83" y="10"/>
                </a:lnTo>
                <a:lnTo>
                  <a:pt x="68" y="2"/>
                </a:lnTo>
                <a:lnTo>
                  <a:pt x="53" y="0"/>
                </a:lnTo>
                <a:lnTo>
                  <a:pt x="36" y="2"/>
                </a:lnTo>
                <a:lnTo>
                  <a:pt x="22" y="10"/>
                </a:lnTo>
                <a:lnTo>
                  <a:pt x="11" y="21"/>
                </a:lnTo>
                <a:lnTo>
                  <a:pt x="3" y="35"/>
                </a:lnTo>
                <a:lnTo>
                  <a:pt x="0" y="52"/>
                </a:lnTo>
                <a:lnTo>
                  <a:pt x="3" y="68"/>
                </a:lnTo>
                <a:lnTo>
                  <a:pt x="11" y="82"/>
                </a:lnTo>
                <a:lnTo>
                  <a:pt x="22" y="94"/>
                </a:lnTo>
                <a:lnTo>
                  <a:pt x="36" y="101"/>
                </a:lnTo>
                <a:lnTo>
                  <a:pt x="53" y="103"/>
                </a:lnTo>
                <a:lnTo>
                  <a:pt x="68" y="101"/>
                </a:lnTo>
                <a:lnTo>
                  <a:pt x="83" y="94"/>
                </a:lnTo>
                <a:lnTo>
                  <a:pt x="95" y="82"/>
                </a:lnTo>
                <a:lnTo>
                  <a:pt x="102" y="68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Line 36"/>
          <p:cNvSpPr>
            <a:spLocks noChangeShapeType="1"/>
          </p:cNvSpPr>
          <p:nvPr/>
        </p:nvSpPr>
        <p:spPr bwMode="auto">
          <a:xfrm flipV="1">
            <a:off x="309563" y="2638425"/>
            <a:ext cx="765175" cy="396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1" name="Freeform 42"/>
          <p:cNvSpPr>
            <a:spLocks/>
          </p:cNvSpPr>
          <p:nvPr/>
        </p:nvSpPr>
        <p:spPr bwMode="auto">
          <a:xfrm>
            <a:off x="692150" y="445452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Line 49"/>
          <p:cNvSpPr>
            <a:spLocks noChangeShapeType="1"/>
          </p:cNvSpPr>
          <p:nvPr/>
        </p:nvSpPr>
        <p:spPr bwMode="auto">
          <a:xfrm>
            <a:off x="309563" y="1022350"/>
            <a:ext cx="765175" cy="1073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9" name="Line 50"/>
          <p:cNvSpPr>
            <a:spLocks noChangeShapeType="1"/>
          </p:cNvSpPr>
          <p:nvPr/>
        </p:nvSpPr>
        <p:spPr bwMode="auto">
          <a:xfrm>
            <a:off x="309563" y="1022350"/>
            <a:ext cx="765175" cy="4445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1" name="Line 52"/>
          <p:cNvSpPr>
            <a:spLocks noChangeShapeType="1"/>
          </p:cNvSpPr>
          <p:nvPr/>
        </p:nvSpPr>
        <p:spPr bwMode="auto">
          <a:xfrm flipV="1">
            <a:off x="719138" y="155575"/>
            <a:ext cx="1587" cy="43275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2" name="Line 53"/>
          <p:cNvSpPr>
            <a:spLocks noChangeShapeType="1"/>
          </p:cNvSpPr>
          <p:nvPr/>
        </p:nvSpPr>
        <p:spPr bwMode="auto">
          <a:xfrm>
            <a:off x="719138" y="1022350"/>
            <a:ext cx="1587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Line 54"/>
          <p:cNvSpPr>
            <a:spLocks noChangeShapeType="1"/>
          </p:cNvSpPr>
          <p:nvPr/>
        </p:nvSpPr>
        <p:spPr bwMode="auto">
          <a:xfrm flipV="1">
            <a:off x="719138" y="1022350"/>
            <a:ext cx="1587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5" name="Line 56"/>
          <p:cNvSpPr>
            <a:spLocks noChangeShapeType="1"/>
          </p:cNvSpPr>
          <p:nvPr/>
        </p:nvSpPr>
        <p:spPr bwMode="auto">
          <a:xfrm>
            <a:off x="3406775" y="3833813"/>
            <a:ext cx="5627688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6" name="Freeform 57"/>
          <p:cNvSpPr>
            <a:spLocks/>
          </p:cNvSpPr>
          <p:nvPr/>
        </p:nvSpPr>
        <p:spPr bwMode="auto">
          <a:xfrm>
            <a:off x="3775075" y="3806825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8" y="75"/>
                </a:moveTo>
                <a:lnTo>
                  <a:pt x="104" y="55"/>
                </a:lnTo>
                <a:lnTo>
                  <a:pt x="101" y="36"/>
                </a:lnTo>
                <a:lnTo>
                  <a:pt x="91" y="18"/>
                </a:lnTo>
                <a:lnTo>
                  <a:pt x="75" y="5"/>
                </a:lnTo>
                <a:lnTo>
                  <a:pt x="56" y="0"/>
                </a:lnTo>
                <a:lnTo>
                  <a:pt x="35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Freeform 58"/>
          <p:cNvSpPr>
            <a:spLocks/>
          </p:cNvSpPr>
          <p:nvPr/>
        </p:nvSpPr>
        <p:spPr bwMode="auto">
          <a:xfrm>
            <a:off x="6130925" y="38068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0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98" y="75"/>
                </a:moveTo>
                <a:lnTo>
                  <a:pt x="103" y="55"/>
                </a:lnTo>
                <a:lnTo>
                  <a:pt x="101" y="36"/>
                </a:lnTo>
                <a:lnTo>
                  <a:pt x="92" y="18"/>
                </a:lnTo>
                <a:lnTo>
                  <a:pt x="76" y="5"/>
                </a:lnTo>
                <a:lnTo>
                  <a:pt x="56" y="0"/>
                </a:lnTo>
                <a:lnTo>
                  <a:pt x="36" y="2"/>
                </a:lnTo>
                <a:lnTo>
                  <a:pt x="18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8" name="Freeform 59"/>
          <p:cNvSpPr>
            <a:spLocks/>
          </p:cNvSpPr>
          <p:nvPr/>
        </p:nvSpPr>
        <p:spPr bwMode="auto">
          <a:xfrm>
            <a:off x="4835525" y="3806825"/>
            <a:ext cx="55563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2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3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Freeform 60"/>
          <p:cNvSpPr>
            <a:spLocks/>
          </p:cNvSpPr>
          <p:nvPr/>
        </p:nvSpPr>
        <p:spPr bwMode="auto">
          <a:xfrm>
            <a:off x="8888413" y="3806825"/>
            <a:ext cx="55562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3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7" y="28"/>
                </a:lnTo>
                <a:lnTo>
                  <a:pt x="0" y="47"/>
                </a:lnTo>
                <a:lnTo>
                  <a:pt x="4" y="68"/>
                </a:lnTo>
                <a:lnTo>
                  <a:pt x="13" y="86"/>
                </a:lnTo>
                <a:lnTo>
                  <a:pt x="29" y="98"/>
                </a:lnTo>
                <a:lnTo>
                  <a:pt x="49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30" name="Freeform 61"/>
          <p:cNvSpPr>
            <a:spLocks/>
          </p:cNvSpPr>
          <p:nvPr/>
        </p:nvSpPr>
        <p:spPr bwMode="auto">
          <a:xfrm>
            <a:off x="4233863" y="3806825"/>
            <a:ext cx="55562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7" y="75"/>
                </a:moveTo>
                <a:lnTo>
                  <a:pt x="104" y="55"/>
                </a:lnTo>
                <a:lnTo>
                  <a:pt x="101" y="36"/>
                </a:lnTo>
                <a:lnTo>
                  <a:pt x="91" y="18"/>
                </a:lnTo>
                <a:lnTo>
                  <a:pt x="75" y="5"/>
                </a:lnTo>
                <a:lnTo>
                  <a:pt x="55" y="0"/>
                </a:lnTo>
                <a:lnTo>
                  <a:pt x="35" y="2"/>
                </a:lnTo>
                <a:lnTo>
                  <a:pt x="18" y="12"/>
                </a:lnTo>
                <a:lnTo>
                  <a:pt x="5" y="28"/>
                </a:lnTo>
                <a:lnTo>
                  <a:pt x="0" y="47"/>
                </a:lnTo>
                <a:lnTo>
                  <a:pt x="2" y="68"/>
                </a:lnTo>
                <a:lnTo>
                  <a:pt x="12" y="86"/>
                </a:lnTo>
                <a:lnTo>
                  <a:pt x="28" y="98"/>
                </a:lnTo>
                <a:lnTo>
                  <a:pt x="47" y="104"/>
                </a:lnTo>
                <a:lnTo>
                  <a:pt x="68" y="102"/>
                </a:lnTo>
                <a:lnTo>
                  <a:pt x="85" y="91"/>
                </a:lnTo>
                <a:lnTo>
                  <a:pt x="97" y="75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6" name="Line 67"/>
          <p:cNvSpPr>
            <a:spLocks noChangeShapeType="1"/>
          </p:cNvSpPr>
          <p:nvPr/>
        </p:nvSpPr>
        <p:spPr bwMode="auto">
          <a:xfrm flipV="1">
            <a:off x="4260850" y="3135313"/>
            <a:ext cx="1588" cy="1574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7" name="Line 68"/>
          <p:cNvSpPr>
            <a:spLocks noChangeShapeType="1"/>
          </p:cNvSpPr>
          <p:nvPr/>
        </p:nvSpPr>
        <p:spPr bwMode="auto">
          <a:xfrm>
            <a:off x="4260850" y="3833813"/>
            <a:ext cx="1588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8" name="Line 69"/>
          <p:cNvSpPr>
            <a:spLocks noChangeShapeType="1"/>
          </p:cNvSpPr>
          <p:nvPr/>
        </p:nvSpPr>
        <p:spPr bwMode="auto">
          <a:xfrm flipV="1">
            <a:off x="4260850" y="3833813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8" name="Freeform 129"/>
          <p:cNvSpPr>
            <a:spLocks/>
          </p:cNvSpPr>
          <p:nvPr/>
        </p:nvSpPr>
        <p:spPr bwMode="auto">
          <a:xfrm>
            <a:off x="1047750" y="2611438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9" name="Freeform 130"/>
          <p:cNvSpPr>
            <a:spLocks/>
          </p:cNvSpPr>
          <p:nvPr/>
        </p:nvSpPr>
        <p:spPr bwMode="auto">
          <a:xfrm>
            <a:off x="1047750" y="20669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2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2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0" name="Freeform 131"/>
          <p:cNvSpPr>
            <a:spLocks/>
          </p:cNvSpPr>
          <p:nvPr/>
        </p:nvSpPr>
        <p:spPr bwMode="auto">
          <a:xfrm>
            <a:off x="1047750" y="143986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2" name="Freeform 133"/>
          <p:cNvSpPr>
            <a:spLocks/>
          </p:cNvSpPr>
          <p:nvPr/>
        </p:nvSpPr>
        <p:spPr bwMode="auto">
          <a:xfrm>
            <a:off x="692150" y="1568450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3"/>
                </a:moveTo>
                <a:lnTo>
                  <a:pt x="103" y="42"/>
                </a:lnTo>
                <a:lnTo>
                  <a:pt x="99" y="33"/>
                </a:lnTo>
                <a:lnTo>
                  <a:pt x="95" y="23"/>
                </a:lnTo>
                <a:lnTo>
                  <a:pt x="88" y="16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6"/>
                </a:lnTo>
                <a:lnTo>
                  <a:pt x="8" y="23"/>
                </a:lnTo>
                <a:lnTo>
                  <a:pt x="4" y="33"/>
                </a:lnTo>
                <a:lnTo>
                  <a:pt x="1" y="42"/>
                </a:lnTo>
                <a:lnTo>
                  <a:pt x="0" y="53"/>
                </a:lnTo>
                <a:lnTo>
                  <a:pt x="1" y="62"/>
                </a:lnTo>
                <a:lnTo>
                  <a:pt x="4" y="73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1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1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3"/>
                </a:lnTo>
                <a:lnTo>
                  <a:pt x="103" y="62"/>
                </a:lnTo>
                <a:lnTo>
                  <a:pt x="104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3" name="Freeform 134"/>
          <p:cNvSpPr>
            <a:spLocks/>
          </p:cNvSpPr>
          <p:nvPr/>
        </p:nvSpPr>
        <p:spPr bwMode="auto">
          <a:xfrm>
            <a:off x="692150" y="1233488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2"/>
                </a:moveTo>
                <a:lnTo>
                  <a:pt x="103" y="42"/>
                </a:lnTo>
                <a:lnTo>
                  <a:pt x="99" y="32"/>
                </a:lnTo>
                <a:lnTo>
                  <a:pt x="95" y="23"/>
                </a:lnTo>
                <a:lnTo>
                  <a:pt x="88" y="15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5"/>
                </a:lnTo>
                <a:lnTo>
                  <a:pt x="8" y="23"/>
                </a:lnTo>
                <a:lnTo>
                  <a:pt x="4" y="32"/>
                </a:lnTo>
                <a:lnTo>
                  <a:pt x="1" y="42"/>
                </a:lnTo>
                <a:lnTo>
                  <a:pt x="0" y="52"/>
                </a:lnTo>
                <a:lnTo>
                  <a:pt x="1" y="62"/>
                </a:lnTo>
                <a:lnTo>
                  <a:pt x="4" y="71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0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0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1"/>
                </a:lnTo>
                <a:lnTo>
                  <a:pt x="103" y="62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5" name="Freeform 136"/>
          <p:cNvSpPr>
            <a:spLocks/>
          </p:cNvSpPr>
          <p:nvPr/>
        </p:nvSpPr>
        <p:spPr bwMode="auto">
          <a:xfrm>
            <a:off x="282575" y="995363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0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0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104"/>
              <a:gd name="T77" fmla="*/ 104 w 104"/>
              <a:gd name="T78" fmla="*/ 104 h 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104">
                <a:moveTo>
                  <a:pt x="104" y="52"/>
                </a:moveTo>
                <a:lnTo>
                  <a:pt x="103" y="38"/>
                </a:lnTo>
                <a:lnTo>
                  <a:pt x="98" y="26"/>
                </a:lnTo>
                <a:lnTo>
                  <a:pt x="89" y="15"/>
                </a:lnTo>
                <a:lnTo>
                  <a:pt x="79" y="7"/>
                </a:lnTo>
                <a:lnTo>
                  <a:pt x="66" y="2"/>
                </a:lnTo>
                <a:lnTo>
                  <a:pt x="53" y="0"/>
                </a:lnTo>
                <a:lnTo>
                  <a:pt x="39" y="2"/>
                </a:lnTo>
                <a:lnTo>
                  <a:pt x="26" y="7"/>
                </a:lnTo>
                <a:lnTo>
                  <a:pt x="16" y="15"/>
                </a:lnTo>
                <a:lnTo>
                  <a:pt x="8" y="26"/>
                </a:lnTo>
                <a:lnTo>
                  <a:pt x="2" y="38"/>
                </a:lnTo>
                <a:lnTo>
                  <a:pt x="0" y="52"/>
                </a:lnTo>
                <a:lnTo>
                  <a:pt x="2" y="66"/>
                </a:lnTo>
                <a:lnTo>
                  <a:pt x="8" y="78"/>
                </a:lnTo>
                <a:lnTo>
                  <a:pt x="16" y="89"/>
                </a:lnTo>
                <a:lnTo>
                  <a:pt x="26" y="97"/>
                </a:lnTo>
                <a:lnTo>
                  <a:pt x="39" y="102"/>
                </a:lnTo>
                <a:lnTo>
                  <a:pt x="53" y="104"/>
                </a:lnTo>
                <a:lnTo>
                  <a:pt x="66" y="102"/>
                </a:lnTo>
                <a:lnTo>
                  <a:pt x="79" y="97"/>
                </a:lnTo>
                <a:lnTo>
                  <a:pt x="89" y="89"/>
                </a:lnTo>
                <a:lnTo>
                  <a:pt x="98" y="78"/>
                </a:lnTo>
                <a:lnTo>
                  <a:pt x="103" y="66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6" name="Text Box 69"/>
          <p:cNvSpPr txBox="1">
            <a:spLocks noChangeArrowheads="1"/>
          </p:cNvSpPr>
          <p:nvPr/>
        </p:nvSpPr>
        <p:spPr bwMode="auto">
          <a:xfrm>
            <a:off x="0" y="685800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7" name="Rectangle 71"/>
          <p:cNvSpPr>
            <a:spLocks noChangeArrowheads="1"/>
          </p:cNvSpPr>
          <p:nvPr/>
        </p:nvSpPr>
        <p:spPr bwMode="auto">
          <a:xfrm>
            <a:off x="0" y="6264275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8" name="Rectangle 75"/>
          <p:cNvSpPr>
            <a:spLocks noChangeArrowheads="1"/>
          </p:cNvSpPr>
          <p:nvPr/>
        </p:nvSpPr>
        <p:spPr bwMode="auto">
          <a:xfrm>
            <a:off x="4806950" y="6353175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9" name="Rectangle 76"/>
          <p:cNvSpPr>
            <a:spLocks noChangeArrowheads="1"/>
          </p:cNvSpPr>
          <p:nvPr/>
        </p:nvSpPr>
        <p:spPr bwMode="auto">
          <a:xfrm>
            <a:off x="-74613" y="4197350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0" name="Rectangle 77"/>
          <p:cNvSpPr>
            <a:spLocks noChangeArrowheads="1"/>
          </p:cNvSpPr>
          <p:nvPr/>
        </p:nvSpPr>
        <p:spPr bwMode="auto">
          <a:xfrm>
            <a:off x="8696325" y="351472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33CC33"/>
                </a:solidFill>
              </a:rPr>
              <a:t>1</a:t>
            </a:r>
            <a:r>
              <a:rPr lang="sk-SK" sz="1200" b="1">
                <a:solidFill>
                  <a:srgbClr val="33CC33"/>
                </a:solidFill>
              </a:rPr>
              <a:t>U</a:t>
            </a:r>
            <a:endParaRPr lang="en-US" sz="1200" b="1" baseline="-25000">
              <a:solidFill>
                <a:srgbClr val="33CC33"/>
              </a:solidFill>
            </a:endParaRPr>
          </a:p>
        </p:txBody>
      </p:sp>
      <p:sp>
        <p:nvSpPr>
          <p:cNvPr id="3211" name="Rectangle 78"/>
          <p:cNvSpPr>
            <a:spLocks noChangeArrowheads="1"/>
          </p:cNvSpPr>
          <p:nvPr/>
        </p:nvSpPr>
        <p:spPr bwMode="auto">
          <a:xfrm>
            <a:off x="3471863" y="3570288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12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2" name="Rectangle 79"/>
          <p:cNvSpPr>
            <a:spLocks noChangeArrowheads="1"/>
          </p:cNvSpPr>
          <p:nvPr/>
        </p:nvSpPr>
        <p:spPr bwMode="auto">
          <a:xfrm>
            <a:off x="1571625" y="3952875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3" name="Rectangle 80"/>
          <p:cNvSpPr>
            <a:spLocks noChangeArrowheads="1"/>
          </p:cNvSpPr>
          <p:nvPr/>
        </p:nvSpPr>
        <p:spPr bwMode="auto">
          <a:xfrm>
            <a:off x="1243013" y="4543425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4" name="Rectangle 82"/>
          <p:cNvSpPr>
            <a:spLocks noChangeArrowheads="1"/>
          </p:cNvSpPr>
          <p:nvPr/>
        </p:nvSpPr>
        <p:spPr bwMode="auto">
          <a:xfrm>
            <a:off x="2397125" y="5761038"/>
            <a:ext cx="10599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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 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5" name="Rectangle 85"/>
          <p:cNvSpPr>
            <a:spLocks noChangeArrowheads="1"/>
          </p:cNvSpPr>
          <p:nvPr/>
        </p:nvSpPr>
        <p:spPr bwMode="auto">
          <a:xfrm>
            <a:off x="2846450" y="965200"/>
            <a:ext cx="7248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6" name="Rectangle 86"/>
          <p:cNvSpPr>
            <a:spLocks noChangeArrowheads="1"/>
          </p:cNvSpPr>
          <p:nvPr/>
        </p:nvSpPr>
        <p:spPr bwMode="auto">
          <a:xfrm>
            <a:off x="684213" y="2324100"/>
            <a:ext cx="76655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7" name="Rectangle 87"/>
          <p:cNvSpPr>
            <a:spLocks noChangeArrowheads="1"/>
          </p:cNvSpPr>
          <p:nvPr/>
        </p:nvSpPr>
        <p:spPr bwMode="auto">
          <a:xfrm>
            <a:off x="812800" y="2040189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8" name="Text Box 99"/>
          <p:cNvSpPr txBox="1">
            <a:spLocks noChangeArrowheads="1"/>
          </p:cNvSpPr>
          <p:nvPr/>
        </p:nvSpPr>
        <p:spPr bwMode="auto">
          <a:xfrm>
            <a:off x="7893752" y="3572543"/>
            <a:ext cx="2792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rgbClr val="FF0000"/>
                </a:solidFill>
              </a:rPr>
              <a:t>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219" name="Text Box 101"/>
          <p:cNvSpPr txBox="1">
            <a:spLocks noChangeArrowheads="1"/>
          </p:cNvSpPr>
          <p:nvPr/>
        </p:nvSpPr>
        <p:spPr bwMode="auto">
          <a:xfrm>
            <a:off x="3994150" y="4238625"/>
            <a:ext cx="5048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0" name="Text Box 102"/>
          <p:cNvSpPr txBox="1">
            <a:spLocks noChangeArrowheads="1"/>
          </p:cNvSpPr>
          <p:nvPr/>
        </p:nvSpPr>
        <p:spPr bwMode="auto">
          <a:xfrm>
            <a:off x="3998913" y="3960934"/>
            <a:ext cx="3302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B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2" name="Rectangle 87"/>
          <p:cNvSpPr>
            <a:spLocks noChangeArrowheads="1"/>
          </p:cNvSpPr>
          <p:nvPr/>
        </p:nvSpPr>
        <p:spPr bwMode="auto">
          <a:xfrm>
            <a:off x="1018099" y="1443124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4" name="Rectangle 75"/>
          <p:cNvSpPr>
            <a:spLocks noChangeArrowheads="1"/>
          </p:cNvSpPr>
          <p:nvPr/>
        </p:nvSpPr>
        <p:spPr bwMode="auto">
          <a:xfrm>
            <a:off x="2244725" y="5056188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5" name="Rectangle 75"/>
          <p:cNvSpPr>
            <a:spLocks noChangeArrowheads="1"/>
          </p:cNvSpPr>
          <p:nvPr/>
        </p:nvSpPr>
        <p:spPr bwMode="auto">
          <a:xfrm>
            <a:off x="5956300" y="353377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FFC000"/>
                </a:solidFill>
              </a:rPr>
              <a:t>3</a:t>
            </a:r>
            <a:r>
              <a:rPr lang="sk-SK" sz="1200" b="1">
                <a:solidFill>
                  <a:srgbClr val="FFC000"/>
                </a:solidFill>
              </a:rPr>
              <a:t>U</a:t>
            </a:r>
            <a:endParaRPr lang="en-US" sz="1200" b="1" baseline="-25000">
              <a:solidFill>
                <a:srgbClr val="FFC000"/>
              </a:solidFill>
            </a:endParaRPr>
          </a:p>
        </p:txBody>
      </p:sp>
      <p:sp>
        <p:nvSpPr>
          <p:cNvPr id="3226" name="Text Box 112"/>
          <p:cNvSpPr txBox="1">
            <a:spLocks noChangeArrowheads="1"/>
          </p:cNvSpPr>
          <p:nvPr/>
        </p:nvSpPr>
        <p:spPr bwMode="auto">
          <a:xfrm>
            <a:off x="-36096" y="4430713"/>
            <a:ext cx="81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7" name="Text Box 113"/>
          <p:cNvSpPr txBox="1">
            <a:spLocks noChangeArrowheads="1"/>
          </p:cNvSpPr>
          <p:nvPr/>
        </p:nvSpPr>
        <p:spPr bwMode="auto">
          <a:xfrm>
            <a:off x="325438" y="1482725"/>
            <a:ext cx="44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8" name="Text Box 114"/>
          <p:cNvSpPr txBox="1">
            <a:spLocks noChangeArrowheads="1"/>
          </p:cNvSpPr>
          <p:nvPr/>
        </p:nvSpPr>
        <p:spPr bwMode="auto">
          <a:xfrm>
            <a:off x="361950" y="1143000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9" name="Rectangle 80"/>
          <p:cNvSpPr>
            <a:spLocks noChangeArrowheads="1"/>
          </p:cNvSpPr>
          <p:nvPr/>
        </p:nvSpPr>
        <p:spPr bwMode="auto">
          <a:xfrm>
            <a:off x="4784725" y="3557588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>
                <a:latin typeface="Arial" pitchFamily="34" charset="0"/>
                <a:cs typeface="Arial" pitchFamily="34" charset="0"/>
              </a:rPr>
              <a:t>H</a:t>
            </a:r>
            <a:endParaRPr lang="en-US" sz="12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7" name="Rectangle 87"/>
          <p:cNvSpPr>
            <a:spLocks noChangeArrowheads="1"/>
          </p:cNvSpPr>
          <p:nvPr/>
        </p:nvSpPr>
        <p:spPr bwMode="auto">
          <a:xfrm>
            <a:off x="0" y="2041525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ight Brace 161"/>
          <p:cNvSpPr/>
          <p:nvPr/>
        </p:nvSpPr>
        <p:spPr>
          <a:xfrm>
            <a:off x="727075" y="1020763"/>
            <a:ext cx="73025" cy="252412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ight Brace 163"/>
          <p:cNvSpPr/>
          <p:nvPr/>
        </p:nvSpPr>
        <p:spPr>
          <a:xfrm rot="17873998">
            <a:off x="979488" y="4270375"/>
            <a:ext cx="71437" cy="576263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Right Brace 164"/>
          <p:cNvSpPr/>
          <p:nvPr/>
        </p:nvSpPr>
        <p:spPr>
          <a:xfrm rot="16200000">
            <a:off x="4519613" y="3481387"/>
            <a:ext cx="71438" cy="576263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80"/>
          <p:cNvSpPr>
            <a:spLocks noChangeArrowheads="1"/>
          </p:cNvSpPr>
          <p:nvPr/>
        </p:nvSpPr>
        <p:spPr bwMode="auto">
          <a:xfrm>
            <a:off x="914400" y="4251325"/>
            <a:ext cx="2840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a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80"/>
          <p:cNvSpPr>
            <a:spLocks noChangeArrowheads="1"/>
          </p:cNvSpPr>
          <p:nvPr/>
        </p:nvSpPr>
        <p:spPr bwMode="auto">
          <a:xfrm>
            <a:off x="4389438" y="3448050"/>
            <a:ext cx="26962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>
                <a:latin typeface="Arial" pitchFamily="34" charset="0"/>
                <a:cs typeface="Arial" pitchFamily="34" charset="0"/>
              </a:rPr>
              <a:t>a</a:t>
            </a:r>
            <a:endParaRPr lang="en-US" sz="12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80"/>
          <p:cNvSpPr>
            <a:spLocks noChangeArrowheads="1"/>
          </p:cNvSpPr>
          <p:nvPr/>
        </p:nvSpPr>
        <p:spPr bwMode="auto">
          <a:xfrm>
            <a:off x="782638" y="1149516"/>
            <a:ext cx="29367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Rectangle 80"/>
          <p:cNvSpPr>
            <a:spLocks noChangeArrowheads="1"/>
          </p:cNvSpPr>
          <p:nvPr/>
        </p:nvSpPr>
        <p:spPr bwMode="auto">
          <a:xfrm>
            <a:off x="728663" y="955675"/>
            <a:ext cx="2840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400" b="1" baseline="-250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ight Brace 171"/>
          <p:cNvSpPr/>
          <p:nvPr/>
        </p:nvSpPr>
        <p:spPr>
          <a:xfrm>
            <a:off x="4289425" y="3833813"/>
            <a:ext cx="73025" cy="252412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Rectangle 80"/>
          <p:cNvSpPr>
            <a:spLocks noChangeArrowheads="1"/>
          </p:cNvSpPr>
          <p:nvPr/>
        </p:nvSpPr>
        <p:spPr bwMode="auto">
          <a:xfrm>
            <a:off x="4373871" y="3982872"/>
            <a:ext cx="2792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12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Rectangle 80"/>
          <p:cNvSpPr>
            <a:spLocks noChangeArrowheads="1"/>
          </p:cNvSpPr>
          <p:nvPr/>
        </p:nvSpPr>
        <p:spPr bwMode="auto">
          <a:xfrm>
            <a:off x="4295775" y="3776663"/>
            <a:ext cx="26962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200" b="1" baseline="-250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 rot="-1429834">
            <a:off x="1209675" y="4797425"/>
            <a:ext cx="179388" cy="180975"/>
            <a:chOff x="1270" y="2131"/>
            <a:chExt cx="64" cy="59"/>
          </a:xfrm>
        </p:grpSpPr>
        <p:sp>
          <p:nvSpPr>
            <p:cNvPr id="3186" name="Arc 61"/>
            <p:cNvSpPr>
              <a:spLocks/>
            </p:cNvSpPr>
            <p:nvPr/>
          </p:nvSpPr>
          <p:spPr bwMode="auto">
            <a:xfrm rot="8057322">
              <a:off x="1272" y="2129"/>
              <a:ext cx="59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Oval 62"/>
            <p:cNvSpPr>
              <a:spLocks noChangeArrowheads="1"/>
            </p:cNvSpPr>
            <p:nvPr/>
          </p:nvSpPr>
          <p:spPr bwMode="auto">
            <a:xfrm>
              <a:off x="1293" y="2150"/>
              <a:ext cx="9" cy="9"/>
            </a:xfrm>
            <a:prstGeom prst="ellipse">
              <a:avLst/>
            </a:prstGeom>
            <a:solidFill>
              <a:schemeClr val="tx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2946400" y="6519863"/>
            <a:ext cx="33338" cy="144462"/>
            <a:chOff x="7766462" y="4808010"/>
            <a:chExt cx="33487" cy="144684"/>
          </a:xfrm>
        </p:grpSpPr>
        <p:cxnSp>
          <p:nvCxnSpPr>
            <p:cNvPr id="18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2798763" y="2571750"/>
            <a:ext cx="33337" cy="146050"/>
            <a:chOff x="7766462" y="4808010"/>
            <a:chExt cx="33487" cy="144684"/>
          </a:xfrm>
        </p:grpSpPr>
        <p:cxnSp>
          <p:nvCxnSpPr>
            <p:cNvPr id="184" name="Straight Connector 183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5"/>
          <p:cNvGrpSpPr>
            <a:grpSpLocks/>
          </p:cNvGrpSpPr>
          <p:nvPr/>
        </p:nvGrpSpPr>
        <p:grpSpPr bwMode="auto">
          <a:xfrm rot="-5400000">
            <a:off x="1071563" y="3595687"/>
            <a:ext cx="33338" cy="144463"/>
            <a:chOff x="7766462" y="4808010"/>
            <a:chExt cx="33487" cy="144684"/>
          </a:xfrm>
        </p:grpSpPr>
        <p:cxnSp>
          <p:nvCxnSpPr>
            <p:cNvPr id="187" name="Straight Connector 186"/>
            <p:cNvCxnSpPr/>
            <p:nvPr/>
          </p:nvCxnSpPr>
          <p:spPr>
            <a:xfrm rot="16200000" flipH="1">
              <a:off x="7678174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7711661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8"/>
          <p:cNvGrpSpPr>
            <a:grpSpLocks/>
          </p:cNvGrpSpPr>
          <p:nvPr/>
        </p:nvGrpSpPr>
        <p:grpSpPr bwMode="auto">
          <a:xfrm rot="-5400000">
            <a:off x="292100" y="5249863"/>
            <a:ext cx="33338" cy="144462"/>
            <a:chOff x="7766462" y="4808010"/>
            <a:chExt cx="33487" cy="144684"/>
          </a:xfrm>
        </p:grpSpPr>
        <p:cxnSp>
          <p:nvCxnSpPr>
            <p:cNvPr id="190" name="Straight Connector 189"/>
            <p:cNvCxnSpPr/>
            <p:nvPr/>
          </p:nvCxnSpPr>
          <p:spPr>
            <a:xfrm rot="16200000" flipH="1">
              <a:off x="7678174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 flipH="1">
              <a:off x="7711661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1"/>
          <p:cNvGrpSpPr>
            <a:grpSpLocks/>
          </p:cNvGrpSpPr>
          <p:nvPr/>
        </p:nvGrpSpPr>
        <p:grpSpPr bwMode="auto">
          <a:xfrm rot="-2400000">
            <a:off x="2543175" y="2992438"/>
            <a:ext cx="33338" cy="144462"/>
            <a:chOff x="7766462" y="4808010"/>
            <a:chExt cx="33487" cy="144684"/>
          </a:xfrm>
        </p:grpSpPr>
        <p:cxnSp>
          <p:nvCxnSpPr>
            <p:cNvPr id="193" name="Straight Connector 192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4"/>
          <p:cNvGrpSpPr>
            <a:grpSpLocks/>
          </p:cNvGrpSpPr>
          <p:nvPr/>
        </p:nvGrpSpPr>
        <p:grpSpPr bwMode="auto">
          <a:xfrm rot="-2400000">
            <a:off x="1908175" y="5576888"/>
            <a:ext cx="33338" cy="144462"/>
            <a:chOff x="7766462" y="4808010"/>
            <a:chExt cx="33487" cy="144684"/>
          </a:xfrm>
        </p:grpSpPr>
        <p:cxnSp>
          <p:nvCxnSpPr>
            <p:cNvPr id="196" name="Straight Connector 195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BlokTextu 115"/>
          <p:cNvSpPr txBox="1"/>
          <p:nvPr/>
        </p:nvSpPr>
        <p:spPr>
          <a:xfrm>
            <a:off x="4140000" y="720000"/>
            <a:ext cx="49521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v perspektíve:</a:t>
            </a:r>
          </a:p>
          <a:p>
            <a:pPr algn="l"/>
            <a:r>
              <a:rPr lang="sk-SK" sz="1400" b="1" dirty="0" smtClean="0"/>
              <a:t>3)</a:t>
            </a:r>
            <a:r>
              <a:rPr lang="sk-SK" sz="1400" dirty="0" smtClean="0"/>
              <a:t> Zvolíme horizont a hlavný bod.</a:t>
            </a:r>
          </a:p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4)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Na horizont narysujeme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úbežníky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30000" dirty="0" smtClean="0">
                <a:sym typeface="Mathematica1" pitchFamily="2" charset="2"/>
              </a:rPr>
              <a:t>1</a:t>
            </a:r>
            <a:r>
              <a:rPr lang="sk-SK" sz="1400" b="1" dirty="0" smtClean="0">
                <a:sym typeface="Mathematica1" pitchFamily="2" charset="2"/>
              </a:rPr>
              <a:t>U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en-US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-25000" dirty="0" smtClean="0">
                <a:sym typeface="Mathematica1" pitchFamily="2" charset="2"/>
              </a:rPr>
              <a:t>1</a:t>
            </a:r>
            <a:r>
              <a:rPr lang="sk-SK" sz="1400" b="1" baseline="30000" dirty="0" smtClean="0">
                <a:sym typeface="Mathematica1" pitchFamily="2" charset="2"/>
              </a:rPr>
              <a:t>1</a:t>
            </a:r>
            <a:r>
              <a:rPr lang="sk-SK" sz="1400" b="1" dirty="0" smtClean="0">
                <a:sym typeface="Mathematica1" pitchFamily="2" charset="2"/>
              </a:rPr>
              <a:t>U</a:t>
            </a:r>
            <a:r>
              <a:rPr lang="sk-SK" sz="1400" b="1" baseline="-25000" dirty="0" smtClean="0">
                <a:sym typeface="Mathematica1" pitchFamily="2" charset="2"/>
              </a:rPr>
              <a:t>1</a:t>
            </a:r>
            <a:r>
              <a:rPr lang="en-US" sz="1400" dirty="0" smtClean="0">
                <a:sym typeface="Mathematica1" pitchFamily="2" charset="2"/>
              </a:rPr>
              <a:t>|</a:t>
            </a:r>
            <a:endParaRPr lang="sk-SK" sz="1400" dirty="0" smtClean="0">
              <a:sym typeface="Mathematica1" pitchFamily="2" charset="2"/>
            </a:endParaRP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30000" dirty="0" smtClean="0">
                <a:sym typeface="Mathematica1" pitchFamily="2" charset="2"/>
              </a:rPr>
              <a:t>2</a:t>
            </a:r>
            <a:r>
              <a:rPr lang="sk-SK" sz="1400" b="1" dirty="0" smtClean="0">
                <a:sym typeface="Mathematica1" pitchFamily="2" charset="2"/>
              </a:rPr>
              <a:t>U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en-US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-25000" dirty="0" smtClean="0">
                <a:sym typeface="Mathematica1" pitchFamily="2" charset="2"/>
              </a:rPr>
              <a:t>1</a:t>
            </a:r>
            <a:r>
              <a:rPr lang="sk-SK" sz="1400" b="1" baseline="30000" dirty="0" smtClean="0">
                <a:sym typeface="Mathematica1" pitchFamily="2" charset="2"/>
              </a:rPr>
              <a:t>2</a:t>
            </a:r>
            <a:r>
              <a:rPr lang="sk-SK" sz="1400" b="1" dirty="0" smtClean="0">
                <a:sym typeface="Mathematica1" pitchFamily="2" charset="2"/>
              </a:rPr>
              <a:t>U</a:t>
            </a:r>
            <a:r>
              <a:rPr lang="sk-SK" sz="1400" b="1" baseline="-25000" dirty="0" smtClean="0">
                <a:sym typeface="Mathematica1" pitchFamily="2" charset="2"/>
              </a:rPr>
              <a:t>1</a:t>
            </a:r>
            <a:r>
              <a:rPr lang="en-US" sz="1400" dirty="0" smtClean="0">
                <a:sym typeface="Mathematica1" pitchFamily="2" charset="2"/>
              </a:rPr>
              <a:t>|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30000" dirty="0" smtClean="0">
                <a:sym typeface="Mathematica1" pitchFamily="2" charset="2"/>
              </a:rPr>
              <a:t>3</a:t>
            </a:r>
            <a:r>
              <a:rPr lang="sk-SK" sz="1400" b="1" dirty="0" smtClean="0">
                <a:sym typeface="Mathematica1" pitchFamily="2" charset="2"/>
              </a:rPr>
              <a:t>U</a:t>
            </a:r>
            <a:r>
              <a:rPr lang="sk-SK" sz="1400" dirty="0" smtClean="0">
                <a:sym typeface="Mathematica1" pitchFamily="2" charset="2"/>
              </a:rPr>
              <a:t>| = </a:t>
            </a:r>
            <a:r>
              <a:rPr lang="en-US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Mathematica1" pitchFamily="2" charset="2"/>
              </a:rPr>
              <a:t>H</a:t>
            </a:r>
            <a:r>
              <a:rPr lang="sk-SK" sz="1400" b="1" baseline="-25000" dirty="0" smtClean="0">
                <a:sym typeface="Mathematica1" pitchFamily="2" charset="2"/>
              </a:rPr>
              <a:t>1</a:t>
            </a:r>
            <a:r>
              <a:rPr lang="sk-SK" sz="1400" b="1" baseline="30000" dirty="0" smtClean="0">
                <a:sym typeface="Mathematica1" pitchFamily="2" charset="2"/>
              </a:rPr>
              <a:t>3</a:t>
            </a:r>
            <a:r>
              <a:rPr lang="sk-SK" sz="1400" b="1" dirty="0" smtClean="0">
                <a:sym typeface="Mathematica1" pitchFamily="2" charset="2"/>
              </a:rPr>
              <a:t>U</a:t>
            </a:r>
            <a:r>
              <a:rPr lang="sk-SK" sz="1400" b="1" baseline="-25000" dirty="0" smtClean="0">
                <a:sym typeface="Mathematica1" pitchFamily="2" charset="2"/>
              </a:rPr>
              <a:t>1</a:t>
            </a:r>
            <a:r>
              <a:rPr lang="en-US" sz="1400" dirty="0" smtClean="0">
                <a:sym typeface="Mathematica1" pitchFamily="2" charset="2"/>
              </a:rPr>
              <a:t>|</a:t>
            </a:r>
            <a:endParaRPr lang="sk-SK" sz="1400" dirty="0" smtClean="0">
              <a:sym typeface="Mathematica1" pitchFamily="2" charset="2"/>
            </a:endParaRPr>
          </a:p>
          <a:p>
            <a:r>
              <a:rPr lang="sk-SK" sz="1400" b="1" dirty="0" smtClean="0">
                <a:sym typeface="Mathematica1" pitchFamily="2" charset="2"/>
              </a:rPr>
              <a:t>5) </a:t>
            </a:r>
            <a:r>
              <a:rPr lang="sk-SK" sz="1400" dirty="0" smtClean="0">
                <a:sym typeface="Mathematica1" pitchFamily="2" charset="2"/>
              </a:rPr>
              <a:t>Zobrazíme body </a:t>
            </a:r>
            <a:r>
              <a:rPr lang="sk-SK" sz="1400" b="1" dirty="0" smtClean="0">
                <a:sym typeface="Mathematica1" pitchFamily="2" charset="2"/>
              </a:rPr>
              <a:t>A </a:t>
            </a:r>
            <a:r>
              <a:rPr lang="sk-SK" sz="1400" dirty="0" err="1" smtClean="0">
                <a:sym typeface="Mathematica1" pitchFamily="2" charset="2"/>
              </a:rPr>
              <a:t>a</a:t>
            </a:r>
            <a:r>
              <a:rPr lang="sk-SK" sz="1400" dirty="0" smtClean="0">
                <a:sym typeface="Mathematica1" pitchFamily="2" charset="2"/>
              </a:rPr>
              <a:t> </a:t>
            </a:r>
            <a:r>
              <a:rPr lang="sk-SK" sz="1400" b="1" dirty="0" smtClean="0">
                <a:sym typeface="Mathematica1" pitchFamily="2" charset="2"/>
              </a:rPr>
              <a:t>B </a:t>
            </a:r>
            <a:r>
              <a:rPr lang="sk-SK" sz="1400" dirty="0" smtClean="0">
                <a:sym typeface="Mathematica1" pitchFamily="2" charset="2"/>
              </a:rPr>
              <a:t>podľa postupu z príkladu P14</a:t>
            </a:r>
            <a:r>
              <a:rPr lang="en-US" sz="1400" dirty="0" smtClean="0">
                <a:sym typeface="Mathematica1" pitchFamily="2" charset="2"/>
              </a:rPr>
              <a:t> </a:t>
            </a:r>
            <a:endParaRPr lang="sk-SK" sz="1400" dirty="0" smtClean="0">
              <a:sym typeface="Mathematica1" pitchFamily="2" charset="2"/>
            </a:endParaRPr>
          </a:p>
          <a:p>
            <a:r>
              <a:rPr lang="sk-SK" sz="1400" dirty="0" smtClean="0">
                <a:sym typeface="Mathematica1" pitchFamily="2" charset="2"/>
              </a:rPr>
              <a:t>(v tejto kapitole).</a:t>
            </a:r>
            <a:endParaRPr lang="sk-SK" sz="1200" dirty="0" smtClean="0">
              <a:solidFill>
                <a:srgbClr val="0000FF"/>
              </a:solidFill>
              <a:sym typeface="Mathematica1" pitchFamily="2" charset="2"/>
            </a:endParaRPr>
          </a:p>
          <a:p>
            <a:r>
              <a:rPr lang="sk-SK" sz="1200" dirty="0" smtClean="0">
                <a:solidFill>
                  <a:srgbClr val="0000FF"/>
                </a:solidFill>
                <a:sym typeface="Mathematica1" pitchFamily="2" charset="2"/>
              </a:rPr>
              <a:t>Poznámka: </a:t>
            </a:r>
            <a:r>
              <a:rPr lang="sk-SK" sz="1200" dirty="0" smtClean="0"/>
              <a:t>Perspektíva je stredové premietanie, ale pri väčšom počte zobrazených útvarov sa obvykle označenie stredového priemetu vynecháva.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976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Right Brace 162"/>
          <p:cNvSpPr/>
          <p:nvPr/>
        </p:nvSpPr>
        <p:spPr>
          <a:xfrm>
            <a:off x="781050" y="1019175"/>
            <a:ext cx="71438" cy="576263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24" name="Right Brace 162"/>
          <p:cNvSpPr/>
          <p:nvPr/>
        </p:nvSpPr>
        <p:spPr>
          <a:xfrm>
            <a:off x="4372693" y="3839713"/>
            <a:ext cx="71438" cy="576263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200"/>
          </a:p>
        </p:txBody>
      </p:sp>
      <p:sp>
        <p:nvSpPr>
          <p:cNvPr id="113" name="TextBox 1"/>
          <p:cNvSpPr txBox="1">
            <a:spLocks noChangeArrowheads="1"/>
          </p:cNvSpPr>
          <p:nvPr/>
        </p:nvSpPr>
        <p:spPr bwMode="auto">
          <a:xfrm>
            <a:off x="3128209" y="36000"/>
            <a:ext cx="5967663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objekt zobrazte v lineárnej zvislej perspektíve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priesečnou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metódou. Priemetňu zvoľte tak, aby bol objekt v nepriečelnej polohe.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4" name="Skupina 19"/>
          <p:cNvGrpSpPr>
            <a:grpSpLocks/>
          </p:cNvGrpSpPr>
          <p:nvPr/>
        </p:nvGrpSpPr>
        <p:grpSpPr bwMode="auto">
          <a:xfrm>
            <a:off x="6763935" y="6374692"/>
            <a:ext cx="1913528" cy="393700"/>
            <a:chOff x="2699794" y="4497810"/>
            <a:chExt cx="1914256" cy="393091"/>
          </a:xfrm>
        </p:grpSpPr>
        <p:pic>
          <p:nvPicPr>
            <p:cNvPr id="115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4221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en-US" sz="1000" dirty="0" smtClean="0"/>
                <a:t>, </a:t>
              </a:r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20" name="Rectangle 82"/>
          <p:cNvSpPr>
            <a:spLocks noChangeArrowheads="1"/>
          </p:cNvSpPr>
          <p:nvPr/>
        </p:nvSpPr>
        <p:spPr bwMode="auto">
          <a:xfrm>
            <a:off x="345339" y="2053708"/>
            <a:ext cx="5293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Zástupný symbol čísla snímky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3105" grpId="0" animBg="1"/>
      <p:bldP spid="3111" grpId="0" animBg="1"/>
      <p:bldP spid="3118" grpId="0" animBg="1"/>
      <p:bldP spid="3119" grpId="0" animBg="1"/>
      <p:bldP spid="3121" grpId="0" animBg="1"/>
      <p:bldP spid="3122" grpId="0" animBg="1"/>
      <p:bldP spid="3123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6" grpId="0" animBg="1"/>
      <p:bldP spid="3137" grpId="0" animBg="1"/>
      <p:bldP spid="3138" grpId="0" animBg="1"/>
      <p:bldP spid="3198" grpId="0" animBg="1"/>
      <p:bldP spid="3199" grpId="0" animBg="1"/>
      <p:bldP spid="3200" grpId="0" animBg="1"/>
      <p:bldP spid="3202" grpId="0" animBg="1"/>
      <p:bldP spid="3203" grpId="0" animBg="1"/>
      <p:bldP spid="3210" grpId="0"/>
      <p:bldP spid="3211" grpId="0"/>
      <p:bldP spid="3216" grpId="0"/>
      <p:bldP spid="3217" grpId="0"/>
      <p:bldP spid="3218" grpId="0"/>
      <p:bldP spid="3219" grpId="0"/>
      <p:bldP spid="3220" grpId="0"/>
      <p:bldP spid="3222" grpId="0"/>
      <p:bldP spid="3225" grpId="0"/>
      <p:bldP spid="3226" grpId="0"/>
      <p:bldP spid="3227" grpId="0"/>
      <p:bldP spid="3228" grpId="0"/>
      <p:bldP spid="3229" grpId="0"/>
      <p:bldP spid="162" grpId="0" animBg="1"/>
      <p:bldP spid="164" grpId="0" animBg="1"/>
      <p:bldP spid="165" grpId="0" animBg="1"/>
      <p:bldP spid="166" grpId="0"/>
      <p:bldP spid="167" grpId="0"/>
      <p:bldP spid="168" grpId="0"/>
      <p:bldP spid="169" grpId="0"/>
      <p:bldP spid="172" grpId="0" animBg="1"/>
      <p:bldP spid="174" grpId="0"/>
      <p:bldP spid="175" grpId="0"/>
      <p:bldP spid="123" grpId="0" animBg="1"/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ine 72"/>
          <p:cNvSpPr>
            <a:spLocks noChangeShapeType="1"/>
          </p:cNvSpPr>
          <p:nvPr/>
        </p:nvSpPr>
        <p:spPr bwMode="auto">
          <a:xfrm flipH="1" flipV="1">
            <a:off x="3802063" y="3833813"/>
            <a:ext cx="658812" cy="3413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17" name="Line 48"/>
          <p:cNvSpPr>
            <a:spLocks noChangeShapeType="1"/>
          </p:cNvSpPr>
          <p:nvPr/>
        </p:nvSpPr>
        <p:spPr bwMode="auto">
          <a:xfrm flipV="1">
            <a:off x="309563" y="4273550"/>
            <a:ext cx="1587" cy="2332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Line 25"/>
          <p:cNvSpPr>
            <a:spLocks noChangeShapeType="1"/>
          </p:cNvSpPr>
          <p:nvPr/>
        </p:nvSpPr>
        <p:spPr bwMode="auto">
          <a:xfrm flipV="1">
            <a:off x="309563" y="1022350"/>
            <a:ext cx="1587" cy="5583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bdĺžnik 128"/>
          <p:cNvSpPr/>
          <p:nvPr/>
        </p:nvSpPr>
        <p:spPr>
          <a:xfrm>
            <a:off x="60059" y="4511832"/>
            <a:ext cx="397042" cy="32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03200" y="2184280"/>
            <a:ext cx="2368536" cy="46292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87313" y="2095500"/>
            <a:ext cx="37306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074738" y="209550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V="1">
            <a:off x="32718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H="1">
            <a:off x="1074738" y="146685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10747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 flipV="1">
            <a:off x="1074738" y="101600"/>
            <a:ext cx="1587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>
            <a:off x="1074738" y="101600"/>
            <a:ext cx="776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>
            <a:off x="1851025" y="101600"/>
            <a:ext cx="1588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1074738" y="2638425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H="1">
            <a:off x="1074738" y="2638425"/>
            <a:ext cx="2197100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1074738" y="2638425"/>
            <a:ext cx="1587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Line 17"/>
          <p:cNvSpPr>
            <a:spLocks noChangeShapeType="1"/>
          </p:cNvSpPr>
          <p:nvPr/>
        </p:nvSpPr>
        <p:spPr bwMode="auto">
          <a:xfrm>
            <a:off x="1851025" y="2638425"/>
            <a:ext cx="1588" cy="571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 flipH="1">
            <a:off x="1074738" y="3209925"/>
            <a:ext cx="776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Line 19"/>
          <p:cNvSpPr>
            <a:spLocks noChangeShapeType="1"/>
          </p:cNvSpPr>
          <p:nvPr/>
        </p:nvSpPr>
        <p:spPr bwMode="auto">
          <a:xfrm>
            <a:off x="85725" y="4157663"/>
            <a:ext cx="4883150" cy="250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>
            <a:off x="87313" y="1022350"/>
            <a:ext cx="333255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Line 29"/>
          <p:cNvSpPr>
            <a:spLocks noChangeShapeType="1"/>
          </p:cNvSpPr>
          <p:nvPr/>
        </p:nvSpPr>
        <p:spPr bwMode="auto">
          <a:xfrm>
            <a:off x="309563" y="6605588"/>
            <a:ext cx="4552950" cy="15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Line 30"/>
          <p:cNvSpPr>
            <a:spLocks noChangeShapeType="1"/>
          </p:cNvSpPr>
          <p:nvPr/>
        </p:nvSpPr>
        <p:spPr bwMode="auto">
          <a:xfrm flipH="1">
            <a:off x="309563" y="5346700"/>
            <a:ext cx="2097087" cy="12588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Freeform 31"/>
          <p:cNvSpPr>
            <a:spLocks/>
          </p:cNvSpPr>
          <p:nvPr/>
        </p:nvSpPr>
        <p:spPr bwMode="auto">
          <a:xfrm>
            <a:off x="282575" y="424497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6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6"/>
                </a:lnTo>
                <a:lnTo>
                  <a:pt x="4" y="32"/>
                </a:lnTo>
                <a:lnTo>
                  <a:pt x="0" y="52"/>
                </a:lnTo>
                <a:lnTo>
                  <a:pt x="4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Freeform 32"/>
          <p:cNvSpPr>
            <a:spLocks/>
          </p:cNvSpPr>
          <p:nvPr/>
        </p:nvSpPr>
        <p:spPr bwMode="auto">
          <a:xfrm>
            <a:off x="2379663" y="53197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0 h 104"/>
              <a:gd name="T10" fmla="*/ 2147483647 w 103"/>
              <a:gd name="T11" fmla="*/ 2147483647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0 w 103"/>
              <a:gd name="T17" fmla="*/ 2147483647 h 104"/>
              <a:gd name="T18" fmla="*/ 2147483647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103" y="51"/>
                </a:moveTo>
                <a:lnTo>
                  <a:pt x="99" y="31"/>
                </a:lnTo>
                <a:lnTo>
                  <a:pt x="89" y="15"/>
                </a:lnTo>
                <a:lnTo>
                  <a:pt x="71" y="3"/>
                </a:lnTo>
                <a:lnTo>
                  <a:pt x="51" y="0"/>
                </a:lnTo>
                <a:lnTo>
                  <a:pt x="31" y="3"/>
                </a:lnTo>
                <a:lnTo>
                  <a:pt x="14" y="15"/>
                </a:lnTo>
                <a:lnTo>
                  <a:pt x="4" y="31"/>
                </a:lnTo>
                <a:lnTo>
                  <a:pt x="0" y="51"/>
                </a:lnTo>
                <a:lnTo>
                  <a:pt x="4" y="71"/>
                </a:lnTo>
                <a:lnTo>
                  <a:pt x="14" y="88"/>
                </a:lnTo>
                <a:lnTo>
                  <a:pt x="31" y="99"/>
                </a:lnTo>
                <a:lnTo>
                  <a:pt x="51" y="104"/>
                </a:lnTo>
                <a:lnTo>
                  <a:pt x="71" y="99"/>
                </a:lnTo>
                <a:lnTo>
                  <a:pt x="89" y="88"/>
                </a:lnTo>
                <a:lnTo>
                  <a:pt x="99" y="71"/>
                </a:lnTo>
                <a:lnTo>
                  <a:pt x="103" y="51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Freeform 33"/>
          <p:cNvSpPr>
            <a:spLocks/>
          </p:cNvSpPr>
          <p:nvPr/>
        </p:nvSpPr>
        <p:spPr bwMode="auto">
          <a:xfrm>
            <a:off x="1227138" y="4729163"/>
            <a:ext cx="55562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5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5"/>
                </a:lnTo>
                <a:lnTo>
                  <a:pt x="5" y="32"/>
                </a:lnTo>
                <a:lnTo>
                  <a:pt x="0" y="52"/>
                </a:lnTo>
                <a:lnTo>
                  <a:pt x="5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Freeform 34"/>
          <p:cNvSpPr>
            <a:spLocks/>
          </p:cNvSpPr>
          <p:nvPr/>
        </p:nvSpPr>
        <p:spPr bwMode="auto">
          <a:xfrm>
            <a:off x="483552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0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0 w 104"/>
              <a:gd name="T17" fmla="*/ 2147483647 h 103"/>
              <a:gd name="T18" fmla="*/ 2147483647 w 104"/>
              <a:gd name="T19" fmla="*/ 2147483647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3"/>
              <a:gd name="T53" fmla="*/ 104 w 104"/>
              <a:gd name="T54" fmla="*/ 103 h 1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3">
                <a:moveTo>
                  <a:pt x="104" y="52"/>
                </a:moveTo>
                <a:lnTo>
                  <a:pt x="100" y="32"/>
                </a:lnTo>
                <a:lnTo>
                  <a:pt x="88" y="15"/>
                </a:lnTo>
                <a:lnTo>
                  <a:pt x="71" y="4"/>
                </a:lnTo>
                <a:lnTo>
                  <a:pt x="51" y="0"/>
                </a:lnTo>
                <a:lnTo>
                  <a:pt x="31" y="4"/>
                </a:lnTo>
                <a:lnTo>
                  <a:pt x="15" y="15"/>
                </a:lnTo>
                <a:lnTo>
                  <a:pt x="3" y="32"/>
                </a:lnTo>
                <a:lnTo>
                  <a:pt x="0" y="52"/>
                </a:lnTo>
                <a:lnTo>
                  <a:pt x="3" y="72"/>
                </a:lnTo>
                <a:lnTo>
                  <a:pt x="15" y="89"/>
                </a:lnTo>
                <a:lnTo>
                  <a:pt x="31" y="100"/>
                </a:lnTo>
                <a:lnTo>
                  <a:pt x="51" y="103"/>
                </a:lnTo>
                <a:lnTo>
                  <a:pt x="71" y="100"/>
                </a:lnTo>
                <a:lnTo>
                  <a:pt x="88" y="89"/>
                </a:lnTo>
                <a:lnTo>
                  <a:pt x="100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Freeform 35"/>
          <p:cNvSpPr>
            <a:spLocks/>
          </p:cNvSpPr>
          <p:nvPr/>
        </p:nvSpPr>
        <p:spPr bwMode="auto">
          <a:xfrm>
            <a:off x="28257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0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2147483647 h 103"/>
              <a:gd name="T18" fmla="*/ 2147483647 w 104"/>
              <a:gd name="T19" fmla="*/ 2147483647 h 103"/>
              <a:gd name="T20" fmla="*/ 0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4"/>
              <a:gd name="T64" fmla="*/ 0 h 103"/>
              <a:gd name="T65" fmla="*/ 104 w 104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4" h="103">
                <a:moveTo>
                  <a:pt x="104" y="52"/>
                </a:moveTo>
                <a:lnTo>
                  <a:pt x="102" y="35"/>
                </a:lnTo>
                <a:lnTo>
                  <a:pt x="95" y="21"/>
                </a:lnTo>
                <a:lnTo>
                  <a:pt x="83" y="10"/>
                </a:lnTo>
                <a:lnTo>
                  <a:pt x="68" y="2"/>
                </a:lnTo>
                <a:lnTo>
                  <a:pt x="53" y="0"/>
                </a:lnTo>
                <a:lnTo>
                  <a:pt x="36" y="2"/>
                </a:lnTo>
                <a:lnTo>
                  <a:pt x="22" y="10"/>
                </a:lnTo>
                <a:lnTo>
                  <a:pt x="11" y="21"/>
                </a:lnTo>
                <a:lnTo>
                  <a:pt x="3" y="35"/>
                </a:lnTo>
                <a:lnTo>
                  <a:pt x="0" y="52"/>
                </a:lnTo>
                <a:lnTo>
                  <a:pt x="3" y="68"/>
                </a:lnTo>
                <a:lnTo>
                  <a:pt x="11" y="82"/>
                </a:lnTo>
                <a:lnTo>
                  <a:pt x="22" y="94"/>
                </a:lnTo>
                <a:lnTo>
                  <a:pt x="36" y="101"/>
                </a:lnTo>
                <a:lnTo>
                  <a:pt x="53" y="103"/>
                </a:lnTo>
                <a:lnTo>
                  <a:pt x="68" y="101"/>
                </a:lnTo>
                <a:lnTo>
                  <a:pt x="83" y="94"/>
                </a:lnTo>
                <a:lnTo>
                  <a:pt x="95" y="82"/>
                </a:lnTo>
                <a:lnTo>
                  <a:pt x="102" y="68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Line 36"/>
          <p:cNvSpPr>
            <a:spLocks noChangeShapeType="1"/>
          </p:cNvSpPr>
          <p:nvPr/>
        </p:nvSpPr>
        <p:spPr bwMode="auto">
          <a:xfrm flipV="1">
            <a:off x="309563" y="2638425"/>
            <a:ext cx="765175" cy="396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1" name="Freeform 42"/>
          <p:cNvSpPr>
            <a:spLocks/>
          </p:cNvSpPr>
          <p:nvPr/>
        </p:nvSpPr>
        <p:spPr bwMode="auto">
          <a:xfrm>
            <a:off x="692150" y="445452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Line 49"/>
          <p:cNvSpPr>
            <a:spLocks noChangeShapeType="1"/>
          </p:cNvSpPr>
          <p:nvPr/>
        </p:nvSpPr>
        <p:spPr bwMode="auto">
          <a:xfrm>
            <a:off x="309563" y="1022350"/>
            <a:ext cx="765175" cy="1073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9" name="Line 50"/>
          <p:cNvSpPr>
            <a:spLocks noChangeShapeType="1"/>
          </p:cNvSpPr>
          <p:nvPr/>
        </p:nvSpPr>
        <p:spPr bwMode="auto">
          <a:xfrm>
            <a:off x="309563" y="1022350"/>
            <a:ext cx="765175" cy="4445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1" name="Line 52"/>
          <p:cNvSpPr>
            <a:spLocks noChangeShapeType="1"/>
          </p:cNvSpPr>
          <p:nvPr/>
        </p:nvSpPr>
        <p:spPr bwMode="auto">
          <a:xfrm flipV="1">
            <a:off x="719138" y="155575"/>
            <a:ext cx="1587" cy="43275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2" name="Line 53"/>
          <p:cNvSpPr>
            <a:spLocks noChangeShapeType="1"/>
          </p:cNvSpPr>
          <p:nvPr/>
        </p:nvSpPr>
        <p:spPr bwMode="auto">
          <a:xfrm>
            <a:off x="719138" y="1022350"/>
            <a:ext cx="1587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Line 54"/>
          <p:cNvSpPr>
            <a:spLocks noChangeShapeType="1"/>
          </p:cNvSpPr>
          <p:nvPr/>
        </p:nvSpPr>
        <p:spPr bwMode="auto">
          <a:xfrm flipV="1">
            <a:off x="719138" y="1022350"/>
            <a:ext cx="1587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5" name="Line 56"/>
          <p:cNvSpPr>
            <a:spLocks noChangeShapeType="1"/>
          </p:cNvSpPr>
          <p:nvPr/>
        </p:nvSpPr>
        <p:spPr bwMode="auto">
          <a:xfrm>
            <a:off x="3406775" y="3833813"/>
            <a:ext cx="5627688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6" name="Freeform 57"/>
          <p:cNvSpPr>
            <a:spLocks/>
          </p:cNvSpPr>
          <p:nvPr/>
        </p:nvSpPr>
        <p:spPr bwMode="auto">
          <a:xfrm>
            <a:off x="3775075" y="3806825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8" y="75"/>
                </a:moveTo>
                <a:lnTo>
                  <a:pt x="104" y="55"/>
                </a:lnTo>
                <a:lnTo>
                  <a:pt x="101" y="36"/>
                </a:lnTo>
                <a:lnTo>
                  <a:pt x="91" y="18"/>
                </a:lnTo>
                <a:lnTo>
                  <a:pt x="75" y="5"/>
                </a:lnTo>
                <a:lnTo>
                  <a:pt x="56" y="0"/>
                </a:lnTo>
                <a:lnTo>
                  <a:pt x="35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Freeform 58"/>
          <p:cNvSpPr>
            <a:spLocks/>
          </p:cNvSpPr>
          <p:nvPr/>
        </p:nvSpPr>
        <p:spPr bwMode="auto">
          <a:xfrm>
            <a:off x="6130925" y="38068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0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98" y="75"/>
                </a:moveTo>
                <a:lnTo>
                  <a:pt x="103" y="55"/>
                </a:lnTo>
                <a:lnTo>
                  <a:pt x="101" y="36"/>
                </a:lnTo>
                <a:lnTo>
                  <a:pt x="92" y="18"/>
                </a:lnTo>
                <a:lnTo>
                  <a:pt x="76" y="5"/>
                </a:lnTo>
                <a:lnTo>
                  <a:pt x="56" y="0"/>
                </a:lnTo>
                <a:lnTo>
                  <a:pt x="36" y="2"/>
                </a:lnTo>
                <a:lnTo>
                  <a:pt x="18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8" name="Freeform 59"/>
          <p:cNvSpPr>
            <a:spLocks/>
          </p:cNvSpPr>
          <p:nvPr/>
        </p:nvSpPr>
        <p:spPr bwMode="auto">
          <a:xfrm>
            <a:off x="4835525" y="3806825"/>
            <a:ext cx="55563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2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3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Freeform 60"/>
          <p:cNvSpPr>
            <a:spLocks/>
          </p:cNvSpPr>
          <p:nvPr/>
        </p:nvSpPr>
        <p:spPr bwMode="auto">
          <a:xfrm>
            <a:off x="8888413" y="3806825"/>
            <a:ext cx="55562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3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7" y="28"/>
                </a:lnTo>
                <a:lnTo>
                  <a:pt x="0" y="47"/>
                </a:lnTo>
                <a:lnTo>
                  <a:pt x="4" y="68"/>
                </a:lnTo>
                <a:lnTo>
                  <a:pt x="13" y="86"/>
                </a:lnTo>
                <a:lnTo>
                  <a:pt x="29" y="98"/>
                </a:lnTo>
                <a:lnTo>
                  <a:pt x="49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36" name="Line 67"/>
          <p:cNvSpPr>
            <a:spLocks noChangeShapeType="1"/>
          </p:cNvSpPr>
          <p:nvPr/>
        </p:nvSpPr>
        <p:spPr bwMode="auto">
          <a:xfrm flipV="1">
            <a:off x="4260850" y="3135313"/>
            <a:ext cx="1588" cy="1574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63" name="Line 94"/>
          <p:cNvSpPr>
            <a:spLocks noChangeShapeType="1"/>
          </p:cNvSpPr>
          <p:nvPr/>
        </p:nvSpPr>
        <p:spPr bwMode="auto">
          <a:xfrm flipV="1">
            <a:off x="4260850" y="4071938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8" name="Freeform 129"/>
          <p:cNvSpPr>
            <a:spLocks/>
          </p:cNvSpPr>
          <p:nvPr/>
        </p:nvSpPr>
        <p:spPr bwMode="auto">
          <a:xfrm>
            <a:off x="1047750" y="2611438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9" name="Freeform 130"/>
          <p:cNvSpPr>
            <a:spLocks/>
          </p:cNvSpPr>
          <p:nvPr/>
        </p:nvSpPr>
        <p:spPr bwMode="auto">
          <a:xfrm>
            <a:off x="1047750" y="20669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2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2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0" name="Freeform 131"/>
          <p:cNvSpPr>
            <a:spLocks/>
          </p:cNvSpPr>
          <p:nvPr/>
        </p:nvSpPr>
        <p:spPr bwMode="auto">
          <a:xfrm>
            <a:off x="1047750" y="143986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2" name="Freeform 133"/>
          <p:cNvSpPr>
            <a:spLocks/>
          </p:cNvSpPr>
          <p:nvPr/>
        </p:nvSpPr>
        <p:spPr bwMode="auto">
          <a:xfrm>
            <a:off x="692150" y="1568450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3"/>
                </a:moveTo>
                <a:lnTo>
                  <a:pt x="103" y="42"/>
                </a:lnTo>
                <a:lnTo>
                  <a:pt x="99" y="33"/>
                </a:lnTo>
                <a:lnTo>
                  <a:pt x="95" y="23"/>
                </a:lnTo>
                <a:lnTo>
                  <a:pt x="88" y="16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6"/>
                </a:lnTo>
                <a:lnTo>
                  <a:pt x="8" y="23"/>
                </a:lnTo>
                <a:lnTo>
                  <a:pt x="4" y="33"/>
                </a:lnTo>
                <a:lnTo>
                  <a:pt x="1" y="42"/>
                </a:lnTo>
                <a:lnTo>
                  <a:pt x="0" y="53"/>
                </a:lnTo>
                <a:lnTo>
                  <a:pt x="1" y="62"/>
                </a:lnTo>
                <a:lnTo>
                  <a:pt x="4" y="73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1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1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3"/>
                </a:lnTo>
                <a:lnTo>
                  <a:pt x="103" y="62"/>
                </a:lnTo>
                <a:lnTo>
                  <a:pt x="104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3" name="Freeform 134"/>
          <p:cNvSpPr>
            <a:spLocks/>
          </p:cNvSpPr>
          <p:nvPr/>
        </p:nvSpPr>
        <p:spPr bwMode="auto">
          <a:xfrm>
            <a:off x="692150" y="1233488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2"/>
                </a:moveTo>
                <a:lnTo>
                  <a:pt x="103" y="42"/>
                </a:lnTo>
                <a:lnTo>
                  <a:pt x="99" y="32"/>
                </a:lnTo>
                <a:lnTo>
                  <a:pt x="95" y="23"/>
                </a:lnTo>
                <a:lnTo>
                  <a:pt x="88" y="15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5"/>
                </a:lnTo>
                <a:lnTo>
                  <a:pt x="8" y="23"/>
                </a:lnTo>
                <a:lnTo>
                  <a:pt x="4" y="32"/>
                </a:lnTo>
                <a:lnTo>
                  <a:pt x="1" y="42"/>
                </a:lnTo>
                <a:lnTo>
                  <a:pt x="0" y="52"/>
                </a:lnTo>
                <a:lnTo>
                  <a:pt x="1" y="62"/>
                </a:lnTo>
                <a:lnTo>
                  <a:pt x="4" y="71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0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0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1"/>
                </a:lnTo>
                <a:lnTo>
                  <a:pt x="103" y="62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5" name="Freeform 136"/>
          <p:cNvSpPr>
            <a:spLocks/>
          </p:cNvSpPr>
          <p:nvPr/>
        </p:nvSpPr>
        <p:spPr bwMode="auto">
          <a:xfrm>
            <a:off x="282575" y="995363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0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0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104"/>
              <a:gd name="T77" fmla="*/ 104 w 104"/>
              <a:gd name="T78" fmla="*/ 104 h 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104">
                <a:moveTo>
                  <a:pt x="104" y="52"/>
                </a:moveTo>
                <a:lnTo>
                  <a:pt x="103" y="38"/>
                </a:lnTo>
                <a:lnTo>
                  <a:pt x="98" y="26"/>
                </a:lnTo>
                <a:lnTo>
                  <a:pt x="89" y="15"/>
                </a:lnTo>
                <a:lnTo>
                  <a:pt x="79" y="7"/>
                </a:lnTo>
                <a:lnTo>
                  <a:pt x="66" y="2"/>
                </a:lnTo>
                <a:lnTo>
                  <a:pt x="53" y="0"/>
                </a:lnTo>
                <a:lnTo>
                  <a:pt x="39" y="2"/>
                </a:lnTo>
                <a:lnTo>
                  <a:pt x="26" y="7"/>
                </a:lnTo>
                <a:lnTo>
                  <a:pt x="16" y="15"/>
                </a:lnTo>
                <a:lnTo>
                  <a:pt x="8" y="26"/>
                </a:lnTo>
                <a:lnTo>
                  <a:pt x="2" y="38"/>
                </a:lnTo>
                <a:lnTo>
                  <a:pt x="0" y="52"/>
                </a:lnTo>
                <a:lnTo>
                  <a:pt x="2" y="66"/>
                </a:lnTo>
                <a:lnTo>
                  <a:pt x="8" y="78"/>
                </a:lnTo>
                <a:lnTo>
                  <a:pt x="16" y="89"/>
                </a:lnTo>
                <a:lnTo>
                  <a:pt x="26" y="97"/>
                </a:lnTo>
                <a:lnTo>
                  <a:pt x="39" y="102"/>
                </a:lnTo>
                <a:lnTo>
                  <a:pt x="53" y="104"/>
                </a:lnTo>
                <a:lnTo>
                  <a:pt x="66" y="102"/>
                </a:lnTo>
                <a:lnTo>
                  <a:pt x="79" y="97"/>
                </a:lnTo>
                <a:lnTo>
                  <a:pt x="89" y="89"/>
                </a:lnTo>
                <a:lnTo>
                  <a:pt x="98" y="78"/>
                </a:lnTo>
                <a:lnTo>
                  <a:pt x="103" y="66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6" name="Text Box 69"/>
          <p:cNvSpPr txBox="1">
            <a:spLocks noChangeArrowheads="1"/>
          </p:cNvSpPr>
          <p:nvPr/>
        </p:nvSpPr>
        <p:spPr bwMode="auto">
          <a:xfrm>
            <a:off x="0" y="685800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7" name="Rectangle 71"/>
          <p:cNvSpPr>
            <a:spLocks noChangeArrowheads="1"/>
          </p:cNvSpPr>
          <p:nvPr/>
        </p:nvSpPr>
        <p:spPr bwMode="auto">
          <a:xfrm>
            <a:off x="0" y="6264275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8" name="Rectangle 75"/>
          <p:cNvSpPr>
            <a:spLocks noChangeArrowheads="1"/>
          </p:cNvSpPr>
          <p:nvPr/>
        </p:nvSpPr>
        <p:spPr bwMode="auto">
          <a:xfrm>
            <a:off x="4806950" y="6353175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9" name="Rectangle 76"/>
          <p:cNvSpPr>
            <a:spLocks noChangeArrowheads="1"/>
          </p:cNvSpPr>
          <p:nvPr/>
        </p:nvSpPr>
        <p:spPr bwMode="auto">
          <a:xfrm>
            <a:off x="-74613" y="4197350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0" name="Rectangle 77"/>
          <p:cNvSpPr>
            <a:spLocks noChangeArrowheads="1"/>
          </p:cNvSpPr>
          <p:nvPr/>
        </p:nvSpPr>
        <p:spPr bwMode="auto">
          <a:xfrm>
            <a:off x="8696325" y="351472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33CC33"/>
                </a:solidFill>
              </a:rPr>
              <a:t>1</a:t>
            </a:r>
            <a:r>
              <a:rPr lang="sk-SK" sz="1200" b="1">
                <a:solidFill>
                  <a:srgbClr val="33CC33"/>
                </a:solidFill>
              </a:rPr>
              <a:t>U</a:t>
            </a:r>
            <a:endParaRPr lang="en-US" sz="1200" b="1" baseline="-25000">
              <a:solidFill>
                <a:srgbClr val="33CC33"/>
              </a:solidFill>
            </a:endParaRPr>
          </a:p>
        </p:txBody>
      </p:sp>
      <p:sp>
        <p:nvSpPr>
          <p:cNvPr id="3211" name="Rectangle 78"/>
          <p:cNvSpPr>
            <a:spLocks noChangeArrowheads="1"/>
          </p:cNvSpPr>
          <p:nvPr/>
        </p:nvSpPr>
        <p:spPr bwMode="auto">
          <a:xfrm>
            <a:off x="3471863" y="3570288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12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2" name="Rectangle 79"/>
          <p:cNvSpPr>
            <a:spLocks noChangeArrowheads="1"/>
          </p:cNvSpPr>
          <p:nvPr/>
        </p:nvSpPr>
        <p:spPr bwMode="auto">
          <a:xfrm>
            <a:off x="1571625" y="3952875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3" name="Rectangle 80"/>
          <p:cNvSpPr>
            <a:spLocks noChangeArrowheads="1"/>
          </p:cNvSpPr>
          <p:nvPr/>
        </p:nvSpPr>
        <p:spPr bwMode="auto">
          <a:xfrm>
            <a:off x="1243013" y="4543425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4" name="Rectangle 82"/>
          <p:cNvSpPr>
            <a:spLocks noChangeArrowheads="1"/>
          </p:cNvSpPr>
          <p:nvPr/>
        </p:nvSpPr>
        <p:spPr bwMode="auto">
          <a:xfrm>
            <a:off x="2397125" y="5761038"/>
            <a:ext cx="10599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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 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5" name="Rectangle 85"/>
          <p:cNvSpPr>
            <a:spLocks noChangeArrowheads="1"/>
          </p:cNvSpPr>
          <p:nvPr/>
        </p:nvSpPr>
        <p:spPr bwMode="auto">
          <a:xfrm>
            <a:off x="2846450" y="965200"/>
            <a:ext cx="7248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6" name="Rectangle 86"/>
          <p:cNvSpPr>
            <a:spLocks noChangeArrowheads="1"/>
          </p:cNvSpPr>
          <p:nvPr/>
        </p:nvSpPr>
        <p:spPr bwMode="auto">
          <a:xfrm>
            <a:off x="684213" y="2324100"/>
            <a:ext cx="76655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7" name="Rectangle 87"/>
          <p:cNvSpPr>
            <a:spLocks noChangeArrowheads="1"/>
          </p:cNvSpPr>
          <p:nvPr/>
        </p:nvSpPr>
        <p:spPr bwMode="auto">
          <a:xfrm>
            <a:off x="812800" y="2057809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9" name="Text Box 101"/>
          <p:cNvSpPr txBox="1">
            <a:spLocks noChangeArrowheads="1"/>
          </p:cNvSpPr>
          <p:nvPr/>
        </p:nvSpPr>
        <p:spPr bwMode="auto">
          <a:xfrm>
            <a:off x="3994150" y="4238625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0" name="Text Box 102"/>
          <p:cNvSpPr txBox="1">
            <a:spLocks noChangeArrowheads="1"/>
          </p:cNvSpPr>
          <p:nvPr/>
        </p:nvSpPr>
        <p:spPr bwMode="auto">
          <a:xfrm>
            <a:off x="3998913" y="3976836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B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4" name="Rectangle 75"/>
          <p:cNvSpPr>
            <a:spLocks noChangeArrowheads="1"/>
          </p:cNvSpPr>
          <p:nvPr/>
        </p:nvSpPr>
        <p:spPr bwMode="auto">
          <a:xfrm>
            <a:off x="2244725" y="5056188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5" name="Rectangle 75"/>
          <p:cNvSpPr>
            <a:spLocks noChangeArrowheads="1"/>
          </p:cNvSpPr>
          <p:nvPr/>
        </p:nvSpPr>
        <p:spPr bwMode="auto">
          <a:xfrm>
            <a:off x="5956300" y="353377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FFC000"/>
                </a:solidFill>
              </a:rPr>
              <a:t>3</a:t>
            </a:r>
            <a:r>
              <a:rPr lang="sk-SK" sz="1200" b="1">
                <a:solidFill>
                  <a:srgbClr val="FFC000"/>
                </a:solidFill>
              </a:rPr>
              <a:t>U</a:t>
            </a:r>
            <a:endParaRPr lang="en-US" sz="1200" b="1" baseline="-25000">
              <a:solidFill>
                <a:srgbClr val="FFC000"/>
              </a:solidFill>
            </a:endParaRPr>
          </a:p>
        </p:txBody>
      </p:sp>
      <p:sp>
        <p:nvSpPr>
          <p:cNvPr id="3226" name="Text Box 112"/>
          <p:cNvSpPr txBox="1">
            <a:spLocks noChangeArrowheads="1"/>
          </p:cNvSpPr>
          <p:nvPr/>
        </p:nvSpPr>
        <p:spPr bwMode="auto">
          <a:xfrm>
            <a:off x="-32504" y="4430713"/>
            <a:ext cx="81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7" name="Text Box 113"/>
          <p:cNvSpPr txBox="1">
            <a:spLocks noChangeArrowheads="1"/>
          </p:cNvSpPr>
          <p:nvPr/>
        </p:nvSpPr>
        <p:spPr bwMode="auto">
          <a:xfrm>
            <a:off x="325438" y="1482725"/>
            <a:ext cx="44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8" name="Text Box 114"/>
          <p:cNvSpPr txBox="1">
            <a:spLocks noChangeArrowheads="1"/>
          </p:cNvSpPr>
          <p:nvPr/>
        </p:nvSpPr>
        <p:spPr bwMode="auto">
          <a:xfrm>
            <a:off x="361950" y="1143000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9" name="Rectangle 80"/>
          <p:cNvSpPr>
            <a:spLocks noChangeArrowheads="1"/>
          </p:cNvSpPr>
          <p:nvPr/>
        </p:nvSpPr>
        <p:spPr bwMode="auto">
          <a:xfrm>
            <a:off x="4784725" y="3557588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>
                <a:latin typeface="Arial" pitchFamily="34" charset="0"/>
                <a:cs typeface="Arial" pitchFamily="34" charset="0"/>
              </a:rPr>
              <a:t>H</a:t>
            </a:r>
            <a:endParaRPr lang="en-US" sz="12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7" name="Rectangle 87"/>
          <p:cNvSpPr>
            <a:spLocks noChangeArrowheads="1"/>
          </p:cNvSpPr>
          <p:nvPr/>
        </p:nvSpPr>
        <p:spPr bwMode="auto">
          <a:xfrm>
            <a:off x="0" y="2041525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 rot="-1429834">
            <a:off x="1209675" y="4797425"/>
            <a:ext cx="179388" cy="180975"/>
            <a:chOff x="1270" y="2131"/>
            <a:chExt cx="64" cy="59"/>
          </a:xfrm>
        </p:grpSpPr>
        <p:sp>
          <p:nvSpPr>
            <p:cNvPr id="3186" name="Arc 61"/>
            <p:cNvSpPr>
              <a:spLocks/>
            </p:cNvSpPr>
            <p:nvPr/>
          </p:nvSpPr>
          <p:spPr bwMode="auto">
            <a:xfrm rot="8057322">
              <a:off x="1272" y="2129"/>
              <a:ext cx="59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Oval 62"/>
            <p:cNvSpPr>
              <a:spLocks noChangeArrowheads="1"/>
            </p:cNvSpPr>
            <p:nvPr/>
          </p:nvSpPr>
          <p:spPr bwMode="auto">
            <a:xfrm>
              <a:off x="1293" y="2150"/>
              <a:ext cx="9" cy="9"/>
            </a:xfrm>
            <a:prstGeom prst="ellipse">
              <a:avLst/>
            </a:prstGeom>
            <a:solidFill>
              <a:schemeClr val="tx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2946400" y="6519863"/>
            <a:ext cx="33338" cy="144462"/>
            <a:chOff x="7766462" y="4808010"/>
            <a:chExt cx="33487" cy="144684"/>
          </a:xfrm>
        </p:grpSpPr>
        <p:cxnSp>
          <p:nvCxnSpPr>
            <p:cNvPr id="18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2798763" y="2571750"/>
            <a:ext cx="33337" cy="146050"/>
            <a:chOff x="7766462" y="4808010"/>
            <a:chExt cx="33487" cy="144684"/>
          </a:xfrm>
        </p:grpSpPr>
        <p:cxnSp>
          <p:nvCxnSpPr>
            <p:cNvPr id="184" name="Straight Connector 183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5"/>
          <p:cNvGrpSpPr>
            <a:grpSpLocks/>
          </p:cNvGrpSpPr>
          <p:nvPr/>
        </p:nvGrpSpPr>
        <p:grpSpPr bwMode="auto">
          <a:xfrm rot="-5400000">
            <a:off x="1071563" y="3595687"/>
            <a:ext cx="33338" cy="144463"/>
            <a:chOff x="7766462" y="4808010"/>
            <a:chExt cx="33487" cy="144684"/>
          </a:xfrm>
        </p:grpSpPr>
        <p:cxnSp>
          <p:nvCxnSpPr>
            <p:cNvPr id="187" name="Straight Connector 186"/>
            <p:cNvCxnSpPr/>
            <p:nvPr/>
          </p:nvCxnSpPr>
          <p:spPr>
            <a:xfrm rot="16200000" flipH="1">
              <a:off x="7678174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7711661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8"/>
          <p:cNvGrpSpPr>
            <a:grpSpLocks/>
          </p:cNvGrpSpPr>
          <p:nvPr/>
        </p:nvGrpSpPr>
        <p:grpSpPr bwMode="auto">
          <a:xfrm rot="-5400000">
            <a:off x="292100" y="5249863"/>
            <a:ext cx="33338" cy="144462"/>
            <a:chOff x="7766462" y="4808010"/>
            <a:chExt cx="33487" cy="144684"/>
          </a:xfrm>
        </p:grpSpPr>
        <p:cxnSp>
          <p:nvCxnSpPr>
            <p:cNvPr id="190" name="Straight Connector 189"/>
            <p:cNvCxnSpPr/>
            <p:nvPr/>
          </p:nvCxnSpPr>
          <p:spPr>
            <a:xfrm rot="16200000" flipH="1">
              <a:off x="7678174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 flipH="1">
              <a:off x="7711661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1"/>
          <p:cNvGrpSpPr>
            <a:grpSpLocks/>
          </p:cNvGrpSpPr>
          <p:nvPr/>
        </p:nvGrpSpPr>
        <p:grpSpPr bwMode="auto">
          <a:xfrm rot="-2400000">
            <a:off x="2543175" y="2992438"/>
            <a:ext cx="33338" cy="144462"/>
            <a:chOff x="7766462" y="4808010"/>
            <a:chExt cx="33487" cy="144684"/>
          </a:xfrm>
        </p:grpSpPr>
        <p:cxnSp>
          <p:nvCxnSpPr>
            <p:cNvPr id="193" name="Straight Connector 192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4"/>
          <p:cNvGrpSpPr>
            <a:grpSpLocks/>
          </p:cNvGrpSpPr>
          <p:nvPr/>
        </p:nvGrpSpPr>
        <p:grpSpPr bwMode="auto">
          <a:xfrm rot="-2400000">
            <a:off x="1908175" y="5576888"/>
            <a:ext cx="33338" cy="144462"/>
            <a:chOff x="7766462" y="4808010"/>
            <a:chExt cx="33487" cy="144684"/>
          </a:xfrm>
        </p:grpSpPr>
        <p:cxnSp>
          <p:nvCxnSpPr>
            <p:cNvPr id="196" name="Straight Connector 195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BlokTextu 115"/>
          <p:cNvSpPr txBox="1"/>
          <p:nvPr/>
        </p:nvSpPr>
        <p:spPr>
          <a:xfrm>
            <a:off x="3917482" y="720000"/>
            <a:ext cx="5191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pPr algn="l"/>
            <a:r>
              <a:rPr lang="sk-SK" sz="1400" b="1" dirty="0" smtClean="0"/>
              <a:t>6)</a:t>
            </a:r>
            <a:r>
              <a:rPr lang="sk-SK" sz="1400" dirty="0" smtClean="0"/>
              <a:t> Zobrazíme bod </a:t>
            </a:r>
            <a:r>
              <a:rPr lang="sk-SK" sz="1400" b="1" dirty="0" smtClean="0"/>
              <a:t>C</a:t>
            </a:r>
            <a:r>
              <a:rPr lang="sk-SK" sz="1400" dirty="0" smtClean="0"/>
              <a:t>:</a:t>
            </a:r>
          </a:p>
          <a:p>
            <a:pPr algn="l"/>
            <a:r>
              <a:rPr lang="sk-SK" sz="1400" dirty="0" smtClean="0"/>
              <a:t>V </a:t>
            </a:r>
            <a:r>
              <a:rPr lang="sk-SK" sz="1400" dirty="0" err="1" smtClean="0"/>
              <a:t>Mongeovej</a:t>
            </a:r>
            <a:r>
              <a:rPr lang="sk-SK" sz="1400" dirty="0" smtClean="0"/>
              <a:t> projekcii stačí narysovať bod </a:t>
            </a:r>
            <a:r>
              <a:rPr lang="sk-SK" sz="1400" b="1" dirty="0" smtClean="0"/>
              <a:t>C</a:t>
            </a:r>
            <a:r>
              <a:rPr lang="sk-SK" sz="1400" b="1" baseline="-25000" dirty="0" smtClean="0"/>
              <a:t>s1</a:t>
            </a:r>
            <a:r>
              <a:rPr lang="sk-SK" sz="1400" dirty="0" smtClean="0"/>
              <a:t> (</a:t>
            </a:r>
            <a:r>
              <a:rPr lang="sk-SK" sz="1400" b="1" dirty="0" smtClean="0"/>
              <a:t>C</a:t>
            </a:r>
            <a:r>
              <a:rPr lang="sk-SK" sz="1400" b="1" baseline="-25000" dirty="0" smtClean="0"/>
              <a:t>s2</a:t>
            </a:r>
            <a:r>
              <a:rPr lang="sk-SK" sz="1400" dirty="0" smtClean="0"/>
              <a:t> nemusíme</a:t>
            </a:r>
          </a:p>
          <a:p>
            <a:pPr algn="l"/>
            <a:r>
              <a:rPr lang="sk-SK" sz="1400" dirty="0" smtClean="0"/>
              <a:t>rysovať, lebo </a:t>
            </a:r>
            <a:r>
              <a:rPr lang="sk-SK" sz="1400" dirty="0" err="1" smtClean="0"/>
              <a:t>z-ová</a:t>
            </a:r>
            <a:r>
              <a:rPr lang="sk-SK" sz="1400" dirty="0" smtClean="0"/>
              <a:t> súradnica bodov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</a:t>
            </a:r>
            <a:r>
              <a:rPr lang="sk-SK" sz="1400" b="1" dirty="0" smtClean="0"/>
              <a:t>C</a:t>
            </a:r>
            <a:r>
              <a:rPr lang="sk-SK" sz="1400" dirty="0" smtClean="0"/>
              <a:t> je rovnaká).</a:t>
            </a:r>
          </a:p>
          <a:p>
            <a:r>
              <a:rPr lang="sk-SK" sz="1400" dirty="0" smtClean="0"/>
              <a:t>V perspektíve využijeme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</a:t>
            </a:r>
            <a:r>
              <a:rPr lang="sk-SK" sz="1400" b="1" baseline="30000" dirty="0" smtClean="0"/>
              <a:t>2</a:t>
            </a:r>
            <a:r>
              <a:rPr lang="sk-SK" sz="1400" b="1" dirty="0" smtClean="0"/>
              <a:t>U</a:t>
            </a:r>
            <a:r>
              <a:rPr lang="sk-SK" sz="1400" dirty="0" smtClean="0"/>
              <a:t> priamky </a:t>
            </a:r>
            <a:r>
              <a:rPr lang="sk-SK" sz="1400" b="1" dirty="0" smtClean="0"/>
              <a:t>AC</a:t>
            </a:r>
            <a:r>
              <a:rPr lang="sk-SK" sz="1400" dirty="0" smtClean="0"/>
              <a:t>.</a:t>
            </a:r>
          </a:p>
          <a:p>
            <a:r>
              <a:rPr lang="sk-SK" sz="1400" b="1" dirty="0" smtClean="0"/>
              <a:t>C </a:t>
            </a:r>
            <a:r>
              <a:rPr lang="sk-SK" sz="1400" b="1" dirty="0" smtClean="0">
                <a:sym typeface="Symbol"/>
              </a:rPr>
              <a:t> </a:t>
            </a:r>
            <a:r>
              <a:rPr lang="sk-SK" sz="1400" b="1" baseline="30000" dirty="0" smtClean="0"/>
              <a:t>2</a:t>
            </a:r>
            <a:r>
              <a:rPr lang="sk-SK" sz="1400" b="1" dirty="0" smtClean="0"/>
              <a:t>UA</a:t>
            </a:r>
          </a:p>
          <a:p>
            <a:r>
              <a:rPr lang="sk-SK" sz="1400" b="1" dirty="0" smtClean="0"/>
              <a:t>7) </a:t>
            </a:r>
            <a:r>
              <a:rPr lang="sk-SK" sz="1400" dirty="0" smtClean="0"/>
              <a:t>Pomocou </a:t>
            </a:r>
            <a:r>
              <a:rPr lang="sk-SK" sz="1400" dirty="0" err="1" smtClean="0"/>
              <a:t>úbežníkov</a:t>
            </a:r>
            <a:r>
              <a:rPr lang="sk-SK" sz="1400" dirty="0" smtClean="0"/>
              <a:t> </a:t>
            </a:r>
            <a:r>
              <a:rPr lang="sk-SK" sz="1400" b="1" baseline="30000" dirty="0" smtClean="0"/>
              <a:t>3</a:t>
            </a:r>
            <a:r>
              <a:rPr lang="sk-SK" sz="1400" b="1" dirty="0" smtClean="0"/>
              <a:t>U</a:t>
            </a:r>
            <a:r>
              <a:rPr lang="sk-SK" sz="1400" dirty="0" smtClean="0"/>
              <a:t> a </a:t>
            </a:r>
            <a:r>
              <a:rPr lang="sk-SK" sz="1400" b="1" baseline="30000" dirty="0" smtClean="0"/>
              <a:t>1</a:t>
            </a:r>
            <a:r>
              <a:rPr lang="sk-SK" sz="1400" b="1" dirty="0" smtClean="0"/>
              <a:t>U</a:t>
            </a:r>
            <a:r>
              <a:rPr lang="sk-SK" sz="1400" dirty="0" smtClean="0"/>
              <a:t> zobrazíme bod </a:t>
            </a:r>
            <a:r>
              <a:rPr lang="sk-SK" sz="1400" b="1" dirty="0" smtClean="0"/>
              <a:t>D </a:t>
            </a:r>
            <a:r>
              <a:rPr lang="sk-SK" sz="1400" dirty="0" smtClean="0"/>
              <a:t>a dokončíme </a:t>
            </a:r>
          </a:p>
          <a:p>
            <a:r>
              <a:rPr lang="sk-SK" sz="1400" dirty="0" smtClean="0"/>
              <a:t>perspektívu trojbokého hranola.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976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Freeform 129"/>
          <p:cNvSpPr>
            <a:spLocks/>
          </p:cNvSpPr>
          <p:nvPr/>
        </p:nvSpPr>
        <p:spPr bwMode="auto">
          <a:xfrm>
            <a:off x="1043734" y="3918910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86"/>
          <p:cNvSpPr>
            <a:spLocks noChangeArrowheads="1"/>
          </p:cNvSpPr>
          <p:nvPr/>
        </p:nvSpPr>
        <p:spPr bwMode="auto">
          <a:xfrm>
            <a:off x="1065221" y="3896276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86"/>
          <p:cNvSpPr>
            <a:spLocks noChangeArrowheads="1"/>
          </p:cNvSpPr>
          <p:nvPr/>
        </p:nvSpPr>
        <p:spPr bwMode="auto">
          <a:xfrm>
            <a:off x="1085269" y="2057809"/>
            <a:ext cx="5357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87"/>
          <p:cNvSpPr>
            <a:spLocks noChangeArrowheads="1"/>
          </p:cNvSpPr>
          <p:nvPr/>
        </p:nvSpPr>
        <p:spPr bwMode="auto">
          <a:xfrm>
            <a:off x="1018099" y="1443124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Line 36"/>
          <p:cNvSpPr>
            <a:spLocks noChangeShapeType="1"/>
          </p:cNvSpPr>
          <p:nvPr/>
        </p:nvSpPr>
        <p:spPr bwMode="auto">
          <a:xfrm flipV="1">
            <a:off x="317580" y="3951798"/>
            <a:ext cx="755846" cy="264977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Freeform 129"/>
          <p:cNvSpPr>
            <a:spLocks/>
          </p:cNvSpPr>
          <p:nvPr/>
        </p:nvSpPr>
        <p:spPr bwMode="auto">
          <a:xfrm>
            <a:off x="874078" y="4544454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86"/>
          <p:cNvSpPr>
            <a:spLocks noChangeArrowheads="1"/>
          </p:cNvSpPr>
          <p:nvPr/>
        </p:nvSpPr>
        <p:spPr bwMode="auto">
          <a:xfrm>
            <a:off x="792189" y="4545677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en-US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ight Brace 163"/>
          <p:cNvSpPr/>
          <p:nvPr/>
        </p:nvSpPr>
        <p:spPr>
          <a:xfrm rot="17873998">
            <a:off x="1063760" y="4442964"/>
            <a:ext cx="71437" cy="379722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ight Brace 201"/>
          <p:cNvSpPr/>
          <p:nvPr/>
        </p:nvSpPr>
        <p:spPr>
          <a:xfrm rot="16200000">
            <a:off x="4624388" y="3584575"/>
            <a:ext cx="71438" cy="395287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200"/>
          </a:p>
        </p:txBody>
      </p:sp>
      <p:sp>
        <p:nvSpPr>
          <p:cNvPr id="132" name="Line 73"/>
          <p:cNvSpPr>
            <a:spLocks noChangeShapeType="1"/>
          </p:cNvSpPr>
          <p:nvPr/>
        </p:nvSpPr>
        <p:spPr bwMode="auto">
          <a:xfrm flipV="1">
            <a:off x="4460875" y="3135313"/>
            <a:ext cx="1588" cy="1574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flipH="1" flipV="1">
            <a:off x="3802063" y="3833813"/>
            <a:ext cx="658812" cy="822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4" name="Freeform 129"/>
          <p:cNvSpPr>
            <a:spLocks/>
          </p:cNvSpPr>
          <p:nvPr/>
        </p:nvSpPr>
        <p:spPr bwMode="auto">
          <a:xfrm>
            <a:off x="4428318" y="4630414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 Box 101"/>
          <p:cNvSpPr txBox="1">
            <a:spLocks noChangeArrowheads="1"/>
          </p:cNvSpPr>
          <p:nvPr/>
        </p:nvSpPr>
        <p:spPr bwMode="auto">
          <a:xfrm>
            <a:off x="4366893" y="4677633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BlokTextu 135"/>
          <p:cNvSpPr txBox="1"/>
          <p:nvPr/>
        </p:nvSpPr>
        <p:spPr>
          <a:xfrm>
            <a:off x="1009931" y="435363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d</a:t>
            </a:r>
            <a:endParaRPr lang="sk-SK" sz="1400" b="1" dirty="0"/>
          </a:p>
        </p:txBody>
      </p:sp>
      <p:sp>
        <p:nvSpPr>
          <p:cNvPr id="137" name="BlokTextu 136"/>
          <p:cNvSpPr txBox="1"/>
          <p:nvPr/>
        </p:nvSpPr>
        <p:spPr>
          <a:xfrm>
            <a:off x="4533345" y="347562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d</a:t>
            </a:r>
            <a:endParaRPr lang="sk-SK" sz="1200" b="1" dirty="0"/>
          </a:p>
        </p:txBody>
      </p:sp>
      <p:sp>
        <p:nvSpPr>
          <p:cNvPr id="138" name="Line 74"/>
          <p:cNvSpPr>
            <a:spLocks noChangeShapeType="1"/>
          </p:cNvSpPr>
          <p:nvPr/>
        </p:nvSpPr>
        <p:spPr bwMode="auto">
          <a:xfrm flipV="1">
            <a:off x="4460875" y="3833813"/>
            <a:ext cx="1697038" cy="822325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9" name="Line 76"/>
          <p:cNvSpPr>
            <a:spLocks noChangeShapeType="1"/>
          </p:cNvSpPr>
          <p:nvPr/>
        </p:nvSpPr>
        <p:spPr bwMode="auto">
          <a:xfrm flipV="1">
            <a:off x="4260850" y="3833813"/>
            <a:ext cx="4656138" cy="238125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0" name="Line 77"/>
          <p:cNvSpPr>
            <a:spLocks noChangeShapeType="1"/>
          </p:cNvSpPr>
          <p:nvPr/>
        </p:nvSpPr>
        <p:spPr bwMode="auto">
          <a:xfrm flipV="1">
            <a:off x="4260850" y="3833813"/>
            <a:ext cx="4656138" cy="574675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1" name="Line 90"/>
          <p:cNvSpPr>
            <a:spLocks noChangeShapeType="1"/>
          </p:cNvSpPr>
          <p:nvPr/>
        </p:nvSpPr>
        <p:spPr bwMode="auto">
          <a:xfrm flipV="1">
            <a:off x="5216525" y="4024313"/>
            <a:ext cx="1588" cy="26670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3" name="Line 75"/>
          <p:cNvSpPr>
            <a:spLocks noChangeShapeType="1"/>
          </p:cNvSpPr>
          <p:nvPr/>
        </p:nvSpPr>
        <p:spPr bwMode="auto">
          <a:xfrm flipV="1">
            <a:off x="4460875" y="3833813"/>
            <a:ext cx="1697038" cy="341312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5" name="Line 69"/>
          <p:cNvSpPr>
            <a:spLocks noChangeShapeType="1"/>
          </p:cNvSpPr>
          <p:nvPr/>
        </p:nvSpPr>
        <p:spPr bwMode="auto">
          <a:xfrm flipV="1">
            <a:off x="4260295" y="3840056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Line 94"/>
          <p:cNvSpPr>
            <a:spLocks noChangeShapeType="1"/>
          </p:cNvSpPr>
          <p:nvPr/>
        </p:nvSpPr>
        <p:spPr bwMode="auto">
          <a:xfrm flipV="1">
            <a:off x="4260295" y="4078181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Line 68"/>
          <p:cNvSpPr>
            <a:spLocks noChangeShapeType="1"/>
          </p:cNvSpPr>
          <p:nvPr/>
        </p:nvSpPr>
        <p:spPr bwMode="auto">
          <a:xfrm>
            <a:off x="4260850" y="3833813"/>
            <a:ext cx="1588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Line 69"/>
          <p:cNvSpPr>
            <a:spLocks noChangeShapeType="1"/>
          </p:cNvSpPr>
          <p:nvPr/>
        </p:nvSpPr>
        <p:spPr bwMode="auto">
          <a:xfrm flipV="1">
            <a:off x="4260850" y="3833813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"/>
          <p:cNvSpPr txBox="1">
            <a:spLocks noChangeArrowheads="1"/>
          </p:cNvSpPr>
          <p:nvPr/>
        </p:nvSpPr>
        <p:spPr bwMode="auto">
          <a:xfrm>
            <a:off x="3128209" y="36000"/>
            <a:ext cx="5967663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objekt zobrazte v lineárnej zvislej perspektíve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priesečnou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metódou. Priemetňu zvoľte tak, aby bol objekt v nepriečelnej polohe.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86"/>
          <p:cNvSpPr>
            <a:spLocks noChangeArrowheads="1"/>
          </p:cNvSpPr>
          <p:nvPr/>
        </p:nvSpPr>
        <p:spPr bwMode="auto">
          <a:xfrm>
            <a:off x="3154773" y="2640932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86"/>
          <p:cNvSpPr>
            <a:spLocks noChangeArrowheads="1"/>
          </p:cNvSpPr>
          <p:nvPr/>
        </p:nvSpPr>
        <p:spPr bwMode="auto">
          <a:xfrm>
            <a:off x="3078565" y="2065825"/>
            <a:ext cx="43152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01"/>
          <p:cNvSpPr txBox="1">
            <a:spLocks noChangeArrowheads="1"/>
          </p:cNvSpPr>
          <p:nvPr/>
        </p:nvSpPr>
        <p:spPr bwMode="auto">
          <a:xfrm>
            <a:off x="5144957" y="4264529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Freeform 131"/>
          <p:cNvSpPr>
            <a:spLocks/>
          </p:cNvSpPr>
          <p:nvPr/>
        </p:nvSpPr>
        <p:spPr bwMode="auto">
          <a:xfrm>
            <a:off x="3244850" y="20685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Freeform 131"/>
          <p:cNvSpPr>
            <a:spLocks/>
          </p:cNvSpPr>
          <p:nvPr/>
        </p:nvSpPr>
        <p:spPr bwMode="auto">
          <a:xfrm>
            <a:off x="3244850" y="26146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6" name="Skupina 19"/>
          <p:cNvGrpSpPr>
            <a:grpSpLocks/>
          </p:cNvGrpSpPr>
          <p:nvPr/>
        </p:nvGrpSpPr>
        <p:grpSpPr bwMode="auto">
          <a:xfrm>
            <a:off x="6763935" y="6374692"/>
            <a:ext cx="1913528" cy="393700"/>
            <a:chOff x="2699794" y="4497810"/>
            <a:chExt cx="1914256" cy="393091"/>
          </a:xfrm>
        </p:grpSpPr>
        <p:pic>
          <p:nvPicPr>
            <p:cNvPr id="147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4221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en-US" sz="1000" dirty="0" smtClean="0"/>
                <a:t>, </a:t>
              </a:r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28" name="Rectangle 82"/>
          <p:cNvSpPr>
            <a:spLocks noChangeArrowheads="1"/>
          </p:cNvSpPr>
          <p:nvPr/>
        </p:nvSpPr>
        <p:spPr bwMode="auto">
          <a:xfrm>
            <a:off x="345339" y="2053708"/>
            <a:ext cx="5293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 Box 99"/>
          <p:cNvSpPr txBox="1">
            <a:spLocks noChangeArrowheads="1"/>
          </p:cNvSpPr>
          <p:nvPr/>
        </p:nvSpPr>
        <p:spPr bwMode="auto">
          <a:xfrm>
            <a:off x="7893752" y="3572543"/>
            <a:ext cx="2792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rgbClr val="FF0000"/>
                </a:solidFill>
              </a:rPr>
              <a:t>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2" name="Zástupný symbol čísla snímky 1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14" grpId="0" animBg="1"/>
      <p:bldP spid="115" grpId="0"/>
      <p:bldP spid="122" grpId="0"/>
      <p:bldP spid="124" grpId="0" animBg="1"/>
      <p:bldP spid="125" grpId="0" animBg="1"/>
      <p:bldP spid="126" grpId="0"/>
      <p:bldP spid="127" grpId="0" animBg="1"/>
      <p:bldP spid="130" grpId="0" animBg="1"/>
      <p:bldP spid="132" grpId="0" animBg="1"/>
      <p:bldP spid="133" grpId="0" animBg="1"/>
      <p:bldP spid="134" grpId="0" animBg="1"/>
      <p:bldP spid="135" grpId="0"/>
      <p:bldP spid="136" grpId="0"/>
      <p:bldP spid="137" grpId="0"/>
      <p:bldP spid="138" grpId="0" animBg="1"/>
      <p:bldP spid="139" grpId="0" animBg="1"/>
      <p:bldP spid="150" grpId="0" animBg="1"/>
      <p:bldP spid="151" grpId="0" animBg="1"/>
      <p:bldP spid="153" grpId="0" animBg="1"/>
      <p:bldP spid="140" grpId="0"/>
      <p:bldP spid="141" grpId="0"/>
      <p:bldP spid="142" grpId="0"/>
      <p:bldP spid="143" grpId="0" animBg="1"/>
      <p:bldP spid="1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Line 19"/>
          <p:cNvSpPr>
            <a:spLocks noChangeShapeType="1"/>
          </p:cNvSpPr>
          <p:nvPr/>
        </p:nvSpPr>
        <p:spPr bwMode="auto">
          <a:xfrm>
            <a:off x="85725" y="4157663"/>
            <a:ext cx="4883150" cy="250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Line 72"/>
          <p:cNvSpPr>
            <a:spLocks noChangeShapeType="1"/>
          </p:cNvSpPr>
          <p:nvPr/>
        </p:nvSpPr>
        <p:spPr bwMode="auto">
          <a:xfrm flipH="1" flipV="1">
            <a:off x="3802063" y="3833813"/>
            <a:ext cx="658812" cy="3413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17" name="Line 48"/>
          <p:cNvSpPr>
            <a:spLocks noChangeShapeType="1"/>
          </p:cNvSpPr>
          <p:nvPr/>
        </p:nvSpPr>
        <p:spPr bwMode="auto">
          <a:xfrm flipV="1">
            <a:off x="309563" y="4273550"/>
            <a:ext cx="1587" cy="2332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Line 25"/>
          <p:cNvSpPr>
            <a:spLocks noChangeShapeType="1"/>
          </p:cNvSpPr>
          <p:nvPr/>
        </p:nvSpPr>
        <p:spPr bwMode="auto">
          <a:xfrm flipV="1">
            <a:off x="309563" y="1022350"/>
            <a:ext cx="1587" cy="5583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bdĺžnik 128"/>
          <p:cNvSpPr/>
          <p:nvPr/>
        </p:nvSpPr>
        <p:spPr>
          <a:xfrm>
            <a:off x="60059" y="4511832"/>
            <a:ext cx="623510" cy="32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03200" y="2184280"/>
            <a:ext cx="2368536" cy="46292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87313" y="2095500"/>
            <a:ext cx="37306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074738" y="209550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V="1">
            <a:off x="32718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H="1">
            <a:off x="1074738" y="1466850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1074738" y="1466850"/>
            <a:ext cx="1587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 flipV="1">
            <a:off x="1074738" y="101600"/>
            <a:ext cx="1587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>
            <a:off x="1074738" y="101600"/>
            <a:ext cx="776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>
            <a:off x="1851025" y="101600"/>
            <a:ext cx="1588" cy="136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1074738" y="2638425"/>
            <a:ext cx="21971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H="1">
            <a:off x="1074738" y="2638425"/>
            <a:ext cx="2197100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1074738" y="2638425"/>
            <a:ext cx="1587" cy="131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Line 17"/>
          <p:cNvSpPr>
            <a:spLocks noChangeShapeType="1"/>
          </p:cNvSpPr>
          <p:nvPr/>
        </p:nvSpPr>
        <p:spPr bwMode="auto">
          <a:xfrm>
            <a:off x="1851025" y="2638425"/>
            <a:ext cx="1588" cy="571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 flipH="1">
            <a:off x="1074738" y="3209925"/>
            <a:ext cx="776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>
            <a:off x="87313" y="1022350"/>
            <a:ext cx="333255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Line 29"/>
          <p:cNvSpPr>
            <a:spLocks noChangeShapeType="1"/>
          </p:cNvSpPr>
          <p:nvPr/>
        </p:nvSpPr>
        <p:spPr bwMode="auto">
          <a:xfrm>
            <a:off x="309563" y="6605588"/>
            <a:ext cx="4552950" cy="15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Line 30"/>
          <p:cNvSpPr>
            <a:spLocks noChangeShapeType="1"/>
          </p:cNvSpPr>
          <p:nvPr/>
        </p:nvSpPr>
        <p:spPr bwMode="auto">
          <a:xfrm flipH="1">
            <a:off x="309563" y="5346700"/>
            <a:ext cx="2097087" cy="12588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Freeform 31"/>
          <p:cNvSpPr>
            <a:spLocks/>
          </p:cNvSpPr>
          <p:nvPr/>
        </p:nvSpPr>
        <p:spPr bwMode="auto">
          <a:xfrm>
            <a:off x="282575" y="424497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6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6"/>
                </a:lnTo>
                <a:lnTo>
                  <a:pt x="4" y="32"/>
                </a:lnTo>
                <a:lnTo>
                  <a:pt x="0" y="52"/>
                </a:lnTo>
                <a:lnTo>
                  <a:pt x="4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Freeform 32"/>
          <p:cNvSpPr>
            <a:spLocks/>
          </p:cNvSpPr>
          <p:nvPr/>
        </p:nvSpPr>
        <p:spPr bwMode="auto">
          <a:xfrm>
            <a:off x="2379663" y="53197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0 h 104"/>
              <a:gd name="T10" fmla="*/ 2147483647 w 103"/>
              <a:gd name="T11" fmla="*/ 2147483647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0 w 103"/>
              <a:gd name="T17" fmla="*/ 2147483647 h 104"/>
              <a:gd name="T18" fmla="*/ 2147483647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103" y="51"/>
                </a:moveTo>
                <a:lnTo>
                  <a:pt x="99" y="31"/>
                </a:lnTo>
                <a:lnTo>
                  <a:pt x="89" y="15"/>
                </a:lnTo>
                <a:lnTo>
                  <a:pt x="71" y="3"/>
                </a:lnTo>
                <a:lnTo>
                  <a:pt x="51" y="0"/>
                </a:lnTo>
                <a:lnTo>
                  <a:pt x="31" y="3"/>
                </a:lnTo>
                <a:lnTo>
                  <a:pt x="14" y="15"/>
                </a:lnTo>
                <a:lnTo>
                  <a:pt x="4" y="31"/>
                </a:lnTo>
                <a:lnTo>
                  <a:pt x="0" y="51"/>
                </a:lnTo>
                <a:lnTo>
                  <a:pt x="4" y="71"/>
                </a:lnTo>
                <a:lnTo>
                  <a:pt x="14" y="88"/>
                </a:lnTo>
                <a:lnTo>
                  <a:pt x="31" y="99"/>
                </a:lnTo>
                <a:lnTo>
                  <a:pt x="51" y="104"/>
                </a:lnTo>
                <a:lnTo>
                  <a:pt x="71" y="99"/>
                </a:lnTo>
                <a:lnTo>
                  <a:pt x="89" y="88"/>
                </a:lnTo>
                <a:lnTo>
                  <a:pt x="99" y="71"/>
                </a:lnTo>
                <a:lnTo>
                  <a:pt x="103" y="51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Freeform 33"/>
          <p:cNvSpPr>
            <a:spLocks/>
          </p:cNvSpPr>
          <p:nvPr/>
        </p:nvSpPr>
        <p:spPr bwMode="auto">
          <a:xfrm>
            <a:off x="1227138" y="4729163"/>
            <a:ext cx="55562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0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0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5"/>
              <a:gd name="T53" fmla="*/ 104 w 104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5">
                <a:moveTo>
                  <a:pt x="104" y="52"/>
                </a:moveTo>
                <a:lnTo>
                  <a:pt x="101" y="32"/>
                </a:lnTo>
                <a:lnTo>
                  <a:pt x="89" y="15"/>
                </a:lnTo>
                <a:lnTo>
                  <a:pt x="73" y="4"/>
                </a:lnTo>
                <a:lnTo>
                  <a:pt x="53" y="0"/>
                </a:lnTo>
                <a:lnTo>
                  <a:pt x="33" y="4"/>
                </a:lnTo>
                <a:lnTo>
                  <a:pt x="16" y="15"/>
                </a:lnTo>
                <a:lnTo>
                  <a:pt x="5" y="32"/>
                </a:lnTo>
                <a:lnTo>
                  <a:pt x="0" y="52"/>
                </a:lnTo>
                <a:lnTo>
                  <a:pt x="5" y="72"/>
                </a:lnTo>
                <a:lnTo>
                  <a:pt x="16" y="89"/>
                </a:lnTo>
                <a:lnTo>
                  <a:pt x="33" y="100"/>
                </a:lnTo>
                <a:lnTo>
                  <a:pt x="53" y="105"/>
                </a:lnTo>
                <a:lnTo>
                  <a:pt x="73" y="100"/>
                </a:lnTo>
                <a:lnTo>
                  <a:pt x="89" y="89"/>
                </a:lnTo>
                <a:lnTo>
                  <a:pt x="101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Freeform 34"/>
          <p:cNvSpPr>
            <a:spLocks/>
          </p:cNvSpPr>
          <p:nvPr/>
        </p:nvSpPr>
        <p:spPr bwMode="auto">
          <a:xfrm>
            <a:off x="483552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0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0 w 104"/>
              <a:gd name="T17" fmla="*/ 2147483647 h 103"/>
              <a:gd name="T18" fmla="*/ 2147483647 w 104"/>
              <a:gd name="T19" fmla="*/ 2147483647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3"/>
              <a:gd name="T53" fmla="*/ 104 w 104"/>
              <a:gd name="T54" fmla="*/ 103 h 1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3">
                <a:moveTo>
                  <a:pt x="104" y="52"/>
                </a:moveTo>
                <a:lnTo>
                  <a:pt x="100" y="32"/>
                </a:lnTo>
                <a:lnTo>
                  <a:pt x="88" y="15"/>
                </a:lnTo>
                <a:lnTo>
                  <a:pt x="71" y="4"/>
                </a:lnTo>
                <a:lnTo>
                  <a:pt x="51" y="0"/>
                </a:lnTo>
                <a:lnTo>
                  <a:pt x="31" y="4"/>
                </a:lnTo>
                <a:lnTo>
                  <a:pt x="15" y="15"/>
                </a:lnTo>
                <a:lnTo>
                  <a:pt x="3" y="32"/>
                </a:lnTo>
                <a:lnTo>
                  <a:pt x="0" y="52"/>
                </a:lnTo>
                <a:lnTo>
                  <a:pt x="3" y="72"/>
                </a:lnTo>
                <a:lnTo>
                  <a:pt x="15" y="89"/>
                </a:lnTo>
                <a:lnTo>
                  <a:pt x="31" y="100"/>
                </a:lnTo>
                <a:lnTo>
                  <a:pt x="51" y="103"/>
                </a:lnTo>
                <a:lnTo>
                  <a:pt x="71" y="100"/>
                </a:lnTo>
                <a:lnTo>
                  <a:pt x="88" y="89"/>
                </a:lnTo>
                <a:lnTo>
                  <a:pt x="100" y="72"/>
                </a:lnTo>
                <a:lnTo>
                  <a:pt x="104" y="52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Freeform 35"/>
          <p:cNvSpPr>
            <a:spLocks/>
          </p:cNvSpPr>
          <p:nvPr/>
        </p:nvSpPr>
        <p:spPr bwMode="auto">
          <a:xfrm>
            <a:off x="282575" y="6578600"/>
            <a:ext cx="53975" cy="53975"/>
          </a:xfrm>
          <a:custGeom>
            <a:avLst/>
            <a:gdLst>
              <a:gd name="T0" fmla="*/ 2147483647 w 104"/>
              <a:gd name="T1" fmla="*/ 2147483647 h 103"/>
              <a:gd name="T2" fmla="*/ 2147483647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0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2147483647 h 103"/>
              <a:gd name="T18" fmla="*/ 2147483647 w 104"/>
              <a:gd name="T19" fmla="*/ 2147483647 h 103"/>
              <a:gd name="T20" fmla="*/ 0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4"/>
              <a:gd name="T64" fmla="*/ 0 h 103"/>
              <a:gd name="T65" fmla="*/ 104 w 104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4" h="103">
                <a:moveTo>
                  <a:pt x="104" y="52"/>
                </a:moveTo>
                <a:lnTo>
                  <a:pt x="102" y="35"/>
                </a:lnTo>
                <a:lnTo>
                  <a:pt x="95" y="21"/>
                </a:lnTo>
                <a:lnTo>
                  <a:pt x="83" y="10"/>
                </a:lnTo>
                <a:lnTo>
                  <a:pt x="68" y="2"/>
                </a:lnTo>
                <a:lnTo>
                  <a:pt x="53" y="0"/>
                </a:lnTo>
                <a:lnTo>
                  <a:pt x="36" y="2"/>
                </a:lnTo>
                <a:lnTo>
                  <a:pt x="22" y="10"/>
                </a:lnTo>
                <a:lnTo>
                  <a:pt x="11" y="21"/>
                </a:lnTo>
                <a:lnTo>
                  <a:pt x="3" y="35"/>
                </a:lnTo>
                <a:lnTo>
                  <a:pt x="0" y="52"/>
                </a:lnTo>
                <a:lnTo>
                  <a:pt x="3" y="68"/>
                </a:lnTo>
                <a:lnTo>
                  <a:pt x="11" y="82"/>
                </a:lnTo>
                <a:lnTo>
                  <a:pt x="22" y="94"/>
                </a:lnTo>
                <a:lnTo>
                  <a:pt x="36" y="101"/>
                </a:lnTo>
                <a:lnTo>
                  <a:pt x="53" y="103"/>
                </a:lnTo>
                <a:lnTo>
                  <a:pt x="68" y="101"/>
                </a:lnTo>
                <a:lnTo>
                  <a:pt x="83" y="94"/>
                </a:lnTo>
                <a:lnTo>
                  <a:pt x="95" y="82"/>
                </a:lnTo>
                <a:lnTo>
                  <a:pt x="102" y="68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Line 36"/>
          <p:cNvSpPr>
            <a:spLocks noChangeShapeType="1"/>
          </p:cNvSpPr>
          <p:nvPr/>
        </p:nvSpPr>
        <p:spPr bwMode="auto">
          <a:xfrm flipV="1">
            <a:off x="309563" y="2638425"/>
            <a:ext cx="765175" cy="396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Line 49"/>
          <p:cNvSpPr>
            <a:spLocks noChangeShapeType="1"/>
          </p:cNvSpPr>
          <p:nvPr/>
        </p:nvSpPr>
        <p:spPr bwMode="auto">
          <a:xfrm>
            <a:off x="309563" y="1022350"/>
            <a:ext cx="765175" cy="1073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9" name="Line 50"/>
          <p:cNvSpPr>
            <a:spLocks noChangeShapeType="1"/>
          </p:cNvSpPr>
          <p:nvPr/>
        </p:nvSpPr>
        <p:spPr bwMode="auto">
          <a:xfrm>
            <a:off x="309563" y="1022350"/>
            <a:ext cx="765175" cy="4445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1" name="Line 52"/>
          <p:cNvSpPr>
            <a:spLocks noChangeShapeType="1"/>
          </p:cNvSpPr>
          <p:nvPr/>
        </p:nvSpPr>
        <p:spPr bwMode="auto">
          <a:xfrm flipV="1">
            <a:off x="719138" y="155575"/>
            <a:ext cx="1587" cy="43275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2" name="Line 53"/>
          <p:cNvSpPr>
            <a:spLocks noChangeShapeType="1"/>
          </p:cNvSpPr>
          <p:nvPr/>
        </p:nvSpPr>
        <p:spPr bwMode="auto">
          <a:xfrm>
            <a:off x="719138" y="1022350"/>
            <a:ext cx="1587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Line 54"/>
          <p:cNvSpPr>
            <a:spLocks noChangeShapeType="1"/>
          </p:cNvSpPr>
          <p:nvPr/>
        </p:nvSpPr>
        <p:spPr bwMode="auto">
          <a:xfrm flipV="1">
            <a:off x="719138" y="1022350"/>
            <a:ext cx="1587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5" name="Line 56"/>
          <p:cNvSpPr>
            <a:spLocks noChangeShapeType="1"/>
          </p:cNvSpPr>
          <p:nvPr/>
        </p:nvSpPr>
        <p:spPr bwMode="auto">
          <a:xfrm>
            <a:off x="3406775" y="3833813"/>
            <a:ext cx="5627688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6" name="Freeform 57"/>
          <p:cNvSpPr>
            <a:spLocks/>
          </p:cNvSpPr>
          <p:nvPr/>
        </p:nvSpPr>
        <p:spPr bwMode="auto">
          <a:xfrm>
            <a:off x="3775075" y="3806825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8" y="75"/>
                </a:moveTo>
                <a:lnTo>
                  <a:pt x="104" y="55"/>
                </a:lnTo>
                <a:lnTo>
                  <a:pt x="101" y="36"/>
                </a:lnTo>
                <a:lnTo>
                  <a:pt x="91" y="18"/>
                </a:lnTo>
                <a:lnTo>
                  <a:pt x="75" y="5"/>
                </a:lnTo>
                <a:lnTo>
                  <a:pt x="56" y="0"/>
                </a:lnTo>
                <a:lnTo>
                  <a:pt x="35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Freeform 58"/>
          <p:cNvSpPr>
            <a:spLocks/>
          </p:cNvSpPr>
          <p:nvPr/>
        </p:nvSpPr>
        <p:spPr bwMode="auto">
          <a:xfrm>
            <a:off x="6130925" y="38068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0 w 103"/>
              <a:gd name="T19" fmla="*/ 2147483647 h 104"/>
              <a:gd name="T20" fmla="*/ 2147483647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04"/>
              <a:gd name="T53" fmla="*/ 103 w 103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04">
                <a:moveTo>
                  <a:pt x="98" y="75"/>
                </a:moveTo>
                <a:lnTo>
                  <a:pt x="103" y="55"/>
                </a:lnTo>
                <a:lnTo>
                  <a:pt x="101" y="36"/>
                </a:lnTo>
                <a:lnTo>
                  <a:pt x="92" y="18"/>
                </a:lnTo>
                <a:lnTo>
                  <a:pt x="76" y="5"/>
                </a:lnTo>
                <a:lnTo>
                  <a:pt x="56" y="0"/>
                </a:lnTo>
                <a:lnTo>
                  <a:pt x="36" y="2"/>
                </a:lnTo>
                <a:lnTo>
                  <a:pt x="18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2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8" y="75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28" name="Freeform 59"/>
          <p:cNvSpPr>
            <a:spLocks/>
          </p:cNvSpPr>
          <p:nvPr/>
        </p:nvSpPr>
        <p:spPr bwMode="auto">
          <a:xfrm>
            <a:off x="4835525" y="3806825"/>
            <a:ext cx="55563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2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6" y="28"/>
                </a:lnTo>
                <a:lnTo>
                  <a:pt x="0" y="47"/>
                </a:lnTo>
                <a:lnTo>
                  <a:pt x="3" y="68"/>
                </a:lnTo>
                <a:lnTo>
                  <a:pt x="13" y="86"/>
                </a:lnTo>
                <a:lnTo>
                  <a:pt x="28" y="98"/>
                </a:lnTo>
                <a:lnTo>
                  <a:pt x="48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D60093"/>
          </a:solidFill>
          <a:ln w="190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Freeform 60"/>
          <p:cNvSpPr>
            <a:spLocks/>
          </p:cNvSpPr>
          <p:nvPr/>
        </p:nvSpPr>
        <p:spPr bwMode="auto">
          <a:xfrm>
            <a:off x="8888413" y="3806825"/>
            <a:ext cx="55562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0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0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104"/>
              <a:gd name="T53" fmla="*/ 104 w 104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104">
                <a:moveTo>
                  <a:pt x="99" y="75"/>
                </a:moveTo>
                <a:lnTo>
                  <a:pt x="104" y="55"/>
                </a:lnTo>
                <a:lnTo>
                  <a:pt x="102" y="36"/>
                </a:lnTo>
                <a:lnTo>
                  <a:pt x="93" y="18"/>
                </a:lnTo>
                <a:lnTo>
                  <a:pt x="76" y="5"/>
                </a:lnTo>
                <a:lnTo>
                  <a:pt x="57" y="0"/>
                </a:lnTo>
                <a:lnTo>
                  <a:pt x="37" y="2"/>
                </a:lnTo>
                <a:lnTo>
                  <a:pt x="19" y="12"/>
                </a:lnTo>
                <a:lnTo>
                  <a:pt x="7" y="28"/>
                </a:lnTo>
                <a:lnTo>
                  <a:pt x="0" y="47"/>
                </a:lnTo>
                <a:lnTo>
                  <a:pt x="4" y="68"/>
                </a:lnTo>
                <a:lnTo>
                  <a:pt x="13" y="86"/>
                </a:lnTo>
                <a:lnTo>
                  <a:pt x="29" y="98"/>
                </a:lnTo>
                <a:lnTo>
                  <a:pt x="49" y="104"/>
                </a:lnTo>
                <a:lnTo>
                  <a:pt x="68" y="102"/>
                </a:lnTo>
                <a:lnTo>
                  <a:pt x="86" y="91"/>
                </a:lnTo>
                <a:lnTo>
                  <a:pt x="99" y="75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3136" name="Line 67"/>
          <p:cNvSpPr>
            <a:spLocks noChangeShapeType="1"/>
          </p:cNvSpPr>
          <p:nvPr/>
        </p:nvSpPr>
        <p:spPr bwMode="auto">
          <a:xfrm flipV="1">
            <a:off x="4260850" y="3135313"/>
            <a:ext cx="1588" cy="1574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63" name="Line 94"/>
          <p:cNvSpPr>
            <a:spLocks noChangeShapeType="1"/>
          </p:cNvSpPr>
          <p:nvPr/>
        </p:nvSpPr>
        <p:spPr bwMode="auto">
          <a:xfrm flipV="1">
            <a:off x="4260850" y="4071938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8" name="Freeform 129"/>
          <p:cNvSpPr>
            <a:spLocks/>
          </p:cNvSpPr>
          <p:nvPr/>
        </p:nvSpPr>
        <p:spPr bwMode="auto">
          <a:xfrm>
            <a:off x="1047750" y="2611438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9" name="Freeform 130"/>
          <p:cNvSpPr>
            <a:spLocks/>
          </p:cNvSpPr>
          <p:nvPr/>
        </p:nvSpPr>
        <p:spPr bwMode="auto">
          <a:xfrm>
            <a:off x="1047750" y="2066925"/>
            <a:ext cx="53975" cy="55563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2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2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0" name="Freeform 131"/>
          <p:cNvSpPr>
            <a:spLocks/>
          </p:cNvSpPr>
          <p:nvPr/>
        </p:nvSpPr>
        <p:spPr bwMode="auto">
          <a:xfrm>
            <a:off x="1047750" y="143986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2" name="Freeform 133"/>
          <p:cNvSpPr>
            <a:spLocks/>
          </p:cNvSpPr>
          <p:nvPr/>
        </p:nvSpPr>
        <p:spPr bwMode="auto">
          <a:xfrm>
            <a:off x="692150" y="1568450"/>
            <a:ext cx="53975" cy="55563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3"/>
                </a:moveTo>
                <a:lnTo>
                  <a:pt x="103" y="42"/>
                </a:lnTo>
                <a:lnTo>
                  <a:pt x="99" y="33"/>
                </a:lnTo>
                <a:lnTo>
                  <a:pt x="95" y="23"/>
                </a:lnTo>
                <a:lnTo>
                  <a:pt x="88" y="16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6"/>
                </a:lnTo>
                <a:lnTo>
                  <a:pt x="8" y="23"/>
                </a:lnTo>
                <a:lnTo>
                  <a:pt x="4" y="33"/>
                </a:lnTo>
                <a:lnTo>
                  <a:pt x="1" y="42"/>
                </a:lnTo>
                <a:lnTo>
                  <a:pt x="0" y="53"/>
                </a:lnTo>
                <a:lnTo>
                  <a:pt x="1" y="62"/>
                </a:lnTo>
                <a:lnTo>
                  <a:pt x="4" y="73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1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1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3"/>
                </a:lnTo>
                <a:lnTo>
                  <a:pt x="103" y="62"/>
                </a:lnTo>
                <a:lnTo>
                  <a:pt x="104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3" name="Freeform 134"/>
          <p:cNvSpPr>
            <a:spLocks/>
          </p:cNvSpPr>
          <p:nvPr/>
        </p:nvSpPr>
        <p:spPr bwMode="auto">
          <a:xfrm>
            <a:off x="692150" y="1233488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2147483647 h 104"/>
              <a:gd name="T16" fmla="*/ 2147483647 w 104"/>
              <a:gd name="T17" fmla="*/ 0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0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104" y="52"/>
                </a:moveTo>
                <a:lnTo>
                  <a:pt x="103" y="42"/>
                </a:lnTo>
                <a:lnTo>
                  <a:pt x="99" y="32"/>
                </a:lnTo>
                <a:lnTo>
                  <a:pt x="95" y="23"/>
                </a:lnTo>
                <a:lnTo>
                  <a:pt x="88" y="15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5"/>
                </a:lnTo>
                <a:lnTo>
                  <a:pt x="8" y="23"/>
                </a:lnTo>
                <a:lnTo>
                  <a:pt x="4" y="32"/>
                </a:lnTo>
                <a:lnTo>
                  <a:pt x="1" y="42"/>
                </a:lnTo>
                <a:lnTo>
                  <a:pt x="0" y="52"/>
                </a:lnTo>
                <a:lnTo>
                  <a:pt x="1" y="62"/>
                </a:lnTo>
                <a:lnTo>
                  <a:pt x="4" y="71"/>
                </a:lnTo>
                <a:lnTo>
                  <a:pt x="8" y="81"/>
                </a:lnTo>
                <a:lnTo>
                  <a:pt x="14" y="89"/>
                </a:lnTo>
                <a:lnTo>
                  <a:pt x="23" y="96"/>
                </a:lnTo>
                <a:lnTo>
                  <a:pt x="31" y="100"/>
                </a:lnTo>
                <a:lnTo>
                  <a:pt x="42" y="103"/>
                </a:lnTo>
                <a:lnTo>
                  <a:pt x="51" y="104"/>
                </a:lnTo>
                <a:lnTo>
                  <a:pt x="62" y="103"/>
                </a:lnTo>
                <a:lnTo>
                  <a:pt x="71" y="100"/>
                </a:lnTo>
                <a:lnTo>
                  <a:pt x="81" y="96"/>
                </a:lnTo>
                <a:lnTo>
                  <a:pt x="88" y="89"/>
                </a:lnTo>
                <a:lnTo>
                  <a:pt x="95" y="81"/>
                </a:lnTo>
                <a:lnTo>
                  <a:pt x="99" y="71"/>
                </a:lnTo>
                <a:lnTo>
                  <a:pt x="103" y="62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5" name="Freeform 136"/>
          <p:cNvSpPr>
            <a:spLocks/>
          </p:cNvSpPr>
          <p:nvPr/>
        </p:nvSpPr>
        <p:spPr bwMode="auto">
          <a:xfrm>
            <a:off x="282575" y="995363"/>
            <a:ext cx="53975" cy="5556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2147483647 h 104"/>
              <a:gd name="T8" fmla="*/ 2147483647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0 h 104"/>
              <a:gd name="T14" fmla="*/ 2147483647 w 104"/>
              <a:gd name="T15" fmla="*/ 2147483647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0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104"/>
              <a:gd name="T77" fmla="*/ 104 w 104"/>
              <a:gd name="T78" fmla="*/ 104 h 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104">
                <a:moveTo>
                  <a:pt x="104" y="52"/>
                </a:moveTo>
                <a:lnTo>
                  <a:pt x="103" y="38"/>
                </a:lnTo>
                <a:lnTo>
                  <a:pt x="98" y="26"/>
                </a:lnTo>
                <a:lnTo>
                  <a:pt x="89" y="15"/>
                </a:lnTo>
                <a:lnTo>
                  <a:pt x="79" y="7"/>
                </a:lnTo>
                <a:lnTo>
                  <a:pt x="66" y="2"/>
                </a:lnTo>
                <a:lnTo>
                  <a:pt x="53" y="0"/>
                </a:lnTo>
                <a:lnTo>
                  <a:pt x="39" y="2"/>
                </a:lnTo>
                <a:lnTo>
                  <a:pt x="26" y="7"/>
                </a:lnTo>
                <a:lnTo>
                  <a:pt x="16" y="15"/>
                </a:lnTo>
                <a:lnTo>
                  <a:pt x="8" y="26"/>
                </a:lnTo>
                <a:lnTo>
                  <a:pt x="2" y="38"/>
                </a:lnTo>
                <a:lnTo>
                  <a:pt x="0" y="52"/>
                </a:lnTo>
                <a:lnTo>
                  <a:pt x="2" y="66"/>
                </a:lnTo>
                <a:lnTo>
                  <a:pt x="8" y="78"/>
                </a:lnTo>
                <a:lnTo>
                  <a:pt x="16" y="89"/>
                </a:lnTo>
                <a:lnTo>
                  <a:pt x="26" y="97"/>
                </a:lnTo>
                <a:lnTo>
                  <a:pt x="39" y="102"/>
                </a:lnTo>
                <a:lnTo>
                  <a:pt x="53" y="104"/>
                </a:lnTo>
                <a:lnTo>
                  <a:pt x="66" y="102"/>
                </a:lnTo>
                <a:lnTo>
                  <a:pt x="79" y="97"/>
                </a:lnTo>
                <a:lnTo>
                  <a:pt x="89" y="89"/>
                </a:lnTo>
                <a:lnTo>
                  <a:pt x="98" y="78"/>
                </a:lnTo>
                <a:lnTo>
                  <a:pt x="103" y="66"/>
                </a:lnTo>
                <a:lnTo>
                  <a:pt x="104" y="5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6" name="Text Box 69"/>
          <p:cNvSpPr txBox="1">
            <a:spLocks noChangeArrowheads="1"/>
          </p:cNvSpPr>
          <p:nvPr/>
        </p:nvSpPr>
        <p:spPr bwMode="auto">
          <a:xfrm>
            <a:off x="0" y="685800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7" name="Rectangle 71"/>
          <p:cNvSpPr>
            <a:spLocks noChangeArrowheads="1"/>
          </p:cNvSpPr>
          <p:nvPr/>
        </p:nvSpPr>
        <p:spPr bwMode="auto">
          <a:xfrm>
            <a:off x="0" y="6264275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8" name="Rectangle 75"/>
          <p:cNvSpPr>
            <a:spLocks noChangeArrowheads="1"/>
          </p:cNvSpPr>
          <p:nvPr/>
        </p:nvSpPr>
        <p:spPr bwMode="auto">
          <a:xfrm>
            <a:off x="4806950" y="6353175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9" name="Rectangle 76"/>
          <p:cNvSpPr>
            <a:spLocks noChangeArrowheads="1"/>
          </p:cNvSpPr>
          <p:nvPr/>
        </p:nvSpPr>
        <p:spPr bwMode="auto">
          <a:xfrm>
            <a:off x="-74613" y="4197350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0" name="Rectangle 77"/>
          <p:cNvSpPr>
            <a:spLocks noChangeArrowheads="1"/>
          </p:cNvSpPr>
          <p:nvPr/>
        </p:nvSpPr>
        <p:spPr bwMode="auto">
          <a:xfrm>
            <a:off x="8696325" y="351472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33CC33"/>
                </a:solidFill>
              </a:rPr>
              <a:t>1</a:t>
            </a:r>
            <a:r>
              <a:rPr lang="sk-SK" sz="1200" b="1">
                <a:solidFill>
                  <a:srgbClr val="33CC33"/>
                </a:solidFill>
              </a:rPr>
              <a:t>U</a:t>
            </a:r>
            <a:endParaRPr lang="en-US" sz="1200" b="1" baseline="-25000">
              <a:solidFill>
                <a:srgbClr val="33CC33"/>
              </a:solidFill>
            </a:endParaRPr>
          </a:p>
        </p:txBody>
      </p:sp>
      <p:sp>
        <p:nvSpPr>
          <p:cNvPr id="3211" name="Rectangle 78"/>
          <p:cNvSpPr>
            <a:spLocks noChangeArrowheads="1"/>
          </p:cNvSpPr>
          <p:nvPr/>
        </p:nvSpPr>
        <p:spPr bwMode="auto">
          <a:xfrm>
            <a:off x="3471863" y="3570288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12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2" name="Rectangle 79"/>
          <p:cNvSpPr>
            <a:spLocks noChangeArrowheads="1"/>
          </p:cNvSpPr>
          <p:nvPr/>
        </p:nvSpPr>
        <p:spPr bwMode="auto">
          <a:xfrm>
            <a:off x="1571625" y="3952875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3" name="Rectangle 80"/>
          <p:cNvSpPr>
            <a:spLocks noChangeArrowheads="1"/>
          </p:cNvSpPr>
          <p:nvPr/>
        </p:nvSpPr>
        <p:spPr bwMode="auto">
          <a:xfrm>
            <a:off x="1243013" y="4543425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4" name="Rectangle 82"/>
          <p:cNvSpPr>
            <a:spLocks noChangeArrowheads="1"/>
          </p:cNvSpPr>
          <p:nvPr/>
        </p:nvSpPr>
        <p:spPr bwMode="auto">
          <a:xfrm>
            <a:off x="2397125" y="5761038"/>
            <a:ext cx="10599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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 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5" name="Rectangle 85"/>
          <p:cNvSpPr>
            <a:spLocks noChangeArrowheads="1"/>
          </p:cNvSpPr>
          <p:nvPr/>
        </p:nvSpPr>
        <p:spPr bwMode="auto">
          <a:xfrm>
            <a:off x="2846450" y="965200"/>
            <a:ext cx="7248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6" name="Rectangle 86"/>
          <p:cNvSpPr>
            <a:spLocks noChangeArrowheads="1"/>
          </p:cNvSpPr>
          <p:nvPr/>
        </p:nvSpPr>
        <p:spPr bwMode="auto">
          <a:xfrm>
            <a:off x="684213" y="2324100"/>
            <a:ext cx="76655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7" name="Rectangle 87"/>
          <p:cNvSpPr>
            <a:spLocks noChangeArrowheads="1"/>
          </p:cNvSpPr>
          <p:nvPr/>
        </p:nvSpPr>
        <p:spPr bwMode="auto">
          <a:xfrm>
            <a:off x="812800" y="2057809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9" name="Text Box 101"/>
          <p:cNvSpPr txBox="1">
            <a:spLocks noChangeArrowheads="1"/>
          </p:cNvSpPr>
          <p:nvPr/>
        </p:nvSpPr>
        <p:spPr bwMode="auto">
          <a:xfrm>
            <a:off x="3994150" y="4238625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0" name="Text Box 102"/>
          <p:cNvSpPr txBox="1">
            <a:spLocks noChangeArrowheads="1"/>
          </p:cNvSpPr>
          <p:nvPr/>
        </p:nvSpPr>
        <p:spPr bwMode="auto">
          <a:xfrm>
            <a:off x="3998913" y="3976836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B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4" name="Rectangle 75"/>
          <p:cNvSpPr>
            <a:spLocks noChangeArrowheads="1"/>
          </p:cNvSpPr>
          <p:nvPr/>
        </p:nvSpPr>
        <p:spPr bwMode="auto">
          <a:xfrm>
            <a:off x="2244725" y="5056188"/>
            <a:ext cx="449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30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5" name="Rectangle 75"/>
          <p:cNvSpPr>
            <a:spLocks noChangeArrowheads="1"/>
          </p:cNvSpPr>
          <p:nvPr/>
        </p:nvSpPr>
        <p:spPr bwMode="auto">
          <a:xfrm>
            <a:off x="5956300" y="3533775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baseline="30000">
                <a:solidFill>
                  <a:srgbClr val="FFC000"/>
                </a:solidFill>
              </a:rPr>
              <a:t>3</a:t>
            </a:r>
            <a:r>
              <a:rPr lang="sk-SK" sz="1200" b="1">
                <a:solidFill>
                  <a:srgbClr val="FFC000"/>
                </a:solidFill>
              </a:rPr>
              <a:t>U</a:t>
            </a:r>
            <a:endParaRPr lang="en-US" sz="1200" b="1" baseline="-25000">
              <a:solidFill>
                <a:srgbClr val="FFC000"/>
              </a:solidFill>
            </a:endParaRPr>
          </a:p>
        </p:txBody>
      </p:sp>
      <p:sp>
        <p:nvSpPr>
          <p:cNvPr id="3227" name="Text Box 113"/>
          <p:cNvSpPr txBox="1">
            <a:spLocks noChangeArrowheads="1"/>
          </p:cNvSpPr>
          <p:nvPr/>
        </p:nvSpPr>
        <p:spPr bwMode="auto">
          <a:xfrm>
            <a:off x="325438" y="1482725"/>
            <a:ext cx="44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8" name="Text Box 114"/>
          <p:cNvSpPr txBox="1">
            <a:spLocks noChangeArrowheads="1"/>
          </p:cNvSpPr>
          <p:nvPr/>
        </p:nvSpPr>
        <p:spPr bwMode="auto">
          <a:xfrm>
            <a:off x="325854" y="1143000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9" name="Rectangle 80"/>
          <p:cNvSpPr>
            <a:spLocks noChangeArrowheads="1"/>
          </p:cNvSpPr>
          <p:nvPr/>
        </p:nvSpPr>
        <p:spPr bwMode="auto">
          <a:xfrm>
            <a:off x="4784725" y="3557588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>
                <a:latin typeface="Arial" pitchFamily="34" charset="0"/>
                <a:cs typeface="Arial" pitchFamily="34" charset="0"/>
              </a:rPr>
              <a:t>H</a:t>
            </a:r>
            <a:endParaRPr lang="en-US" sz="12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7" name="Rectangle 87"/>
          <p:cNvSpPr>
            <a:spLocks noChangeArrowheads="1"/>
          </p:cNvSpPr>
          <p:nvPr/>
        </p:nvSpPr>
        <p:spPr bwMode="auto">
          <a:xfrm>
            <a:off x="0" y="2041525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 rot="-1429834">
            <a:off x="1209675" y="4797425"/>
            <a:ext cx="179388" cy="180975"/>
            <a:chOff x="1270" y="2131"/>
            <a:chExt cx="64" cy="59"/>
          </a:xfrm>
        </p:grpSpPr>
        <p:sp>
          <p:nvSpPr>
            <p:cNvPr id="3186" name="Arc 61"/>
            <p:cNvSpPr>
              <a:spLocks/>
            </p:cNvSpPr>
            <p:nvPr/>
          </p:nvSpPr>
          <p:spPr bwMode="auto">
            <a:xfrm rot="8057322">
              <a:off x="1272" y="2129"/>
              <a:ext cx="59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Oval 62"/>
            <p:cNvSpPr>
              <a:spLocks noChangeArrowheads="1"/>
            </p:cNvSpPr>
            <p:nvPr/>
          </p:nvSpPr>
          <p:spPr bwMode="auto">
            <a:xfrm>
              <a:off x="1293" y="2150"/>
              <a:ext cx="9" cy="9"/>
            </a:xfrm>
            <a:prstGeom prst="ellipse">
              <a:avLst/>
            </a:prstGeom>
            <a:solidFill>
              <a:schemeClr val="tx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2946400" y="6519863"/>
            <a:ext cx="33338" cy="144462"/>
            <a:chOff x="7766462" y="4808010"/>
            <a:chExt cx="33487" cy="144684"/>
          </a:xfrm>
        </p:grpSpPr>
        <p:cxnSp>
          <p:nvCxnSpPr>
            <p:cNvPr id="18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2798763" y="2571750"/>
            <a:ext cx="33337" cy="146050"/>
            <a:chOff x="7766462" y="4808010"/>
            <a:chExt cx="33487" cy="144684"/>
          </a:xfrm>
        </p:grpSpPr>
        <p:cxnSp>
          <p:nvCxnSpPr>
            <p:cNvPr id="184" name="Straight Connector 183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5"/>
          <p:cNvGrpSpPr>
            <a:grpSpLocks/>
          </p:cNvGrpSpPr>
          <p:nvPr/>
        </p:nvGrpSpPr>
        <p:grpSpPr bwMode="auto">
          <a:xfrm rot="-5400000">
            <a:off x="1071563" y="3595687"/>
            <a:ext cx="33338" cy="144463"/>
            <a:chOff x="7766462" y="4808010"/>
            <a:chExt cx="33487" cy="144684"/>
          </a:xfrm>
        </p:grpSpPr>
        <p:cxnSp>
          <p:nvCxnSpPr>
            <p:cNvPr id="187" name="Straight Connector 186"/>
            <p:cNvCxnSpPr/>
            <p:nvPr/>
          </p:nvCxnSpPr>
          <p:spPr>
            <a:xfrm rot="16200000" flipH="1">
              <a:off x="7678174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7711661" y="4880351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8"/>
          <p:cNvGrpSpPr>
            <a:grpSpLocks/>
          </p:cNvGrpSpPr>
          <p:nvPr/>
        </p:nvGrpSpPr>
        <p:grpSpPr bwMode="auto">
          <a:xfrm rot="-5400000">
            <a:off x="292100" y="5249863"/>
            <a:ext cx="33338" cy="144462"/>
            <a:chOff x="7766462" y="4808010"/>
            <a:chExt cx="33487" cy="144684"/>
          </a:xfrm>
        </p:grpSpPr>
        <p:cxnSp>
          <p:nvCxnSpPr>
            <p:cNvPr id="190" name="Straight Connector 189"/>
            <p:cNvCxnSpPr/>
            <p:nvPr/>
          </p:nvCxnSpPr>
          <p:spPr>
            <a:xfrm rot="16200000" flipH="1">
              <a:off x="7678174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 flipH="1">
              <a:off x="7711661" y="4880352"/>
              <a:ext cx="1446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1"/>
          <p:cNvGrpSpPr>
            <a:grpSpLocks/>
          </p:cNvGrpSpPr>
          <p:nvPr/>
        </p:nvGrpSpPr>
        <p:grpSpPr bwMode="auto">
          <a:xfrm rot="-2400000">
            <a:off x="2543175" y="2992438"/>
            <a:ext cx="33338" cy="144462"/>
            <a:chOff x="7766462" y="4808010"/>
            <a:chExt cx="33487" cy="144684"/>
          </a:xfrm>
        </p:grpSpPr>
        <p:cxnSp>
          <p:nvCxnSpPr>
            <p:cNvPr id="193" name="Straight Connector 192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4"/>
          <p:cNvGrpSpPr>
            <a:grpSpLocks/>
          </p:cNvGrpSpPr>
          <p:nvPr/>
        </p:nvGrpSpPr>
        <p:grpSpPr bwMode="auto">
          <a:xfrm rot="-2400000">
            <a:off x="1908175" y="5576888"/>
            <a:ext cx="33338" cy="144462"/>
            <a:chOff x="7766462" y="4808010"/>
            <a:chExt cx="33487" cy="144684"/>
          </a:xfrm>
        </p:grpSpPr>
        <p:cxnSp>
          <p:nvCxnSpPr>
            <p:cNvPr id="196" name="Straight Connector 195"/>
            <p:cNvCxnSpPr/>
            <p:nvPr/>
          </p:nvCxnSpPr>
          <p:spPr>
            <a:xfrm rot="16200000" flipH="1">
              <a:off x="7691887" y="4876929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7728225" y="4878273"/>
              <a:ext cx="14468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BlokTextu 115"/>
          <p:cNvSpPr txBox="1"/>
          <p:nvPr/>
        </p:nvSpPr>
        <p:spPr>
          <a:xfrm>
            <a:off x="4140000" y="720000"/>
            <a:ext cx="38138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pPr algn="l"/>
            <a:r>
              <a:rPr lang="sk-SK" sz="1400" b="1" dirty="0" smtClean="0"/>
              <a:t>8)</a:t>
            </a:r>
            <a:r>
              <a:rPr lang="sk-SK" sz="1400" dirty="0" smtClean="0"/>
              <a:t> Zobrazíme bod </a:t>
            </a:r>
            <a:r>
              <a:rPr lang="sk-SK" sz="1400" b="1" dirty="0" smtClean="0"/>
              <a:t>E</a:t>
            </a:r>
            <a:r>
              <a:rPr lang="sk-SK" sz="1400" dirty="0" smtClean="0"/>
              <a:t>:</a:t>
            </a:r>
          </a:p>
          <a:p>
            <a:r>
              <a:rPr lang="sk-SK" sz="1400" dirty="0" smtClean="0"/>
              <a:t>Bod </a:t>
            </a:r>
            <a:r>
              <a:rPr lang="sk-SK" sz="1400" b="1" dirty="0" smtClean="0"/>
              <a:t>E </a:t>
            </a:r>
            <a:r>
              <a:rPr lang="sk-SK" sz="1400" dirty="0" smtClean="0"/>
              <a:t>leží na zvislej priamke </a:t>
            </a:r>
            <a:r>
              <a:rPr lang="sk-SK" sz="1400" b="1" dirty="0" smtClean="0"/>
              <a:t>AB</a:t>
            </a:r>
            <a:r>
              <a:rPr lang="sk-SK" sz="1400" dirty="0" smtClean="0"/>
              <a:t>, preto platí:</a:t>
            </a:r>
          </a:p>
          <a:p>
            <a:r>
              <a:rPr lang="sk-SK" sz="1400" b="1" dirty="0" smtClean="0"/>
              <a:t>A</a:t>
            </a:r>
            <a:r>
              <a:rPr lang="sk-SK" sz="1400" b="1" baseline="-25000" dirty="0" smtClean="0"/>
              <a:t>s1</a:t>
            </a:r>
            <a:r>
              <a:rPr lang="sk-SK" sz="1400" dirty="0" smtClean="0"/>
              <a:t> = </a:t>
            </a:r>
            <a:r>
              <a:rPr lang="sk-SK" sz="1400" b="1" dirty="0" smtClean="0"/>
              <a:t>B</a:t>
            </a:r>
            <a:r>
              <a:rPr lang="sk-SK" sz="1400" b="1" baseline="-25000" dirty="0" smtClean="0"/>
              <a:t>s1  </a:t>
            </a:r>
            <a:r>
              <a:rPr lang="sk-SK" sz="1400" dirty="0" smtClean="0"/>
              <a:t>= </a:t>
            </a:r>
            <a:r>
              <a:rPr lang="sk-SK" sz="1400" b="1" dirty="0" smtClean="0"/>
              <a:t>E</a:t>
            </a:r>
            <a:r>
              <a:rPr lang="sk-SK" sz="1400" b="1" baseline="-25000" dirty="0" smtClean="0"/>
              <a:t>s1</a:t>
            </a:r>
            <a:r>
              <a:rPr lang="sk-SK" sz="1400" dirty="0" smtClean="0"/>
              <a:t>, </a:t>
            </a:r>
          </a:p>
          <a:p>
            <a:r>
              <a:rPr lang="sk-SK" sz="1400" dirty="0" smtClean="0"/>
              <a:t>body </a:t>
            </a:r>
            <a:r>
              <a:rPr lang="sk-SK" sz="1400" b="1" dirty="0" smtClean="0"/>
              <a:t>A</a:t>
            </a:r>
            <a:r>
              <a:rPr lang="sk-SK" sz="1400" b="1" baseline="-25000" dirty="0" smtClean="0"/>
              <a:t>s2</a:t>
            </a:r>
            <a:r>
              <a:rPr lang="sk-SK" sz="1400" dirty="0" smtClean="0"/>
              <a:t>, </a:t>
            </a:r>
            <a:r>
              <a:rPr lang="sk-SK" sz="1400" b="1" dirty="0" smtClean="0"/>
              <a:t>B</a:t>
            </a:r>
            <a:r>
              <a:rPr lang="sk-SK" sz="1400" b="1" baseline="-25000" dirty="0" smtClean="0"/>
              <a:t>s2</a:t>
            </a:r>
            <a:r>
              <a:rPr lang="sk-SK" sz="1400" dirty="0" smtClean="0"/>
              <a:t>, </a:t>
            </a:r>
            <a:r>
              <a:rPr lang="sk-SK" sz="1400" b="1" dirty="0" smtClean="0"/>
              <a:t>E</a:t>
            </a:r>
            <a:r>
              <a:rPr lang="sk-SK" sz="1400" b="1" baseline="-25000" dirty="0" smtClean="0"/>
              <a:t>s2</a:t>
            </a:r>
            <a:r>
              <a:rPr lang="sk-SK" sz="1400" dirty="0" smtClean="0"/>
              <a:t> ležia na spoločnej </a:t>
            </a:r>
            <a:r>
              <a:rPr lang="sk-SK" sz="1400" dirty="0" err="1" smtClean="0"/>
              <a:t>ordinále</a:t>
            </a:r>
            <a:r>
              <a:rPr lang="sk-SK" sz="1400" dirty="0" smtClean="0"/>
              <a:t>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976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Freeform 129"/>
          <p:cNvSpPr>
            <a:spLocks/>
          </p:cNvSpPr>
          <p:nvPr/>
        </p:nvSpPr>
        <p:spPr bwMode="auto">
          <a:xfrm>
            <a:off x="1043734" y="3918910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86"/>
          <p:cNvSpPr>
            <a:spLocks noChangeArrowheads="1"/>
          </p:cNvSpPr>
          <p:nvPr/>
        </p:nvSpPr>
        <p:spPr bwMode="auto">
          <a:xfrm>
            <a:off x="1065221" y="3896276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86"/>
          <p:cNvSpPr>
            <a:spLocks noChangeArrowheads="1"/>
          </p:cNvSpPr>
          <p:nvPr/>
        </p:nvSpPr>
        <p:spPr bwMode="auto">
          <a:xfrm>
            <a:off x="1085269" y="2057809"/>
            <a:ext cx="5357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87"/>
          <p:cNvSpPr>
            <a:spLocks noChangeArrowheads="1"/>
          </p:cNvSpPr>
          <p:nvPr/>
        </p:nvSpPr>
        <p:spPr bwMode="auto">
          <a:xfrm>
            <a:off x="1018099" y="1443124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Line 73"/>
          <p:cNvSpPr>
            <a:spLocks noChangeShapeType="1"/>
          </p:cNvSpPr>
          <p:nvPr/>
        </p:nvSpPr>
        <p:spPr bwMode="auto">
          <a:xfrm flipV="1">
            <a:off x="4460875" y="3717031"/>
            <a:ext cx="0" cy="993081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flipH="1" flipV="1">
            <a:off x="3802063" y="3833813"/>
            <a:ext cx="658812" cy="822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4" name="Freeform 129"/>
          <p:cNvSpPr>
            <a:spLocks/>
          </p:cNvSpPr>
          <p:nvPr/>
        </p:nvSpPr>
        <p:spPr bwMode="auto">
          <a:xfrm>
            <a:off x="4428318" y="4630414"/>
            <a:ext cx="53975" cy="53975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3"/>
                </a:moveTo>
                <a:lnTo>
                  <a:pt x="100" y="36"/>
                </a:lnTo>
                <a:lnTo>
                  <a:pt x="93" y="22"/>
                </a:lnTo>
                <a:lnTo>
                  <a:pt x="81" y="11"/>
                </a:lnTo>
                <a:lnTo>
                  <a:pt x="67" y="4"/>
                </a:lnTo>
                <a:lnTo>
                  <a:pt x="51" y="0"/>
                </a:lnTo>
                <a:lnTo>
                  <a:pt x="35" y="4"/>
                </a:lnTo>
                <a:lnTo>
                  <a:pt x="21" y="11"/>
                </a:lnTo>
                <a:lnTo>
                  <a:pt x="9" y="22"/>
                </a:lnTo>
                <a:lnTo>
                  <a:pt x="2" y="36"/>
                </a:lnTo>
                <a:lnTo>
                  <a:pt x="0" y="53"/>
                </a:lnTo>
                <a:lnTo>
                  <a:pt x="2" y="69"/>
                </a:lnTo>
                <a:lnTo>
                  <a:pt x="9" y="83"/>
                </a:lnTo>
                <a:lnTo>
                  <a:pt x="21" y="95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5"/>
                </a:lnTo>
                <a:lnTo>
                  <a:pt x="93" y="83"/>
                </a:lnTo>
                <a:lnTo>
                  <a:pt x="100" y="69"/>
                </a:lnTo>
                <a:lnTo>
                  <a:pt x="103" y="5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 Box 101"/>
          <p:cNvSpPr txBox="1">
            <a:spLocks noChangeArrowheads="1"/>
          </p:cNvSpPr>
          <p:nvPr/>
        </p:nvSpPr>
        <p:spPr bwMode="auto">
          <a:xfrm>
            <a:off x="4366893" y="4677633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Line 74"/>
          <p:cNvSpPr>
            <a:spLocks noChangeShapeType="1"/>
          </p:cNvSpPr>
          <p:nvPr/>
        </p:nvSpPr>
        <p:spPr bwMode="auto">
          <a:xfrm flipV="1">
            <a:off x="4460875" y="3833813"/>
            <a:ext cx="1697038" cy="822325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39" name="Line 76"/>
          <p:cNvSpPr>
            <a:spLocks noChangeShapeType="1"/>
          </p:cNvSpPr>
          <p:nvPr/>
        </p:nvSpPr>
        <p:spPr bwMode="auto">
          <a:xfrm flipV="1">
            <a:off x="4260850" y="3833813"/>
            <a:ext cx="4656138" cy="238125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0" name="Line 77"/>
          <p:cNvSpPr>
            <a:spLocks noChangeShapeType="1"/>
          </p:cNvSpPr>
          <p:nvPr/>
        </p:nvSpPr>
        <p:spPr bwMode="auto">
          <a:xfrm flipV="1">
            <a:off x="4260850" y="3833813"/>
            <a:ext cx="4656138" cy="574675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1" name="Line 90"/>
          <p:cNvSpPr>
            <a:spLocks noChangeShapeType="1"/>
          </p:cNvSpPr>
          <p:nvPr/>
        </p:nvSpPr>
        <p:spPr bwMode="auto">
          <a:xfrm flipV="1">
            <a:off x="5216525" y="4024313"/>
            <a:ext cx="1588" cy="26670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3" name="Line 75"/>
          <p:cNvSpPr>
            <a:spLocks noChangeShapeType="1"/>
          </p:cNvSpPr>
          <p:nvPr/>
        </p:nvSpPr>
        <p:spPr bwMode="auto">
          <a:xfrm flipV="1">
            <a:off x="4460875" y="3833813"/>
            <a:ext cx="1697038" cy="341312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sk-SK" sz="1200"/>
          </a:p>
        </p:txBody>
      </p:sp>
      <p:sp>
        <p:nvSpPr>
          <p:cNvPr id="155" name="Line 69"/>
          <p:cNvSpPr>
            <a:spLocks noChangeShapeType="1"/>
          </p:cNvSpPr>
          <p:nvPr/>
        </p:nvSpPr>
        <p:spPr bwMode="auto">
          <a:xfrm flipV="1">
            <a:off x="4260295" y="3840056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Line 94"/>
          <p:cNvSpPr>
            <a:spLocks noChangeShapeType="1"/>
          </p:cNvSpPr>
          <p:nvPr/>
        </p:nvSpPr>
        <p:spPr bwMode="auto">
          <a:xfrm flipV="1">
            <a:off x="4260295" y="4078181"/>
            <a:ext cx="1588" cy="336550"/>
          </a:xfrm>
          <a:prstGeom prst="line">
            <a:avLst/>
          </a:prstGeom>
          <a:noFill/>
          <a:ln w="25400">
            <a:solidFill>
              <a:srgbClr val="FF7F00"/>
            </a:solidFill>
            <a:round/>
            <a:headEnd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Line 68"/>
          <p:cNvSpPr>
            <a:spLocks noChangeShapeType="1"/>
          </p:cNvSpPr>
          <p:nvPr/>
        </p:nvSpPr>
        <p:spPr bwMode="auto">
          <a:xfrm>
            <a:off x="4260850" y="3833813"/>
            <a:ext cx="1588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Line 69"/>
          <p:cNvSpPr>
            <a:spLocks noChangeShapeType="1"/>
          </p:cNvSpPr>
          <p:nvPr/>
        </p:nvSpPr>
        <p:spPr bwMode="auto">
          <a:xfrm flipV="1">
            <a:off x="4260850" y="3833813"/>
            <a:ext cx="1588" cy="238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sk-SK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"/>
          <p:cNvSpPr txBox="1">
            <a:spLocks noChangeArrowheads="1"/>
          </p:cNvSpPr>
          <p:nvPr/>
        </p:nvSpPr>
        <p:spPr bwMode="auto">
          <a:xfrm>
            <a:off x="3128209" y="36000"/>
            <a:ext cx="5967663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objekt zobrazte v lineárnej zvislej perspektíve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priesečnou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metódou. Priemetňu zvoľte tak, aby bol objekt v nepriečelnej polohe.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86"/>
          <p:cNvSpPr>
            <a:spLocks noChangeArrowheads="1"/>
          </p:cNvSpPr>
          <p:nvPr/>
        </p:nvSpPr>
        <p:spPr bwMode="auto">
          <a:xfrm>
            <a:off x="3154773" y="2640932"/>
            <a:ext cx="381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86"/>
          <p:cNvSpPr>
            <a:spLocks noChangeArrowheads="1"/>
          </p:cNvSpPr>
          <p:nvPr/>
        </p:nvSpPr>
        <p:spPr bwMode="auto">
          <a:xfrm>
            <a:off x="3078565" y="2065825"/>
            <a:ext cx="43152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01"/>
          <p:cNvSpPr txBox="1">
            <a:spLocks noChangeArrowheads="1"/>
          </p:cNvSpPr>
          <p:nvPr/>
        </p:nvSpPr>
        <p:spPr bwMode="auto">
          <a:xfrm>
            <a:off x="5144957" y="4264529"/>
            <a:ext cx="2952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51"/>
          <p:cNvSpPr>
            <a:spLocks noChangeShapeType="1"/>
          </p:cNvSpPr>
          <p:nvPr/>
        </p:nvSpPr>
        <p:spPr bwMode="auto">
          <a:xfrm flipV="1">
            <a:off x="309563" y="101600"/>
            <a:ext cx="765175" cy="9207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3" name="Line 55"/>
          <p:cNvSpPr>
            <a:spLocks noChangeShapeType="1"/>
          </p:cNvSpPr>
          <p:nvPr/>
        </p:nvSpPr>
        <p:spPr bwMode="auto">
          <a:xfrm flipV="1">
            <a:off x="719138" y="530225"/>
            <a:ext cx="1587" cy="4921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4" name="Right Brace 169"/>
          <p:cNvSpPr/>
          <p:nvPr/>
        </p:nvSpPr>
        <p:spPr>
          <a:xfrm>
            <a:off x="772695" y="541338"/>
            <a:ext cx="71438" cy="468312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5" name="Rectangle 80"/>
          <p:cNvSpPr>
            <a:spLocks noChangeArrowheads="1"/>
          </p:cNvSpPr>
          <p:nvPr/>
        </p:nvSpPr>
        <p:spPr bwMode="auto">
          <a:xfrm>
            <a:off x="772695" y="592138"/>
            <a:ext cx="2840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e</a:t>
            </a:r>
            <a:endParaRPr lang="en-US" sz="1400" b="1" baseline="-25000" dirty="0"/>
          </a:p>
        </p:txBody>
      </p:sp>
      <p:sp>
        <p:nvSpPr>
          <p:cNvPr id="146" name="Rectangle 86"/>
          <p:cNvSpPr>
            <a:spLocks noChangeArrowheads="1"/>
          </p:cNvSpPr>
          <p:nvPr/>
        </p:nvSpPr>
        <p:spPr bwMode="auto">
          <a:xfrm>
            <a:off x="1309861" y="2318497"/>
            <a:ext cx="5261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86"/>
          <p:cNvSpPr>
            <a:spLocks noChangeArrowheads="1"/>
          </p:cNvSpPr>
          <p:nvPr/>
        </p:nvSpPr>
        <p:spPr bwMode="auto">
          <a:xfrm>
            <a:off x="1033125" y="92577"/>
            <a:ext cx="3722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 Box 112"/>
          <p:cNvSpPr txBox="1">
            <a:spLocks noChangeArrowheads="1"/>
          </p:cNvSpPr>
          <p:nvPr/>
        </p:nvSpPr>
        <p:spPr bwMode="auto">
          <a:xfrm>
            <a:off x="-80632" y="4430713"/>
            <a:ext cx="81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Freeform 135"/>
          <p:cNvSpPr>
            <a:spLocks/>
          </p:cNvSpPr>
          <p:nvPr/>
        </p:nvSpPr>
        <p:spPr bwMode="auto">
          <a:xfrm>
            <a:off x="692150" y="503238"/>
            <a:ext cx="53975" cy="55562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2147483647 h 105"/>
              <a:gd name="T16" fmla="*/ 2147483647 w 104"/>
              <a:gd name="T17" fmla="*/ 0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2147483647 w 104"/>
              <a:gd name="T29" fmla="*/ 2147483647 h 105"/>
              <a:gd name="T30" fmla="*/ 2147483647 w 104"/>
              <a:gd name="T31" fmla="*/ 2147483647 h 105"/>
              <a:gd name="T32" fmla="*/ 0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2147483647 w 104"/>
              <a:gd name="T59" fmla="*/ 2147483647 h 105"/>
              <a:gd name="T60" fmla="*/ 2147483647 w 104"/>
              <a:gd name="T61" fmla="*/ 2147483647 h 105"/>
              <a:gd name="T62" fmla="*/ 2147483647 w 104"/>
              <a:gd name="T63" fmla="*/ 2147483647 h 105"/>
              <a:gd name="T64" fmla="*/ 2147483647 w 104"/>
              <a:gd name="T65" fmla="*/ 2147483647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5"/>
              <a:gd name="T101" fmla="*/ 104 w 104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5">
                <a:moveTo>
                  <a:pt x="104" y="52"/>
                </a:moveTo>
                <a:lnTo>
                  <a:pt x="103" y="42"/>
                </a:lnTo>
                <a:lnTo>
                  <a:pt x="99" y="32"/>
                </a:lnTo>
                <a:lnTo>
                  <a:pt x="95" y="23"/>
                </a:lnTo>
                <a:lnTo>
                  <a:pt x="88" y="16"/>
                </a:lnTo>
                <a:lnTo>
                  <a:pt x="81" y="9"/>
                </a:lnTo>
                <a:lnTo>
                  <a:pt x="71" y="4"/>
                </a:lnTo>
                <a:lnTo>
                  <a:pt x="62" y="1"/>
                </a:lnTo>
                <a:lnTo>
                  <a:pt x="51" y="0"/>
                </a:lnTo>
                <a:lnTo>
                  <a:pt x="42" y="1"/>
                </a:lnTo>
                <a:lnTo>
                  <a:pt x="31" y="4"/>
                </a:lnTo>
                <a:lnTo>
                  <a:pt x="23" y="9"/>
                </a:lnTo>
                <a:lnTo>
                  <a:pt x="14" y="16"/>
                </a:lnTo>
                <a:lnTo>
                  <a:pt x="8" y="23"/>
                </a:lnTo>
                <a:lnTo>
                  <a:pt x="4" y="32"/>
                </a:lnTo>
                <a:lnTo>
                  <a:pt x="1" y="42"/>
                </a:lnTo>
                <a:lnTo>
                  <a:pt x="0" y="52"/>
                </a:lnTo>
                <a:lnTo>
                  <a:pt x="1" y="63"/>
                </a:lnTo>
                <a:lnTo>
                  <a:pt x="4" y="72"/>
                </a:lnTo>
                <a:lnTo>
                  <a:pt x="8" y="81"/>
                </a:lnTo>
                <a:lnTo>
                  <a:pt x="14" y="89"/>
                </a:lnTo>
                <a:lnTo>
                  <a:pt x="23" y="95"/>
                </a:lnTo>
                <a:lnTo>
                  <a:pt x="31" y="101"/>
                </a:lnTo>
                <a:lnTo>
                  <a:pt x="42" y="104"/>
                </a:lnTo>
                <a:lnTo>
                  <a:pt x="51" y="105"/>
                </a:lnTo>
                <a:lnTo>
                  <a:pt x="62" y="104"/>
                </a:lnTo>
                <a:lnTo>
                  <a:pt x="71" y="101"/>
                </a:lnTo>
                <a:lnTo>
                  <a:pt x="81" y="95"/>
                </a:lnTo>
                <a:lnTo>
                  <a:pt x="88" y="89"/>
                </a:lnTo>
                <a:lnTo>
                  <a:pt x="95" y="81"/>
                </a:lnTo>
                <a:lnTo>
                  <a:pt x="99" y="72"/>
                </a:lnTo>
                <a:lnTo>
                  <a:pt x="103" y="63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7" name="Text Box 113"/>
          <p:cNvSpPr txBox="1">
            <a:spLocks noChangeArrowheads="1"/>
          </p:cNvSpPr>
          <p:nvPr/>
        </p:nvSpPr>
        <p:spPr bwMode="auto">
          <a:xfrm>
            <a:off x="336550" y="269875"/>
            <a:ext cx="439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E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1" name="Line 70"/>
          <p:cNvSpPr>
            <a:spLocks noChangeShapeType="1"/>
          </p:cNvSpPr>
          <p:nvPr/>
        </p:nvSpPr>
        <p:spPr bwMode="auto">
          <a:xfrm flipV="1">
            <a:off x="4260850" y="3341688"/>
            <a:ext cx="1588" cy="4921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sk-SK" sz="1200"/>
          </a:p>
        </p:txBody>
      </p:sp>
      <p:sp>
        <p:nvSpPr>
          <p:cNvPr id="162" name="Right Brace 204"/>
          <p:cNvSpPr/>
          <p:nvPr/>
        </p:nvSpPr>
        <p:spPr>
          <a:xfrm flipH="1">
            <a:off x="4164013" y="3363913"/>
            <a:ext cx="71437" cy="468312"/>
          </a:xfrm>
          <a:prstGeom prst="rightBrace">
            <a:avLst>
              <a:gd name="adj1" fmla="val 60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200"/>
          </a:p>
        </p:txBody>
      </p:sp>
      <p:sp>
        <p:nvSpPr>
          <p:cNvPr id="163" name="Rectangle 80"/>
          <p:cNvSpPr>
            <a:spLocks noChangeArrowheads="1"/>
          </p:cNvSpPr>
          <p:nvPr/>
        </p:nvSpPr>
        <p:spPr bwMode="auto">
          <a:xfrm>
            <a:off x="3917950" y="3443288"/>
            <a:ext cx="26962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e</a:t>
            </a:r>
            <a:endParaRPr lang="en-US" sz="1200" b="1" baseline="-25000" dirty="0"/>
          </a:p>
        </p:txBody>
      </p:sp>
      <p:sp>
        <p:nvSpPr>
          <p:cNvPr id="164" name="Text Box 102"/>
          <p:cNvSpPr txBox="1">
            <a:spLocks noChangeArrowheads="1"/>
          </p:cNvSpPr>
          <p:nvPr/>
        </p:nvSpPr>
        <p:spPr bwMode="auto">
          <a:xfrm>
            <a:off x="3996000" y="3132000"/>
            <a:ext cx="28725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/>
              <a:t>E</a:t>
            </a:r>
            <a:endParaRPr lang="en-US" sz="1200" b="1" dirty="0"/>
          </a:p>
        </p:txBody>
      </p:sp>
      <p:sp>
        <p:nvSpPr>
          <p:cNvPr id="165" name="Obdĺžnik 164"/>
          <p:cNvSpPr/>
          <p:nvPr/>
        </p:nvSpPr>
        <p:spPr>
          <a:xfrm>
            <a:off x="765931" y="4508106"/>
            <a:ext cx="277677" cy="32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11" name="Freeform 42"/>
          <p:cNvSpPr>
            <a:spLocks/>
          </p:cNvSpPr>
          <p:nvPr/>
        </p:nvSpPr>
        <p:spPr bwMode="auto">
          <a:xfrm>
            <a:off x="692150" y="4454525"/>
            <a:ext cx="53975" cy="55563"/>
          </a:xfrm>
          <a:custGeom>
            <a:avLst/>
            <a:gdLst>
              <a:gd name="T0" fmla="*/ 2147483647 w 104"/>
              <a:gd name="T1" fmla="*/ 2147483647 h 105"/>
              <a:gd name="T2" fmla="*/ 2147483647 w 104"/>
              <a:gd name="T3" fmla="*/ 2147483647 h 105"/>
              <a:gd name="T4" fmla="*/ 2147483647 w 104"/>
              <a:gd name="T5" fmla="*/ 2147483647 h 105"/>
              <a:gd name="T6" fmla="*/ 2147483647 w 104"/>
              <a:gd name="T7" fmla="*/ 2147483647 h 105"/>
              <a:gd name="T8" fmla="*/ 2147483647 w 104"/>
              <a:gd name="T9" fmla="*/ 2147483647 h 105"/>
              <a:gd name="T10" fmla="*/ 2147483647 w 104"/>
              <a:gd name="T11" fmla="*/ 2147483647 h 105"/>
              <a:gd name="T12" fmla="*/ 2147483647 w 104"/>
              <a:gd name="T13" fmla="*/ 2147483647 h 105"/>
              <a:gd name="T14" fmla="*/ 2147483647 w 104"/>
              <a:gd name="T15" fmla="*/ 0 h 105"/>
              <a:gd name="T16" fmla="*/ 2147483647 w 104"/>
              <a:gd name="T17" fmla="*/ 2147483647 h 105"/>
              <a:gd name="T18" fmla="*/ 2147483647 w 104"/>
              <a:gd name="T19" fmla="*/ 2147483647 h 105"/>
              <a:gd name="T20" fmla="*/ 2147483647 w 104"/>
              <a:gd name="T21" fmla="*/ 2147483647 h 105"/>
              <a:gd name="T22" fmla="*/ 2147483647 w 104"/>
              <a:gd name="T23" fmla="*/ 2147483647 h 105"/>
              <a:gd name="T24" fmla="*/ 2147483647 w 104"/>
              <a:gd name="T25" fmla="*/ 2147483647 h 105"/>
              <a:gd name="T26" fmla="*/ 2147483647 w 104"/>
              <a:gd name="T27" fmla="*/ 2147483647 h 105"/>
              <a:gd name="T28" fmla="*/ 0 w 104"/>
              <a:gd name="T29" fmla="*/ 2147483647 h 105"/>
              <a:gd name="T30" fmla="*/ 2147483647 w 104"/>
              <a:gd name="T31" fmla="*/ 2147483647 h 105"/>
              <a:gd name="T32" fmla="*/ 2147483647 w 104"/>
              <a:gd name="T33" fmla="*/ 2147483647 h 105"/>
              <a:gd name="T34" fmla="*/ 2147483647 w 104"/>
              <a:gd name="T35" fmla="*/ 2147483647 h 105"/>
              <a:gd name="T36" fmla="*/ 2147483647 w 104"/>
              <a:gd name="T37" fmla="*/ 2147483647 h 105"/>
              <a:gd name="T38" fmla="*/ 2147483647 w 104"/>
              <a:gd name="T39" fmla="*/ 2147483647 h 105"/>
              <a:gd name="T40" fmla="*/ 2147483647 w 104"/>
              <a:gd name="T41" fmla="*/ 2147483647 h 105"/>
              <a:gd name="T42" fmla="*/ 2147483647 w 104"/>
              <a:gd name="T43" fmla="*/ 2147483647 h 105"/>
              <a:gd name="T44" fmla="*/ 2147483647 w 104"/>
              <a:gd name="T45" fmla="*/ 2147483647 h 105"/>
              <a:gd name="T46" fmla="*/ 2147483647 w 104"/>
              <a:gd name="T47" fmla="*/ 2147483647 h 105"/>
              <a:gd name="T48" fmla="*/ 2147483647 w 104"/>
              <a:gd name="T49" fmla="*/ 2147483647 h 105"/>
              <a:gd name="T50" fmla="*/ 2147483647 w 104"/>
              <a:gd name="T51" fmla="*/ 2147483647 h 105"/>
              <a:gd name="T52" fmla="*/ 2147483647 w 104"/>
              <a:gd name="T53" fmla="*/ 2147483647 h 105"/>
              <a:gd name="T54" fmla="*/ 2147483647 w 104"/>
              <a:gd name="T55" fmla="*/ 2147483647 h 105"/>
              <a:gd name="T56" fmla="*/ 2147483647 w 104"/>
              <a:gd name="T57" fmla="*/ 2147483647 h 1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05"/>
              <a:gd name="T89" fmla="*/ 104 w 104"/>
              <a:gd name="T90" fmla="*/ 105 h 10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05">
                <a:moveTo>
                  <a:pt x="104" y="52"/>
                </a:moveTo>
                <a:lnTo>
                  <a:pt x="103" y="41"/>
                </a:lnTo>
                <a:lnTo>
                  <a:pt x="98" y="29"/>
                </a:lnTo>
                <a:lnTo>
                  <a:pt x="92" y="20"/>
                </a:lnTo>
                <a:lnTo>
                  <a:pt x="84" y="11"/>
                </a:lnTo>
                <a:lnTo>
                  <a:pt x="74" y="5"/>
                </a:lnTo>
                <a:lnTo>
                  <a:pt x="63" y="2"/>
                </a:lnTo>
                <a:lnTo>
                  <a:pt x="51" y="0"/>
                </a:lnTo>
                <a:lnTo>
                  <a:pt x="40" y="2"/>
                </a:lnTo>
                <a:lnTo>
                  <a:pt x="29" y="5"/>
                </a:lnTo>
                <a:lnTo>
                  <a:pt x="19" y="11"/>
                </a:lnTo>
                <a:lnTo>
                  <a:pt x="11" y="20"/>
                </a:lnTo>
                <a:lnTo>
                  <a:pt x="5" y="29"/>
                </a:lnTo>
                <a:lnTo>
                  <a:pt x="1" y="41"/>
                </a:lnTo>
                <a:lnTo>
                  <a:pt x="0" y="52"/>
                </a:lnTo>
                <a:lnTo>
                  <a:pt x="1" y="64"/>
                </a:lnTo>
                <a:lnTo>
                  <a:pt x="5" y="75"/>
                </a:lnTo>
                <a:lnTo>
                  <a:pt x="11" y="85"/>
                </a:lnTo>
                <a:lnTo>
                  <a:pt x="19" y="93"/>
                </a:lnTo>
                <a:lnTo>
                  <a:pt x="29" y="100"/>
                </a:lnTo>
                <a:lnTo>
                  <a:pt x="40" y="103"/>
                </a:lnTo>
                <a:lnTo>
                  <a:pt x="51" y="105"/>
                </a:lnTo>
                <a:lnTo>
                  <a:pt x="63" y="103"/>
                </a:lnTo>
                <a:lnTo>
                  <a:pt x="74" y="100"/>
                </a:lnTo>
                <a:lnTo>
                  <a:pt x="84" y="93"/>
                </a:lnTo>
                <a:lnTo>
                  <a:pt x="92" y="85"/>
                </a:lnTo>
                <a:lnTo>
                  <a:pt x="98" y="75"/>
                </a:lnTo>
                <a:lnTo>
                  <a:pt x="103" y="64"/>
                </a:lnTo>
                <a:lnTo>
                  <a:pt x="104" y="52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BlokTextu 147"/>
          <p:cNvSpPr txBox="1"/>
          <p:nvPr/>
        </p:nvSpPr>
        <p:spPr>
          <a:xfrm>
            <a:off x="569746" y="444534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dirty="0"/>
          </a:p>
        </p:txBody>
      </p:sp>
      <p:sp>
        <p:nvSpPr>
          <p:cNvPr id="166" name="Freeform 131"/>
          <p:cNvSpPr>
            <a:spLocks/>
          </p:cNvSpPr>
          <p:nvPr/>
        </p:nvSpPr>
        <p:spPr bwMode="auto">
          <a:xfrm>
            <a:off x="1053424" y="77567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Freeform 131"/>
          <p:cNvSpPr>
            <a:spLocks/>
          </p:cNvSpPr>
          <p:nvPr/>
        </p:nvSpPr>
        <p:spPr bwMode="auto">
          <a:xfrm>
            <a:off x="3244850" y="20685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Freeform 131"/>
          <p:cNvSpPr>
            <a:spLocks/>
          </p:cNvSpPr>
          <p:nvPr/>
        </p:nvSpPr>
        <p:spPr bwMode="auto">
          <a:xfrm>
            <a:off x="3244850" y="2614613"/>
            <a:ext cx="53975" cy="55562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2147483647 h 104"/>
              <a:gd name="T8" fmla="*/ 2147483647 w 103"/>
              <a:gd name="T9" fmla="*/ 2147483647 h 104"/>
              <a:gd name="T10" fmla="*/ 2147483647 w 103"/>
              <a:gd name="T11" fmla="*/ 0 h 104"/>
              <a:gd name="T12" fmla="*/ 2147483647 w 103"/>
              <a:gd name="T13" fmla="*/ 2147483647 h 104"/>
              <a:gd name="T14" fmla="*/ 2147483647 w 103"/>
              <a:gd name="T15" fmla="*/ 2147483647 h 104"/>
              <a:gd name="T16" fmla="*/ 2147483647 w 103"/>
              <a:gd name="T17" fmla="*/ 2147483647 h 104"/>
              <a:gd name="T18" fmla="*/ 2147483647 w 103"/>
              <a:gd name="T19" fmla="*/ 2147483647 h 104"/>
              <a:gd name="T20" fmla="*/ 0 w 103"/>
              <a:gd name="T21" fmla="*/ 2147483647 h 104"/>
              <a:gd name="T22" fmla="*/ 2147483647 w 103"/>
              <a:gd name="T23" fmla="*/ 2147483647 h 104"/>
              <a:gd name="T24" fmla="*/ 2147483647 w 103"/>
              <a:gd name="T25" fmla="*/ 2147483647 h 104"/>
              <a:gd name="T26" fmla="*/ 2147483647 w 103"/>
              <a:gd name="T27" fmla="*/ 2147483647 h 104"/>
              <a:gd name="T28" fmla="*/ 2147483647 w 103"/>
              <a:gd name="T29" fmla="*/ 2147483647 h 104"/>
              <a:gd name="T30" fmla="*/ 2147483647 w 103"/>
              <a:gd name="T31" fmla="*/ 2147483647 h 104"/>
              <a:gd name="T32" fmla="*/ 2147483647 w 103"/>
              <a:gd name="T33" fmla="*/ 2147483647 h 104"/>
              <a:gd name="T34" fmla="*/ 2147483647 w 103"/>
              <a:gd name="T35" fmla="*/ 2147483647 h 104"/>
              <a:gd name="T36" fmla="*/ 2147483647 w 103"/>
              <a:gd name="T37" fmla="*/ 2147483647 h 104"/>
              <a:gd name="T38" fmla="*/ 2147483647 w 103"/>
              <a:gd name="T39" fmla="*/ 2147483647 h 104"/>
              <a:gd name="T40" fmla="*/ 2147483647 w 103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4"/>
              <a:gd name="T65" fmla="*/ 103 w 103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4">
                <a:moveTo>
                  <a:pt x="103" y="51"/>
                </a:moveTo>
                <a:lnTo>
                  <a:pt x="100" y="36"/>
                </a:lnTo>
                <a:lnTo>
                  <a:pt x="93" y="21"/>
                </a:lnTo>
                <a:lnTo>
                  <a:pt x="81" y="10"/>
                </a:lnTo>
                <a:lnTo>
                  <a:pt x="67" y="2"/>
                </a:lnTo>
                <a:lnTo>
                  <a:pt x="51" y="0"/>
                </a:lnTo>
                <a:lnTo>
                  <a:pt x="35" y="2"/>
                </a:lnTo>
                <a:lnTo>
                  <a:pt x="21" y="10"/>
                </a:lnTo>
                <a:lnTo>
                  <a:pt x="9" y="21"/>
                </a:lnTo>
                <a:lnTo>
                  <a:pt x="2" y="36"/>
                </a:lnTo>
                <a:lnTo>
                  <a:pt x="0" y="51"/>
                </a:lnTo>
                <a:lnTo>
                  <a:pt x="2" y="68"/>
                </a:lnTo>
                <a:lnTo>
                  <a:pt x="9" y="82"/>
                </a:lnTo>
                <a:lnTo>
                  <a:pt x="21" y="93"/>
                </a:lnTo>
                <a:lnTo>
                  <a:pt x="35" y="102"/>
                </a:lnTo>
                <a:lnTo>
                  <a:pt x="51" y="104"/>
                </a:lnTo>
                <a:lnTo>
                  <a:pt x="67" y="102"/>
                </a:lnTo>
                <a:lnTo>
                  <a:pt x="81" y="93"/>
                </a:lnTo>
                <a:lnTo>
                  <a:pt x="93" y="82"/>
                </a:lnTo>
                <a:lnTo>
                  <a:pt x="100" y="68"/>
                </a:lnTo>
                <a:lnTo>
                  <a:pt x="103" y="5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9" name="Skupina 19"/>
          <p:cNvGrpSpPr>
            <a:grpSpLocks/>
          </p:cNvGrpSpPr>
          <p:nvPr/>
        </p:nvGrpSpPr>
        <p:grpSpPr bwMode="auto">
          <a:xfrm>
            <a:off x="6763935" y="6374692"/>
            <a:ext cx="1913528" cy="393700"/>
            <a:chOff x="2699794" y="4497810"/>
            <a:chExt cx="1914256" cy="393091"/>
          </a:xfrm>
        </p:grpSpPr>
        <p:pic>
          <p:nvPicPr>
            <p:cNvPr id="170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4221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en-US" sz="1000" dirty="0" smtClean="0"/>
                <a:t>, </a:t>
              </a:r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36" name="Text Box 99"/>
          <p:cNvSpPr txBox="1">
            <a:spLocks noChangeArrowheads="1"/>
          </p:cNvSpPr>
          <p:nvPr/>
        </p:nvSpPr>
        <p:spPr bwMode="auto">
          <a:xfrm>
            <a:off x="7893752" y="3572543"/>
            <a:ext cx="2792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rgbClr val="FF0000"/>
                </a:solidFill>
              </a:rPr>
              <a:t>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0" name="Rectangle 82"/>
          <p:cNvSpPr>
            <a:spLocks noChangeArrowheads="1"/>
          </p:cNvSpPr>
          <p:nvPr/>
        </p:nvSpPr>
        <p:spPr bwMode="auto">
          <a:xfrm>
            <a:off x="345339" y="2053708"/>
            <a:ext cx="5293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Zástupný symbol čísla snímky 1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33F21-E0A7-4777-B6B8-253E15A3BD00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" grpId="0" animBg="1"/>
      <p:bldP spid="3105" grpId="1" animBg="1"/>
      <p:bldP spid="128" grpId="0" animBg="1"/>
      <p:bldP spid="143" grpId="0" animBg="1"/>
      <p:bldP spid="144" grpId="0" animBg="1"/>
      <p:bldP spid="145" grpId="0"/>
      <p:bldP spid="146" grpId="0"/>
      <p:bldP spid="147" grpId="0"/>
      <p:bldP spid="152" grpId="0" animBg="1"/>
      <p:bldP spid="157" grpId="0"/>
      <p:bldP spid="161" grpId="0" animBg="1"/>
      <p:bldP spid="162" grpId="0" animBg="1"/>
      <p:bldP spid="163" grpId="0"/>
      <p:bldP spid="164" grpId="0"/>
      <p:bldP spid="165" grpId="0" animBg="1"/>
      <p:bldP spid="148" grpId="0"/>
      <p:bldP spid="1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2242</Words>
  <Application>Microsoft Office PowerPoint</Application>
  <PresentationFormat>Prezentácia na obrazovke (4:3)</PresentationFormat>
  <Paragraphs>680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Zuzana</cp:lastModifiedBy>
  <cp:revision>242</cp:revision>
  <dcterms:created xsi:type="dcterms:W3CDTF">2012-11-01T17:28:58Z</dcterms:created>
  <dcterms:modified xsi:type="dcterms:W3CDTF">2019-06-17T08:49:28Z</dcterms:modified>
</cp:coreProperties>
</file>