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3" r:id="rId2"/>
    <p:sldId id="419" r:id="rId3"/>
    <p:sldId id="490" r:id="rId4"/>
    <p:sldId id="426" r:id="rId5"/>
    <p:sldId id="421" r:id="rId6"/>
    <p:sldId id="420" r:id="rId7"/>
    <p:sldId id="453" r:id="rId8"/>
    <p:sldId id="423" r:id="rId9"/>
    <p:sldId id="448" r:id="rId10"/>
    <p:sldId id="422" r:id="rId11"/>
    <p:sldId id="477" r:id="rId12"/>
    <p:sldId id="451" r:id="rId13"/>
    <p:sldId id="454" r:id="rId14"/>
    <p:sldId id="455" r:id="rId15"/>
    <p:sldId id="520" r:id="rId16"/>
    <p:sldId id="488" r:id="rId17"/>
    <p:sldId id="487" r:id="rId18"/>
    <p:sldId id="476" r:id="rId19"/>
    <p:sldId id="495" r:id="rId20"/>
    <p:sldId id="499" r:id="rId21"/>
    <p:sldId id="518" r:id="rId22"/>
    <p:sldId id="508" r:id="rId23"/>
    <p:sldId id="502" r:id="rId24"/>
    <p:sldId id="504" r:id="rId25"/>
    <p:sldId id="522" r:id="rId26"/>
  </p:sldIdLst>
  <p:sldSz cx="9144000" cy="6858000" type="screen4x3"/>
  <p:notesSz cx="6797675" cy="987425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009900"/>
    <a:srgbClr val="FF0000"/>
    <a:srgbClr val="008000"/>
    <a:srgbClr val="3399FF"/>
    <a:srgbClr val="0000FF"/>
    <a:srgbClr val="FF00FF"/>
    <a:srgbClr val="00CC99"/>
    <a:srgbClr val="00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8039" autoAdjust="0"/>
  </p:normalViewPr>
  <p:slideViewPr>
    <p:cSldViewPr snapToGrid="0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A8A4-BFD5-44DD-A1BB-7BF3D5AF6BA3}" type="datetimeFigureOut">
              <a:rPr lang="sk-SK" smtClean="0"/>
              <a:pPr/>
              <a:t>25. 4. 2019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35303-6A49-40CE-9B05-D74CE4DB04D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279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72C6B6-20E2-4891-B010-A3A904A85103}" type="datetimeFigureOut">
              <a:rPr lang="sk-SK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 smtClean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A2653F-689B-4F6B-85C4-BB25FD0958C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813266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A2653F-689B-4F6B-85C4-BB25FD0958C8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E9BCD-E6FD-4D05-B3B4-0095830F675F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7129-BDA6-4D19-9E50-9B50C89A907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277E-9F8E-4AFC-80EE-FBE29801F200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57A2-D88A-4292-901E-CE83F8E10E4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8B4B-BB70-405B-B3D9-2B545668468A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AD60-E2F3-4844-A43D-B78C4E423B3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0A94-0200-4479-9C49-DD62081D4DB9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8044-763B-45C9-8FAD-D2F7F186C6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F07BA-C6CC-46BE-9939-65A2A6867A17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2686-7BB5-41AA-B8A3-D3EDF0450C6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AA21-191C-41C3-AB19-FD213F3EA8F2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2979-3CE6-46D8-83D7-6C6CB229F6C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F549-0B71-431D-94F6-56F927FC78C5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6D21-ED05-4A00-8959-479F454666E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B5CD-0B01-42F3-9E60-D295C0265B5A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FA32-2946-4E98-B844-F656421D1E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7B7E-DDC2-4F63-961E-4FA5BA9A668C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712000" y="6516000"/>
            <a:ext cx="402674" cy="307777"/>
          </a:xfrm>
        </p:spPr>
        <p:txBody>
          <a:bodyPr wrap="none" anchor="b" anchorCtr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2D4F-9E6E-4532-B70E-24841076379C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ED4F-0905-4870-86A1-3B9F2A409F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6D47E-42C0-4306-AD6D-4669B6B12091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ECA0-84D5-4672-9569-62DE2B13CE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781D9C-7EFB-45BD-BC8B-8DEEE4079737}" type="datetime1">
              <a:rPr lang="sk-SK" smtClean="0"/>
              <a:pPr>
                <a:defRPr/>
              </a:pPr>
              <a:t>25. 4. 2019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F614C5-EB65-4717-95F8-ACD735DEFF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979257" y="2967335"/>
            <a:ext cx="31854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latin typeface="Arial" pitchFamily="34" charset="0"/>
                <a:cs typeface="Arial" pitchFamily="34" charset="0"/>
              </a:rPr>
              <a:t>Kapitola P2</a:t>
            </a:r>
          </a:p>
          <a:p>
            <a:pPr algn="ctr"/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b="1" dirty="0" smtClean="0">
                <a:latin typeface="Arial" pitchFamily="34" charset="0"/>
                <a:cs typeface="Arial" pitchFamily="34" charset="0"/>
              </a:rPr>
              <a:t>Lineárna zvislá perspektíva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Rovná spojnica 96"/>
          <p:cNvCxnSpPr/>
          <p:nvPr/>
        </p:nvCxnSpPr>
        <p:spPr>
          <a:xfrm flipV="1">
            <a:off x="6982989" y="2755931"/>
            <a:ext cx="0" cy="1385909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oval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ovná spojnica 118"/>
          <p:cNvCxnSpPr/>
          <p:nvPr/>
        </p:nvCxnSpPr>
        <p:spPr>
          <a:xfrm>
            <a:off x="4063669" y="3782101"/>
            <a:ext cx="0" cy="1037629"/>
          </a:xfrm>
          <a:prstGeom prst="line">
            <a:avLst/>
          </a:prstGeom>
          <a:ln w="19050">
            <a:solidFill>
              <a:srgbClr val="00FF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ovná spojnica 102"/>
          <p:cNvCxnSpPr/>
          <p:nvPr/>
        </p:nvCxnSpPr>
        <p:spPr>
          <a:xfrm>
            <a:off x="1763688" y="3471491"/>
            <a:ext cx="0" cy="1037629"/>
          </a:xfrm>
          <a:prstGeom prst="line">
            <a:avLst/>
          </a:prstGeom>
          <a:ln w="19050">
            <a:solidFill>
              <a:srgbClr val="00FF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ovná spojnica 97"/>
          <p:cNvCxnSpPr/>
          <p:nvPr/>
        </p:nvCxnSpPr>
        <p:spPr>
          <a:xfrm rot="16200000" flipV="1">
            <a:off x="3339209" y="2944888"/>
            <a:ext cx="3208240" cy="0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ovná spojnica 78"/>
          <p:cNvCxnSpPr/>
          <p:nvPr/>
        </p:nvCxnSpPr>
        <p:spPr>
          <a:xfrm>
            <a:off x="6335353" y="3960352"/>
            <a:ext cx="0" cy="1037629"/>
          </a:xfrm>
          <a:prstGeom prst="line">
            <a:avLst/>
          </a:prstGeom>
          <a:ln w="190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Voľná forma 87"/>
          <p:cNvSpPr/>
          <p:nvPr/>
        </p:nvSpPr>
        <p:spPr>
          <a:xfrm flipH="1" flipV="1">
            <a:off x="203176" y="2954537"/>
            <a:ext cx="4993081" cy="1079290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58" name="Rovná spojnica 57"/>
          <p:cNvCxnSpPr/>
          <p:nvPr/>
        </p:nvCxnSpPr>
        <p:spPr>
          <a:xfrm>
            <a:off x="3608754" y="3928533"/>
            <a:ext cx="0" cy="1037629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ovná spojnica 75"/>
          <p:cNvCxnSpPr/>
          <p:nvPr/>
        </p:nvCxnSpPr>
        <p:spPr>
          <a:xfrm>
            <a:off x="5326293" y="4067285"/>
            <a:ext cx="0" cy="1037629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360000" y="18000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Lineárna zvislá perspektíva</a:t>
            </a:r>
          </a:p>
          <a:p>
            <a:r>
              <a:rPr lang="sk-SK" sz="1600" b="1" dirty="0" smtClean="0"/>
              <a:t>Zvislé priamky</a:t>
            </a:r>
            <a:endParaRPr lang="sk-SK" sz="1600" b="1" dirty="0"/>
          </a:p>
        </p:txBody>
      </p:sp>
      <p:sp>
        <p:nvSpPr>
          <p:cNvPr id="34" name="Voľná forma 33"/>
          <p:cNvSpPr/>
          <p:nvPr/>
        </p:nvSpPr>
        <p:spPr>
          <a:xfrm>
            <a:off x="2525646" y="1899863"/>
            <a:ext cx="2670405" cy="735167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  <a:gd name="connsiteX0" fmla="*/ 0 w 4146487"/>
              <a:gd name="connsiteY0" fmla="*/ 497940 h 610517"/>
              <a:gd name="connsiteX1" fmla="*/ 552781 w 4146487"/>
              <a:gd name="connsiteY1" fmla="*/ 610517 h 610517"/>
              <a:gd name="connsiteX2" fmla="*/ 4146487 w 4146487"/>
              <a:gd name="connsiteY2" fmla="*/ 389299 h 610517"/>
              <a:gd name="connsiteX3" fmla="*/ 1620570 w 4146487"/>
              <a:gd name="connsiteY3" fmla="*/ 0 h 610517"/>
              <a:gd name="connsiteX4" fmla="*/ 0 w 4146487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1620570 w 2217629"/>
              <a:gd name="connsiteY3" fmla="*/ 0 h 610517"/>
              <a:gd name="connsiteX4" fmla="*/ 0 w 2217629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2154854 w 2217629"/>
              <a:gd name="connsiteY3" fmla="*/ 84581 h 610517"/>
              <a:gd name="connsiteX4" fmla="*/ 1620570 w 2217629"/>
              <a:gd name="connsiteY4" fmla="*/ 0 h 610517"/>
              <a:gd name="connsiteX5" fmla="*/ 0 w 2217629"/>
              <a:gd name="connsiteY5" fmla="*/ 497940 h 6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29" h="610517">
                <a:moveTo>
                  <a:pt x="0" y="497940"/>
                </a:moveTo>
                <a:lnTo>
                  <a:pt x="552781" y="610517"/>
                </a:lnTo>
                <a:lnTo>
                  <a:pt x="2217629" y="103523"/>
                </a:lnTo>
                <a:lnTo>
                  <a:pt x="2154854" y="84581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4202003" y="2341989"/>
            <a:ext cx="2782304" cy="382908"/>
          </a:xfrm>
          <a:prstGeom prst="line">
            <a:avLst/>
          </a:prstGeom>
          <a:ln w="19050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oľná forma 5"/>
          <p:cNvSpPr/>
          <p:nvPr/>
        </p:nvSpPr>
        <p:spPr>
          <a:xfrm>
            <a:off x="3210498" y="357166"/>
            <a:ext cx="1986580" cy="4000624"/>
          </a:xfrm>
          <a:custGeom>
            <a:avLst/>
            <a:gdLst>
              <a:gd name="connsiteX0" fmla="*/ 0 w 1964602"/>
              <a:gd name="connsiteY0" fmla="*/ 660903 h 3956364"/>
              <a:gd name="connsiteX1" fmla="*/ 1937442 w 1964602"/>
              <a:gd name="connsiteY1" fmla="*/ 0 h 3956364"/>
              <a:gd name="connsiteX2" fmla="*/ 1964602 w 1964602"/>
              <a:gd name="connsiteY2" fmla="*/ 3277354 h 3956364"/>
              <a:gd name="connsiteX3" fmla="*/ 18107 w 1964602"/>
              <a:gd name="connsiteY3" fmla="*/ 3956364 h 3956364"/>
              <a:gd name="connsiteX4" fmla="*/ 0 w 1964602"/>
              <a:gd name="connsiteY4" fmla="*/ 660903 h 39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602" h="3956364">
                <a:moveTo>
                  <a:pt x="0" y="660903"/>
                </a:moveTo>
                <a:lnTo>
                  <a:pt x="1937442" y="0"/>
                </a:lnTo>
                <a:lnTo>
                  <a:pt x="1964602" y="3277354"/>
                </a:lnTo>
                <a:lnTo>
                  <a:pt x="18107" y="3956364"/>
                </a:lnTo>
                <a:cubicBezTo>
                  <a:pt x="12071" y="2848824"/>
                  <a:pt x="6036" y="1741283"/>
                  <a:pt x="0" y="660903"/>
                </a:cubicBez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125922" y="669508"/>
            <a:ext cx="287230" cy="3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2192473" y="4249103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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z</a:t>
            </a:r>
            <a:endParaRPr lang="sk-SK" sz="1400" b="1" dirty="0"/>
          </a:p>
        </p:txBody>
      </p:sp>
      <p:sp>
        <p:nvSpPr>
          <p:cNvPr id="17" name="Voľná forma 16"/>
          <p:cNvSpPr/>
          <p:nvPr/>
        </p:nvSpPr>
        <p:spPr>
          <a:xfrm>
            <a:off x="3251327" y="3441642"/>
            <a:ext cx="4993081" cy="1079290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7470327" y="374250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</a:t>
            </a:r>
            <a:endParaRPr lang="sk-SK" sz="1400" b="1" dirty="0"/>
          </a:p>
        </p:txBody>
      </p:sp>
      <p:cxnSp>
        <p:nvCxnSpPr>
          <p:cNvPr id="19" name="Rovná spojnica 18"/>
          <p:cNvCxnSpPr/>
          <p:nvPr/>
        </p:nvCxnSpPr>
        <p:spPr>
          <a:xfrm>
            <a:off x="4226321" y="3742889"/>
            <a:ext cx="2770613" cy="432908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7005438" y="391564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cxnSp>
        <p:nvCxnSpPr>
          <p:cNvPr id="23" name="Rovná spojnica 22"/>
          <p:cNvCxnSpPr/>
          <p:nvPr/>
        </p:nvCxnSpPr>
        <p:spPr>
          <a:xfrm flipV="1">
            <a:off x="2231916" y="3301832"/>
            <a:ext cx="3388379" cy="10684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>
            <a:spLocks noChangeAspect="1"/>
          </p:cNvSpPr>
          <p:nvPr/>
        </p:nvSpPr>
        <p:spPr>
          <a:xfrm>
            <a:off x="4160844" y="2310376"/>
            <a:ext cx="52020" cy="520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/>
          <p:cNvSpPr txBox="1"/>
          <p:nvPr/>
        </p:nvSpPr>
        <p:spPr>
          <a:xfrm>
            <a:off x="4021159" y="2048927"/>
            <a:ext cx="308303" cy="3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29" name="Voľná forma 28"/>
          <p:cNvSpPr/>
          <p:nvPr/>
        </p:nvSpPr>
        <p:spPr>
          <a:xfrm>
            <a:off x="3212409" y="2033151"/>
            <a:ext cx="4993081" cy="1079290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7290108" y="2371814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´</a:t>
            </a:r>
            <a:endParaRPr lang="sk-SK" sz="14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6912291" y="2393046"/>
            <a:ext cx="30489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endParaRPr lang="sk-SK" sz="1400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2375989" y="2766838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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h</a:t>
            </a:r>
            <a:endParaRPr lang="sk-SK" sz="1400" b="1" dirty="0"/>
          </a:p>
        </p:txBody>
      </p:sp>
      <p:cxnSp>
        <p:nvCxnSpPr>
          <p:cNvPr id="33" name="Rovná spojnica 32"/>
          <p:cNvCxnSpPr/>
          <p:nvPr/>
        </p:nvCxnSpPr>
        <p:spPr>
          <a:xfrm flipV="1">
            <a:off x="2415431" y="1819567"/>
            <a:ext cx="3388379" cy="10684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4179356" y="3400940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50" name="BlokTextu 49"/>
          <p:cNvSpPr txBox="1"/>
          <p:nvPr/>
        </p:nvSpPr>
        <p:spPr>
          <a:xfrm>
            <a:off x="5322927" y="47667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a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6327938" y="857232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B050"/>
                </a:solidFill>
              </a:rPr>
              <a:t>b</a:t>
            </a:r>
            <a:endParaRPr lang="sk-SK" sz="1400" b="1" dirty="0">
              <a:solidFill>
                <a:srgbClr val="00B050"/>
              </a:solidFill>
            </a:endParaRPr>
          </a:p>
        </p:txBody>
      </p:sp>
      <p:cxnSp>
        <p:nvCxnSpPr>
          <p:cNvPr id="63" name="Rovná spojnica 62"/>
          <p:cNvCxnSpPr/>
          <p:nvPr/>
        </p:nvCxnSpPr>
        <p:spPr>
          <a:xfrm rot="16200000" flipV="1">
            <a:off x="4735653" y="2350950"/>
            <a:ext cx="3208240" cy="0"/>
          </a:xfrm>
          <a:prstGeom prst="line">
            <a:avLst/>
          </a:prstGeom>
          <a:ln w="19050">
            <a:solidFill>
              <a:srgbClr val="00B05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ovná spojnica 63"/>
          <p:cNvCxnSpPr/>
          <p:nvPr/>
        </p:nvCxnSpPr>
        <p:spPr>
          <a:xfrm rot="16200000" flipV="1">
            <a:off x="5373713" y="3175732"/>
            <a:ext cx="3208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BlokTextu 64"/>
          <p:cNvSpPr txBox="1"/>
          <p:nvPr/>
        </p:nvSpPr>
        <p:spPr>
          <a:xfrm>
            <a:off x="6936512" y="1428736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a´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66" name="BlokTextu 65"/>
          <p:cNvSpPr txBox="1"/>
          <p:nvPr/>
        </p:nvSpPr>
        <p:spPr>
          <a:xfrm>
            <a:off x="7143924" y="1436803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olidFill>
                  <a:srgbClr val="00B050"/>
                </a:solidFill>
              </a:rPr>
              <a:t>=</a:t>
            </a:r>
            <a:r>
              <a:rPr lang="sk-SK" sz="1400" b="1" dirty="0" smtClean="0">
                <a:solidFill>
                  <a:srgbClr val="00B050"/>
                </a:solidFill>
              </a:rPr>
              <a:t> b´</a:t>
            </a:r>
            <a:endParaRPr lang="sk-SK" sz="1400" b="1" dirty="0">
              <a:solidFill>
                <a:srgbClr val="00B050"/>
              </a:solidFill>
            </a:endParaRPr>
          </a:p>
        </p:txBody>
      </p:sp>
      <p:grpSp>
        <p:nvGrpSpPr>
          <p:cNvPr id="67" name="Skupina 68"/>
          <p:cNvGrpSpPr/>
          <p:nvPr/>
        </p:nvGrpSpPr>
        <p:grpSpPr>
          <a:xfrm rot="2160000">
            <a:off x="5224330" y="1213436"/>
            <a:ext cx="205567" cy="146570"/>
            <a:chOff x="6576638" y="1500174"/>
            <a:chExt cx="205567" cy="146570"/>
          </a:xfrm>
        </p:grpSpPr>
        <p:cxnSp>
          <p:nvCxnSpPr>
            <p:cNvPr id="68" name="Rovná spojnica 67"/>
            <p:cNvCxnSpPr/>
            <p:nvPr/>
          </p:nvCxnSpPr>
          <p:spPr>
            <a:xfrm rot="5400000">
              <a:off x="6576638" y="1500174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ovná spojnica 68"/>
            <p:cNvCxnSpPr/>
            <p:nvPr/>
          </p:nvCxnSpPr>
          <p:spPr>
            <a:xfrm rot="5400000">
              <a:off x="6643702" y="1508241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Skupina 68"/>
          <p:cNvGrpSpPr/>
          <p:nvPr/>
        </p:nvGrpSpPr>
        <p:grpSpPr>
          <a:xfrm rot="2160000">
            <a:off x="6269779" y="1374889"/>
            <a:ext cx="205567" cy="146570"/>
            <a:chOff x="6576638" y="1500174"/>
            <a:chExt cx="205567" cy="146570"/>
          </a:xfrm>
        </p:grpSpPr>
        <p:cxnSp>
          <p:nvCxnSpPr>
            <p:cNvPr id="71" name="Rovná spojnica 70"/>
            <p:cNvCxnSpPr/>
            <p:nvPr/>
          </p:nvCxnSpPr>
          <p:spPr>
            <a:xfrm rot="5400000">
              <a:off x="6576638" y="1500174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ovná spojnica 71"/>
            <p:cNvCxnSpPr/>
            <p:nvPr/>
          </p:nvCxnSpPr>
          <p:spPr>
            <a:xfrm rot="5400000">
              <a:off x="6643702" y="1508241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Skupina 68"/>
          <p:cNvGrpSpPr/>
          <p:nvPr/>
        </p:nvGrpSpPr>
        <p:grpSpPr>
          <a:xfrm rot="2160000">
            <a:off x="6916128" y="1853670"/>
            <a:ext cx="205567" cy="146570"/>
            <a:chOff x="6576638" y="1500174"/>
            <a:chExt cx="205567" cy="146570"/>
          </a:xfrm>
        </p:grpSpPr>
        <p:cxnSp>
          <p:nvCxnSpPr>
            <p:cNvPr id="74" name="Rovná spojnica 73"/>
            <p:cNvCxnSpPr/>
            <p:nvPr/>
          </p:nvCxnSpPr>
          <p:spPr>
            <a:xfrm rot="5400000">
              <a:off x="6576638" y="1500174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ovná spojnica 74"/>
            <p:cNvCxnSpPr/>
            <p:nvPr/>
          </p:nvCxnSpPr>
          <p:spPr>
            <a:xfrm rot="5400000">
              <a:off x="6643702" y="1508241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BlokTextu 77"/>
          <p:cNvSpPr txBox="1"/>
          <p:nvPr/>
        </p:nvSpPr>
        <p:spPr>
          <a:xfrm>
            <a:off x="5291603" y="299766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A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6" name="Ovál 15"/>
          <p:cNvSpPr>
            <a:spLocks noChangeAspect="1"/>
          </p:cNvSpPr>
          <p:nvPr/>
        </p:nvSpPr>
        <p:spPr>
          <a:xfrm>
            <a:off x="6957774" y="2701968"/>
            <a:ext cx="52020" cy="5202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0" name="Ovál 89"/>
          <p:cNvSpPr>
            <a:spLocks noChangeAspect="1"/>
          </p:cNvSpPr>
          <p:nvPr/>
        </p:nvSpPr>
        <p:spPr>
          <a:xfrm>
            <a:off x="6957576" y="4143076"/>
            <a:ext cx="52020" cy="5202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1" name="Rovná spojnica 60"/>
          <p:cNvCxnSpPr/>
          <p:nvPr/>
        </p:nvCxnSpPr>
        <p:spPr>
          <a:xfrm flipV="1">
            <a:off x="5328719" y="451556"/>
            <a:ext cx="0" cy="3602619"/>
          </a:xfrm>
          <a:prstGeom prst="line">
            <a:avLst/>
          </a:prstGeom>
          <a:ln w="19050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ovná spojnica 90"/>
          <p:cNvCxnSpPr/>
          <p:nvPr/>
        </p:nvCxnSpPr>
        <p:spPr>
          <a:xfrm rot="16200000" flipV="1">
            <a:off x="3339617" y="1894182"/>
            <a:ext cx="3208240" cy="0"/>
          </a:xfrm>
          <a:prstGeom prst="line">
            <a:avLst/>
          </a:prstGeom>
          <a:ln w="19050">
            <a:solidFill>
              <a:srgbClr val="00B05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BlokTextu 93"/>
          <p:cNvSpPr txBox="1"/>
          <p:nvPr/>
        </p:nvSpPr>
        <p:spPr>
          <a:xfrm>
            <a:off x="6312326" y="170080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B</a:t>
            </a:r>
            <a:endParaRPr lang="sk-SK" sz="1400" b="1" dirty="0">
              <a:solidFill>
                <a:srgbClr val="00B050"/>
              </a:solidFill>
            </a:endParaRPr>
          </a:p>
        </p:txBody>
      </p:sp>
      <p:cxnSp>
        <p:nvCxnSpPr>
          <p:cNvPr id="82" name="Rovná spojnica 81"/>
          <p:cNvCxnSpPr/>
          <p:nvPr/>
        </p:nvCxnSpPr>
        <p:spPr>
          <a:xfrm flipV="1">
            <a:off x="3608755" y="1061156"/>
            <a:ext cx="0" cy="2871723"/>
          </a:xfrm>
          <a:prstGeom prst="line">
            <a:avLst/>
          </a:prstGeom>
          <a:ln w="19050">
            <a:solidFill>
              <a:srgbClr val="0000FF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BlokTextu 82"/>
          <p:cNvSpPr txBox="1"/>
          <p:nvPr/>
        </p:nvSpPr>
        <p:spPr>
          <a:xfrm>
            <a:off x="3303469" y="1077126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cxnSp>
        <p:nvCxnSpPr>
          <p:cNvPr id="62" name="Rovná spojnica 61"/>
          <p:cNvCxnSpPr>
            <a:stCxn id="16" idx="7"/>
          </p:cNvCxnSpPr>
          <p:nvPr/>
        </p:nvCxnSpPr>
        <p:spPr>
          <a:xfrm flipH="1">
            <a:off x="3608693" y="2709586"/>
            <a:ext cx="3393483" cy="71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120"/>
          <p:cNvSpPr>
            <a:spLocks noChangeArrowheads="1"/>
          </p:cNvSpPr>
          <p:nvPr/>
        </p:nvSpPr>
        <p:spPr bwMode="auto">
          <a:xfrm flipV="1">
            <a:off x="5293281" y="3028728"/>
            <a:ext cx="67844" cy="69076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85" name="Oval 120"/>
          <p:cNvSpPr>
            <a:spLocks noChangeArrowheads="1"/>
          </p:cNvSpPr>
          <p:nvPr/>
        </p:nvSpPr>
        <p:spPr bwMode="auto">
          <a:xfrm flipV="1">
            <a:off x="3571517" y="3400156"/>
            <a:ext cx="67844" cy="69076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81" name="BlokTextu 80"/>
          <p:cNvSpPr txBox="1"/>
          <p:nvPr/>
        </p:nvSpPr>
        <p:spPr>
          <a:xfrm>
            <a:off x="3266457" y="3328272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s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89" name="BlokTextu 88"/>
          <p:cNvSpPr txBox="1"/>
          <p:nvPr/>
        </p:nvSpPr>
        <p:spPr>
          <a:xfrm>
            <a:off x="7505951" y="1439628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</a:t>
            </a:r>
            <a:r>
              <a:rPr lang="sk-SK" sz="1400" b="1" dirty="0" smtClean="0">
                <a:solidFill>
                  <a:srgbClr val="008000"/>
                </a:solidFill>
              </a:rPr>
              <a:t> </a:t>
            </a:r>
            <a:r>
              <a:rPr lang="sk-SK" sz="1400" b="1" dirty="0" smtClean="0">
                <a:solidFill>
                  <a:srgbClr val="00FFCC"/>
                </a:solidFill>
              </a:rPr>
              <a:t>c´</a:t>
            </a:r>
            <a:endParaRPr lang="sk-SK" sz="1400" b="1" dirty="0">
              <a:solidFill>
                <a:srgbClr val="00FFCC"/>
              </a:solidFill>
            </a:endParaRPr>
          </a:p>
        </p:txBody>
      </p:sp>
      <p:cxnSp>
        <p:nvCxnSpPr>
          <p:cNvPr id="95" name="Rovná spojnica 94"/>
          <p:cNvCxnSpPr/>
          <p:nvPr/>
        </p:nvCxnSpPr>
        <p:spPr>
          <a:xfrm flipH="1" flipV="1">
            <a:off x="4942248" y="600250"/>
            <a:ext cx="2037565" cy="21205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120"/>
          <p:cNvSpPr>
            <a:spLocks noChangeArrowheads="1"/>
          </p:cNvSpPr>
          <p:nvPr/>
        </p:nvSpPr>
        <p:spPr bwMode="auto">
          <a:xfrm flipV="1">
            <a:off x="6305692" y="2011487"/>
            <a:ext cx="67844" cy="69076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104" name="Rovná spojnica 103"/>
          <p:cNvCxnSpPr/>
          <p:nvPr/>
        </p:nvCxnSpPr>
        <p:spPr>
          <a:xfrm flipV="1">
            <a:off x="1763689" y="1275644"/>
            <a:ext cx="0" cy="2200193"/>
          </a:xfrm>
          <a:prstGeom prst="line">
            <a:avLst/>
          </a:prstGeom>
          <a:ln w="19050">
            <a:solidFill>
              <a:srgbClr val="00FFCC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BlokTextu 106"/>
          <p:cNvSpPr txBox="1"/>
          <p:nvPr/>
        </p:nvSpPr>
        <p:spPr>
          <a:xfrm>
            <a:off x="1440660" y="122952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FFCC"/>
                </a:solidFill>
              </a:rPr>
              <a:t>C</a:t>
            </a:r>
            <a:endParaRPr lang="sk-SK" sz="1400" b="1" dirty="0">
              <a:solidFill>
                <a:srgbClr val="00FFCC"/>
              </a:solidFill>
            </a:endParaRPr>
          </a:p>
        </p:txBody>
      </p:sp>
      <p:sp>
        <p:nvSpPr>
          <p:cNvPr id="108" name="BlokTextu 107"/>
          <p:cNvSpPr txBox="1"/>
          <p:nvPr/>
        </p:nvSpPr>
        <p:spPr>
          <a:xfrm>
            <a:off x="1467108" y="211301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FFCC"/>
                </a:solidFill>
              </a:rPr>
              <a:t>c</a:t>
            </a:r>
            <a:endParaRPr lang="sk-SK" sz="1400" b="1" dirty="0">
              <a:solidFill>
                <a:srgbClr val="00FFCC"/>
              </a:solidFill>
            </a:endParaRPr>
          </a:p>
        </p:txBody>
      </p:sp>
      <p:cxnSp>
        <p:nvCxnSpPr>
          <p:cNvPr id="109" name="Rovná spojnica 108"/>
          <p:cNvCxnSpPr/>
          <p:nvPr/>
        </p:nvCxnSpPr>
        <p:spPr>
          <a:xfrm flipH="1" flipV="1">
            <a:off x="1738489" y="1524000"/>
            <a:ext cx="5235464" cy="1191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ovná spojnica 111"/>
          <p:cNvCxnSpPr/>
          <p:nvPr/>
        </p:nvCxnSpPr>
        <p:spPr>
          <a:xfrm flipH="1" flipV="1">
            <a:off x="3625144" y="3941233"/>
            <a:ext cx="3352750" cy="222161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ovná spojnica 112"/>
          <p:cNvCxnSpPr/>
          <p:nvPr/>
        </p:nvCxnSpPr>
        <p:spPr>
          <a:xfrm flipH="1" flipV="1">
            <a:off x="4940300" y="3511550"/>
            <a:ext cx="2050504" cy="65421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BlokTextu 114"/>
          <p:cNvSpPr txBox="1"/>
          <p:nvPr/>
        </p:nvSpPr>
        <p:spPr>
          <a:xfrm>
            <a:off x="5297246" y="400789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A</a:t>
            </a:r>
            <a:r>
              <a:rPr lang="en-US" sz="1400" b="1" baseline="-25000" dirty="0" smtClean="0">
                <a:solidFill>
                  <a:srgbClr val="0000FF"/>
                </a:solidFill>
              </a:rPr>
              <a:t>1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16" name="Oval 120"/>
          <p:cNvSpPr>
            <a:spLocks noChangeArrowheads="1"/>
          </p:cNvSpPr>
          <p:nvPr/>
        </p:nvSpPr>
        <p:spPr bwMode="auto">
          <a:xfrm flipV="1">
            <a:off x="1728613" y="1506020"/>
            <a:ext cx="67844" cy="69076"/>
          </a:xfrm>
          <a:prstGeom prst="ellipse">
            <a:avLst/>
          </a:prstGeom>
          <a:solidFill>
            <a:srgbClr val="00FFCC"/>
          </a:solidFill>
          <a:ln w="9525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cxnSp>
        <p:nvCxnSpPr>
          <p:cNvPr id="117" name="Rovná spojnica 116"/>
          <p:cNvCxnSpPr/>
          <p:nvPr/>
        </p:nvCxnSpPr>
        <p:spPr>
          <a:xfrm flipH="1" flipV="1">
            <a:off x="1761067" y="3465689"/>
            <a:ext cx="5211181" cy="712107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ovná spojnica 119"/>
          <p:cNvCxnSpPr/>
          <p:nvPr/>
        </p:nvCxnSpPr>
        <p:spPr>
          <a:xfrm flipV="1">
            <a:off x="4063670" y="869244"/>
            <a:ext cx="0" cy="2917205"/>
          </a:xfrm>
          <a:prstGeom prst="line">
            <a:avLst/>
          </a:prstGeom>
          <a:ln w="19050">
            <a:solidFill>
              <a:srgbClr val="00FFCC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BlokTextu 120"/>
          <p:cNvSpPr txBox="1"/>
          <p:nvPr/>
        </p:nvSpPr>
        <p:spPr>
          <a:xfrm>
            <a:off x="3716452" y="202539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FFCC"/>
                </a:solidFill>
              </a:rPr>
              <a:t>C</a:t>
            </a:r>
            <a:r>
              <a:rPr lang="en-US" sz="1400" b="1" baseline="-25000" dirty="0" smtClean="0">
                <a:solidFill>
                  <a:srgbClr val="00FFCC"/>
                </a:solidFill>
              </a:rPr>
              <a:t>s</a:t>
            </a:r>
            <a:endParaRPr lang="sk-SK" sz="1400" b="1" dirty="0">
              <a:solidFill>
                <a:srgbClr val="00FFCC"/>
              </a:solidFill>
            </a:endParaRPr>
          </a:p>
        </p:txBody>
      </p:sp>
      <p:sp>
        <p:nvSpPr>
          <p:cNvPr id="122" name="Oval 120"/>
          <p:cNvSpPr>
            <a:spLocks noChangeArrowheads="1"/>
          </p:cNvSpPr>
          <p:nvPr/>
        </p:nvSpPr>
        <p:spPr bwMode="auto">
          <a:xfrm flipV="1">
            <a:off x="4038241" y="2009012"/>
            <a:ext cx="67844" cy="69076"/>
          </a:xfrm>
          <a:prstGeom prst="ellipse">
            <a:avLst/>
          </a:prstGeom>
          <a:solidFill>
            <a:srgbClr val="00FFCC"/>
          </a:solidFill>
          <a:ln w="9525">
            <a:solidFill>
              <a:srgbClr val="00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123" name="BlokTextu 122"/>
          <p:cNvSpPr txBox="1"/>
          <p:nvPr/>
        </p:nvSpPr>
        <p:spPr>
          <a:xfrm>
            <a:off x="360000" y="5157192"/>
            <a:ext cx="817403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Zvislé</a:t>
            </a:r>
            <a:r>
              <a:rPr lang="sk-SK" sz="1600" dirty="0" smtClean="0"/>
              <a:t> priamky sú priamky kolmé na základnú rovinu </a:t>
            </a:r>
            <a:r>
              <a:rPr lang="sk-SK" sz="1600" b="1" dirty="0" smtClean="0">
                <a:sym typeface="Symbol"/>
              </a:rPr>
              <a:t></a:t>
            </a:r>
            <a:r>
              <a:rPr lang="en-US" sz="1600" dirty="0" smtClean="0">
                <a:sym typeface="Symbol"/>
              </a:rPr>
              <a:t> a </a:t>
            </a:r>
            <a:r>
              <a:rPr lang="en-US" sz="1600" dirty="0" err="1" smtClean="0">
                <a:sym typeface="Symbol"/>
              </a:rPr>
              <a:t>rovnobe</a:t>
            </a:r>
            <a:r>
              <a:rPr lang="sk-SK" sz="1600" dirty="0" smtClean="0">
                <a:sym typeface="Symbol"/>
              </a:rPr>
              <a:t>ž</a:t>
            </a:r>
            <a:r>
              <a:rPr lang="en-US" sz="1600" dirty="0" smtClean="0">
                <a:sym typeface="Symbol"/>
              </a:rPr>
              <a:t>n</a:t>
            </a:r>
            <a:r>
              <a:rPr lang="sk-SK" sz="1600" dirty="0" smtClean="0">
                <a:sym typeface="Symbol"/>
              </a:rPr>
              <a:t>é</a:t>
            </a:r>
            <a:r>
              <a:rPr lang="en-US" sz="1600" dirty="0" smtClean="0">
                <a:sym typeface="Symbol"/>
              </a:rPr>
              <a:t> s </a:t>
            </a:r>
            <a:r>
              <a:rPr lang="en-US" sz="1600" dirty="0" err="1" smtClean="0">
                <a:sym typeface="Symbol"/>
              </a:rPr>
              <a:t>priemet</a:t>
            </a:r>
            <a:r>
              <a:rPr lang="sk-SK" sz="1600" dirty="0" smtClean="0">
                <a:sym typeface="Symbol"/>
              </a:rPr>
              <a:t>ňou.</a:t>
            </a:r>
            <a:endParaRPr lang="sk-SK" sz="1600" dirty="0" smtClean="0"/>
          </a:p>
          <a:p>
            <a:r>
              <a:rPr lang="sk-SK" sz="1600" dirty="0" smtClean="0"/>
              <a:t>Všetky zvislé priamky majú nevlastný </a:t>
            </a:r>
            <a:r>
              <a:rPr lang="sk-SK" sz="1600" dirty="0" err="1" smtClean="0"/>
              <a:t>úbežník</a:t>
            </a:r>
            <a:r>
              <a:rPr lang="sk-SK" sz="1600" dirty="0" smtClean="0"/>
              <a:t>. Ich stredové priemety sú navzájom</a:t>
            </a:r>
          </a:p>
          <a:p>
            <a:r>
              <a:rPr lang="sk-SK" sz="1600" dirty="0" smtClean="0"/>
              <a:t>rovnobežné priamky kolmé na horizont.</a:t>
            </a:r>
          </a:p>
          <a:p>
            <a:endParaRPr lang="sk-SK" sz="1600" dirty="0" smtClean="0"/>
          </a:p>
          <a:p>
            <a:r>
              <a:rPr lang="sk-SK" sz="1400" dirty="0" smtClean="0">
                <a:solidFill>
                  <a:srgbClr val="0033CC"/>
                </a:solidFill>
              </a:rPr>
              <a:t>Poznámka: </a:t>
            </a:r>
            <a:r>
              <a:rPr lang="sk-SK" sz="1400" dirty="0" smtClean="0"/>
              <a:t>Na zvislej priamke </a:t>
            </a:r>
            <a:r>
              <a:rPr lang="sk-SK" sz="1400" b="1" dirty="0" smtClean="0"/>
              <a:t>a</a:t>
            </a:r>
            <a:r>
              <a:rPr lang="sk-SK" sz="1400" dirty="0" smtClean="0"/>
              <a:t>, leží bod </a:t>
            </a:r>
            <a:r>
              <a:rPr lang="sk-SK" sz="1400" b="1" dirty="0" smtClean="0"/>
              <a:t>A</a:t>
            </a:r>
            <a:r>
              <a:rPr lang="sk-SK" sz="1400" dirty="0" smtClean="0"/>
              <a:t>. Priesečník priamky </a:t>
            </a:r>
            <a:r>
              <a:rPr lang="sk-SK" sz="1400" b="1" dirty="0" smtClean="0"/>
              <a:t>a</a:t>
            </a:r>
            <a:r>
              <a:rPr lang="sk-SK" sz="1400" dirty="0" smtClean="0"/>
              <a:t> so základnou rovinou </a:t>
            </a:r>
            <a:r>
              <a:rPr lang="sk-SK" sz="1400" b="1" dirty="0" smtClean="0">
                <a:sym typeface="Symbol"/>
              </a:rPr>
              <a:t> </a:t>
            </a:r>
            <a:r>
              <a:rPr lang="sk-SK" sz="1400" dirty="0" smtClean="0">
                <a:sym typeface="Symbol"/>
              </a:rPr>
              <a:t> je bod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 Ak je základná rovina </a:t>
            </a:r>
            <a:r>
              <a:rPr lang="sk-SK" sz="1400" dirty="0" err="1" smtClean="0">
                <a:sym typeface="Symbol"/>
              </a:rPr>
              <a:t>pôdorysňa</a:t>
            </a:r>
            <a:r>
              <a:rPr lang="sk-SK" sz="1400" dirty="0" smtClean="0">
                <a:sym typeface="Symbol"/>
              </a:rPr>
              <a:t>, tak bod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-25000" dirty="0" smtClean="0">
                <a:sym typeface="Symbol"/>
              </a:rPr>
              <a:t>1</a:t>
            </a:r>
            <a:r>
              <a:rPr lang="sk-SK" sz="1400" dirty="0" smtClean="0">
                <a:sym typeface="Symbol"/>
              </a:rPr>
              <a:t> je pôdorys bodu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. </a:t>
            </a:r>
            <a:endParaRPr lang="sk-SK" sz="1600" dirty="0"/>
          </a:p>
        </p:txBody>
      </p:sp>
      <p:sp>
        <p:nvSpPr>
          <p:cNvPr id="124" name="BlokTextu 123"/>
          <p:cNvSpPr txBox="1"/>
          <p:nvPr/>
        </p:nvSpPr>
        <p:spPr>
          <a:xfrm>
            <a:off x="6306680" y="3697287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B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1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125" name="BlokTextu 124"/>
          <p:cNvSpPr txBox="1"/>
          <p:nvPr/>
        </p:nvSpPr>
        <p:spPr>
          <a:xfrm>
            <a:off x="1412436" y="3314669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FFCC"/>
                </a:solidFill>
              </a:rPr>
              <a:t>C</a:t>
            </a:r>
            <a:r>
              <a:rPr lang="en-US" sz="1400" b="1" baseline="-25000" dirty="0" smtClean="0">
                <a:solidFill>
                  <a:srgbClr val="00FFCC"/>
                </a:solidFill>
              </a:rPr>
              <a:t>1</a:t>
            </a:r>
            <a:endParaRPr lang="sk-SK" sz="1400" b="1" dirty="0">
              <a:solidFill>
                <a:srgbClr val="00FFCC"/>
              </a:solidFill>
            </a:endParaRPr>
          </a:p>
        </p:txBody>
      </p:sp>
      <p:sp>
        <p:nvSpPr>
          <p:cNvPr id="129" name="BlokTextu 128"/>
          <p:cNvSpPr txBox="1"/>
          <p:nvPr/>
        </p:nvSpPr>
        <p:spPr>
          <a:xfrm>
            <a:off x="3744673" y="1306901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FFCC"/>
                </a:solidFill>
              </a:rPr>
              <a:t>c</a:t>
            </a:r>
            <a:r>
              <a:rPr lang="en-US" sz="1400" b="1" baseline="-25000" dirty="0" err="1" smtClean="0">
                <a:solidFill>
                  <a:srgbClr val="00FFCC"/>
                </a:solidFill>
              </a:rPr>
              <a:t>s</a:t>
            </a:r>
            <a:endParaRPr lang="sk-SK" sz="1400" b="1" dirty="0">
              <a:solidFill>
                <a:srgbClr val="00FFCC"/>
              </a:solidFill>
            </a:endParaRPr>
          </a:p>
        </p:txBody>
      </p:sp>
      <p:cxnSp>
        <p:nvCxnSpPr>
          <p:cNvPr id="86" name="Rovná spojnica 85"/>
          <p:cNvCxnSpPr/>
          <p:nvPr/>
        </p:nvCxnSpPr>
        <p:spPr>
          <a:xfrm flipV="1">
            <a:off x="4189712" y="2348881"/>
            <a:ext cx="0" cy="1385909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oval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BlokTextu 91"/>
          <p:cNvSpPr txBox="1"/>
          <p:nvPr/>
        </p:nvSpPr>
        <p:spPr>
          <a:xfrm>
            <a:off x="4572000" y="61367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B</a:t>
            </a:r>
            <a:r>
              <a:rPr lang="en-US" sz="1400" b="1" baseline="-25000" dirty="0" smtClean="0">
                <a:solidFill>
                  <a:srgbClr val="00B050"/>
                </a:solidFill>
              </a:rPr>
              <a:t>s</a:t>
            </a:r>
            <a:endParaRPr lang="sk-SK" sz="1400" b="1" dirty="0">
              <a:solidFill>
                <a:srgbClr val="00B050"/>
              </a:solidFill>
            </a:endParaRPr>
          </a:p>
        </p:txBody>
      </p:sp>
      <p:sp>
        <p:nvSpPr>
          <p:cNvPr id="100" name="Oval 120"/>
          <p:cNvSpPr>
            <a:spLocks noChangeArrowheads="1"/>
          </p:cNvSpPr>
          <p:nvPr/>
        </p:nvSpPr>
        <p:spPr bwMode="auto">
          <a:xfrm flipV="1">
            <a:off x="4905316" y="560038"/>
            <a:ext cx="67844" cy="69076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93" name="BlokTextu 92"/>
          <p:cNvSpPr txBox="1"/>
          <p:nvPr/>
        </p:nvSpPr>
        <p:spPr>
          <a:xfrm>
            <a:off x="4572000" y="1609055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00B050"/>
                </a:solidFill>
              </a:rPr>
              <a:t>b</a:t>
            </a:r>
            <a:r>
              <a:rPr lang="en-US" sz="1400" b="1" baseline="-25000" dirty="0" err="1" smtClean="0">
                <a:solidFill>
                  <a:srgbClr val="00B050"/>
                </a:solidFill>
              </a:rPr>
              <a:t>s</a:t>
            </a:r>
            <a:endParaRPr lang="sk-SK" sz="1400" b="1" dirty="0">
              <a:solidFill>
                <a:srgbClr val="00B050"/>
              </a:solidFill>
            </a:endParaRPr>
          </a:p>
        </p:txBody>
      </p:sp>
      <p:grpSp>
        <p:nvGrpSpPr>
          <p:cNvPr id="101" name="Skupina 68"/>
          <p:cNvGrpSpPr/>
          <p:nvPr/>
        </p:nvGrpSpPr>
        <p:grpSpPr>
          <a:xfrm rot="2160000">
            <a:off x="1664925" y="1802310"/>
            <a:ext cx="205567" cy="146570"/>
            <a:chOff x="6576638" y="1500174"/>
            <a:chExt cx="205567" cy="146570"/>
          </a:xfrm>
        </p:grpSpPr>
        <p:cxnSp>
          <p:nvCxnSpPr>
            <p:cNvPr id="102" name="Rovná spojnica 101"/>
            <p:cNvCxnSpPr/>
            <p:nvPr/>
          </p:nvCxnSpPr>
          <p:spPr>
            <a:xfrm rot="5400000">
              <a:off x="6576638" y="1500174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>
            <a:xfrm rot="5400000">
              <a:off x="6643702" y="1508241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Skupina 109"/>
          <p:cNvGrpSpPr>
            <a:grpSpLocks/>
          </p:cNvGrpSpPr>
          <p:nvPr/>
        </p:nvGrpSpPr>
        <p:grpSpPr bwMode="auto">
          <a:xfrm>
            <a:off x="7666395" y="119497"/>
            <a:ext cx="1348083" cy="393700"/>
            <a:chOff x="2699794" y="4497810"/>
            <a:chExt cx="1347057" cy="393091"/>
          </a:xfrm>
        </p:grpSpPr>
        <p:pic>
          <p:nvPicPr>
            <p:cNvPr id="111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126" name="Zástupný symbol čísla snímky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10</a:t>
            </a:fld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65" grpId="0"/>
      <p:bldP spid="66" grpId="0"/>
      <p:bldP spid="78" grpId="0"/>
      <p:bldP spid="94" grpId="0"/>
      <p:bldP spid="83" grpId="0"/>
      <p:bldP spid="80" grpId="0" animBg="1"/>
      <p:bldP spid="85" grpId="0" animBg="1"/>
      <p:bldP spid="81" grpId="0"/>
      <p:bldP spid="89" grpId="0"/>
      <p:bldP spid="99" grpId="0" animBg="1"/>
      <p:bldP spid="107" grpId="0"/>
      <p:bldP spid="108" grpId="0"/>
      <p:bldP spid="115" grpId="0"/>
      <p:bldP spid="116" grpId="0" animBg="1"/>
      <p:bldP spid="121" grpId="0"/>
      <p:bldP spid="122" grpId="0" animBg="1"/>
      <p:bldP spid="124" grpId="0"/>
      <p:bldP spid="125" grpId="0"/>
      <p:bldP spid="129" grpId="0"/>
      <p:bldP spid="92" grpId="0"/>
      <p:bldP spid="100" grpId="0" animBg="1"/>
      <p:bldP spid="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oľná forma 2"/>
          <p:cNvSpPr/>
          <p:nvPr/>
        </p:nvSpPr>
        <p:spPr>
          <a:xfrm>
            <a:off x="395384" y="2171484"/>
            <a:ext cx="2711638" cy="1293748"/>
          </a:xfrm>
          <a:custGeom>
            <a:avLst/>
            <a:gdLst>
              <a:gd name="connsiteX0" fmla="*/ 2918691 w 2918691"/>
              <a:gd name="connsiteY0" fmla="*/ 461818 h 1348509"/>
              <a:gd name="connsiteX1" fmla="*/ 1828800 w 2918691"/>
              <a:gd name="connsiteY1" fmla="*/ 0 h 1348509"/>
              <a:gd name="connsiteX2" fmla="*/ 0 w 2918691"/>
              <a:gd name="connsiteY2" fmla="*/ 858982 h 1348509"/>
              <a:gd name="connsiteX3" fmla="*/ 1154545 w 2918691"/>
              <a:gd name="connsiteY3" fmla="*/ 1348509 h 1348509"/>
              <a:gd name="connsiteX4" fmla="*/ 2918691 w 2918691"/>
              <a:gd name="connsiteY4" fmla="*/ 461818 h 134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691" h="1348509">
                <a:moveTo>
                  <a:pt x="2918691" y="461818"/>
                </a:moveTo>
                <a:lnTo>
                  <a:pt x="1828800" y="0"/>
                </a:lnTo>
                <a:lnTo>
                  <a:pt x="0" y="858982"/>
                </a:lnTo>
                <a:lnTo>
                  <a:pt x="1154545" y="1348509"/>
                </a:lnTo>
                <a:lnTo>
                  <a:pt x="2918691" y="461818"/>
                </a:lnTo>
                <a:close/>
              </a:path>
            </a:pathLst>
          </a:custGeom>
          <a:solidFill>
            <a:srgbClr val="FF3399">
              <a:alpha val="4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Voľná forma 3"/>
          <p:cNvSpPr/>
          <p:nvPr/>
        </p:nvSpPr>
        <p:spPr>
          <a:xfrm>
            <a:off x="356777" y="3289815"/>
            <a:ext cx="2711638" cy="1293748"/>
          </a:xfrm>
          <a:custGeom>
            <a:avLst/>
            <a:gdLst>
              <a:gd name="connsiteX0" fmla="*/ 2918691 w 2918691"/>
              <a:gd name="connsiteY0" fmla="*/ 461818 h 1348509"/>
              <a:gd name="connsiteX1" fmla="*/ 1828800 w 2918691"/>
              <a:gd name="connsiteY1" fmla="*/ 0 h 1348509"/>
              <a:gd name="connsiteX2" fmla="*/ 0 w 2918691"/>
              <a:gd name="connsiteY2" fmla="*/ 858982 h 1348509"/>
              <a:gd name="connsiteX3" fmla="*/ 1154545 w 2918691"/>
              <a:gd name="connsiteY3" fmla="*/ 1348509 h 1348509"/>
              <a:gd name="connsiteX4" fmla="*/ 2918691 w 2918691"/>
              <a:gd name="connsiteY4" fmla="*/ 461818 h 134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8691" h="1348509">
                <a:moveTo>
                  <a:pt x="2918691" y="461818"/>
                </a:moveTo>
                <a:lnTo>
                  <a:pt x="1828800" y="0"/>
                </a:lnTo>
                <a:lnTo>
                  <a:pt x="0" y="858982"/>
                </a:lnTo>
                <a:lnTo>
                  <a:pt x="1154545" y="1348509"/>
                </a:lnTo>
                <a:lnTo>
                  <a:pt x="2918691" y="461818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Voľná forma 4"/>
          <p:cNvSpPr/>
          <p:nvPr/>
        </p:nvSpPr>
        <p:spPr>
          <a:xfrm>
            <a:off x="1452421" y="785794"/>
            <a:ext cx="1674332" cy="5451518"/>
          </a:xfrm>
          <a:custGeom>
            <a:avLst/>
            <a:gdLst>
              <a:gd name="connsiteX0" fmla="*/ 11430 w 1794510"/>
              <a:gd name="connsiteY0" fmla="*/ 914400 h 5749290"/>
              <a:gd name="connsiteX1" fmla="*/ 0 w 1794510"/>
              <a:gd name="connsiteY1" fmla="*/ 5749290 h 5749290"/>
              <a:gd name="connsiteX2" fmla="*/ 1794510 w 1794510"/>
              <a:gd name="connsiteY2" fmla="*/ 4846320 h 5749290"/>
              <a:gd name="connsiteX3" fmla="*/ 1783080 w 1794510"/>
              <a:gd name="connsiteY3" fmla="*/ 0 h 5749290"/>
              <a:gd name="connsiteX4" fmla="*/ 11430 w 1794510"/>
              <a:gd name="connsiteY4" fmla="*/ 914400 h 5749290"/>
              <a:gd name="connsiteX0" fmla="*/ 11430 w 1794510"/>
              <a:gd name="connsiteY0" fmla="*/ 847378 h 5682268"/>
              <a:gd name="connsiteX1" fmla="*/ 0 w 1794510"/>
              <a:gd name="connsiteY1" fmla="*/ 5682268 h 5682268"/>
              <a:gd name="connsiteX2" fmla="*/ 1794510 w 1794510"/>
              <a:gd name="connsiteY2" fmla="*/ 4779298 h 5682268"/>
              <a:gd name="connsiteX3" fmla="*/ 1788388 w 1794510"/>
              <a:gd name="connsiteY3" fmla="*/ 0 h 5682268"/>
              <a:gd name="connsiteX4" fmla="*/ 11430 w 1794510"/>
              <a:gd name="connsiteY4" fmla="*/ 847378 h 5682268"/>
              <a:gd name="connsiteX0" fmla="*/ 0 w 1802180"/>
              <a:gd name="connsiteY0" fmla="*/ 879996 h 5682268"/>
              <a:gd name="connsiteX1" fmla="*/ 7670 w 1802180"/>
              <a:gd name="connsiteY1" fmla="*/ 5682268 h 5682268"/>
              <a:gd name="connsiteX2" fmla="*/ 1802180 w 1802180"/>
              <a:gd name="connsiteY2" fmla="*/ 4779298 h 5682268"/>
              <a:gd name="connsiteX3" fmla="*/ 1796058 w 1802180"/>
              <a:gd name="connsiteY3" fmla="*/ 0 h 5682268"/>
              <a:gd name="connsiteX4" fmla="*/ 0 w 1802180"/>
              <a:gd name="connsiteY4" fmla="*/ 879996 h 5682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180" h="5682268">
                <a:moveTo>
                  <a:pt x="0" y="879996"/>
                </a:moveTo>
                <a:cubicBezTo>
                  <a:pt x="2557" y="2480753"/>
                  <a:pt x="5113" y="4081511"/>
                  <a:pt x="7670" y="5682268"/>
                </a:cubicBezTo>
                <a:lnTo>
                  <a:pt x="1802180" y="4779298"/>
                </a:lnTo>
                <a:cubicBezTo>
                  <a:pt x="1800139" y="3186199"/>
                  <a:pt x="1798099" y="1593099"/>
                  <a:pt x="1796058" y="0"/>
                </a:cubicBezTo>
                <a:lnTo>
                  <a:pt x="0" y="879996"/>
                </a:ln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878733" y="4792657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/>
              <a:t>z</a:t>
            </a:r>
            <a:endParaRPr lang="sk-SK" sz="1400" dirty="0"/>
          </a:p>
        </p:txBody>
      </p:sp>
      <p:grpSp>
        <p:nvGrpSpPr>
          <p:cNvPr id="7" name="Skupina 75"/>
          <p:cNvGrpSpPr/>
          <p:nvPr/>
        </p:nvGrpSpPr>
        <p:grpSpPr>
          <a:xfrm flipH="1" flipV="1">
            <a:off x="998452" y="4727607"/>
            <a:ext cx="158918" cy="88769"/>
            <a:chOff x="4838514" y="2924944"/>
            <a:chExt cx="171052" cy="92527"/>
          </a:xfrm>
        </p:grpSpPr>
        <p:cxnSp>
          <p:nvCxnSpPr>
            <p:cNvPr id="8" name="Rovná spojnica 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nica 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 flipH="1" flipV="1">
            <a:off x="91941" y="4037733"/>
            <a:ext cx="158918" cy="88769"/>
            <a:chOff x="4838514" y="2924944"/>
            <a:chExt cx="171052" cy="92527"/>
          </a:xfrm>
        </p:grpSpPr>
        <p:cxnSp>
          <p:nvCxnSpPr>
            <p:cNvPr id="11" name="Rovná spojnica 1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BlokTextu 12"/>
          <p:cNvSpPr txBox="1"/>
          <p:nvPr/>
        </p:nvSpPr>
        <p:spPr>
          <a:xfrm>
            <a:off x="2783194" y="1031855"/>
            <a:ext cx="263902" cy="295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sp>
        <p:nvSpPr>
          <p:cNvPr id="14" name="Voľná forma 13"/>
          <p:cNvSpPr/>
          <p:nvPr/>
        </p:nvSpPr>
        <p:spPr>
          <a:xfrm>
            <a:off x="1463285" y="3752172"/>
            <a:ext cx="3260079" cy="1480389"/>
          </a:xfrm>
          <a:custGeom>
            <a:avLst/>
            <a:gdLst>
              <a:gd name="connsiteX0" fmla="*/ 1805940 w 3509010"/>
              <a:gd name="connsiteY0" fmla="*/ 0 h 1543050"/>
              <a:gd name="connsiteX1" fmla="*/ 1805940 w 3509010"/>
              <a:gd name="connsiteY1" fmla="*/ 0 h 1543050"/>
              <a:gd name="connsiteX2" fmla="*/ 3509010 w 3509010"/>
              <a:gd name="connsiteY2" fmla="*/ 685800 h 1543050"/>
              <a:gd name="connsiteX3" fmla="*/ 1600200 w 3509010"/>
              <a:gd name="connsiteY3" fmla="*/ 1543050 h 1543050"/>
              <a:gd name="connsiteX4" fmla="*/ 0 w 3509010"/>
              <a:gd name="connsiteY4" fmla="*/ 880110 h 1543050"/>
              <a:gd name="connsiteX5" fmla="*/ 1805940 w 3509010"/>
              <a:gd name="connsiteY5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9010" h="1543050">
                <a:moveTo>
                  <a:pt x="1805940" y="0"/>
                </a:moveTo>
                <a:lnTo>
                  <a:pt x="1805940" y="0"/>
                </a:lnTo>
                <a:lnTo>
                  <a:pt x="3509010" y="685800"/>
                </a:lnTo>
                <a:lnTo>
                  <a:pt x="1600200" y="1543050"/>
                </a:lnTo>
                <a:lnTo>
                  <a:pt x="0" y="880110"/>
                </a:lnTo>
                <a:lnTo>
                  <a:pt x="1805940" y="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5" name="Rovná spojnica 14"/>
          <p:cNvCxnSpPr/>
          <p:nvPr/>
        </p:nvCxnSpPr>
        <p:spPr>
          <a:xfrm flipV="1">
            <a:off x="945633" y="3517784"/>
            <a:ext cx="2607221" cy="13197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oľná forma 15"/>
          <p:cNvSpPr/>
          <p:nvPr/>
        </p:nvSpPr>
        <p:spPr>
          <a:xfrm>
            <a:off x="1455937" y="2619260"/>
            <a:ext cx="3260079" cy="1480389"/>
          </a:xfrm>
          <a:custGeom>
            <a:avLst/>
            <a:gdLst>
              <a:gd name="connsiteX0" fmla="*/ 1805940 w 3509010"/>
              <a:gd name="connsiteY0" fmla="*/ 0 h 1543050"/>
              <a:gd name="connsiteX1" fmla="*/ 1805940 w 3509010"/>
              <a:gd name="connsiteY1" fmla="*/ 0 h 1543050"/>
              <a:gd name="connsiteX2" fmla="*/ 3509010 w 3509010"/>
              <a:gd name="connsiteY2" fmla="*/ 685800 h 1543050"/>
              <a:gd name="connsiteX3" fmla="*/ 1600200 w 3509010"/>
              <a:gd name="connsiteY3" fmla="*/ 1543050 h 1543050"/>
              <a:gd name="connsiteX4" fmla="*/ 0 w 3509010"/>
              <a:gd name="connsiteY4" fmla="*/ 880110 h 1543050"/>
              <a:gd name="connsiteX5" fmla="*/ 1805940 w 3509010"/>
              <a:gd name="connsiteY5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9010" h="1543050">
                <a:moveTo>
                  <a:pt x="1805940" y="0"/>
                </a:moveTo>
                <a:lnTo>
                  <a:pt x="1805940" y="0"/>
                </a:lnTo>
                <a:lnTo>
                  <a:pt x="3509010" y="685800"/>
                </a:lnTo>
                <a:lnTo>
                  <a:pt x="1600200" y="1543050"/>
                </a:lnTo>
                <a:lnTo>
                  <a:pt x="0" y="880110"/>
                </a:lnTo>
                <a:lnTo>
                  <a:pt x="1805940" y="0"/>
                </a:lnTo>
                <a:close/>
              </a:path>
            </a:pathLst>
          </a:custGeom>
          <a:solidFill>
            <a:srgbClr val="FF3399">
              <a:alpha val="40000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7" name="Rovná spojnica 16"/>
          <p:cNvCxnSpPr/>
          <p:nvPr/>
        </p:nvCxnSpPr>
        <p:spPr>
          <a:xfrm flipV="1">
            <a:off x="91428" y="2365792"/>
            <a:ext cx="3533792" cy="17888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4163046" y="425388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</a:t>
            </a:r>
            <a:endParaRPr lang="sk-SK" sz="1400" b="1" dirty="0"/>
          </a:p>
        </p:txBody>
      </p:sp>
      <p:sp>
        <p:nvSpPr>
          <p:cNvPr id="20" name="Obdĺžnik 19"/>
          <p:cNvSpPr/>
          <p:nvPr/>
        </p:nvSpPr>
        <p:spPr>
          <a:xfrm>
            <a:off x="-6919" y="3711679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/>
              </a:rPr>
              <a:t>h</a:t>
            </a:r>
            <a:endParaRPr lang="sk-SK" sz="1400" dirty="0"/>
          </a:p>
        </p:txBody>
      </p:sp>
      <p:sp>
        <p:nvSpPr>
          <p:cNvPr id="22" name="BlokTextu 21"/>
          <p:cNvSpPr txBox="1"/>
          <p:nvPr/>
        </p:nvSpPr>
        <p:spPr>
          <a:xfrm>
            <a:off x="2122852" y="2764145"/>
            <a:ext cx="292198" cy="295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cxnSp>
        <p:nvCxnSpPr>
          <p:cNvPr id="24" name="Rovná spojnica 23"/>
          <p:cNvCxnSpPr/>
          <p:nvPr/>
        </p:nvCxnSpPr>
        <p:spPr>
          <a:xfrm>
            <a:off x="953370" y="1272845"/>
            <a:ext cx="1" cy="2891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Oval 120"/>
          <p:cNvSpPr>
            <a:spLocks noChangeArrowheads="1"/>
          </p:cNvSpPr>
          <p:nvPr/>
        </p:nvSpPr>
        <p:spPr bwMode="auto">
          <a:xfrm flipV="1">
            <a:off x="912054" y="4137028"/>
            <a:ext cx="67844" cy="69076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26" name="Text Box 121"/>
          <p:cNvSpPr txBox="1">
            <a:spLocks noChangeArrowheads="1"/>
          </p:cNvSpPr>
          <p:nvPr/>
        </p:nvSpPr>
        <p:spPr bwMode="auto">
          <a:xfrm>
            <a:off x="915778" y="3847369"/>
            <a:ext cx="292198" cy="29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cxnSp>
        <p:nvCxnSpPr>
          <p:cNvPr id="31" name="Rovná spojnica 30"/>
          <p:cNvCxnSpPr/>
          <p:nvPr/>
        </p:nvCxnSpPr>
        <p:spPr>
          <a:xfrm>
            <a:off x="417689" y="4149444"/>
            <a:ext cx="3039803" cy="167734"/>
          </a:xfrm>
          <a:prstGeom prst="line">
            <a:avLst/>
          </a:prstGeom>
          <a:noFill/>
          <a:ln w="19050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Oval 129"/>
          <p:cNvSpPr>
            <a:spLocks noChangeArrowheads="1"/>
          </p:cNvSpPr>
          <p:nvPr/>
        </p:nvSpPr>
        <p:spPr bwMode="auto">
          <a:xfrm flipV="1">
            <a:off x="2085312" y="4205653"/>
            <a:ext cx="67844" cy="8072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33" name="Text Box 130"/>
          <p:cNvSpPr txBox="1">
            <a:spLocks noChangeArrowheads="1"/>
          </p:cNvSpPr>
          <p:nvPr/>
        </p:nvSpPr>
        <p:spPr bwMode="auto">
          <a:xfrm>
            <a:off x="2093147" y="4204964"/>
            <a:ext cx="347301" cy="29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8000"/>
                </a:solidFill>
              </a:rPr>
              <a:t>A</a:t>
            </a:r>
            <a:r>
              <a:rPr lang="sk-SK" sz="1400" b="1" baseline="30000" dirty="0" smtClean="0">
                <a:solidFill>
                  <a:srgbClr val="008000"/>
                </a:solidFill>
                <a:sym typeface="Symbol"/>
              </a:rPr>
              <a:t></a:t>
            </a:r>
            <a:endParaRPr lang="sk-SK" sz="1400" b="1" dirty="0">
              <a:solidFill>
                <a:srgbClr val="008000"/>
              </a:solidFill>
            </a:endParaRPr>
          </a:p>
        </p:txBody>
      </p:sp>
      <p:cxnSp>
        <p:nvCxnSpPr>
          <p:cNvPr id="34" name="Rovná spojnica 33"/>
          <p:cNvCxnSpPr/>
          <p:nvPr/>
        </p:nvCxnSpPr>
        <p:spPr>
          <a:xfrm>
            <a:off x="2110471" y="1423689"/>
            <a:ext cx="0" cy="2816458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35" name="AutoShape 98"/>
          <p:cNvSpPr>
            <a:spLocks/>
          </p:cNvSpPr>
          <p:nvPr/>
        </p:nvSpPr>
        <p:spPr bwMode="auto">
          <a:xfrm>
            <a:off x="805462" y="1957388"/>
            <a:ext cx="132739" cy="2217118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36" name="Text Box 140"/>
          <p:cNvSpPr txBox="1">
            <a:spLocks noChangeArrowheads="1"/>
          </p:cNvSpPr>
          <p:nvPr/>
        </p:nvSpPr>
        <p:spPr bwMode="auto">
          <a:xfrm>
            <a:off x="584914" y="2869396"/>
            <a:ext cx="263902" cy="29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8" name="Text Box 140"/>
          <p:cNvSpPr txBox="1">
            <a:spLocks noChangeArrowheads="1"/>
          </p:cNvSpPr>
          <p:nvPr/>
        </p:nvSpPr>
        <p:spPr bwMode="auto">
          <a:xfrm>
            <a:off x="2185962" y="3035362"/>
            <a:ext cx="263902" cy="29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39" name="Text Box 130"/>
          <p:cNvSpPr txBox="1">
            <a:spLocks noChangeArrowheads="1"/>
          </p:cNvSpPr>
          <p:nvPr/>
        </p:nvSpPr>
        <p:spPr bwMode="auto">
          <a:xfrm>
            <a:off x="2102855" y="1748814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8000"/>
                </a:solidFill>
                <a:sym typeface="Symbol"/>
              </a:rPr>
              <a:t>B</a:t>
            </a:r>
            <a:r>
              <a:rPr lang="sk-SK" sz="1400" b="1" baseline="30000" dirty="0" smtClean="0">
                <a:solidFill>
                  <a:srgbClr val="008000"/>
                </a:solidFill>
                <a:sym typeface="Symbol"/>
              </a:rPr>
              <a:t></a:t>
            </a:r>
            <a:endParaRPr lang="sk-SK" sz="1400" b="1" dirty="0">
              <a:solidFill>
                <a:srgbClr val="008000"/>
              </a:solidFill>
            </a:endParaRPr>
          </a:p>
        </p:txBody>
      </p:sp>
      <p:cxnSp>
        <p:nvCxnSpPr>
          <p:cNvPr id="40" name="Rovná spojnica 39"/>
          <p:cNvCxnSpPr/>
          <p:nvPr/>
        </p:nvCxnSpPr>
        <p:spPr>
          <a:xfrm>
            <a:off x="383822" y="1916832"/>
            <a:ext cx="2162971" cy="119351"/>
          </a:xfrm>
          <a:prstGeom prst="line">
            <a:avLst/>
          </a:prstGeom>
          <a:noFill/>
          <a:ln w="19050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Text Box 121"/>
          <p:cNvSpPr txBox="1">
            <a:spLocks noChangeArrowheads="1"/>
          </p:cNvSpPr>
          <p:nvPr/>
        </p:nvSpPr>
        <p:spPr bwMode="auto">
          <a:xfrm>
            <a:off x="691286" y="1674114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sp>
        <p:nvSpPr>
          <p:cNvPr id="42" name="Oval 120"/>
          <p:cNvSpPr>
            <a:spLocks noChangeArrowheads="1"/>
          </p:cNvSpPr>
          <p:nvPr/>
        </p:nvSpPr>
        <p:spPr bwMode="auto">
          <a:xfrm flipV="1">
            <a:off x="918150" y="1924370"/>
            <a:ext cx="67844" cy="69076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43" name="Oval 129"/>
          <p:cNvSpPr>
            <a:spLocks noChangeArrowheads="1"/>
          </p:cNvSpPr>
          <p:nvPr/>
        </p:nvSpPr>
        <p:spPr bwMode="auto">
          <a:xfrm flipV="1">
            <a:off x="2082400" y="1971025"/>
            <a:ext cx="67844" cy="80720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grpSp>
        <p:nvGrpSpPr>
          <p:cNvPr id="27" name="Skupina 75"/>
          <p:cNvGrpSpPr/>
          <p:nvPr/>
        </p:nvGrpSpPr>
        <p:grpSpPr>
          <a:xfrm rot="3172440" flipH="1" flipV="1">
            <a:off x="2812648" y="4230432"/>
            <a:ext cx="164106" cy="85963"/>
            <a:chOff x="4838514" y="2924944"/>
            <a:chExt cx="171052" cy="92527"/>
          </a:xfrm>
        </p:grpSpPr>
        <p:cxnSp>
          <p:nvCxnSpPr>
            <p:cNvPr id="51" name="Rovná spojnica 50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ovná spojnica 51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143"/>
          <p:cNvSpPr txBox="1">
            <a:spLocks noChangeArrowheads="1"/>
          </p:cNvSpPr>
          <p:nvPr/>
        </p:nvSpPr>
        <p:spPr bwMode="auto">
          <a:xfrm>
            <a:off x="3211305" y="4278393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a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55" name="Text Box 143"/>
          <p:cNvSpPr txBox="1">
            <a:spLocks noChangeArrowheads="1"/>
          </p:cNvSpPr>
          <p:nvPr/>
        </p:nvSpPr>
        <p:spPr bwMode="auto">
          <a:xfrm>
            <a:off x="3639001" y="3152047"/>
            <a:ext cx="7152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a´ </a:t>
            </a:r>
            <a:r>
              <a:rPr lang="sk-SK" sz="1400" dirty="0" smtClean="0">
                <a:solidFill>
                  <a:srgbClr val="009900"/>
                </a:solidFill>
              </a:rPr>
              <a:t>= </a:t>
            </a:r>
            <a:r>
              <a:rPr lang="sk-SK" sz="1400" b="1" dirty="0" smtClean="0">
                <a:solidFill>
                  <a:srgbClr val="009900"/>
                </a:solidFill>
              </a:rPr>
              <a:t>b´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59" name="BlokTextu 58"/>
          <p:cNvSpPr txBox="1"/>
          <p:nvPr/>
        </p:nvSpPr>
        <p:spPr>
          <a:xfrm>
            <a:off x="4283968" y="476672"/>
            <a:ext cx="48600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Nech je daná základná rovina</a:t>
            </a:r>
            <a:r>
              <a:rPr lang="sk-SK" sz="1400" b="1" dirty="0" smtClean="0"/>
              <a:t> </a:t>
            </a:r>
            <a:r>
              <a:rPr lang="sk-SK" sz="1400" b="1" dirty="0" smtClean="0">
                <a:sym typeface="Symbol"/>
              </a:rPr>
              <a:t>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Nech bod </a:t>
            </a:r>
            <a:r>
              <a:rPr lang="sk-SK" sz="1400" b="1" dirty="0" smtClean="0">
                <a:sym typeface="Symbol"/>
              </a:rPr>
              <a:t>A </a:t>
            </a:r>
            <a:r>
              <a:rPr lang="sk-SK" sz="1400" dirty="0" smtClean="0">
                <a:sym typeface="Symbol"/>
              </a:rPr>
              <a:t>leží v základnej rovine </a:t>
            </a:r>
            <a:r>
              <a:rPr lang="sk-SK" sz="1400" b="1" dirty="0" smtClean="0">
                <a:sym typeface="Symbol"/>
              </a:rPr>
              <a:t></a:t>
            </a:r>
            <a:r>
              <a:rPr lang="sk-SK" sz="1400" b="1" i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a neleží v priemetni.</a:t>
            </a:r>
          </a:p>
          <a:p>
            <a:r>
              <a:rPr lang="sk-SK" sz="1400" dirty="0" smtClean="0">
                <a:sym typeface="Symbol"/>
              </a:rPr>
              <a:t>Nech je úsečka </a:t>
            </a:r>
            <a:r>
              <a:rPr lang="sk-SK" sz="1400" b="1" dirty="0" smtClean="0">
                <a:sym typeface="Symbol"/>
              </a:rPr>
              <a:t>AB </a:t>
            </a:r>
            <a:r>
              <a:rPr lang="sk-SK" sz="1400" dirty="0" smtClean="0">
                <a:sym typeface="Symbol"/>
              </a:rPr>
              <a:t>zvislá, teda je rovnobežná </a:t>
            </a:r>
          </a:p>
          <a:p>
            <a:r>
              <a:rPr lang="sk-SK" sz="1400" dirty="0" smtClean="0">
                <a:sym typeface="Symbol"/>
              </a:rPr>
              <a:t>s priemetňou </a:t>
            </a:r>
            <a:r>
              <a:rPr lang="sk-SK" sz="1400" b="1" dirty="0" smtClean="0">
                <a:sym typeface="Symbol"/>
              </a:rPr>
              <a:t></a:t>
            </a:r>
            <a:r>
              <a:rPr lang="sk-SK" sz="1400" dirty="0" smtClean="0">
                <a:sym typeface="Symbol"/>
              </a:rPr>
              <a:t>.</a:t>
            </a:r>
          </a:p>
          <a:p>
            <a:endParaRPr lang="sk-SK" sz="1400" dirty="0" smtClean="0">
              <a:sym typeface="Symbol"/>
            </a:endParaRPr>
          </a:p>
          <a:p>
            <a:r>
              <a:rPr lang="sk-SK" sz="1400" dirty="0" smtClean="0">
                <a:sym typeface="Symbol"/>
              </a:rPr>
              <a:t>Dĺžka úsečky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je kratšia, alebo dlhšia ako</a:t>
            </a:r>
          </a:p>
          <a:p>
            <a:r>
              <a:rPr lang="sk-SK" sz="1400" dirty="0" smtClean="0">
                <a:sym typeface="Symbol"/>
              </a:rPr>
              <a:t>dĺžka úsečky </a:t>
            </a:r>
            <a:r>
              <a:rPr lang="sk-SK" sz="1400" b="1" dirty="0" smtClean="0">
                <a:sym typeface="Symbol"/>
              </a:rPr>
              <a:t>AB</a:t>
            </a:r>
            <a:r>
              <a:rPr lang="sk-SK" sz="1400" dirty="0" smtClean="0">
                <a:sym typeface="Symbol"/>
              </a:rPr>
              <a:t>. Závisí to od toho, či úsečka </a:t>
            </a:r>
            <a:r>
              <a:rPr lang="sk-SK" sz="1400" b="1" dirty="0" smtClean="0">
                <a:sym typeface="Symbol"/>
              </a:rPr>
              <a:t>AB </a:t>
            </a:r>
            <a:r>
              <a:rPr lang="sk-SK" sz="1400" dirty="0" smtClean="0">
                <a:sym typeface="Symbol"/>
              </a:rPr>
              <a:t>leží „pred“ priemetňou, alebo „za“ priemetňou.</a:t>
            </a:r>
            <a:endParaRPr lang="sk-SK" sz="1400" dirty="0"/>
          </a:p>
        </p:txBody>
      </p:sp>
      <p:sp>
        <p:nvSpPr>
          <p:cNvPr id="19" name="BlokTextu 18"/>
          <p:cNvSpPr txBox="1"/>
          <p:nvPr/>
        </p:nvSpPr>
        <p:spPr>
          <a:xfrm>
            <a:off x="3491880" y="2852936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´ </a:t>
            </a:r>
            <a:r>
              <a:rPr lang="sk-SK" sz="1400" dirty="0" smtClean="0">
                <a:sym typeface="Symbol"/>
              </a:rPr>
              <a:t> </a:t>
            </a:r>
            <a:endParaRPr lang="sk-SK" sz="1400" dirty="0"/>
          </a:p>
        </p:txBody>
      </p:sp>
      <p:sp>
        <p:nvSpPr>
          <p:cNvPr id="21" name="BlokTextu 20"/>
          <p:cNvSpPr txBox="1"/>
          <p:nvPr/>
        </p:nvSpPr>
        <p:spPr>
          <a:xfrm>
            <a:off x="3165431" y="3149912"/>
            <a:ext cx="283262" cy="295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23" name="Rovná spojnica 22"/>
          <p:cNvCxnSpPr/>
          <p:nvPr/>
        </p:nvCxnSpPr>
        <p:spPr>
          <a:xfrm>
            <a:off x="2301773" y="3020975"/>
            <a:ext cx="907654" cy="374915"/>
          </a:xfrm>
          <a:prstGeom prst="line">
            <a:avLst/>
          </a:prstGeom>
          <a:ln w="1905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Skupina 75"/>
          <p:cNvGrpSpPr/>
          <p:nvPr/>
        </p:nvGrpSpPr>
        <p:grpSpPr>
          <a:xfrm rot="3172440" flipH="1" flipV="1">
            <a:off x="3609089" y="3339450"/>
            <a:ext cx="164106" cy="85963"/>
            <a:chOff x="4838514" y="2924944"/>
            <a:chExt cx="171052" cy="92527"/>
          </a:xfrm>
        </p:grpSpPr>
        <p:cxnSp>
          <p:nvCxnSpPr>
            <p:cNvPr id="48" name="Rovná spojnica 4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ovná spojnica 4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Rovná spojnica 63"/>
          <p:cNvCxnSpPr/>
          <p:nvPr/>
        </p:nvCxnSpPr>
        <p:spPr>
          <a:xfrm flipV="1">
            <a:off x="1758950" y="1207911"/>
            <a:ext cx="594609" cy="2100441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68" name="Rovná spojnica 67"/>
          <p:cNvCxnSpPr/>
          <p:nvPr/>
        </p:nvCxnSpPr>
        <p:spPr>
          <a:xfrm>
            <a:off x="1765594" y="3301028"/>
            <a:ext cx="808273" cy="2258228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70" name="Rovná spojnica 69"/>
          <p:cNvCxnSpPr/>
          <p:nvPr/>
        </p:nvCxnSpPr>
        <p:spPr>
          <a:xfrm>
            <a:off x="946150" y="1962150"/>
            <a:ext cx="2260600" cy="1441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ovná spojnica 71"/>
          <p:cNvCxnSpPr>
            <a:stCxn id="25" idx="5"/>
          </p:cNvCxnSpPr>
          <p:nvPr/>
        </p:nvCxnSpPr>
        <p:spPr>
          <a:xfrm flipV="1">
            <a:off x="969962" y="3403600"/>
            <a:ext cx="2243138" cy="743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ovná spojnica 75"/>
          <p:cNvCxnSpPr/>
          <p:nvPr/>
        </p:nvCxnSpPr>
        <p:spPr>
          <a:xfrm>
            <a:off x="1950571" y="2616200"/>
            <a:ext cx="0" cy="12089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oval"/>
          </a:ln>
        </p:spPr>
      </p:cxnSp>
      <p:grpSp>
        <p:nvGrpSpPr>
          <p:cNvPr id="37" name="Skupina 75"/>
          <p:cNvGrpSpPr/>
          <p:nvPr/>
        </p:nvGrpSpPr>
        <p:grpSpPr>
          <a:xfrm rot="3172440" flipH="1" flipV="1">
            <a:off x="1117358" y="1918731"/>
            <a:ext cx="164106" cy="85963"/>
            <a:chOff x="4838514" y="2924944"/>
            <a:chExt cx="171052" cy="92527"/>
          </a:xfrm>
        </p:grpSpPr>
        <p:cxnSp>
          <p:nvCxnSpPr>
            <p:cNvPr id="79" name="Rovná spojnica 78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ovná spojnica 79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143"/>
          <p:cNvSpPr txBox="1">
            <a:spLocks noChangeArrowheads="1"/>
          </p:cNvSpPr>
          <p:nvPr/>
        </p:nvSpPr>
        <p:spPr bwMode="auto">
          <a:xfrm>
            <a:off x="1174924" y="1698650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b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82" name="AutoShape 98"/>
          <p:cNvSpPr>
            <a:spLocks/>
          </p:cNvSpPr>
          <p:nvPr/>
        </p:nvSpPr>
        <p:spPr bwMode="auto">
          <a:xfrm flipH="1">
            <a:off x="2120153" y="2031707"/>
            <a:ext cx="132739" cy="2217118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85" name="Text Box 121"/>
          <p:cNvSpPr txBox="1">
            <a:spLocks noChangeArrowheads="1"/>
          </p:cNvSpPr>
          <p:nvPr/>
        </p:nvSpPr>
        <p:spPr bwMode="auto">
          <a:xfrm>
            <a:off x="1595328" y="3573579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86" name="Text Box 121"/>
          <p:cNvSpPr txBox="1">
            <a:spLocks noChangeArrowheads="1"/>
          </p:cNvSpPr>
          <p:nvPr/>
        </p:nvSpPr>
        <p:spPr bwMode="auto">
          <a:xfrm>
            <a:off x="1600620" y="2439247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88" name="Text Box 143"/>
          <p:cNvSpPr txBox="1">
            <a:spLocks noChangeArrowheads="1"/>
          </p:cNvSpPr>
          <p:nvPr/>
        </p:nvSpPr>
        <p:spPr bwMode="auto">
          <a:xfrm>
            <a:off x="2262106" y="1268760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89" name="Text Box 143"/>
          <p:cNvSpPr txBox="1">
            <a:spLocks noChangeArrowheads="1"/>
          </p:cNvSpPr>
          <p:nvPr/>
        </p:nvSpPr>
        <p:spPr bwMode="auto">
          <a:xfrm>
            <a:off x="2235254" y="5216470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grpSp>
        <p:nvGrpSpPr>
          <p:cNvPr id="44" name="Skupina 97"/>
          <p:cNvGrpSpPr/>
          <p:nvPr/>
        </p:nvGrpSpPr>
        <p:grpSpPr>
          <a:xfrm rot="19881827">
            <a:off x="866129" y="3394271"/>
            <a:ext cx="182288" cy="104677"/>
            <a:chOff x="539552" y="5717348"/>
            <a:chExt cx="182288" cy="104677"/>
          </a:xfrm>
        </p:grpSpPr>
        <p:cxnSp>
          <p:nvCxnSpPr>
            <p:cNvPr id="95" name="Rovná spojnica 94"/>
            <p:cNvCxnSpPr/>
            <p:nvPr/>
          </p:nvCxnSpPr>
          <p:spPr>
            <a:xfrm flipH="1" flipV="1">
              <a:off x="539552" y="5750295"/>
              <a:ext cx="138926" cy="71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ovná spojnica 95"/>
            <p:cNvCxnSpPr/>
            <p:nvPr/>
          </p:nvCxnSpPr>
          <p:spPr>
            <a:xfrm flipH="1" flipV="1">
              <a:off x="559544" y="5733256"/>
              <a:ext cx="138926" cy="71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ovná spojnica 96"/>
            <p:cNvCxnSpPr/>
            <p:nvPr/>
          </p:nvCxnSpPr>
          <p:spPr>
            <a:xfrm flipH="1" flipV="1">
              <a:off x="582914" y="5717348"/>
              <a:ext cx="138926" cy="71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Skupina 98"/>
          <p:cNvGrpSpPr/>
          <p:nvPr/>
        </p:nvGrpSpPr>
        <p:grpSpPr>
          <a:xfrm rot="19881827">
            <a:off x="1866717" y="3394271"/>
            <a:ext cx="182288" cy="104677"/>
            <a:chOff x="539552" y="5717348"/>
            <a:chExt cx="182288" cy="104677"/>
          </a:xfrm>
        </p:grpSpPr>
        <p:cxnSp>
          <p:nvCxnSpPr>
            <p:cNvPr id="100" name="Rovná spojnica 99"/>
            <p:cNvCxnSpPr/>
            <p:nvPr/>
          </p:nvCxnSpPr>
          <p:spPr>
            <a:xfrm flipH="1" flipV="1">
              <a:off x="539552" y="5750295"/>
              <a:ext cx="138926" cy="71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ovná spojnica 100"/>
            <p:cNvCxnSpPr/>
            <p:nvPr/>
          </p:nvCxnSpPr>
          <p:spPr>
            <a:xfrm flipH="1" flipV="1">
              <a:off x="559544" y="5733256"/>
              <a:ext cx="138926" cy="71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ovná spojnica 101"/>
            <p:cNvCxnSpPr/>
            <p:nvPr/>
          </p:nvCxnSpPr>
          <p:spPr>
            <a:xfrm flipH="1" flipV="1">
              <a:off x="582914" y="5717348"/>
              <a:ext cx="138926" cy="71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Skupina 102"/>
          <p:cNvGrpSpPr/>
          <p:nvPr/>
        </p:nvGrpSpPr>
        <p:grpSpPr>
          <a:xfrm rot="19881827">
            <a:off x="2019117" y="3503068"/>
            <a:ext cx="182288" cy="104677"/>
            <a:chOff x="539552" y="5717348"/>
            <a:chExt cx="182288" cy="104677"/>
          </a:xfrm>
        </p:grpSpPr>
        <p:cxnSp>
          <p:nvCxnSpPr>
            <p:cNvPr id="104" name="Rovná spojnica 103"/>
            <p:cNvCxnSpPr/>
            <p:nvPr/>
          </p:nvCxnSpPr>
          <p:spPr>
            <a:xfrm flipH="1" flipV="1">
              <a:off x="539552" y="5750295"/>
              <a:ext cx="138926" cy="71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ovná spojnica 104"/>
            <p:cNvCxnSpPr/>
            <p:nvPr/>
          </p:nvCxnSpPr>
          <p:spPr>
            <a:xfrm flipH="1" flipV="1">
              <a:off x="559544" y="5733256"/>
              <a:ext cx="138926" cy="71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ovná spojnica 105"/>
            <p:cNvCxnSpPr/>
            <p:nvPr/>
          </p:nvCxnSpPr>
          <p:spPr>
            <a:xfrm flipH="1" flipV="1">
              <a:off x="582914" y="5717348"/>
              <a:ext cx="138926" cy="717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BlokTextu 90"/>
          <p:cNvSpPr txBox="1"/>
          <p:nvPr/>
        </p:nvSpPr>
        <p:spPr>
          <a:xfrm>
            <a:off x="360000" y="180000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</a:t>
            </a:r>
            <a:r>
              <a:rPr lang="sk-SK" sz="1600" b="1" dirty="0" err="1" smtClean="0"/>
              <a:t>ĺžka</a:t>
            </a:r>
            <a:r>
              <a:rPr lang="sk-SK" sz="1600" b="1" dirty="0" smtClean="0"/>
              <a:t> zvislej úsečky</a:t>
            </a:r>
            <a:endParaRPr lang="sk-SK" sz="1600" b="1" dirty="0"/>
          </a:p>
        </p:txBody>
      </p:sp>
      <p:cxnSp>
        <p:nvCxnSpPr>
          <p:cNvPr id="30" name="Rovná spojnica 29"/>
          <p:cNvCxnSpPr/>
          <p:nvPr/>
        </p:nvCxnSpPr>
        <p:spPr>
          <a:xfrm>
            <a:off x="1762564" y="3309764"/>
            <a:ext cx="2485345" cy="137140"/>
          </a:xfrm>
          <a:prstGeom prst="line">
            <a:avLst/>
          </a:prstGeom>
          <a:noFill/>
          <a:ln w="19050">
            <a:solidFill>
              <a:srgbClr val="008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9" name="Text Box 130"/>
          <p:cNvSpPr txBox="1">
            <a:spLocks noChangeArrowheads="1"/>
          </p:cNvSpPr>
          <p:nvPr/>
        </p:nvSpPr>
        <p:spPr bwMode="auto">
          <a:xfrm>
            <a:off x="1409998" y="3011115"/>
            <a:ext cx="415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8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8000"/>
                </a:solidFill>
              </a:rPr>
              <a:t>l</a:t>
            </a:r>
            <a:r>
              <a:rPr lang="sk-SK" sz="1400" b="1" baseline="-25000" dirty="0" err="1" smtClean="0">
                <a:solidFill>
                  <a:srgbClr val="008000"/>
                </a:solidFill>
              </a:rPr>
              <a:t>s</a:t>
            </a:r>
            <a:endParaRPr lang="sk-SK" sz="1400" b="1" dirty="0">
              <a:solidFill>
                <a:srgbClr val="008000"/>
              </a:solidFill>
            </a:endParaRPr>
          </a:p>
        </p:txBody>
      </p:sp>
      <p:sp>
        <p:nvSpPr>
          <p:cNvPr id="77" name="BlokTextu 76"/>
          <p:cNvSpPr txBox="1"/>
          <p:nvPr/>
        </p:nvSpPr>
        <p:spPr>
          <a:xfrm>
            <a:off x="4860032" y="2348880"/>
            <a:ext cx="4283968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ym typeface="Symbol"/>
              </a:rPr>
              <a:t>Bodom </a:t>
            </a:r>
            <a:r>
              <a:rPr lang="sk-SK" sz="1400" b="1" dirty="0" smtClean="0">
                <a:sym typeface="Symbol"/>
              </a:rPr>
              <a:t>A </a:t>
            </a:r>
            <a:r>
              <a:rPr lang="sk-SK" sz="1400" dirty="0" smtClean="0">
                <a:sym typeface="Symbol"/>
              </a:rPr>
              <a:t> zostrojíme ľubovoľnú priamku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, ktorá leží v rovine </a:t>
            </a:r>
            <a:r>
              <a:rPr lang="sk-SK" sz="1400" b="1" dirty="0" smtClean="0">
                <a:sym typeface="Symbol"/>
              </a:rPr>
              <a:t>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smtClean="0">
                <a:sym typeface="Symbol"/>
              </a:rPr>
              <a:t>a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smtClean="0">
                <a:sym typeface="Symbol"/>
              </a:rPr>
              <a:t>z</a:t>
            </a:r>
            <a:endParaRPr lang="sk-SK" sz="1400" b="1" baseline="30000" dirty="0" smtClean="0">
              <a:sym typeface="Symbol"/>
            </a:endParaRPr>
          </a:p>
          <a:p>
            <a:r>
              <a:rPr lang="sk-SK" sz="1400" dirty="0" smtClean="0">
                <a:sym typeface="Symbol"/>
              </a:rPr>
              <a:t>Bodom </a:t>
            </a:r>
            <a:r>
              <a:rPr lang="sk-SK" sz="1400" b="1" dirty="0" smtClean="0">
                <a:sym typeface="Symbol"/>
              </a:rPr>
              <a:t>B </a:t>
            </a:r>
            <a:r>
              <a:rPr lang="sk-SK" sz="1400" dirty="0" smtClean="0">
                <a:sym typeface="Symbol"/>
              </a:rPr>
              <a:t> zostrojíme priamku 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 rovnobežnú </a:t>
            </a:r>
          </a:p>
          <a:p>
            <a:r>
              <a:rPr lang="sk-SK" sz="1400" dirty="0" smtClean="0">
                <a:sym typeface="Symbol"/>
              </a:rPr>
              <a:t>s priamkou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b="1" dirty="0" smtClean="0">
                <a:sym typeface="Symbol"/>
              </a:rPr>
              <a:t>B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smtClean="0">
                <a:sym typeface="Symbol"/>
              </a:rPr>
              <a:t>b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smtClean="0">
                <a:sym typeface="Symbol"/>
              </a:rPr>
              <a:t></a:t>
            </a:r>
          </a:p>
          <a:p>
            <a:r>
              <a:rPr lang="sk-SK" sz="1400" b="1" dirty="0" smtClean="0">
                <a:sym typeface="Symbol"/>
              </a:rPr>
              <a:t>ABB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je rovnobežník, preto p</a:t>
            </a:r>
            <a:r>
              <a:rPr lang="en-US" sz="1400" dirty="0" smtClean="0">
                <a:sym typeface="Symbol"/>
              </a:rPr>
              <a:t>l</a:t>
            </a:r>
            <a:r>
              <a:rPr lang="sk-SK" sz="1400" dirty="0" err="1" smtClean="0">
                <a:sym typeface="Symbol"/>
              </a:rPr>
              <a:t>atí</a:t>
            </a:r>
            <a:r>
              <a:rPr lang="sk-SK" sz="1400" dirty="0" smtClean="0">
                <a:sym typeface="Symbol"/>
              </a:rPr>
              <a:t>: </a:t>
            </a:r>
            <a:r>
              <a:rPr lang="sk-SK" sz="1400" b="1" dirty="0" smtClean="0">
                <a:sym typeface="Symbol"/>
              </a:rPr>
              <a:t>AB </a:t>
            </a:r>
            <a:r>
              <a:rPr lang="sk-SK" sz="1400" dirty="0" smtClean="0">
                <a:sym typeface="Symbol"/>
              </a:rPr>
              <a:t>=</a:t>
            </a:r>
            <a:r>
              <a:rPr lang="sk-SK" sz="1400" b="1" dirty="0" smtClean="0">
                <a:sym typeface="Symbol"/>
              </a:rPr>
              <a:t> A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b="1" dirty="0" smtClean="0">
                <a:sym typeface="Symbol"/>
              </a:rPr>
              <a:t></a:t>
            </a:r>
          </a:p>
          <a:p>
            <a:endParaRPr lang="sk-SK" sz="1400" b="1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Úsečku AB sme posunuli do priemetne v smere priamky a</a:t>
            </a:r>
            <a:r>
              <a:rPr lang="sk-SK" sz="1400" dirty="0" smtClean="0">
                <a:sym typeface="Symbol"/>
              </a:rPr>
              <a:t>. Posunutú úsečku </a:t>
            </a:r>
            <a:r>
              <a:rPr lang="sk-SK" sz="1400" b="1" dirty="0" smtClean="0">
                <a:sym typeface="Symbol"/>
              </a:rPr>
              <a:t>AB </a:t>
            </a:r>
            <a:r>
              <a:rPr lang="sk-SK" sz="1400" dirty="0" smtClean="0">
                <a:sym typeface="Symbol"/>
              </a:rPr>
              <a:t> sme označili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. Úsečka </a:t>
            </a:r>
            <a:r>
              <a:rPr lang="sk-SK" sz="1400" b="1" dirty="0" smtClean="0">
                <a:sym typeface="Symbol"/>
              </a:rPr>
              <a:t>AB </a:t>
            </a:r>
            <a:r>
              <a:rPr lang="sk-SK" sz="1400" dirty="0" smtClean="0">
                <a:sym typeface="Symbol"/>
              </a:rPr>
              <a:t> leží na priamke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dirty="0" smtClean="0">
                <a:sym typeface="Symbol"/>
              </a:rPr>
              <a:t>. Posunutú priamku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dirty="0" smtClean="0">
                <a:sym typeface="Symbol"/>
              </a:rPr>
              <a:t> sme označili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.</a:t>
            </a:r>
          </a:p>
          <a:p>
            <a:endParaRPr lang="sk-SK" sz="1400" dirty="0" smtClean="0">
              <a:sym typeface="Symbol"/>
            </a:endParaRPr>
          </a:p>
          <a:p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l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priamok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b </a:t>
            </a:r>
            <a:r>
              <a:rPr lang="sk-SK" sz="1400" dirty="0" smtClean="0">
                <a:sym typeface="Symbol"/>
              </a:rPr>
              <a:t>leží na horizonte. </a:t>
            </a:r>
          </a:p>
          <a:p>
            <a:r>
              <a:rPr lang="sk-SK" sz="1400" dirty="0" smtClean="0">
                <a:sym typeface="Symbol"/>
              </a:rPr>
              <a:t>Rovnobežné priamky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 sa premietajú do rôznobežiek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b="1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baseline="-25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so spoločným </a:t>
            </a:r>
            <a:r>
              <a:rPr lang="sk-SK" sz="1400" dirty="0" err="1" smtClean="0">
                <a:sym typeface="Symbol"/>
              </a:rPr>
              <a:t>úbežníkom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l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/>
          </a:p>
        </p:txBody>
      </p:sp>
      <p:sp>
        <p:nvSpPr>
          <p:cNvPr id="78" name="Obdĺžnik 77"/>
          <p:cNvSpPr/>
          <p:nvPr/>
        </p:nvSpPr>
        <p:spPr>
          <a:xfrm>
            <a:off x="684389" y="1271318"/>
            <a:ext cx="293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/>
              </a:rPr>
              <a:t>p</a:t>
            </a:r>
            <a:endParaRPr lang="sk-SK" sz="1400" dirty="0"/>
          </a:p>
        </p:txBody>
      </p:sp>
      <p:sp>
        <p:nvSpPr>
          <p:cNvPr id="84" name="Obdĺžnik 83"/>
          <p:cNvSpPr/>
          <p:nvPr/>
        </p:nvSpPr>
        <p:spPr>
          <a:xfrm>
            <a:off x="1830058" y="1423718"/>
            <a:ext cx="352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sym typeface="Symbol"/>
              </a:rPr>
              <a:t>p</a:t>
            </a:r>
            <a:r>
              <a:rPr lang="sk-SK" sz="1400" b="1" baseline="30000" dirty="0" smtClean="0">
                <a:solidFill>
                  <a:srgbClr val="009900"/>
                </a:solidFill>
                <a:sym typeface="Symbol"/>
              </a:rPr>
              <a:t></a:t>
            </a:r>
            <a:endParaRPr lang="sk-SK" sz="1400" dirty="0">
              <a:solidFill>
                <a:srgbClr val="009900"/>
              </a:solidFill>
            </a:endParaRPr>
          </a:p>
        </p:txBody>
      </p:sp>
      <p:grpSp>
        <p:nvGrpSpPr>
          <p:cNvPr id="87" name="Skupina 86"/>
          <p:cNvGrpSpPr>
            <a:grpSpLocks/>
          </p:cNvGrpSpPr>
          <p:nvPr/>
        </p:nvGrpSpPr>
        <p:grpSpPr bwMode="auto">
          <a:xfrm>
            <a:off x="7666395" y="119497"/>
            <a:ext cx="1348083" cy="393700"/>
            <a:chOff x="2699794" y="4497810"/>
            <a:chExt cx="1347057" cy="393091"/>
          </a:xfrm>
        </p:grpSpPr>
        <p:pic>
          <p:nvPicPr>
            <p:cNvPr id="90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94" name="Zástupný symbol čísla snímky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11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 animBg="1"/>
      <p:bldP spid="36" grpId="0"/>
      <p:bldP spid="38" grpId="0"/>
      <p:bldP spid="39" grpId="0"/>
      <p:bldP spid="43" grpId="0" animBg="1"/>
      <p:bldP spid="54" grpId="0"/>
      <p:bldP spid="55" grpId="0"/>
      <p:bldP spid="81" grpId="0"/>
      <p:bldP spid="82" grpId="0" animBg="1"/>
      <p:bldP spid="85" grpId="0"/>
      <p:bldP spid="86" grpId="0"/>
      <p:bldP spid="88" grpId="0"/>
      <p:bldP spid="89" grpId="0"/>
      <p:bldP spid="29" grpId="0"/>
      <p:bldP spid="77" grpId="0" animBg="1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44929" cy="738664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Lineárna zvislá perspektíva je daná prvkami vnútornej orientácie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pričom polomer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kružnice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sa rovná polovici dištancie, t. j.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r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= </a:t>
            </a:r>
            <a:r>
              <a:rPr lang="sk-SK" sz="1400" b="1" dirty="0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/</a:t>
            </a:r>
            <a:r>
              <a:rPr lang="sk-SK" sz="1400" b="1" dirty="0" smtClean="0">
                <a:solidFill>
                  <a:srgbClr val="FF0000"/>
                </a:solidFill>
              </a:rPr>
              <a:t>2</a:t>
            </a:r>
            <a:r>
              <a:rPr lang="sk-SK" sz="1400" dirty="0" smtClean="0">
                <a:solidFill>
                  <a:srgbClr val="FF0000"/>
                </a:solidFill>
              </a:rPr>
              <a:t>.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Daný je horizont 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 a </a:t>
            </a:r>
            <a:r>
              <a:rPr lang="sk-SK" sz="1400" dirty="0" err="1" smtClean="0">
                <a:solidFill>
                  <a:srgbClr val="FF0000"/>
                </a:solidFill>
              </a:rPr>
              <a:t>základnica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</a:rPr>
              <a:t>z</a:t>
            </a:r>
            <a:r>
              <a:rPr lang="sk-SK" sz="1400" dirty="0" smtClean="0">
                <a:solidFill>
                  <a:srgbClr val="FF0000"/>
                </a:solidFill>
              </a:rPr>
              <a:t>.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Určte dĺžku úsečky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ktorá je zvislá (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  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a bod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základnej rovine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126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BlokTextu 53"/>
          <p:cNvSpPr txBox="1">
            <a:spLocks noChangeArrowheads="1"/>
          </p:cNvSpPr>
          <p:nvPr/>
        </p:nvSpPr>
        <p:spPr bwMode="auto">
          <a:xfrm>
            <a:off x="0" y="75600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P3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6" name="BlokTextu 65"/>
          <p:cNvSpPr txBox="1"/>
          <p:nvPr/>
        </p:nvSpPr>
        <p:spPr>
          <a:xfrm>
            <a:off x="4286248" y="1819525"/>
            <a:ext cx="48577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 </a:t>
            </a:r>
          </a:p>
          <a:p>
            <a:r>
              <a:rPr lang="sk-SK" sz="1400" b="1" dirty="0" smtClean="0">
                <a:sym typeface="Symbol"/>
              </a:rPr>
              <a:t>1) </a:t>
            </a:r>
            <a:r>
              <a:rPr lang="sk-SK" sz="1400" dirty="0" smtClean="0">
                <a:sym typeface="Symbol"/>
              </a:rPr>
              <a:t>Na horizonte zvolíme ľubovoľný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l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  <a:r>
              <a:rPr lang="sk-SK" sz="1400" b="1" dirty="0" smtClean="0">
                <a:sym typeface="Symbol"/>
              </a:rPr>
              <a:t> </a:t>
            </a:r>
          </a:p>
          <a:p>
            <a:r>
              <a:rPr lang="sk-SK" sz="1400" dirty="0" smtClean="0">
                <a:sym typeface="Symbol"/>
              </a:rPr>
              <a:t>Tento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určuje smer posunutia priamky </a:t>
            </a:r>
            <a:r>
              <a:rPr lang="sk-SK" sz="1400" b="1" dirty="0" smtClean="0">
                <a:sym typeface="Symbol"/>
              </a:rPr>
              <a:t>p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AB</a:t>
            </a:r>
          </a:p>
          <a:p>
            <a:r>
              <a:rPr lang="sk-SK" sz="1400" dirty="0" smtClean="0">
                <a:sym typeface="Symbol"/>
              </a:rPr>
              <a:t>do priemetne.</a:t>
            </a:r>
          </a:p>
          <a:p>
            <a:endParaRPr lang="sk-SK" sz="1400" b="1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2) </a:t>
            </a:r>
            <a:r>
              <a:rPr lang="sk-SK" sz="1400" dirty="0" smtClean="0">
                <a:sym typeface="Symbol"/>
              </a:rPr>
              <a:t>Bodom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zostrojíme priamku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, ktorá má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l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smtClean="0">
                <a:sym typeface="Symbol"/>
              </a:rPr>
              <a:t>z</a:t>
            </a:r>
          </a:p>
          <a:p>
            <a:endParaRPr lang="sk-SK" sz="1400" b="1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3) </a:t>
            </a:r>
            <a:r>
              <a:rPr lang="sk-SK" sz="1400" dirty="0" smtClean="0">
                <a:sym typeface="Symbol"/>
              </a:rPr>
              <a:t>Posunutá priamka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je kolmá na </a:t>
            </a:r>
            <a:r>
              <a:rPr lang="sk-SK" sz="1400" dirty="0" err="1" smtClean="0">
                <a:sym typeface="Symbol"/>
              </a:rPr>
              <a:t>základnicu</a:t>
            </a:r>
            <a:r>
              <a:rPr lang="sk-SK" sz="1400" dirty="0" smtClean="0">
                <a:sym typeface="Symbol"/>
              </a:rPr>
              <a:t> a prechádza bodom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.</a:t>
            </a:r>
          </a:p>
          <a:p>
            <a:endParaRPr lang="sk-SK" sz="14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4) </a:t>
            </a:r>
            <a:r>
              <a:rPr lang="sk-SK" sz="1400" dirty="0" smtClean="0">
                <a:sym typeface="Symbol"/>
              </a:rPr>
              <a:t>Bodom </a:t>
            </a:r>
            <a:r>
              <a:rPr lang="sk-SK" sz="1400" b="1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zostrojíme priamku </a:t>
            </a:r>
            <a:r>
              <a:rPr lang="sk-SK" sz="1400" b="1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, ktorá má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l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. </a:t>
            </a:r>
          </a:p>
          <a:p>
            <a:r>
              <a:rPr lang="sk-SK" sz="1400" b="1" dirty="0" smtClean="0">
                <a:sym typeface="Symbol"/>
              </a:rPr>
              <a:t>B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err="1" smtClean="0">
                <a:sym typeface="Symbol"/>
              </a:rPr>
              <a:t>b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 </a:t>
            </a:r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</a:t>
            </a:r>
            <a:endParaRPr lang="sk-SK" sz="1400" b="1" dirty="0" smtClean="0">
              <a:sym typeface="Symbol"/>
            </a:endParaRPr>
          </a:p>
          <a:p>
            <a:endParaRPr lang="sk-SK" sz="1400" b="1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5)</a:t>
            </a:r>
            <a:r>
              <a:rPr lang="sk-SK" sz="1400" dirty="0" smtClean="0">
                <a:sym typeface="Symbol"/>
              </a:rPr>
              <a:t> Platí: </a:t>
            </a:r>
            <a:r>
              <a:rPr lang="sk-SK" sz="1400" b="1" dirty="0" smtClean="0">
                <a:sym typeface="Symbol"/>
              </a:rPr>
              <a:t>AB</a:t>
            </a:r>
            <a:r>
              <a:rPr lang="sk-SK" sz="1400" dirty="0" smtClean="0">
                <a:sym typeface="Symbol"/>
              </a:rPr>
              <a:t> = 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.</a:t>
            </a:r>
            <a:endParaRPr lang="sk-SK" sz="1400" dirty="0"/>
          </a:p>
        </p:txBody>
      </p:sp>
      <p:sp>
        <p:nvSpPr>
          <p:cNvPr id="38937" name="Line 61"/>
          <p:cNvSpPr>
            <a:spLocks noChangeShapeType="1"/>
          </p:cNvSpPr>
          <p:nvPr/>
        </p:nvSpPr>
        <p:spPr bwMode="auto">
          <a:xfrm>
            <a:off x="271449" y="4395010"/>
            <a:ext cx="394081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8938" name="Line 62"/>
          <p:cNvSpPr>
            <a:spLocks noChangeShapeType="1"/>
          </p:cNvSpPr>
          <p:nvPr/>
        </p:nvSpPr>
        <p:spPr bwMode="auto">
          <a:xfrm>
            <a:off x="71406" y="3287925"/>
            <a:ext cx="382580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96" name="Line 96"/>
          <p:cNvSpPr>
            <a:spLocks noChangeShapeType="1"/>
          </p:cNvSpPr>
          <p:nvPr/>
        </p:nvSpPr>
        <p:spPr bwMode="auto">
          <a:xfrm flipV="1">
            <a:off x="2302287" y="1502789"/>
            <a:ext cx="1122" cy="387533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51298" name="AutoShape 98"/>
          <p:cNvSpPr>
            <a:spLocks/>
          </p:cNvSpPr>
          <p:nvPr/>
        </p:nvSpPr>
        <p:spPr bwMode="auto">
          <a:xfrm flipH="1">
            <a:off x="2301594" y="2892957"/>
            <a:ext cx="131455" cy="1488662"/>
          </a:xfrm>
          <a:prstGeom prst="leftBrace">
            <a:avLst>
              <a:gd name="adj1" fmla="val 103241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38957" name="Text Box 112"/>
          <p:cNvSpPr txBox="1">
            <a:spLocks noChangeArrowheads="1"/>
          </p:cNvSpPr>
          <p:nvPr/>
        </p:nvSpPr>
        <p:spPr bwMode="auto">
          <a:xfrm>
            <a:off x="3797178" y="4416009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z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38958" name="Text Box 113"/>
          <p:cNvSpPr txBox="1">
            <a:spLocks noChangeArrowheads="1"/>
          </p:cNvSpPr>
          <p:nvPr/>
        </p:nvSpPr>
        <p:spPr bwMode="auto">
          <a:xfrm>
            <a:off x="3729990" y="3024420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h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38959" name="Oval 114"/>
          <p:cNvSpPr>
            <a:spLocks noChangeArrowheads="1"/>
          </p:cNvSpPr>
          <p:nvPr/>
        </p:nvSpPr>
        <p:spPr bwMode="auto">
          <a:xfrm>
            <a:off x="642258" y="1801514"/>
            <a:ext cx="2894932" cy="303661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38960" name="Text Box 117"/>
          <p:cNvSpPr txBox="1">
            <a:spLocks noChangeArrowheads="1"/>
          </p:cNvSpPr>
          <p:nvPr/>
        </p:nvSpPr>
        <p:spPr bwMode="auto">
          <a:xfrm>
            <a:off x="2012971" y="3289877"/>
            <a:ext cx="289371" cy="28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38961" name="Oval 118"/>
          <p:cNvSpPr>
            <a:spLocks noChangeArrowheads="1"/>
          </p:cNvSpPr>
          <p:nvPr/>
        </p:nvSpPr>
        <p:spPr bwMode="auto">
          <a:xfrm flipV="1">
            <a:off x="2053258" y="3255887"/>
            <a:ext cx="67188" cy="6624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38962" name="Text Box 119"/>
          <p:cNvSpPr txBox="1">
            <a:spLocks noChangeArrowheads="1"/>
          </p:cNvSpPr>
          <p:nvPr/>
        </p:nvSpPr>
        <p:spPr bwMode="auto">
          <a:xfrm>
            <a:off x="2802502" y="1772538"/>
            <a:ext cx="343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z</a:t>
            </a:r>
            <a:endParaRPr lang="sk-SK" sz="1400" b="1" baseline="30000" dirty="0"/>
          </a:p>
        </p:txBody>
      </p:sp>
      <p:sp>
        <p:nvSpPr>
          <p:cNvPr id="38964" name="Text Box 121"/>
          <p:cNvSpPr txBox="1">
            <a:spLocks noChangeArrowheads="1"/>
          </p:cNvSpPr>
          <p:nvPr/>
        </p:nvSpPr>
        <p:spPr bwMode="auto">
          <a:xfrm>
            <a:off x="1545782" y="3754473"/>
            <a:ext cx="4315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</a:t>
            </a:r>
            <a:r>
              <a:rPr lang="sk-SK" sz="1400" b="1" baseline="-25000" dirty="0" err="1" smtClean="0"/>
              <a:t>s</a:t>
            </a:r>
            <a:r>
              <a:rPr lang="sk-SK" sz="1400" b="1" dirty="0" smtClean="0"/>
              <a:t> </a:t>
            </a:r>
            <a:endParaRPr lang="sk-SK" sz="1400" b="1" dirty="0"/>
          </a:p>
        </p:txBody>
      </p:sp>
      <p:sp>
        <p:nvSpPr>
          <p:cNvPr id="51329" name="Oval 129"/>
          <p:cNvSpPr>
            <a:spLocks noChangeArrowheads="1"/>
          </p:cNvSpPr>
          <p:nvPr/>
        </p:nvSpPr>
        <p:spPr bwMode="auto">
          <a:xfrm flipV="1">
            <a:off x="238128" y="3249838"/>
            <a:ext cx="67188" cy="77412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51330" name="Text Box 130"/>
          <p:cNvSpPr txBox="1">
            <a:spLocks noChangeArrowheads="1"/>
          </p:cNvSpPr>
          <p:nvPr/>
        </p:nvSpPr>
        <p:spPr bwMode="auto">
          <a:xfrm>
            <a:off x="137134" y="2946189"/>
            <a:ext cx="415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8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8000"/>
                </a:solidFill>
              </a:rPr>
              <a:t>l</a:t>
            </a:r>
            <a:r>
              <a:rPr lang="sk-SK" sz="1400" b="1" baseline="-25000" dirty="0" err="1" smtClean="0">
                <a:solidFill>
                  <a:srgbClr val="008000"/>
                </a:solidFill>
              </a:rPr>
              <a:t>s</a:t>
            </a:r>
            <a:endParaRPr lang="sk-SK" sz="1400" b="1" dirty="0">
              <a:solidFill>
                <a:srgbClr val="008000"/>
              </a:solidFill>
            </a:endParaRPr>
          </a:p>
        </p:txBody>
      </p:sp>
      <p:sp>
        <p:nvSpPr>
          <p:cNvPr id="51339" name="Text Box 139"/>
          <p:cNvSpPr txBox="1">
            <a:spLocks noChangeArrowheads="1"/>
          </p:cNvSpPr>
          <p:nvPr/>
        </p:nvSpPr>
        <p:spPr bwMode="auto">
          <a:xfrm flipH="1">
            <a:off x="2291887" y="4374639"/>
            <a:ext cx="343941" cy="28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9900"/>
                </a:solidFill>
              </a:rPr>
              <a:t>A</a:t>
            </a:r>
            <a:r>
              <a:rPr lang="sk-SK" sz="1400" b="1" baseline="30000" dirty="0">
                <a:solidFill>
                  <a:srgbClr val="009900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51342" name="Text Box 142"/>
          <p:cNvSpPr txBox="1">
            <a:spLocks noChangeArrowheads="1"/>
          </p:cNvSpPr>
          <p:nvPr/>
        </p:nvSpPr>
        <p:spPr bwMode="auto">
          <a:xfrm flipH="1">
            <a:off x="2264626" y="2647765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9900"/>
                </a:solidFill>
                <a:sym typeface="Symbol" pitchFamily="18" charset="2"/>
              </a:rPr>
              <a:t>B</a:t>
            </a:r>
            <a:r>
              <a:rPr lang="sk-SK" sz="1400" b="1" baseline="30000" dirty="0" smtClean="0">
                <a:solidFill>
                  <a:srgbClr val="009900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51350" name="Oval 150"/>
          <p:cNvSpPr>
            <a:spLocks noChangeArrowheads="1"/>
          </p:cNvSpPr>
          <p:nvPr/>
        </p:nvSpPr>
        <p:spPr bwMode="auto">
          <a:xfrm flipV="1">
            <a:off x="2273359" y="4363049"/>
            <a:ext cx="67188" cy="6624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97" name="Oval 132"/>
          <p:cNvSpPr>
            <a:spLocks noChangeAspect="1" noChangeArrowheads="1"/>
          </p:cNvSpPr>
          <p:nvPr/>
        </p:nvSpPr>
        <p:spPr bwMode="auto">
          <a:xfrm flipV="1">
            <a:off x="2267365" y="2853171"/>
            <a:ext cx="66244" cy="6624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51297" name="Line 97"/>
          <p:cNvSpPr>
            <a:spLocks noChangeShapeType="1"/>
          </p:cNvSpPr>
          <p:nvPr/>
        </p:nvSpPr>
        <p:spPr bwMode="auto">
          <a:xfrm flipH="1" flipV="1">
            <a:off x="243740" y="3304633"/>
            <a:ext cx="2065692" cy="1087572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400" b="1"/>
          </a:p>
        </p:txBody>
      </p:sp>
      <p:sp>
        <p:nvSpPr>
          <p:cNvPr id="129" name="Oblúk 128"/>
          <p:cNvSpPr/>
          <p:nvPr/>
        </p:nvSpPr>
        <p:spPr>
          <a:xfrm flipH="1">
            <a:off x="1276918" y="4117539"/>
            <a:ext cx="556982" cy="556982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0" name="Oval 94"/>
          <p:cNvSpPr>
            <a:spLocks noChangeArrowheads="1"/>
          </p:cNvSpPr>
          <p:nvPr/>
        </p:nvSpPr>
        <p:spPr bwMode="auto">
          <a:xfrm rot="1120669">
            <a:off x="1421692" y="4273799"/>
            <a:ext cx="42065" cy="420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96"/>
          <p:cNvSpPr>
            <a:spLocks noChangeShapeType="1"/>
          </p:cNvSpPr>
          <p:nvPr/>
        </p:nvSpPr>
        <p:spPr bwMode="auto">
          <a:xfrm>
            <a:off x="1553598" y="1532292"/>
            <a:ext cx="1122" cy="430592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400" b="1"/>
          </a:p>
        </p:txBody>
      </p:sp>
      <p:cxnSp>
        <p:nvCxnSpPr>
          <p:cNvPr id="69" name="Rovná spojnica 68"/>
          <p:cNvCxnSpPr/>
          <p:nvPr/>
        </p:nvCxnSpPr>
        <p:spPr>
          <a:xfrm rot="5400000" flipH="1" flipV="1">
            <a:off x="1095603" y="2080398"/>
            <a:ext cx="389527" cy="199864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51346" name="Text Box 146"/>
          <p:cNvSpPr txBox="1">
            <a:spLocks noChangeArrowheads="1"/>
          </p:cNvSpPr>
          <p:nvPr/>
        </p:nvSpPr>
        <p:spPr bwMode="auto">
          <a:xfrm>
            <a:off x="1506892" y="2706858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95" name="Oval 132"/>
          <p:cNvSpPr>
            <a:spLocks noChangeAspect="1" noChangeArrowheads="1"/>
          </p:cNvSpPr>
          <p:nvPr/>
        </p:nvSpPr>
        <p:spPr bwMode="auto">
          <a:xfrm flipV="1">
            <a:off x="1520672" y="2998149"/>
            <a:ext cx="66244" cy="6624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38963" name="Oval 120"/>
          <p:cNvSpPr>
            <a:spLocks noChangeArrowheads="1"/>
          </p:cNvSpPr>
          <p:nvPr/>
        </p:nvSpPr>
        <p:spPr bwMode="auto">
          <a:xfrm flipV="1">
            <a:off x="1524202" y="3961104"/>
            <a:ext cx="67188" cy="6624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 flipH="1">
            <a:off x="2398702" y="3500438"/>
            <a:ext cx="728458" cy="43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ym typeface="Symbol" pitchFamily="18" charset="2"/>
              </a:rPr>
              <a:t></a:t>
            </a:r>
            <a:r>
              <a:rPr lang="sk-SK" sz="1400" b="1" dirty="0" smtClean="0">
                <a:sym typeface="Symbol" pitchFamily="18" charset="2"/>
              </a:rPr>
              <a:t>AB</a:t>
            </a:r>
            <a:r>
              <a:rPr lang="sk-SK" sz="1400" dirty="0" smtClean="0">
                <a:sym typeface="Symbol" pitchFamily="18" charset="2"/>
              </a:rPr>
              <a:t>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33" name="Text Box 143"/>
          <p:cNvSpPr txBox="1">
            <a:spLocks noChangeArrowheads="1"/>
          </p:cNvSpPr>
          <p:nvPr/>
        </p:nvSpPr>
        <p:spPr bwMode="auto">
          <a:xfrm>
            <a:off x="899592" y="2761183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b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34" name="Text Box 143"/>
          <p:cNvSpPr txBox="1">
            <a:spLocks noChangeArrowheads="1"/>
          </p:cNvSpPr>
          <p:nvPr/>
        </p:nvSpPr>
        <p:spPr bwMode="auto">
          <a:xfrm>
            <a:off x="982542" y="3746145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9900"/>
                </a:solidFill>
              </a:rPr>
              <a:t>a</a:t>
            </a:r>
            <a:r>
              <a:rPr lang="sk-SK" sz="1400" b="1" baseline="-25000" dirty="0" err="1" smtClean="0">
                <a:solidFill>
                  <a:srgbClr val="009900"/>
                </a:solidFill>
              </a:rPr>
              <a:t>s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38" name="Text Box 143"/>
          <p:cNvSpPr txBox="1">
            <a:spLocks noChangeArrowheads="1"/>
          </p:cNvSpPr>
          <p:nvPr/>
        </p:nvSpPr>
        <p:spPr bwMode="auto">
          <a:xfrm>
            <a:off x="1235526" y="1484784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p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39" name="Text Box 143"/>
          <p:cNvSpPr txBox="1">
            <a:spLocks noChangeArrowheads="1"/>
          </p:cNvSpPr>
          <p:nvPr/>
        </p:nvSpPr>
        <p:spPr bwMode="auto">
          <a:xfrm>
            <a:off x="2266788" y="1393031"/>
            <a:ext cx="360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</a:rPr>
              <a:t>p</a:t>
            </a:r>
            <a:r>
              <a:rPr lang="sk-SK" sz="1400" b="1" baseline="30000" dirty="0" smtClean="0">
                <a:solidFill>
                  <a:srgbClr val="009900"/>
                </a:solidFill>
                <a:sym typeface="Symbol"/>
              </a:rPr>
              <a:t></a:t>
            </a:r>
            <a:endParaRPr lang="sk-SK" sz="1400" b="1" dirty="0">
              <a:solidFill>
                <a:srgbClr val="009900"/>
              </a:solidFill>
            </a:endParaRPr>
          </a:p>
        </p:txBody>
      </p:sp>
      <p:sp>
        <p:nvSpPr>
          <p:cNvPr id="45" name="Oblúk 44"/>
          <p:cNvSpPr/>
          <p:nvPr/>
        </p:nvSpPr>
        <p:spPr>
          <a:xfrm flipH="1" flipV="1">
            <a:off x="2029528" y="4141489"/>
            <a:ext cx="556982" cy="556982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Oval 94"/>
          <p:cNvSpPr>
            <a:spLocks noChangeArrowheads="1"/>
          </p:cNvSpPr>
          <p:nvPr/>
        </p:nvSpPr>
        <p:spPr bwMode="auto">
          <a:xfrm rot="1120669">
            <a:off x="2194849" y="4507224"/>
            <a:ext cx="42065" cy="42084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lokTextu 39"/>
          <p:cNvSpPr txBox="1"/>
          <p:nvPr/>
        </p:nvSpPr>
        <p:spPr>
          <a:xfrm>
            <a:off x="3935523" y="1000108"/>
            <a:ext cx="520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>
                <a:sym typeface="Symbol"/>
              </a:rPr>
              <a:t>Priamku </a:t>
            </a:r>
            <a:r>
              <a:rPr lang="sk-SK" sz="1400" b="1" dirty="0" smtClean="0">
                <a:sym typeface="Symbol"/>
              </a:rPr>
              <a:t>p </a:t>
            </a:r>
            <a:r>
              <a:rPr lang="sk-SK" sz="1400" dirty="0" smtClean="0">
                <a:sym typeface="Symbol"/>
              </a:rPr>
              <a:t>= </a:t>
            </a:r>
            <a:r>
              <a:rPr lang="en-US" sz="1400" b="1" dirty="0" smtClean="0">
                <a:sym typeface="Symbol"/>
              </a:rPr>
              <a:t>A</a:t>
            </a:r>
            <a:r>
              <a:rPr lang="sk-SK" sz="1400" b="1" dirty="0" smtClean="0">
                <a:sym typeface="Symbol"/>
              </a:rPr>
              <a:t>B</a:t>
            </a:r>
            <a:r>
              <a:rPr lang="en-US" sz="14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posunieme do priemetne v ľubovoľnom smere.</a:t>
            </a:r>
          </a:p>
          <a:p>
            <a:r>
              <a:rPr lang="sk-SK" sz="1400" dirty="0" smtClean="0">
                <a:sym typeface="Symbol"/>
              </a:rPr>
              <a:t>Posunutú úsečku označíme </a:t>
            </a:r>
            <a:r>
              <a:rPr lang="sk-SK" sz="1400" b="1" dirty="0" smtClean="0">
                <a:sym typeface="Symbol"/>
              </a:rPr>
              <a:t>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dirty="0" smtClean="0">
                <a:sym typeface="Symbol"/>
              </a:rPr>
              <a:t>. Platí: </a:t>
            </a:r>
            <a:r>
              <a:rPr lang="sk-SK" sz="1400" b="1" dirty="0" smtClean="0">
                <a:sym typeface="Symbol"/>
              </a:rPr>
              <a:t>AB </a:t>
            </a:r>
            <a:r>
              <a:rPr lang="sk-SK" sz="1400" dirty="0" smtClean="0">
                <a:sym typeface="Symbol"/>
              </a:rPr>
              <a:t>=</a:t>
            </a:r>
            <a:r>
              <a:rPr lang="sk-SK" sz="1400" b="1" dirty="0" smtClean="0">
                <a:sym typeface="Symbol"/>
              </a:rPr>
              <a:t> A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b="1" baseline="30000" dirty="0" smtClean="0">
                <a:sym typeface="Symbol"/>
              </a:rPr>
              <a:t></a:t>
            </a:r>
            <a:r>
              <a:rPr lang="sk-SK" sz="1400" b="1" dirty="0" smtClean="0">
                <a:sym typeface="Symbol"/>
              </a:rPr>
              <a:t></a:t>
            </a:r>
            <a:endParaRPr lang="sk-SK" sz="1400" dirty="0" smtClean="0">
              <a:sym typeface="Symbol"/>
            </a:endParaRPr>
          </a:p>
        </p:txBody>
      </p:sp>
      <p:grpSp>
        <p:nvGrpSpPr>
          <p:cNvPr id="42" name="Skupina 41"/>
          <p:cNvGrpSpPr>
            <a:grpSpLocks/>
          </p:cNvGrpSpPr>
          <p:nvPr/>
        </p:nvGrpSpPr>
        <p:grpSpPr bwMode="auto">
          <a:xfrm>
            <a:off x="83350" y="6400215"/>
            <a:ext cx="1348083" cy="393700"/>
            <a:chOff x="2699794" y="4497810"/>
            <a:chExt cx="1347057" cy="393091"/>
          </a:xfrm>
        </p:grpSpPr>
        <p:pic>
          <p:nvPicPr>
            <p:cNvPr id="43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48" name="Zástupný symbol čísla snímky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6" grpId="0" animBg="1"/>
      <p:bldP spid="51298" grpId="0" animBg="1"/>
      <p:bldP spid="51329" grpId="0" animBg="1"/>
      <p:bldP spid="51330" grpId="0"/>
      <p:bldP spid="51339" grpId="0"/>
      <p:bldP spid="51342" grpId="0"/>
      <p:bldP spid="51350" grpId="0" animBg="1"/>
      <p:bldP spid="97" grpId="0" animBg="1"/>
      <p:bldP spid="51297" grpId="0" animBg="1"/>
      <p:bldP spid="37" grpId="0"/>
      <p:bldP spid="33" grpId="0"/>
      <p:bldP spid="34" grpId="0"/>
      <p:bldP spid="39" grpId="0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lokTextu 126"/>
          <p:cNvSpPr txBox="1"/>
          <p:nvPr/>
        </p:nvSpPr>
        <p:spPr>
          <a:xfrm>
            <a:off x="4906979" y="1005110"/>
            <a:ext cx="416561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r>
              <a:rPr lang="sk-SK" sz="1400" dirty="0" smtClean="0"/>
              <a:t>Úloha má 8 riešení, zobrazíme jedno riešenie tak, aby kváder ležal v zornom kužeľovom priestore.</a:t>
            </a:r>
          </a:p>
          <a:p>
            <a:endParaRPr lang="sk-SK" sz="1200" b="1" dirty="0" smtClean="0">
              <a:solidFill>
                <a:srgbClr val="FF0000"/>
              </a:solidFill>
            </a:endParaRPr>
          </a:p>
          <a:p>
            <a:r>
              <a:rPr lang="sk-SK" sz="1400" b="1" dirty="0" smtClean="0"/>
              <a:t>1) </a:t>
            </a:r>
            <a:r>
              <a:rPr lang="sk-SK" sz="1400" dirty="0" smtClean="0"/>
              <a:t>Narysujeme dištančnú kružnicu </a:t>
            </a:r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d</a:t>
            </a:r>
            <a:r>
              <a:rPr lang="sk-SK" sz="1400" dirty="0" smtClean="0"/>
              <a:t> s polomerom</a:t>
            </a:r>
          </a:p>
          <a:p>
            <a:r>
              <a:rPr lang="sk-SK" sz="1400" b="1" dirty="0" smtClean="0"/>
              <a:t>d </a:t>
            </a:r>
            <a:r>
              <a:rPr lang="sk-SK" sz="1400" dirty="0" smtClean="0"/>
              <a:t>= </a:t>
            </a:r>
            <a:r>
              <a:rPr lang="sk-SK" sz="1400" b="1" dirty="0" smtClean="0"/>
              <a:t>2r</a:t>
            </a:r>
            <a:r>
              <a:rPr lang="sk-SK" sz="1400" dirty="0" smtClean="0"/>
              <a:t>.</a:t>
            </a:r>
          </a:p>
          <a:p>
            <a:r>
              <a:rPr lang="sk-SK" sz="1400" b="1" dirty="0" smtClean="0"/>
              <a:t>2) </a:t>
            </a:r>
            <a:r>
              <a:rPr lang="sk-SK" sz="1400" dirty="0" smtClean="0"/>
              <a:t>Podľa príkladu P1 (v tejto kapitole) zobrazíme bod </a:t>
            </a:r>
            <a:r>
              <a:rPr lang="sk-SK" sz="1400" b="1" dirty="0" smtClean="0"/>
              <a:t>B</a:t>
            </a:r>
            <a:r>
              <a:rPr lang="sk-SK" sz="1400" dirty="0" smtClean="0"/>
              <a:t>.</a:t>
            </a:r>
          </a:p>
          <a:p>
            <a:r>
              <a:rPr lang="sk-SK" sz="1400" b="1" dirty="0" smtClean="0"/>
              <a:t>3) </a:t>
            </a:r>
            <a:r>
              <a:rPr lang="sk-SK" sz="1400" dirty="0" smtClean="0"/>
              <a:t>Zostrojíme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b</a:t>
            </a:r>
            <a:r>
              <a:rPr lang="sk-SK" sz="1400" dirty="0" smtClean="0"/>
              <a:t> priamok </a:t>
            </a:r>
            <a:r>
              <a:rPr lang="sk-SK" sz="1400" b="1" dirty="0" smtClean="0"/>
              <a:t>AD</a:t>
            </a:r>
            <a:r>
              <a:rPr lang="sk-SK" sz="1400" dirty="0" smtClean="0"/>
              <a:t> = </a:t>
            </a:r>
            <a:r>
              <a:rPr lang="sk-SK" sz="1400" b="1" dirty="0" smtClean="0"/>
              <a:t>b</a:t>
            </a:r>
            <a:r>
              <a:rPr lang="sk-SK" sz="1400" dirty="0" smtClean="0"/>
              <a:t> a </a:t>
            </a:r>
            <a:r>
              <a:rPr lang="sk-SK" sz="1400" b="1" dirty="0" smtClean="0"/>
              <a:t>BC</a:t>
            </a:r>
            <a:r>
              <a:rPr lang="sk-SK" sz="1400" dirty="0" smtClean="0"/>
              <a:t>.</a:t>
            </a:r>
          </a:p>
          <a:p>
            <a:r>
              <a:rPr lang="sk-SK" sz="1400" b="1" dirty="0" smtClean="0"/>
              <a:t>4) </a:t>
            </a:r>
            <a:r>
              <a:rPr lang="sk-SK" sz="1400" dirty="0" smtClean="0"/>
              <a:t>Podľa príkladu P1 (v tejto kapitole) zobrazíme bod </a:t>
            </a:r>
            <a:r>
              <a:rPr lang="sk-SK" sz="1400" b="1" dirty="0" smtClean="0"/>
              <a:t>D</a:t>
            </a:r>
            <a:r>
              <a:rPr lang="sk-SK" sz="1400" dirty="0" smtClean="0"/>
              <a:t>.</a:t>
            </a:r>
          </a:p>
          <a:p>
            <a:r>
              <a:rPr lang="sk-SK" sz="1400" b="1" dirty="0" smtClean="0"/>
              <a:t>5) </a:t>
            </a:r>
            <a:r>
              <a:rPr lang="sk-SK" sz="1400" dirty="0" smtClean="0"/>
              <a:t>Pomocou </a:t>
            </a:r>
            <a:r>
              <a:rPr lang="sk-SK" sz="1400" dirty="0" err="1" smtClean="0"/>
              <a:t>úbežníkov</a:t>
            </a:r>
            <a:r>
              <a:rPr lang="sk-SK" sz="1400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dirty="0" smtClean="0"/>
              <a:t> a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b</a:t>
            </a:r>
            <a:r>
              <a:rPr lang="sk-SK" sz="1400" dirty="0" smtClean="0"/>
              <a:t> zobrazíme bod </a:t>
            </a:r>
            <a:r>
              <a:rPr lang="sk-SK" sz="1400" b="1" dirty="0" smtClean="0"/>
              <a:t>C</a:t>
            </a:r>
            <a:r>
              <a:rPr lang="sk-SK" sz="1400" dirty="0" smtClean="0"/>
              <a:t>.</a:t>
            </a:r>
            <a:endParaRPr lang="sk-SK" sz="1400" b="1" dirty="0" smtClean="0"/>
          </a:p>
          <a:p>
            <a:endParaRPr lang="sk-SK" sz="1400" dirty="0" smtClean="0"/>
          </a:p>
          <a:p>
            <a:endParaRPr lang="sk-SK" sz="1400" dirty="0" smtClean="0"/>
          </a:p>
          <a:p>
            <a:endParaRPr lang="sk-SK" sz="1400" dirty="0" smtClean="0"/>
          </a:p>
          <a:p>
            <a:endParaRPr lang="sk-SK" sz="1400" b="1" dirty="0" smtClean="0"/>
          </a:p>
          <a:p>
            <a:r>
              <a:rPr lang="sk-SK" sz="1400" b="1" dirty="0" smtClean="0"/>
              <a:t>6) </a:t>
            </a:r>
            <a:r>
              <a:rPr lang="sk-SK" sz="1400" dirty="0" smtClean="0"/>
              <a:t>Podľa príkladu P3 (v tejto kapitole) zobrazíme body </a:t>
            </a:r>
            <a:r>
              <a:rPr lang="sk-SK" sz="1400" b="1" dirty="0" smtClean="0"/>
              <a:t>E </a:t>
            </a:r>
            <a:r>
              <a:rPr lang="sk-SK" sz="1400" dirty="0" smtClean="0"/>
              <a:t>a </a:t>
            </a:r>
            <a:r>
              <a:rPr lang="sk-SK" sz="1400" b="1" dirty="0" smtClean="0"/>
              <a:t>F</a:t>
            </a:r>
            <a:r>
              <a:rPr lang="sk-SK" sz="1400" dirty="0" smtClean="0"/>
              <a:t>.</a:t>
            </a:r>
          </a:p>
          <a:p>
            <a:endParaRPr lang="sk-SK" sz="1400" dirty="0" smtClean="0"/>
          </a:p>
          <a:p>
            <a:r>
              <a:rPr lang="sk-SK" sz="1400" b="1" dirty="0" smtClean="0"/>
              <a:t>7) </a:t>
            </a:r>
            <a:r>
              <a:rPr lang="sk-SK" sz="1400" dirty="0" smtClean="0"/>
              <a:t>Pomocou </a:t>
            </a:r>
            <a:r>
              <a:rPr lang="sk-SK" sz="1400" dirty="0" err="1" smtClean="0"/>
              <a:t>úbežníkov</a:t>
            </a:r>
            <a:r>
              <a:rPr lang="sk-SK" sz="1400" dirty="0" smtClean="0"/>
              <a:t> zobrazíme zvyšné hrany </a:t>
            </a:r>
          </a:p>
          <a:p>
            <a:r>
              <a:rPr lang="sk-SK" sz="1400" dirty="0" smtClean="0"/>
              <a:t>kvádra. Určíme viditeľnosť všetkých hrán.</a:t>
            </a:r>
            <a:endParaRPr lang="sk-SK" sz="1400" dirty="0"/>
          </a:p>
        </p:txBody>
      </p:sp>
      <p:cxnSp>
        <p:nvCxnSpPr>
          <p:cNvPr id="203" name="Rovná spojnica 202"/>
          <p:cNvCxnSpPr/>
          <p:nvPr/>
        </p:nvCxnSpPr>
        <p:spPr>
          <a:xfrm rot="10800000" flipV="1">
            <a:off x="1306287" y="3195378"/>
            <a:ext cx="2150346" cy="54763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</p:spPr>
      </p:cxnSp>
      <p:sp>
        <p:nvSpPr>
          <p:cNvPr id="4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44929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Lineárna zvislá perspektíva je daná prvkami vnútornej orientácie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pričom polomer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kružnice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sa rovná polovici dištancie, t. j.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r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= </a:t>
            </a:r>
            <a:r>
              <a:rPr lang="sk-SK" sz="1400" b="1" dirty="0" smtClean="0">
                <a:solidFill>
                  <a:srgbClr val="FF0000"/>
                </a:solidFill>
              </a:rPr>
              <a:t>d/2</a:t>
            </a:r>
            <a:r>
              <a:rPr lang="sk-SK" sz="1400" dirty="0" smtClean="0">
                <a:solidFill>
                  <a:srgbClr val="FF0000"/>
                </a:solidFill>
              </a:rPr>
              <a:t>.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Daný je horizont 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 a </a:t>
            </a:r>
            <a:r>
              <a:rPr lang="sk-SK" sz="1400" dirty="0" err="1" smtClean="0">
                <a:solidFill>
                  <a:srgbClr val="FF0000"/>
                </a:solidFill>
              </a:rPr>
              <a:t>základnica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</a:rPr>
              <a:t>z</a:t>
            </a:r>
            <a:r>
              <a:rPr lang="sk-SK" sz="1400" dirty="0" smtClean="0">
                <a:solidFill>
                  <a:srgbClr val="FF0000"/>
                </a:solidFill>
              </a:rPr>
              <a:t>. Z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obrazte perspektívu kvádra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ABCDEFGJ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s rozmermi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5 cm, 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BC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3 cm a 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AE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6 cm.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Obdĺžnik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základnej rovine. Úsečka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leží na priamke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  <a:endParaRPr lang="sk-SK" sz="1400" dirty="0">
              <a:solidFill>
                <a:srgbClr val="FF0000"/>
              </a:solidFill>
            </a:endParaRPr>
          </a:p>
        </p:txBody>
      </p:sp>
      <p:pic>
        <p:nvPicPr>
          <p:cNvPr id="45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BlokTextu 53"/>
          <p:cNvSpPr txBox="1">
            <a:spLocks noChangeArrowheads="1"/>
          </p:cNvSpPr>
          <p:nvPr/>
        </p:nvSpPr>
        <p:spPr bwMode="auto">
          <a:xfrm>
            <a:off x="0" y="75600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P4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8" name="Oval 19"/>
          <p:cNvSpPr>
            <a:spLocks noChangeAspect="1" noChangeArrowheads="1"/>
          </p:cNvSpPr>
          <p:nvPr/>
        </p:nvSpPr>
        <p:spPr bwMode="auto">
          <a:xfrm flipH="1">
            <a:off x="1721104" y="2670704"/>
            <a:ext cx="2160000" cy="216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Line 5"/>
          <p:cNvSpPr>
            <a:spLocks noChangeShapeType="1"/>
          </p:cNvSpPr>
          <p:nvPr/>
        </p:nvSpPr>
        <p:spPr bwMode="auto">
          <a:xfrm flipH="1">
            <a:off x="71406" y="3750704"/>
            <a:ext cx="619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 flipH="1">
            <a:off x="182494" y="4898817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z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1" name="Text Box 7"/>
          <p:cNvSpPr txBox="1">
            <a:spLocks noChangeArrowheads="1"/>
          </p:cNvSpPr>
          <p:nvPr/>
        </p:nvSpPr>
        <p:spPr bwMode="auto">
          <a:xfrm flipH="1">
            <a:off x="182494" y="3714752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h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2" name="Text Box 9"/>
          <p:cNvSpPr txBox="1">
            <a:spLocks noChangeArrowheads="1"/>
          </p:cNvSpPr>
          <p:nvPr/>
        </p:nvSpPr>
        <p:spPr bwMode="auto">
          <a:xfrm flipH="1">
            <a:off x="3266686" y="4370696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 flipH="1">
            <a:off x="2507214" y="4551614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sp>
        <p:nvSpPr>
          <p:cNvPr id="94" name="Text Box 14"/>
          <p:cNvSpPr txBox="1">
            <a:spLocks noChangeArrowheads="1"/>
          </p:cNvSpPr>
          <p:nvPr/>
        </p:nvSpPr>
        <p:spPr bwMode="auto">
          <a:xfrm flipH="1">
            <a:off x="2465626" y="4946534"/>
            <a:ext cx="68445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b="1" dirty="0">
                <a:solidFill>
                  <a:srgbClr val="0033CC"/>
                </a:solidFill>
                <a:sym typeface="Symbol" pitchFamily="18" charset="2"/>
              </a:rPr>
              <a:t>A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95" name="AutoShape 16"/>
          <p:cNvSpPr>
            <a:spLocks/>
          </p:cNvSpPr>
          <p:nvPr/>
        </p:nvSpPr>
        <p:spPr bwMode="auto">
          <a:xfrm rot="5400000" flipH="1">
            <a:off x="3441035" y="4154483"/>
            <a:ext cx="250573" cy="1800000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6" name="Text Box 17"/>
          <p:cNvSpPr txBox="1">
            <a:spLocks noChangeArrowheads="1"/>
          </p:cNvSpPr>
          <p:nvPr/>
        </p:nvSpPr>
        <p:spPr bwMode="auto">
          <a:xfrm flipH="1">
            <a:off x="3292226" y="5143512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5 cm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97" name="Text Box 20"/>
          <p:cNvSpPr txBox="1">
            <a:spLocks noChangeArrowheads="1"/>
          </p:cNvSpPr>
          <p:nvPr/>
        </p:nvSpPr>
        <p:spPr bwMode="auto">
          <a:xfrm flipH="1">
            <a:off x="996425" y="1785926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dirty="0"/>
          </a:p>
        </p:txBody>
      </p:sp>
      <p:sp>
        <p:nvSpPr>
          <p:cNvPr id="99" name="Line 25"/>
          <p:cNvSpPr>
            <a:spLocks noChangeShapeType="1"/>
          </p:cNvSpPr>
          <p:nvPr/>
        </p:nvSpPr>
        <p:spPr bwMode="auto">
          <a:xfrm flipH="1" flipV="1">
            <a:off x="2789391" y="1357298"/>
            <a:ext cx="0" cy="2373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0" name="Line 28"/>
          <p:cNvSpPr>
            <a:spLocks noChangeShapeType="1"/>
          </p:cNvSpPr>
          <p:nvPr/>
        </p:nvSpPr>
        <p:spPr bwMode="auto">
          <a:xfrm flipV="1">
            <a:off x="1468081" y="3749039"/>
            <a:ext cx="4415883" cy="1185099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101" name="Text Box 30"/>
          <p:cNvSpPr txBox="1">
            <a:spLocks noChangeArrowheads="1"/>
          </p:cNvSpPr>
          <p:nvPr/>
        </p:nvSpPr>
        <p:spPr bwMode="auto">
          <a:xfrm flipH="1">
            <a:off x="1416802" y="4655475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>
                <a:solidFill>
                  <a:srgbClr val="0033CC"/>
                </a:solidFill>
              </a:rPr>
              <a:t>P</a:t>
            </a:r>
            <a:r>
              <a:rPr lang="sk-SK" sz="1400" b="1" baseline="30000" dirty="0" err="1">
                <a:solidFill>
                  <a:srgbClr val="0033CC"/>
                </a:solidFill>
              </a:rPr>
              <a:t>a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 flipH="1">
            <a:off x="4121918" y="4145816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a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03" name="Text Box 35"/>
          <p:cNvSpPr txBox="1">
            <a:spLocks noChangeArrowheads="1"/>
          </p:cNvSpPr>
          <p:nvPr/>
        </p:nvSpPr>
        <p:spPr bwMode="auto">
          <a:xfrm flipH="1">
            <a:off x="1831858" y="3469192"/>
            <a:ext cx="3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  <a:sym typeface="Symbol" pitchFamily="18" charset="2"/>
              </a:rPr>
              <a:t>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 pitchFamily="18" charset="2"/>
              </a:rPr>
              <a:t>a</a:t>
            </a:r>
            <a:endParaRPr lang="sk-SK" sz="1400" b="1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104" name="Line 46"/>
          <p:cNvSpPr>
            <a:spLocks noChangeShapeType="1"/>
          </p:cNvSpPr>
          <p:nvPr/>
        </p:nvSpPr>
        <p:spPr bwMode="auto">
          <a:xfrm flipH="1" flipV="1">
            <a:off x="2806809" y="1598211"/>
            <a:ext cx="3072913" cy="2140869"/>
          </a:xfrm>
          <a:prstGeom prst="line">
            <a:avLst/>
          </a:prstGeom>
          <a:noFill/>
          <a:ln w="12700">
            <a:solidFill>
              <a:srgbClr val="0033CC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5" name="Text Box 47"/>
          <p:cNvSpPr txBox="1">
            <a:spLocks noChangeArrowheads="1"/>
          </p:cNvSpPr>
          <p:nvPr/>
        </p:nvSpPr>
        <p:spPr bwMode="auto">
          <a:xfrm flipH="1">
            <a:off x="5677520" y="375804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</a:rPr>
              <a:t>a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06" name="Text Box 83"/>
          <p:cNvSpPr txBox="1">
            <a:spLocks noChangeArrowheads="1"/>
          </p:cNvSpPr>
          <p:nvPr/>
        </p:nvSpPr>
        <p:spPr bwMode="auto">
          <a:xfrm>
            <a:off x="3185530" y="973871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solidFill>
                  <a:srgbClr val="0033CC"/>
                </a:solidFill>
                <a:sym typeface="Symbol" pitchFamily="18" charset="2"/>
              </a:rPr>
              <a:t>a</a:t>
            </a:r>
            <a:r>
              <a:rPr lang="sk-SK" sz="1400" dirty="0" smtClean="0">
                <a:solidFill>
                  <a:srgbClr val="0033CC"/>
                </a:solidFill>
                <a:sym typeface="Symbol" pitchFamily="18" charset="2"/>
              </a:rPr>
              <a:t>)</a:t>
            </a:r>
            <a:endParaRPr lang="sk-SK" sz="1400" b="1" baseline="30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 flipH="1">
            <a:off x="2786050" y="3751950"/>
            <a:ext cx="444968" cy="43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grpSp>
        <p:nvGrpSpPr>
          <p:cNvPr id="108" name="Skupina 46"/>
          <p:cNvGrpSpPr/>
          <p:nvPr/>
        </p:nvGrpSpPr>
        <p:grpSpPr>
          <a:xfrm flipV="1">
            <a:off x="2363724" y="3322234"/>
            <a:ext cx="856474" cy="856474"/>
            <a:chOff x="2430810" y="3033180"/>
            <a:chExt cx="605369" cy="605369"/>
          </a:xfrm>
        </p:grpSpPr>
        <p:sp>
          <p:nvSpPr>
            <p:cNvPr id="109" name="Oblúk 108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0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1" name="Line 4"/>
          <p:cNvSpPr>
            <a:spLocks noChangeShapeType="1"/>
          </p:cNvSpPr>
          <p:nvPr/>
        </p:nvSpPr>
        <p:spPr bwMode="auto">
          <a:xfrm flipH="1" flipV="1">
            <a:off x="71406" y="4934138"/>
            <a:ext cx="63115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5" name="Oval 19"/>
          <p:cNvSpPr>
            <a:spLocks noChangeAspect="1" noChangeArrowheads="1"/>
          </p:cNvSpPr>
          <p:nvPr/>
        </p:nvSpPr>
        <p:spPr bwMode="auto">
          <a:xfrm flipH="1">
            <a:off x="631168" y="1590704"/>
            <a:ext cx="4320000" cy="432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 Box 20"/>
          <p:cNvSpPr txBox="1">
            <a:spLocks noChangeArrowheads="1"/>
          </p:cNvSpPr>
          <p:nvPr/>
        </p:nvSpPr>
        <p:spPr bwMode="auto">
          <a:xfrm flipH="1">
            <a:off x="3143240" y="2516328"/>
            <a:ext cx="343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k</a:t>
            </a:r>
            <a:r>
              <a:rPr lang="sk-SK" sz="1400" b="1" baseline="30000" dirty="0" err="1"/>
              <a:t>z</a:t>
            </a:r>
            <a:endParaRPr lang="sk-SK" sz="1400" b="1" dirty="0"/>
          </a:p>
        </p:txBody>
      </p:sp>
      <p:sp>
        <p:nvSpPr>
          <p:cNvPr id="117" name="Oval 26"/>
          <p:cNvSpPr>
            <a:spLocks noChangeAspect="1" noChangeArrowheads="1"/>
          </p:cNvSpPr>
          <p:nvPr/>
        </p:nvSpPr>
        <p:spPr bwMode="auto">
          <a:xfrm flipH="1" flipV="1">
            <a:off x="2764269" y="3716056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18" name="Rovná spojnica 117"/>
          <p:cNvCxnSpPr/>
          <p:nvPr/>
        </p:nvCxnSpPr>
        <p:spPr>
          <a:xfrm>
            <a:off x="2145671" y="3748135"/>
            <a:ext cx="2326741" cy="1176950"/>
          </a:xfrm>
          <a:prstGeom prst="line">
            <a:avLst/>
          </a:prstGeom>
          <a:ln w="12700">
            <a:solidFill>
              <a:srgbClr val="0033CC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ovná spojnica 118"/>
          <p:cNvCxnSpPr/>
          <p:nvPr/>
        </p:nvCxnSpPr>
        <p:spPr>
          <a:xfrm rot="16200000" flipH="1">
            <a:off x="1791517" y="4074485"/>
            <a:ext cx="1198766" cy="529672"/>
          </a:xfrm>
          <a:prstGeom prst="line">
            <a:avLst/>
          </a:prstGeom>
          <a:ln w="12700">
            <a:solidFill>
              <a:srgbClr val="0033CC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26"/>
          <p:cNvSpPr>
            <a:spLocks noChangeAspect="1" noChangeArrowheads="1"/>
          </p:cNvSpPr>
          <p:nvPr/>
        </p:nvSpPr>
        <p:spPr bwMode="auto">
          <a:xfrm flipH="1" flipV="1">
            <a:off x="2767096" y="1566650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23" name="Rovná spojnica 122"/>
          <p:cNvCxnSpPr/>
          <p:nvPr/>
        </p:nvCxnSpPr>
        <p:spPr>
          <a:xfrm rot="16200000" flipH="1">
            <a:off x="2128829" y="3061486"/>
            <a:ext cx="1010339" cy="304104"/>
          </a:xfrm>
          <a:prstGeom prst="line">
            <a:avLst/>
          </a:prstGeom>
          <a:ln w="9525">
            <a:solidFill>
              <a:schemeClr val="tx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BlokTextu 123"/>
          <p:cNvSpPr txBox="1"/>
          <p:nvPr/>
        </p:nvSpPr>
        <p:spPr>
          <a:xfrm>
            <a:off x="2571736" y="3000372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r</a:t>
            </a:r>
            <a:endParaRPr lang="sk-SK" sz="1400" b="1" dirty="0"/>
          </a:p>
        </p:txBody>
      </p:sp>
      <p:cxnSp>
        <p:nvCxnSpPr>
          <p:cNvPr id="125" name="Rovná spojnica 124"/>
          <p:cNvCxnSpPr/>
          <p:nvPr/>
        </p:nvCxnSpPr>
        <p:spPr>
          <a:xfrm rot="16200000" flipH="1">
            <a:off x="1812623" y="2054110"/>
            <a:ext cx="1033205" cy="310986"/>
          </a:xfrm>
          <a:prstGeom prst="line">
            <a:avLst/>
          </a:prstGeom>
          <a:ln w="9525">
            <a:solidFill>
              <a:schemeClr val="tx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BlokTextu 125"/>
          <p:cNvSpPr txBox="1"/>
          <p:nvPr/>
        </p:nvSpPr>
        <p:spPr>
          <a:xfrm>
            <a:off x="2214546" y="1785926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r</a:t>
            </a:r>
            <a:endParaRPr lang="sk-SK" sz="1400" b="1" dirty="0"/>
          </a:p>
        </p:txBody>
      </p:sp>
      <p:sp>
        <p:nvSpPr>
          <p:cNvPr id="129" name="Oblúk 128"/>
          <p:cNvSpPr/>
          <p:nvPr/>
        </p:nvSpPr>
        <p:spPr>
          <a:xfrm flipH="1">
            <a:off x="2131366" y="-15978"/>
            <a:ext cx="7512732" cy="7512732"/>
          </a:xfrm>
          <a:prstGeom prst="arc">
            <a:avLst>
              <a:gd name="adj1" fmla="val 18588278"/>
              <a:gd name="adj2" fmla="val 0"/>
            </a:avLst>
          </a:prstGeom>
          <a:noFill/>
          <a:ln w="12700">
            <a:solidFill>
              <a:srgbClr val="0033CC"/>
            </a:solidFill>
            <a:prstDash val="dashDot"/>
            <a:round/>
            <a:headEnd type="none"/>
            <a:tailEnd type="oval" w="sm" len="sm"/>
          </a:ln>
        </p:spPr>
        <p:txBody>
          <a:bodyPr/>
          <a:lstStyle/>
          <a:p>
            <a:endParaRPr lang="sk-SK">
              <a:latin typeface="Arial" charset="0"/>
              <a:cs typeface="Arial" charset="0"/>
            </a:endParaRPr>
          </a:p>
        </p:txBody>
      </p:sp>
      <p:sp>
        <p:nvSpPr>
          <p:cNvPr id="130" name="Oval 26"/>
          <p:cNvSpPr>
            <a:spLocks noChangeAspect="1" noChangeArrowheads="1"/>
          </p:cNvSpPr>
          <p:nvPr/>
        </p:nvSpPr>
        <p:spPr bwMode="auto">
          <a:xfrm flipH="1" flipV="1">
            <a:off x="4447369" y="4902958"/>
            <a:ext cx="54000" cy="540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1" name="Text Box 31"/>
          <p:cNvSpPr txBox="1">
            <a:spLocks noChangeArrowheads="1"/>
          </p:cNvSpPr>
          <p:nvPr/>
        </p:nvSpPr>
        <p:spPr bwMode="auto">
          <a:xfrm flipH="1">
            <a:off x="3851920" y="2060848"/>
            <a:ext cx="461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0033CC"/>
                </a:solidFill>
              </a:rPr>
              <a:t>(</a:t>
            </a:r>
            <a:r>
              <a:rPr lang="sk-SK" sz="1400" b="1" dirty="0" smtClean="0">
                <a:solidFill>
                  <a:srgbClr val="0033CC"/>
                </a:solidFill>
              </a:rPr>
              <a:t>a´</a:t>
            </a:r>
            <a:r>
              <a:rPr lang="sk-SK" sz="1400" dirty="0" smtClean="0">
                <a:solidFill>
                  <a:srgbClr val="0033CC"/>
                </a:solidFill>
              </a:rPr>
              <a:t>)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32" name="Line 46"/>
          <p:cNvSpPr>
            <a:spLocks noChangeShapeType="1"/>
          </p:cNvSpPr>
          <p:nvPr/>
        </p:nvSpPr>
        <p:spPr bwMode="auto">
          <a:xfrm rot="5400000" flipH="1" flipV="1">
            <a:off x="960763" y="1917052"/>
            <a:ext cx="2158417" cy="1503748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Dot"/>
            <a:round/>
            <a:headEnd type="oval"/>
            <a:tailEnd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133" name="Skupina 46"/>
          <p:cNvGrpSpPr/>
          <p:nvPr/>
        </p:nvGrpSpPr>
        <p:grpSpPr>
          <a:xfrm rot="7620000" flipV="1">
            <a:off x="2382340" y="1160514"/>
            <a:ext cx="856474" cy="856474"/>
            <a:chOff x="2430810" y="3033180"/>
            <a:chExt cx="605369" cy="605369"/>
          </a:xfrm>
        </p:grpSpPr>
        <p:sp>
          <p:nvSpPr>
            <p:cNvPr id="134" name="Oblúk 133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35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6" name="Text Box 47"/>
          <p:cNvSpPr txBox="1">
            <a:spLocks noChangeArrowheads="1"/>
          </p:cNvSpPr>
          <p:nvPr/>
        </p:nvSpPr>
        <p:spPr bwMode="auto">
          <a:xfrm flipH="1">
            <a:off x="980646" y="3466086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b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38" name="AutoShape 16"/>
          <p:cNvSpPr>
            <a:spLocks/>
          </p:cNvSpPr>
          <p:nvPr/>
        </p:nvSpPr>
        <p:spPr bwMode="auto">
          <a:xfrm rot="5400000" flipH="1">
            <a:off x="1417610" y="4540657"/>
            <a:ext cx="250573" cy="1080000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9" name="Text Box 17"/>
          <p:cNvSpPr txBox="1">
            <a:spLocks noChangeArrowheads="1"/>
          </p:cNvSpPr>
          <p:nvPr/>
        </p:nvSpPr>
        <p:spPr bwMode="auto">
          <a:xfrm flipH="1">
            <a:off x="1362948" y="5161984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3 cm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141" name="Oval 26"/>
          <p:cNvSpPr>
            <a:spLocks noChangeAspect="1" noChangeArrowheads="1"/>
          </p:cNvSpPr>
          <p:nvPr/>
        </p:nvSpPr>
        <p:spPr bwMode="auto">
          <a:xfrm flipH="1" flipV="1">
            <a:off x="972392" y="4915041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2" name="Text Box 14"/>
          <p:cNvSpPr txBox="1">
            <a:spLocks noChangeArrowheads="1"/>
          </p:cNvSpPr>
          <p:nvPr/>
        </p:nvSpPr>
        <p:spPr bwMode="auto">
          <a:xfrm flipH="1">
            <a:off x="672838" y="4946534"/>
            <a:ext cx="6844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D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 pitchFamily="18" charset="2"/>
              </a:rPr>
              <a:t>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cxnSp>
        <p:nvCxnSpPr>
          <p:cNvPr id="144" name="Rovná spojnica 143"/>
          <p:cNvCxnSpPr/>
          <p:nvPr/>
        </p:nvCxnSpPr>
        <p:spPr>
          <a:xfrm>
            <a:off x="1291717" y="3749380"/>
            <a:ext cx="1244128" cy="89740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cxnSp>
        <p:nvCxnSpPr>
          <p:cNvPr id="146" name="Rovná spojnica 145"/>
          <p:cNvCxnSpPr/>
          <p:nvPr/>
        </p:nvCxnSpPr>
        <p:spPr>
          <a:xfrm>
            <a:off x="1284919" y="3745981"/>
            <a:ext cx="2165326" cy="65265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sp>
        <p:nvSpPr>
          <p:cNvPr id="151" name="Oblúk 150"/>
          <p:cNvSpPr/>
          <p:nvPr/>
        </p:nvSpPr>
        <p:spPr>
          <a:xfrm>
            <a:off x="-1373570" y="1106604"/>
            <a:ext cx="5302628" cy="5302628"/>
          </a:xfrm>
          <a:prstGeom prst="arc">
            <a:avLst>
              <a:gd name="adj1" fmla="val 17629352"/>
              <a:gd name="adj2" fmla="val 0"/>
            </a:avLst>
          </a:prstGeom>
          <a:noFill/>
          <a:ln w="12700">
            <a:solidFill>
              <a:srgbClr val="FF0000"/>
            </a:solidFill>
            <a:prstDash val="dashDot"/>
            <a:round/>
            <a:headEnd type="none"/>
            <a:tailEnd type="oval" w="sm" len="sm"/>
          </a:ln>
        </p:spPr>
        <p:txBody>
          <a:bodyPr/>
          <a:lstStyle/>
          <a:p>
            <a:endParaRPr lang="sk-SK">
              <a:latin typeface="Arial" charset="0"/>
              <a:cs typeface="Arial" charset="0"/>
            </a:endParaRPr>
          </a:p>
        </p:txBody>
      </p:sp>
      <p:cxnSp>
        <p:nvCxnSpPr>
          <p:cNvPr id="153" name="Rovná spojnica 152"/>
          <p:cNvCxnSpPr/>
          <p:nvPr/>
        </p:nvCxnSpPr>
        <p:spPr>
          <a:xfrm>
            <a:off x="1471419" y="1342663"/>
            <a:ext cx="0" cy="3583492"/>
          </a:xfrm>
          <a:prstGeom prst="line">
            <a:avLst/>
          </a:prstGeom>
          <a:ln w="12700">
            <a:solidFill>
              <a:srgbClr val="0099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 Box 83"/>
          <p:cNvSpPr txBox="1">
            <a:spLocks noChangeArrowheads="1"/>
          </p:cNvSpPr>
          <p:nvPr/>
        </p:nvSpPr>
        <p:spPr bwMode="auto">
          <a:xfrm>
            <a:off x="1894110" y="1061840"/>
            <a:ext cx="5501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 pitchFamily="18" charset="2"/>
              </a:rPr>
              <a:t>b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)</a:t>
            </a:r>
            <a:endParaRPr lang="sk-SK" sz="1400" b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 Box 35"/>
          <p:cNvSpPr txBox="1">
            <a:spLocks noChangeArrowheads="1"/>
          </p:cNvSpPr>
          <p:nvPr/>
        </p:nvSpPr>
        <p:spPr bwMode="auto">
          <a:xfrm flipH="1">
            <a:off x="3911783" y="3472730"/>
            <a:ext cx="3690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 pitchFamily="18" charset="2"/>
              </a:rPr>
              <a:t>b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cxnSp>
        <p:nvCxnSpPr>
          <p:cNvPr id="157" name="Rovná spojnica 156"/>
          <p:cNvCxnSpPr/>
          <p:nvPr/>
        </p:nvCxnSpPr>
        <p:spPr>
          <a:xfrm rot="10800000" flipV="1">
            <a:off x="1001074" y="3759199"/>
            <a:ext cx="2915149" cy="1172494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 Box 31"/>
          <p:cNvSpPr txBox="1">
            <a:spLocks noChangeArrowheads="1"/>
          </p:cNvSpPr>
          <p:nvPr/>
        </p:nvSpPr>
        <p:spPr bwMode="auto">
          <a:xfrm flipH="1">
            <a:off x="1714480" y="2357430"/>
            <a:ext cx="4716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(</a:t>
            </a:r>
            <a:r>
              <a:rPr lang="sk-SK" sz="1400" b="1" dirty="0" smtClean="0">
                <a:solidFill>
                  <a:srgbClr val="FF0000"/>
                </a:solidFill>
              </a:rPr>
              <a:t>b´</a:t>
            </a:r>
            <a:r>
              <a:rPr lang="sk-SK" sz="1400" dirty="0" smtClean="0">
                <a:solidFill>
                  <a:srgbClr val="FF0000"/>
                </a:solidFill>
              </a:rPr>
              <a:t>)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162" name="Rovná spojnica 161"/>
          <p:cNvCxnSpPr/>
          <p:nvPr/>
        </p:nvCxnSpPr>
        <p:spPr>
          <a:xfrm rot="10800000" flipV="1">
            <a:off x="2096658" y="3752940"/>
            <a:ext cx="1833963" cy="1179278"/>
          </a:xfrm>
          <a:prstGeom prst="line">
            <a:avLst/>
          </a:prstGeom>
          <a:ln w="12700">
            <a:solidFill>
              <a:srgbClr val="FF0000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14"/>
          <p:cNvSpPr txBox="1">
            <a:spLocks noChangeArrowheads="1"/>
          </p:cNvSpPr>
          <p:nvPr/>
        </p:nvSpPr>
        <p:spPr bwMode="auto">
          <a:xfrm flipH="1">
            <a:off x="1972134" y="4946534"/>
            <a:ext cx="6844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sk-SK" sz="1400" b="1" baseline="30000" dirty="0" smtClean="0">
                <a:solidFill>
                  <a:srgbClr val="FF0000"/>
                </a:solidFill>
                <a:sym typeface="Symbol" pitchFamily="18" charset="2"/>
              </a:rPr>
              <a:t></a:t>
            </a:r>
            <a:endParaRPr lang="sk-SK" sz="14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68" name="Text Box 10"/>
          <p:cNvSpPr txBox="1">
            <a:spLocks noChangeArrowheads="1"/>
          </p:cNvSpPr>
          <p:nvPr/>
        </p:nvSpPr>
        <p:spPr bwMode="auto">
          <a:xfrm flipH="1">
            <a:off x="2060908" y="4407462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</a:t>
            </a:r>
            <a:endParaRPr lang="sk-SK" sz="1400" b="1" dirty="0"/>
          </a:p>
        </p:txBody>
      </p:sp>
      <p:sp>
        <p:nvSpPr>
          <p:cNvPr id="169" name="Text Box 10"/>
          <p:cNvSpPr txBox="1">
            <a:spLocks noChangeArrowheads="1"/>
          </p:cNvSpPr>
          <p:nvPr/>
        </p:nvSpPr>
        <p:spPr bwMode="auto">
          <a:xfrm flipH="1">
            <a:off x="2968224" y="3974646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C</a:t>
            </a:r>
            <a:endParaRPr lang="sk-SK" sz="1400" b="1" dirty="0"/>
          </a:p>
        </p:txBody>
      </p:sp>
      <p:cxnSp>
        <p:nvCxnSpPr>
          <p:cNvPr id="171" name="Rovná spojnica 170"/>
          <p:cNvCxnSpPr>
            <a:endCxn id="100" idx="1"/>
          </p:cNvCxnSpPr>
          <p:nvPr/>
        </p:nvCxnSpPr>
        <p:spPr>
          <a:xfrm flipV="1">
            <a:off x="2244830" y="3749039"/>
            <a:ext cx="3639134" cy="684284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med" len="med"/>
            <a:tailEnd type="none" w="sm" len="sm"/>
          </a:ln>
        </p:spPr>
      </p:cxnSp>
      <p:sp>
        <p:nvSpPr>
          <p:cNvPr id="174" name="Oval 26"/>
          <p:cNvSpPr>
            <a:spLocks noChangeAspect="1" noChangeArrowheads="1"/>
          </p:cNvSpPr>
          <p:nvPr/>
        </p:nvSpPr>
        <p:spPr bwMode="auto">
          <a:xfrm flipH="1" flipV="1">
            <a:off x="3000364" y="4249490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0" name="Oval 26"/>
          <p:cNvSpPr>
            <a:spLocks noChangeAspect="1" noChangeArrowheads="1"/>
          </p:cNvSpPr>
          <p:nvPr/>
        </p:nvSpPr>
        <p:spPr bwMode="auto">
          <a:xfrm flipH="1" flipV="1">
            <a:off x="2500599" y="461846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1" name="Oval 26"/>
          <p:cNvSpPr>
            <a:spLocks noChangeAspect="1" noChangeArrowheads="1"/>
          </p:cNvSpPr>
          <p:nvPr/>
        </p:nvSpPr>
        <p:spPr bwMode="auto">
          <a:xfrm flipH="1" flipV="1">
            <a:off x="3419770" y="4379675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67" name="Oval 26"/>
          <p:cNvSpPr>
            <a:spLocks noChangeAspect="1" noChangeArrowheads="1"/>
          </p:cNvSpPr>
          <p:nvPr/>
        </p:nvSpPr>
        <p:spPr bwMode="auto">
          <a:xfrm flipH="1" flipV="1">
            <a:off x="2214794" y="4405368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4" name="Text Box 13"/>
          <p:cNvSpPr txBox="1">
            <a:spLocks noChangeArrowheads="1"/>
          </p:cNvSpPr>
          <p:nvPr/>
        </p:nvSpPr>
        <p:spPr bwMode="auto">
          <a:xfrm flipH="1">
            <a:off x="4390118" y="4907528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olidFill>
                  <a:srgbClr val="0033CC"/>
                </a:solidFill>
                <a:sym typeface="Symbol" pitchFamily="18" charset="2"/>
              </a:rPr>
              <a:t>B</a:t>
            </a:r>
            <a:r>
              <a:rPr lang="sk-SK" sz="1400" b="1" baseline="30000" dirty="0" smtClean="0">
                <a:solidFill>
                  <a:srgbClr val="0033CC"/>
                </a:solidFill>
                <a:sym typeface="Symbol" pitchFamily="18" charset="2"/>
              </a:rPr>
              <a:t></a:t>
            </a:r>
            <a:endParaRPr lang="sk-SK" sz="1400" b="1" dirty="0">
              <a:solidFill>
                <a:srgbClr val="0033CC"/>
              </a:solidFill>
              <a:sym typeface="Symbol" pitchFamily="18" charset="2"/>
            </a:endParaRPr>
          </a:p>
        </p:txBody>
      </p:sp>
      <p:sp>
        <p:nvSpPr>
          <p:cNvPr id="175" name="Text Box 31"/>
          <p:cNvSpPr txBox="1">
            <a:spLocks noChangeArrowheads="1"/>
          </p:cNvSpPr>
          <p:nvPr/>
        </p:nvSpPr>
        <p:spPr bwMode="auto">
          <a:xfrm flipH="1">
            <a:off x="1463222" y="3929066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b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98" name="Text Box 22"/>
          <p:cNvSpPr txBox="1">
            <a:spLocks noChangeArrowheads="1"/>
          </p:cNvSpPr>
          <p:nvPr/>
        </p:nvSpPr>
        <p:spPr bwMode="auto">
          <a:xfrm flipH="1">
            <a:off x="2421648" y="1312036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</a:t>
            </a:r>
            <a:r>
              <a:rPr lang="sk-SK" sz="1400" dirty="0"/>
              <a:t>)</a:t>
            </a:r>
          </a:p>
        </p:txBody>
      </p:sp>
      <p:sp>
        <p:nvSpPr>
          <p:cNvPr id="176" name="AutoShape 16"/>
          <p:cNvSpPr>
            <a:spLocks/>
          </p:cNvSpPr>
          <p:nvPr/>
        </p:nvSpPr>
        <p:spPr bwMode="auto">
          <a:xfrm rot="10800000" flipH="1">
            <a:off x="1209390" y="2778224"/>
            <a:ext cx="250573" cy="2160000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78" name="Rovná spojnica 177"/>
          <p:cNvCxnSpPr>
            <a:endCxn id="104" idx="0"/>
          </p:cNvCxnSpPr>
          <p:nvPr/>
        </p:nvCxnSpPr>
        <p:spPr>
          <a:xfrm>
            <a:off x="1482132" y="2773345"/>
            <a:ext cx="4397590" cy="96573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med" len="med"/>
            <a:tailEnd type="oval" w="sm" len="sm"/>
          </a:ln>
        </p:spPr>
      </p:cxnSp>
      <p:sp>
        <p:nvSpPr>
          <p:cNvPr id="181" name="Line 25"/>
          <p:cNvSpPr>
            <a:spLocks noChangeShapeType="1"/>
          </p:cNvSpPr>
          <p:nvPr/>
        </p:nvSpPr>
        <p:spPr bwMode="auto">
          <a:xfrm flipH="1" flipV="1">
            <a:off x="3444064" y="2033690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 flipH="1" flipV="1">
            <a:off x="2497818" y="298027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3" name="Oval 26"/>
          <p:cNvSpPr>
            <a:spLocks noChangeAspect="1" noChangeArrowheads="1"/>
          </p:cNvSpPr>
          <p:nvPr/>
        </p:nvSpPr>
        <p:spPr bwMode="auto">
          <a:xfrm flipH="1" flipV="1">
            <a:off x="3421310" y="317339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" name="Text Box 10"/>
          <p:cNvSpPr txBox="1">
            <a:spLocks noChangeArrowheads="1"/>
          </p:cNvSpPr>
          <p:nvPr/>
        </p:nvSpPr>
        <p:spPr bwMode="auto">
          <a:xfrm flipH="1">
            <a:off x="2468702" y="2750890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E</a:t>
            </a:r>
            <a:endParaRPr lang="sk-SK" sz="1400" b="1" dirty="0"/>
          </a:p>
        </p:txBody>
      </p:sp>
      <p:sp>
        <p:nvSpPr>
          <p:cNvPr id="185" name="Text Box 10"/>
          <p:cNvSpPr txBox="1">
            <a:spLocks noChangeArrowheads="1"/>
          </p:cNvSpPr>
          <p:nvPr/>
        </p:nvSpPr>
        <p:spPr bwMode="auto">
          <a:xfrm flipH="1">
            <a:off x="3378752" y="2928934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F</a:t>
            </a:r>
            <a:endParaRPr lang="sk-SK" sz="1400" b="1" dirty="0"/>
          </a:p>
        </p:txBody>
      </p:sp>
      <p:sp>
        <p:nvSpPr>
          <p:cNvPr id="188" name="Text Box 17"/>
          <p:cNvSpPr txBox="1">
            <a:spLocks noChangeArrowheads="1"/>
          </p:cNvSpPr>
          <p:nvPr/>
        </p:nvSpPr>
        <p:spPr bwMode="auto">
          <a:xfrm flipH="1">
            <a:off x="685316" y="3722274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6 cm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189" name="Text Box 14"/>
          <p:cNvSpPr txBox="1">
            <a:spLocks noChangeArrowheads="1"/>
          </p:cNvSpPr>
          <p:nvPr/>
        </p:nvSpPr>
        <p:spPr bwMode="auto">
          <a:xfrm flipH="1">
            <a:off x="1041178" y="2571744"/>
            <a:ext cx="6844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sym typeface="Symbol" pitchFamily="18" charset="2"/>
              </a:rPr>
              <a:t>E</a:t>
            </a:r>
            <a:r>
              <a:rPr lang="sk-SK" sz="1400" b="1" baseline="30000" dirty="0" smtClean="0">
                <a:solidFill>
                  <a:srgbClr val="009900"/>
                </a:solidFill>
                <a:sym typeface="Symbol" pitchFamily="18" charset="2"/>
              </a:rPr>
              <a:t></a:t>
            </a:r>
            <a:endParaRPr lang="sk-SK" sz="1400" b="1" dirty="0">
              <a:solidFill>
                <a:srgbClr val="009900"/>
              </a:solidFill>
              <a:sym typeface="Symbol" pitchFamily="18" charset="2"/>
            </a:endParaRPr>
          </a:p>
        </p:txBody>
      </p:sp>
      <p:cxnSp>
        <p:nvCxnSpPr>
          <p:cNvPr id="191" name="Rovná spojnica 190"/>
          <p:cNvCxnSpPr/>
          <p:nvPr/>
        </p:nvCxnSpPr>
        <p:spPr>
          <a:xfrm rot="10800000" flipV="1">
            <a:off x="1291216" y="3004456"/>
            <a:ext cx="1235945" cy="74860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</p:spPr>
      </p:cxnSp>
      <p:sp>
        <p:nvSpPr>
          <p:cNvPr id="194" name="Line 25"/>
          <p:cNvSpPr>
            <a:spLocks noChangeShapeType="1"/>
          </p:cNvSpPr>
          <p:nvPr/>
        </p:nvSpPr>
        <p:spPr bwMode="auto">
          <a:xfrm flipH="1" flipV="1">
            <a:off x="2240768" y="2061271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95" name="Oval 26"/>
          <p:cNvSpPr>
            <a:spLocks noChangeAspect="1" noChangeArrowheads="1"/>
          </p:cNvSpPr>
          <p:nvPr/>
        </p:nvSpPr>
        <p:spPr bwMode="auto">
          <a:xfrm flipH="1" flipV="1">
            <a:off x="2214546" y="3160000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96" name="Text Box 10"/>
          <p:cNvSpPr txBox="1">
            <a:spLocks noChangeArrowheads="1"/>
          </p:cNvSpPr>
          <p:nvPr/>
        </p:nvSpPr>
        <p:spPr bwMode="auto">
          <a:xfrm flipH="1">
            <a:off x="1926590" y="2940662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J</a:t>
            </a:r>
            <a:endParaRPr lang="sk-SK" sz="1400" b="1" dirty="0"/>
          </a:p>
        </p:txBody>
      </p:sp>
      <p:sp>
        <p:nvSpPr>
          <p:cNvPr id="179" name="Line 25"/>
          <p:cNvSpPr>
            <a:spLocks noChangeShapeType="1"/>
          </p:cNvSpPr>
          <p:nvPr/>
        </p:nvSpPr>
        <p:spPr bwMode="auto">
          <a:xfrm flipH="1" flipV="1">
            <a:off x="2529340" y="2265575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98" name="Line 25"/>
          <p:cNvSpPr>
            <a:spLocks noChangeShapeType="1"/>
          </p:cNvSpPr>
          <p:nvPr/>
        </p:nvSpPr>
        <p:spPr bwMode="auto">
          <a:xfrm flipH="1" flipV="1">
            <a:off x="3028304" y="1901964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00" name="Rovná spojnica 199"/>
          <p:cNvCxnSpPr>
            <a:endCxn id="105" idx="0"/>
          </p:cNvCxnSpPr>
          <p:nvPr/>
        </p:nvCxnSpPr>
        <p:spPr>
          <a:xfrm>
            <a:off x="2239156" y="3190352"/>
            <a:ext cx="3629282" cy="56769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med" len="med"/>
            <a:tailEnd type="oval" w="sm" len="sm"/>
          </a:ln>
        </p:spPr>
      </p:cxnSp>
      <p:sp>
        <p:nvSpPr>
          <p:cNvPr id="205" name="Oval 26"/>
          <p:cNvSpPr>
            <a:spLocks noChangeAspect="1" noChangeArrowheads="1"/>
          </p:cNvSpPr>
          <p:nvPr/>
        </p:nvSpPr>
        <p:spPr bwMode="auto">
          <a:xfrm flipH="1" flipV="1">
            <a:off x="3007754" y="328057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06" name="Text Box 10"/>
          <p:cNvSpPr txBox="1">
            <a:spLocks noChangeArrowheads="1"/>
          </p:cNvSpPr>
          <p:nvPr/>
        </p:nvSpPr>
        <p:spPr bwMode="auto">
          <a:xfrm flipH="1">
            <a:off x="2774284" y="3041142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G</a:t>
            </a:r>
            <a:endParaRPr lang="sk-SK" sz="1400" b="1" dirty="0"/>
          </a:p>
        </p:txBody>
      </p:sp>
      <p:sp>
        <p:nvSpPr>
          <p:cNvPr id="207" name="BlokTextu 206"/>
          <p:cNvSpPr txBox="1"/>
          <p:nvPr/>
        </p:nvSpPr>
        <p:spPr>
          <a:xfrm>
            <a:off x="360000" y="5733256"/>
            <a:ext cx="8388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200" dirty="0" smtClean="0">
                <a:solidFill>
                  <a:srgbClr val="0033CC"/>
                </a:solidFill>
              </a:rPr>
              <a:t>Poznámka 1: </a:t>
            </a:r>
            <a:r>
              <a:rPr lang="sk-SK" sz="1200" dirty="0" smtClean="0"/>
              <a:t>Perspektíva je stredové premietanie, ale pri väčšom počte zobrazených útvarov sa obvykle označenie stredového priemetu vynecháva. Napr. perspektíva bodu </a:t>
            </a:r>
            <a:r>
              <a:rPr lang="sk-SK" sz="1200" b="1" dirty="0" smtClean="0"/>
              <a:t>A </a:t>
            </a:r>
            <a:r>
              <a:rPr lang="sk-SK" sz="1200" dirty="0" smtClean="0"/>
              <a:t>sa neoznačuje </a:t>
            </a:r>
            <a:r>
              <a:rPr lang="sk-SK" sz="1200" b="1" dirty="0" err="1" smtClean="0"/>
              <a:t>A</a:t>
            </a:r>
            <a:r>
              <a:rPr lang="sk-SK" sz="1200" b="1" baseline="-25000" dirty="0" err="1" smtClean="0"/>
              <a:t>s</a:t>
            </a:r>
            <a:r>
              <a:rPr lang="sk-SK" sz="1200" dirty="0" smtClean="0"/>
              <a:t>, ale</a:t>
            </a:r>
            <a:r>
              <a:rPr lang="sk-SK" sz="1200" b="1" dirty="0" smtClean="0"/>
              <a:t> </a:t>
            </a:r>
            <a:r>
              <a:rPr lang="sk-SK" sz="1200" dirty="0" smtClean="0"/>
              <a:t>len </a:t>
            </a:r>
            <a:r>
              <a:rPr lang="sk-SK" sz="1200" b="1" dirty="0" smtClean="0"/>
              <a:t>A </a:t>
            </a:r>
            <a:r>
              <a:rPr lang="sk-SK" sz="1200" dirty="0" smtClean="0"/>
              <a:t>(bez indexu </a:t>
            </a:r>
            <a:r>
              <a:rPr lang="sk-SK" sz="1200" baseline="-25000" dirty="0" smtClean="0"/>
              <a:t>s</a:t>
            </a:r>
            <a:r>
              <a:rPr lang="sk-SK" sz="1200" dirty="0" smtClean="0"/>
              <a:t>).</a:t>
            </a:r>
          </a:p>
          <a:p>
            <a:r>
              <a:rPr lang="sk-SK" sz="1200" dirty="0" smtClean="0"/>
              <a:t>Podobné pravidlo používame kvôli prehľadnosti aj v </a:t>
            </a:r>
            <a:r>
              <a:rPr lang="sk-SK" sz="1200" dirty="0" err="1" smtClean="0"/>
              <a:t>axonometrii</a:t>
            </a:r>
            <a:r>
              <a:rPr lang="sk-SK" sz="1200" dirty="0" smtClean="0"/>
              <a:t>.</a:t>
            </a:r>
          </a:p>
          <a:p>
            <a:r>
              <a:rPr lang="sk-SK" sz="1200" dirty="0" smtClean="0">
                <a:solidFill>
                  <a:srgbClr val="0033CC"/>
                </a:solidFill>
              </a:rPr>
              <a:t>Poznámka 2: </a:t>
            </a:r>
            <a:r>
              <a:rPr lang="sk-SK" sz="1200" dirty="0" smtClean="0"/>
              <a:t>Žiadna stena kvádra nie je rovnobežná s priemetňou. Takej polohe kvádra hovoríme </a:t>
            </a:r>
            <a:r>
              <a:rPr lang="sk-SK" sz="1200" b="1" dirty="0" smtClean="0"/>
              <a:t>nepriečelná poloha </a:t>
            </a:r>
          </a:p>
          <a:p>
            <a:r>
              <a:rPr lang="sk-SK" sz="1200" b="1" dirty="0" smtClean="0"/>
              <a:t>vzhľadom k priemetni.</a:t>
            </a:r>
            <a:endParaRPr lang="sk-SK" sz="1200" b="1" dirty="0"/>
          </a:p>
        </p:txBody>
      </p:sp>
      <p:sp>
        <p:nvSpPr>
          <p:cNvPr id="208" name="Line 25"/>
          <p:cNvSpPr>
            <a:spLocks noChangeShapeType="1"/>
          </p:cNvSpPr>
          <p:nvPr/>
        </p:nvSpPr>
        <p:spPr bwMode="auto">
          <a:xfrm flipH="1" flipV="1">
            <a:off x="3027523" y="3308447"/>
            <a:ext cx="0" cy="97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09" name="Rovná spojnica 208"/>
          <p:cNvCxnSpPr/>
          <p:nvPr/>
        </p:nvCxnSpPr>
        <p:spPr>
          <a:xfrm flipV="1">
            <a:off x="2250910" y="4282087"/>
            <a:ext cx="777583" cy="1462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11" name="Rovná spojnica 210"/>
          <p:cNvCxnSpPr/>
          <p:nvPr/>
        </p:nvCxnSpPr>
        <p:spPr>
          <a:xfrm>
            <a:off x="3028366" y="4274311"/>
            <a:ext cx="420516" cy="12674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13" name="Line 25"/>
          <p:cNvSpPr>
            <a:spLocks noChangeShapeType="1"/>
          </p:cNvSpPr>
          <p:nvPr/>
        </p:nvSpPr>
        <p:spPr bwMode="auto">
          <a:xfrm flipH="1" flipV="1">
            <a:off x="2242088" y="3183831"/>
            <a:ext cx="0" cy="126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4" name="Line 25"/>
          <p:cNvSpPr>
            <a:spLocks noChangeShapeType="1"/>
          </p:cNvSpPr>
          <p:nvPr/>
        </p:nvSpPr>
        <p:spPr bwMode="auto">
          <a:xfrm flipH="1" flipV="1">
            <a:off x="2529562" y="3007902"/>
            <a:ext cx="0" cy="165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15" name="Line 25"/>
          <p:cNvSpPr>
            <a:spLocks noChangeShapeType="1"/>
          </p:cNvSpPr>
          <p:nvPr/>
        </p:nvSpPr>
        <p:spPr bwMode="auto">
          <a:xfrm flipH="1" flipV="1">
            <a:off x="3445560" y="3201990"/>
            <a:ext cx="0" cy="118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16" name="Rovná spojnica 215"/>
          <p:cNvCxnSpPr/>
          <p:nvPr/>
        </p:nvCxnSpPr>
        <p:spPr>
          <a:xfrm>
            <a:off x="2245746" y="3189080"/>
            <a:ext cx="786404" cy="12300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19" name="Rovná spojnica 218"/>
          <p:cNvCxnSpPr/>
          <p:nvPr/>
        </p:nvCxnSpPr>
        <p:spPr>
          <a:xfrm rot="10800000" flipV="1">
            <a:off x="3003353" y="3201458"/>
            <a:ext cx="441071" cy="11232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21" name="Rovná spojnica 220"/>
          <p:cNvCxnSpPr/>
          <p:nvPr/>
        </p:nvCxnSpPr>
        <p:spPr>
          <a:xfrm>
            <a:off x="2542838" y="3009425"/>
            <a:ext cx="915586" cy="2010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223" name="Rovná spojnica 222"/>
          <p:cNvCxnSpPr/>
          <p:nvPr/>
        </p:nvCxnSpPr>
        <p:spPr>
          <a:xfrm rot="10800000" flipV="1">
            <a:off x="2209061" y="3000823"/>
            <a:ext cx="322776" cy="1955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225" name="Line 28"/>
          <p:cNvSpPr>
            <a:spLocks noChangeShapeType="1"/>
          </p:cNvSpPr>
          <p:nvPr/>
        </p:nvSpPr>
        <p:spPr bwMode="auto">
          <a:xfrm flipV="1">
            <a:off x="2534835" y="4406557"/>
            <a:ext cx="914536" cy="2454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226" name="Rovná spojnica 225"/>
          <p:cNvCxnSpPr/>
          <p:nvPr/>
        </p:nvCxnSpPr>
        <p:spPr>
          <a:xfrm>
            <a:off x="2236206" y="4432332"/>
            <a:ext cx="298138" cy="215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228" name="Voľná forma 227"/>
          <p:cNvSpPr/>
          <p:nvPr/>
        </p:nvSpPr>
        <p:spPr>
          <a:xfrm>
            <a:off x="2235758" y="3009481"/>
            <a:ext cx="301451" cy="1632857"/>
          </a:xfrm>
          <a:custGeom>
            <a:avLst/>
            <a:gdLst>
              <a:gd name="connsiteX0" fmla="*/ 0 w 301451"/>
              <a:gd name="connsiteY0" fmla="*/ 190919 h 1632857"/>
              <a:gd name="connsiteX1" fmla="*/ 15073 w 301451"/>
              <a:gd name="connsiteY1" fmla="*/ 1431890 h 1632857"/>
              <a:gd name="connsiteX2" fmla="*/ 301451 w 301451"/>
              <a:gd name="connsiteY2" fmla="*/ 1632857 h 1632857"/>
              <a:gd name="connsiteX3" fmla="*/ 291402 w 301451"/>
              <a:gd name="connsiteY3" fmla="*/ 0 h 1632857"/>
              <a:gd name="connsiteX4" fmla="*/ 0 w 301451"/>
              <a:gd name="connsiteY4" fmla="*/ 190919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451" h="1632857">
                <a:moveTo>
                  <a:pt x="0" y="190919"/>
                </a:moveTo>
                <a:lnTo>
                  <a:pt x="15073" y="1431890"/>
                </a:lnTo>
                <a:lnTo>
                  <a:pt x="301451" y="1632857"/>
                </a:lnTo>
                <a:cubicBezTo>
                  <a:pt x="298101" y="1088571"/>
                  <a:pt x="294752" y="544286"/>
                  <a:pt x="291402" y="0"/>
                </a:cubicBezTo>
                <a:lnTo>
                  <a:pt x="0" y="190919"/>
                </a:lnTo>
                <a:close/>
              </a:path>
            </a:pathLst>
          </a:cu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9" name="Voľná forma 228"/>
          <p:cNvSpPr/>
          <p:nvPr/>
        </p:nvSpPr>
        <p:spPr>
          <a:xfrm>
            <a:off x="2527160" y="3014505"/>
            <a:ext cx="924449" cy="1617785"/>
          </a:xfrm>
          <a:custGeom>
            <a:avLst/>
            <a:gdLst>
              <a:gd name="connsiteX0" fmla="*/ 10049 w 924449"/>
              <a:gd name="connsiteY0" fmla="*/ 1617785 h 1617785"/>
              <a:gd name="connsiteX1" fmla="*/ 0 w 924449"/>
              <a:gd name="connsiteY1" fmla="*/ 0 h 1617785"/>
              <a:gd name="connsiteX2" fmla="*/ 924449 w 924449"/>
              <a:gd name="connsiteY2" fmla="*/ 195943 h 1617785"/>
              <a:gd name="connsiteX3" fmla="*/ 914400 w 924449"/>
              <a:gd name="connsiteY3" fmla="*/ 1386673 h 1617785"/>
              <a:gd name="connsiteX4" fmla="*/ 10049 w 924449"/>
              <a:gd name="connsiteY4" fmla="*/ 1617785 h 161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449" h="1617785">
                <a:moveTo>
                  <a:pt x="10049" y="1617785"/>
                </a:moveTo>
                <a:cubicBezTo>
                  <a:pt x="6699" y="1078523"/>
                  <a:pt x="3350" y="539262"/>
                  <a:pt x="0" y="0"/>
                </a:cubicBezTo>
                <a:lnTo>
                  <a:pt x="924449" y="195943"/>
                </a:lnTo>
                <a:cubicBezTo>
                  <a:pt x="921099" y="592853"/>
                  <a:pt x="917750" y="989763"/>
                  <a:pt x="914400" y="1386673"/>
                </a:cubicBezTo>
                <a:lnTo>
                  <a:pt x="10049" y="1617785"/>
                </a:lnTo>
                <a:close/>
              </a:path>
            </a:pathLst>
          </a:custGeom>
          <a:solidFill>
            <a:srgbClr val="0000FF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8" name="Zástupný symbol čísla snímky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4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92" grpId="0"/>
      <p:bldP spid="94" grpId="0" animBg="1"/>
      <p:bldP spid="95" grpId="0" animBg="1"/>
      <p:bldP spid="96" grpId="0"/>
      <p:bldP spid="97" grpId="0"/>
      <p:bldP spid="99" grpId="0" animBg="1"/>
      <p:bldP spid="103" grpId="0"/>
      <p:bldP spid="104" grpId="0" animBg="1"/>
      <p:bldP spid="106" grpId="0"/>
      <p:bldP spid="115" grpId="0" animBg="1"/>
      <p:bldP spid="122" grpId="0" animBg="1"/>
      <p:bldP spid="126" grpId="0"/>
      <p:bldP spid="129" grpId="0" animBg="1"/>
      <p:bldP spid="130" grpId="0" animBg="1"/>
      <p:bldP spid="131" grpId="0"/>
      <p:bldP spid="132" grpId="0" animBg="1"/>
      <p:bldP spid="136" grpId="0"/>
      <p:bldP spid="138" grpId="0" animBg="1"/>
      <p:bldP spid="139" grpId="0"/>
      <p:bldP spid="141" grpId="0" animBg="1"/>
      <p:bldP spid="142" grpId="0"/>
      <p:bldP spid="151" grpId="0" animBg="1"/>
      <p:bldP spid="154" grpId="0"/>
      <p:bldP spid="155" grpId="0"/>
      <p:bldP spid="160" grpId="0"/>
      <p:bldP spid="163" grpId="0"/>
      <p:bldP spid="168" grpId="0"/>
      <p:bldP spid="169" grpId="0"/>
      <p:bldP spid="174" grpId="0" animBg="1"/>
      <p:bldP spid="121" grpId="0" animBg="1"/>
      <p:bldP spid="167" grpId="0" animBg="1"/>
      <p:bldP spid="114" grpId="0"/>
      <p:bldP spid="175" grpId="0"/>
      <p:bldP spid="98" grpId="0"/>
      <p:bldP spid="176" grpId="0" animBg="1"/>
      <p:bldP spid="181" grpId="0" animBg="1"/>
      <p:bldP spid="182" grpId="0" animBg="1"/>
      <p:bldP spid="183" grpId="0" animBg="1"/>
      <p:bldP spid="184" grpId="0"/>
      <p:bldP spid="185" grpId="0"/>
      <p:bldP spid="188" grpId="0"/>
      <p:bldP spid="189" grpId="0"/>
      <p:bldP spid="194" grpId="0" animBg="1"/>
      <p:bldP spid="195" grpId="0" animBg="1"/>
      <p:bldP spid="196" grpId="0"/>
      <p:bldP spid="179" grpId="0" animBg="1"/>
      <p:bldP spid="198" grpId="0" animBg="1"/>
      <p:bldP spid="205" grpId="0" animBg="1"/>
      <p:bldP spid="206" grpId="0"/>
      <p:bldP spid="208" grpId="0" animBg="1"/>
      <p:bldP spid="213" grpId="0" animBg="1"/>
      <p:bldP spid="214" grpId="0" animBg="1"/>
      <p:bldP spid="215" grpId="0" animBg="1"/>
      <p:bldP spid="225" grpId="0" animBg="1"/>
      <p:bldP spid="228" grpId="0" animBg="1"/>
      <p:bldP spid="2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BlokTextu 55"/>
          <p:cNvSpPr txBox="1"/>
          <p:nvPr/>
        </p:nvSpPr>
        <p:spPr>
          <a:xfrm>
            <a:off x="4979188" y="1043439"/>
            <a:ext cx="4178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Úloha má 4 riešenia, zobrazíme jedno riešenie tak, aby kváder ležal v zornom kužeľovom priestore.</a:t>
            </a:r>
          </a:p>
          <a:p>
            <a:endParaRPr lang="sk-SK" sz="1400" dirty="0" smtClean="0"/>
          </a:p>
          <a:p>
            <a:r>
              <a:rPr lang="sk-SK" sz="1400" dirty="0" smtClean="0">
                <a:solidFill>
                  <a:srgbClr val="FF0000"/>
                </a:solidFill>
              </a:rPr>
              <a:t>Postup rysovania: </a:t>
            </a:r>
          </a:p>
          <a:p>
            <a:r>
              <a:rPr lang="sk-SK" sz="1400" b="1" dirty="0" smtClean="0"/>
              <a:t>1) </a:t>
            </a:r>
            <a:r>
              <a:rPr lang="sk-SK" sz="1400" dirty="0" smtClean="0"/>
              <a:t>Určíme dĺžku úsečky </a:t>
            </a:r>
            <a:r>
              <a:rPr lang="sk-SK" sz="1400" b="1" dirty="0" smtClean="0"/>
              <a:t>AB</a:t>
            </a:r>
            <a:r>
              <a:rPr lang="sk-SK" sz="1400" dirty="0" smtClean="0"/>
              <a:t>. Ako </a:t>
            </a:r>
            <a:r>
              <a:rPr lang="sk-SK" sz="1400" dirty="0" err="1" smtClean="0"/>
              <a:t>úbežník</a:t>
            </a:r>
            <a:endParaRPr lang="sk-SK" sz="1400" dirty="0" smtClean="0"/>
          </a:p>
          <a:p>
            <a:r>
              <a:rPr lang="sk-SK" sz="1400" dirty="0" smtClean="0"/>
              <a:t>použijeme hlavný bod. </a:t>
            </a:r>
          </a:p>
          <a:p>
            <a:r>
              <a:rPr lang="sk-SK" sz="1400" dirty="0" smtClean="0"/>
              <a:t>Pozri príklad S14 v kapitole </a:t>
            </a:r>
            <a:r>
              <a:rPr lang="sk-SK" sz="1400" b="1" dirty="0" smtClean="0"/>
              <a:t>S2</a:t>
            </a:r>
            <a:r>
              <a:rPr lang="sk-SK" sz="1400" dirty="0" smtClean="0"/>
              <a:t>.</a:t>
            </a:r>
          </a:p>
          <a:p>
            <a:endParaRPr lang="sk-SK" sz="1400" b="1" dirty="0" smtClean="0"/>
          </a:p>
          <a:p>
            <a:r>
              <a:rPr lang="sk-SK" sz="1400" b="1" dirty="0" smtClean="0"/>
              <a:t>2) </a:t>
            </a:r>
            <a:r>
              <a:rPr lang="sk-SK" sz="1400" dirty="0" smtClean="0"/>
              <a:t>Priamka </a:t>
            </a:r>
            <a:r>
              <a:rPr lang="sk-SK" sz="1400" b="1" dirty="0" smtClean="0"/>
              <a:t>AB </a:t>
            </a:r>
            <a:r>
              <a:rPr lang="sk-SK" sz="1400" dirty="0" smtClean="0"/>
              <a:t>je rovnobežná s horizontom. To</a:t>
            </a:r>
          </a:p>
          <a:p>
            <a:r>
              <a:rPr lang="sk-SK" sz="1400" dirty="0" smtClean="0"/>
              <a:t>znamená, že strany </a:t>
            </a:r>
            <a:r>
              <a:rPr lang="sk-SK" sz="1400" b="1" dirty="0" smtClean="0"/>
              <a:t>BC </a:t>
            </a:r>
            <a:r>
              <a:rPr lang="sk-SK" sz="1400" dirty="0" smtClean="0"/>
              <a:t>a </a:t>
            </a:r>
            <a:r>
              <a:rPr lang="sk-SK" sz="1400" b="1" dirty="0" smtClean="0"/>
              <a:t>AD</a:t>
            </a:r>
            <a:r>
              <a:rPr lang="sk-SK" sz="1400" dirty="0" smtClean="0"/>
              <a:t> ležia na hĺbkových </a:t>
            </a:r>
          </a:p>
          <a:p>
            <a:r>
              <a:rPr lang="sk-SK" sz="1400" dirty="0" smtClean="0"/>
              <a:t>priamkach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</a:t>
            </a:r>
            <a:r>
              <a:rPr lang="sk-SK" sz="1400" b="1" dirty="0" smtClean="0"/>
              <a:t>b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Podľa príkladu P2 (v tejto kapitole) zobrazíme</a:t>
            </a:r>
          </a:p>
          <a:p>
            <a:r>
              <a:rPr lang="sk-SK" sz="1400" dirty="0" smtClean="0"/>
              <a:t>na priamke </a:t>
            </a:r>
            <a:r>
              <a:rPr lang="sk-SK" sz="1400" b="1" dirty="0" smtClean="0"/>
              <a:t>a</a:t>
            </a:r>
            <a:r>
              <a:rPr lang="sk-SK" sz="1400" dirty="0" smtClean="0"/>
              <a:t> bod </a:t>
            </a:r>
            <a:r>
              <a:rPr lang="sk-SK" sz="1400" b="1" dirty="0" smtClean="0"/>
              <a:t>D </a:t>
            </a:r>
            <a:r>
              <a:rPr lang="sk-SK" sz="1400" dirty="0" smtClean="0"/>
              <a:t>tak, aby platilo </a:t>
            </a:r>
          </a:p>
          <a:p>
            <a:r>
              <a:rPr lang="sk-SK" sz="1400" dirty="0" smtClean="0">
                <a:sym typeface="Symbol" pitchFamily="18" charset="2"/>
              </a:rPr>
              <a:t></a:t>
            </a:r>
            <a:r>
              <a:rPr lang="sk-SK" sz="1400" b="1" dirty="0" smtClean="0">
                <a:sym typeface="Symbol" pitchFamily="18" charset="2"/>
              </a:rPr>
              <a:t>AB</a:t>
            </a:r>
            <a:r>
              <a:rPr lang="sk-SK" sz="1400" dirty="0" smtClean="0">
                <a:sym typeface="Symbol" pitchFamily="18" charset="2"/>
              </a:rPr>
              <a:t> : </a:t>
            </a:r>
            <a:r>
              <a:rPr lang="sk-SK" sz="1400" b="1" dirty="0" smtClean="0">
                <a:sym typeface="Symbol" pitchFamily="18" charset="2"/>
              </a:rPr>
              <a:t>AD</a:t>
            </a:r>
            <a:r>
              <a:rPr lang="sk-SK" sz="1400" dirty="0" smtClean="0">
                <a:sym typeface="Symbol" pitchFamily="18" charset="2"/>
              </a:rPr>
              <a:t> = 2 : 1. </a:t>
            </a:r>
          </a:p>
          <a:p>
            <a:endParaRPr lang="sk-SK" sz="1400" b="1" dirty="0" smtClean="0">
              <a:sym typeface="Symbol" pitchFamily="18" charset="2"/>
            </a:endParaRPr>
          </a:p>
          <a:p>
            <a:r>
              <a:rPr lang="sk-SK" sz="1400" b="1" dirty="0" smtClean="0">
                <a:sym typeface="Symbol" pitchFamily="18" charset="2"/>
              </a:rPr>
              <a:t>3)</a:t>
            </a:r>
            <a:r>
              <a:rPr lang="sk-SK" sz="1400" dirty="0" smtClean="0">
                <a:sym typeface="Symbol" pitchFamily="18" charset="2"/>
              </a:rPr>
              <a:t> Bod </a:t>
            </a:r>
            <a:r>
              <a:rPr lang="sk-SK" sz="1400" b="1" dirty="0" smtClean="0">
                <a:sym typeface="Symbol" pitchFamily="18" charset="2"/>
              </a:rPr>
              <a:t>C</a:t>
            </a:r>
            <a:r>
              <a:rPr lang="sk-SK" sz="1400" dirty="0" smtClean="0">
                <a:sym typeface="Symbol" pitchFamily="18" charset="2"/>
              </a:rPr>
              <a:t> leží na priamke </a:t>
            </a:r>
            <a:r>
              <a:rPr lang="sk-SK" sz="1400" b="1" dirty="0" smtClean="0">
                <a:sym typeface="Symbol" pitchFamily="18" charset="2"/>
              </a:rPr>
              <a:t>b </a:t>
            </a:r>
            <a:r>
              <a:rPr lang="sk-SK" sz="1400" dirty="0" smtClean="0">
                <a:sym typeface="Symbol" pitchFamily="18" charset="2"/>
              </a:rPr>
              <a:t>a priamka</a:t>
            </a:r>
            <a:r>
              <a:rPr lang="sk-SK" sz="1400" b="1" dirty="0" smtClean="0">
                <a:sym typeface="Symbol" pitchFamily="18" charset="2"/>
              </a:rPr>
              <a:t> CD</a:t>
            </a:r>
            <a:r>
              <a:rPr lang="sk-SK" sz="1400" dirty="0" smtClean="0">
                <a:sym typeface="Symbol" pitchFamily="18" charset="2"/>
              </a:rPr>
              <a:t> je</a:t>
            </a:r>
          </a:p>
          <a:p>
            <a:r>
              <a:rPr lang="sk-SK" sz="1400" dirty="0" smtClean="0">
                <a:sym typeface="Symbol" pitchFamily="18" charset="2"/>
              </a:rPr>
              <a:t>rovnobežná s horizontom.</a:t>
            </a:r>
          </a:p>
          <a:p>
            <a:endParaRPr lang="sk-SK" sz="1400" b="1" dirty="0" smtClean="0">
              <a:sym typeface="Symbol" pitchFamily="18" charset="2"/>
            </a:endParaRPr>
          </a:p>
          <a:p>
            <a:endParaRPr lang="sk-SK" sz="1400" b="1" dirty="0" smtClean="0">
              <a:sym typeface="Symbol" pitchFamily="18" charset="2"/>
            </a:endParaRPr>
          </a:p>
          <a:p>
            <a:endParaRPr lang="sk-SK" sz="1400" b="1" dirty="0" smtClean="0">
              <a:sym typeface="Symbol" pitchFamily="18" charset="2"/>
            </a:endParaRPr>
          </a:p>
          <a:p>
            <a:r>
              <a:rPr lang="sk-SK" sz="1400" b="1" dirty="0" smtClean="0">
                <a:sym typeface="Symbol" pitchFamily="18" charset="2"/>
              </a:rPr>
              <a:t>4)</a:t>
            </a:r>
            <a:r>
              <a:rPr lang="sk-SK" sz="1400" dirty="0" smtClean="0">
                <a:sym typeface="Symbol" pitchFamily="18" charset="2"/>
              </a:rPr>
              <a:t> Podľa príkladu P3 (v tejto kapitole) zobrazíme bod </a:t>
            </a:r>
            <a:r>
              <a:rPr lang="sk-SK" sz="1400" b="1" dirty="0" smtClean="0">
                <a:sym typeface="Symbol" pitchFamily="18" charset="2"/>
              </a:rPr>
              <a:t>E</a:t>
            </a:r>
            <a:r>
              <a:rPr lang="sk-SK" sz="1400" dirty="0" smtClean="0">
                <a:sym typeface="Symbol" pitchFamily="18" charset="2"/>
              </a:rPr>
              <a:t>.</a:t>
            </a:r>
          </a:p>
          <a:p>
            <a:r>
              <a:rPr lang="sk-SK" sz="1400" b="1" dirty="0" smtClean="0">
                <a:sym typeface="Symbol" pitchFamily="18" charset="2"/>
              </a:rPr>
              <a:t>5)</a:t>
            </a:r>
            <a:r>
              <a:rPr lang="sk-SK" sz="1400" dirty="0" smtClean="0">
                <a:sym typeface="Symbol" pitchFamily="18" charset="2"/>
              </a:rPr>
              <a:t> Pomocou </a:t>
            </a:r>
            <a:r>
              <a:rPr lang="sk-SK" sz="1400" dirty="0" err="1" smtClean="0">
                <a:sym typeface="Symbol" pitchFamily="18" charset="2"/>
              </a:rPr>
              <a:t>úbežníkov</a:t>
            </a:r>
            <a:r>
              <a:rPr lang="sk-SK" sz="1400" dirty="0" smtClean="0">
                <a:sym typeface="Symbol" pitchFamily="18" charset="2"/>
              </a:rPr>
              <a:t> zobrazíme zvyšné hrany </a:t>
            </a:r>
          </a:p>
          <a:p>
            <a:r>
              <a:rPr lang="sk-SK" sz="1400" dirty="0" smtClean="0">
                <a:sym typeface="Symbol" pitchFamily="18" charset="2"/>
              </a:rPr>
              <a:t>kvádra. </a:t>
            </a:r>
            <a:r>
              <a:rPr lang="en-US" sz="1400" dirty="0" smtClean="0"/>
              <a:t>Ur</a:t>
            </a:r>
            <a:r>
              <a:rPr lang="sk-SK" sz="1400" dirty="0" err="1" smtClean="0"/>
              <a:t>číme</a:t>
            </a:r>
            <a:r>
              <a:rPr lang="sk-SK" sz="1400" dirty="0" smtClean="0"/>
              <a:t> viditeľnosť všetkých hrán.</a:t>
            </a:r>
            <a:endParaRPr lang="sk-SK" sz="1400" b="1" dirty="0" smtClean="0"/>
          </a:p>
        </p:txBody>
      </p:sp>
      <p:sp>
        <p:nvSpPr>
          <p:cNvPr id="115" name="Text Box 9"/>
          <p:cNvSpPr txBox="1">
            <a:spLocks noChangeArrowheads="1"/>
          </p:cNvSpPr>
          <p:nvPr/>
        </p:nvSpPr>
        <p:spPr bwMode="auto">
          <a:xfrm flipH="1">
            <a:off x="2065444" y="3286124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G</a:t>
            </a:r>
            <a:endParaRPr lang="sk-SK" sz="1400" b="1" dirty="0"/>
          </a:p>
        </p:txBody>
      </p:sp>
      <p:sp>
        <p:nvSpPr>
          <p:cNvPr id="3" name="Oval 19"/>
          <p:cNvSpPr>
            <a:spLocks noChangeAspect="1" noChangeArrowheads="1"/>
          </p:cNvSpPr>
          <p:nvPr/>
        </p:nvSpPr>
        <p:spPr bwMode="auto">
          <a:xfrm flipH="1">
            <a:off x="1721104" y="2670704"/>
            <a:ext cx="2160000" cy="216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 flipH="1">
            <a:off x="182494" y="4898817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z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flipH="1">
            <a:off x="182494" y="3714752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h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flipH="1">
            <a:off x="3164659" y="4003867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</a:t>
            </a:r>
            <a:endParaRPr lang="sk-SK" sz="14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 flipH="1">
            <a:off x="2055327" y="439666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 flipH="1">
            <a:off x="1352360" y="4924179"/>
            <a:ext cx="6844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B</a:t>
            </a:r>
            <a:r>
              <a:rPr lang="sk-SK" sz="1400" b="1" baseline="30000" dirty="0" smtClean="0">
                <a:sym typeface="Symbol" pitchFamily="18" charset="2"/>
              </a:rPr>
              <a:t>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AutoShape 16"/>
          <p:cNvSpPr>
            <a:spLocks/>
          </p:cNvSpPr>
          <p:nvPr/>
        </p:nvSpPr>
        <p:spPr bwMode="auto">
          <a:xfrm rot="5400000" flipH="1">
            <a:off x="2619797" y="3990560"/>
            <a:ext cx="250573" cy="2118319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 flipH="1">
            <a:off x="2428860" y="5143512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ym typeface="Symbol" pitchFamily="18" charset="2"/>
              </a:rPr>
              <a:t></a:t>
            </a:r>
            <a:r>
              <a:rPr lang="sk-SK" sz="1400" b="1" dirty="0" smtClean="0">
                <a:sym typeface="Symbol" pitchFamily="18" charset="2"/>
              </a:rPr>
              <a:t>AB</a:t>
            </a:r>
            <a:r>
              <a:rPr lang="sk-SK" sz="1400" dirty="0" smtClean="0">
                <a:sym typeface="Symbol" pitchFamily="18" charset="2"/>
              </a:rPr>
              <a:t>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 flipH="1">
            <a:off x="996425" y="1785926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 flipH="1">
            <a:off x="2389959" y="1284874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</a:t>
            </a:r>
            <a:r>
              <a:rPr lang="sk-SK" sz="1400" dirty="0"/>
              <a:t>)</a:t>
            </a: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H="1" flipV="1">
            <a:off x="2789391" y="1357298"/>
            <a:ext cx="0" cy="2373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V="1">
            <a:off x="1677019" y="3739079"/>
            <a:ext cx="1120502" cy="1190533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 flipH="1">
            <a:off x="1565382" y="4602329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b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 flipH="1">
            <a:off x="600710" y="3465526"/>
            <a:ext cx="3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</a:t>
            </a:r>
            <a:r>
              <a:rPr lang="sk-SK" sz="1400" b="1" baseline="30000" dirty="0">
                <a:sym typeface="Symbol" pitchFamily="18" charset="2"/>
              </a:rPr>
              <a:t>a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8" name="Text Box 83"/>
          <p:cNvSpPr txBox="1">
            <a:spLocks noChangeArrowheads="1"/>
          </p:cNvSpPr>
          <p:nvPr/>
        </p:nvSpPr>
        <p:spPr bwMode="auto">
          <a:xfrm>
            <a:off x="467602" y="1785926"/>
            <a:ext cx="663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sk-SK" sz="1400" b="1" baseline="30000" dirty="0" smtClean="0">
                <a:sym typeface="Symbol" pitchFamily="18" charset="2"/>
              </a:rPr>
              <a:t></a:t>
            </a:r>
            <a:r>
              <a:rPr lang="sk-SK" sz="1400" dirty="0" smtClean="0">
                <a:sym typeface="Symbol" pitchFamily="18" charset="2"/>
              </a:rPr>
              <a:t>) =</a:t>
            </a:r>
            <a:endParaRPr lang="sk-SK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 flipH="1">
            <a:off x="2465072" y="3483318"/>
            <a:ext cx="444968" cy="43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 flipH="1">
            <a:off x="5088200" y="4924179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A</a:t>
            </a:r>
            <a:r>
              <a:rPr lang="sk-SK" sz="1400" b="1" baseline="30000" dirty="0" smtClean="0">
                <a:sym typeface="Symbol" pitchFamily="18" charset="2"/>
              </a:rPr>
              <a:t>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26" name="Oval 19"/>
          <p:cNvSpPr>
            <a:spLocks noChangeAspect="1" noChangeArrowheads="1"/>
          </p:cNvSpPr>
          <p:nvPr/>
        </p:nvSpPr>
        <p:spPr bwMode="auto">
          <a:xfrm flipH="1">
            <a:off x="631168" y="1590704"/>
            <a:ext cx="4320000" cy="432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 flipH="1">
            <a:off x="1853681" y="2643182"/>
            <a:ext cx="343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k</a:t>
            </a:r>
            <a:r>
              <a:rPr lang="sk-SK" sz="1400" b="1" baseline="30000" dirty="0" err="1"/>
              <a:t>z</a:t>
            </a:r>
            <a:endParaRPr lang="sk-SK" sz="1400" b="1" dirty="0"/>
          </a:p>
        </p:txBody>
      </p:sp>
      <p:cxnSp>
        <p:nvCxnSpPr>
          <p:cNvPr id="28" name="Rovná spojnica 27"/>
          <p:cNvCxnSpPr/>
          <p:nvPr/>
        </p:nvCxnSpPr>
        <p:spPr>
          <a:xfrm>
            <a:off x="642796" y="3748135"/>
            <a:ext cx="4796103" cy="1180125"/>
          </a:xfrm>
          <a:prstGeom prst="line">
            <a:avLst/>
          </a:prstGeom>
          <a:ln w="12700">
            <a:solidFill>
              <a:srgbClr val="0033CC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>
            <a:off x="651850" y="3748135"/>
            <a:ext cx="5852317" cy="1181674"/>
          </a:xfrm>
          <a:prstGeom prst="line">
            <a:avLst/>
          </a:prstGeom>
          <a:ln w="12700">
            <a:solidFill>
              <a:srgbClr val="0033CC"/>
            </a:solidFill>
            <a:prstDash val="sysDash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26"/>
          <p:cNvSpPr>
            <a:spLocks noChangeAspect="1" noChangeArrowheads="1"/>
          </p:cNvSpPr>
          <p:nvPr/>
        </p:nvSpPr>
        <p:spPr bwMode="auto">
          <a:xfrm flipH="1" flipV="1">
            <a:off x="2763329" y="1561364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33" name="Rovná spojnica 32"/>
          <p:cNvCxnSpPr/>
          <p:nvPr/>
        </p:nvCxnSpPr>
        <p:spPr>
          <a:xfrm rot="16200000" flipH="1">
            <a:off x="2145599" y="3078256"/>
            <a:ext cx="984558" cy="296345"/>
          </a:xfrm>
          <a:prstGeom prst="line">
            <a:avLst/>
          </a:prstGeom>
          <a:ln w="9525">
            <a:solidFill>
              <a:schemeClr val="tx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5"/>
          <p:cNvSpPr>
            <a:spLocks noChangeShapeType="1"/>
          </p:cNvSpPr>
          <p:nvPr/>
        </p:nvSpPr>
        <p:spPr bwMode="auto">
          <a:xfrm flipH="1">
            <a:off x="71406" y="3750704"/>
            <a:ext cx="493264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 flipH="1">
            <a:off x="182494" y="4898817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z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 flipH="1">
            <a:off x="182494" y="3714752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h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 flipH="1" flipV="1">
            <a:off x="71406" y="4934138"/>
            <a:ext cx="720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0" name="Oval 26"/>
          <p:cNvSpPr>
            <a:spLocks noChangeAspect="1" noChangeArrowheads="1"/>
          </p:cNvSpPr>
          <p:nvPr/>
        </p:nvSpPr>
        <p:spPr bwMode="auto">
          <a:xfrm flipH="1" flipV="1">
            <a:off x="2776329" y="3716056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1" name="Oval 26"/>
          <p:cNvSpPr>
            <a:spLocks noChangeAspect="1" noChangeArrowheads="1"/>
          </p:cNvSpPr>
          <p:nvPr/>
        </p:nvSpPr>
        <p:spPr bwMode="auto">
          <a:xfrm flipH="1" flipV="1">
            <a:off x="599710" y="3724460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42" name="Rovná spojnica 41"/>
          <p:cNvCxnSpPr/>
          <p:nvPr/>
        </p:nvCxnSpPr>
        <p:spPr>
          <a:xfrm rot="16200000" flipH="1">
            <a:off x="1812623" y="2054110"/>
            <a:ext cx="1033205" cy="310986"/>
          </a:xfrm>
          <a:prstGeom prst="line">
            <a:avLst/>
          </a:prstGeom>
          <a:ln w="9525">
            <a:solidFill>
              <a:schemeClr val="tx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lokTextu 42"/>
          <p:cNvSpPr txBox="1"/>
          <p:nvPr/>
        </p:nvSpPr>
        <p:spPr>
          <a:xfrm>
            <a:off x="2357422" y="2214554"/>
            <a:ext cx="255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r</a:t>
            </a:r>
            <a:endParaRPr lang="sk-SK" sz="1400" b="1" dirty="0"/>
          </a:p>
        </p:txBody>
      </p:sp>
      <p:sp>
        <p:nvSpPr>
          <p:cNvPr id="44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44929" cy="954107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Lineárna zvislá perspektíva je daná prvkami vnútornej orientácie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pričom polomer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kružnice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sa rovná polovici dištancie, t. j.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r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= </a:t>
            </a:r>
            <a:r>
              <a:rPr lang="sk-SK" sz="1400" b="1" dirty="0" smtClean="0">
                <a:solidFill>
                  <a:srgbClr val="FF0000"/>
                </a:solidFill>
              </a:rPr>
              <a:t>d/2</a:t>
            </a:r>
            <a:r>
              <a:rPr lang="sk-SK" sz="1400" dirty="0" smtClean="0">
                <a:solidFill>
                  <a:srgbClr val="FF0000"/>
                </a:solidFill>
              </a:rPr>
              <a:t>.</a:t>
            </a:r>
            <a:r>
              <a:rPr lang="sk-SK" sz="1400" b="1" dirty="0" smtClean="0">
                <a:solidFill>
                  <a:srgbClr val="FF0000"/>
                </a:solidFill>
              </a:rPr>
              <a:t> </a:t>
            </a:r>
            <a:r>
              <a:rPr lang="sk-SK" sz="1400" dirty="0" smtClean="0">
                <a:solidFill>
                  <a:srgbClr val="FF0000"/>
                </a:solidFill>
              </a:rPr>
              <a:t>Daný je horizont 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 a </a:t>
            </a:r>
            <a:r>
              <a:rPr lang="sk-SK" sz="1400" dirty="0" err="1" smtClean="0">
                <a:solidFill>
                  <a:srgbClr val="FF0000"/>
                </a:solidFill>
              </a:rPr>
              <a:t>základnica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</a:rPr>
              <a:t>z</a:t>
            </a:r>
            <a:r>
              <a:rPr lang="sk-SK" sz="1400" dirty="0" smtClean="0">
                <a:solidFill>
                  <a:srgbClr val="FF0000"/>
                </a:solidFill>
              </a:rPr>
              <a:t>. Z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obrazte perspektívu kvádra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ABCDEFGJ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s pomerom strán 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: 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AD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:</a:t>
            </a:r>
            <a:r>
              <a:rPr lang="sk-SK" sz="1400" b="1" dirty="0" smtClean="0">
                <a:solidFill>
                  <a:srgbClr val="FF0000"/>
                </a:solidFill>
                <a:sym typeface="Symbol" pitchFamily="18" charset="2"/>
              </a:rPr>
              <a:t>AE</a:t>
            </a:r>
            <a:r>
              <a:rPr lang="sk-SK" sz="1400" dirty="0" smtClean="0">
                <a:solidFill>
                  <a:srgbClr val="FF0000"/>
                </a:solidFill>
                <a:sym typeface="Symbol" pitchFamily="18" charset="2"/>
              </a:rPr>
              <a:t> = 2 : 1 : 2 .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Obdĺžnik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ABCD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leží v základnej rovine. Daná je úsečka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</a:t>
            </a:r>
            <a:endParaRPr lang="sk-SK" sz="1400" dirty="0">
              <a:solidFill>
                <a:srgbClr val="FF0000"/>
              </a:solidFill>
            </a:endParaRPr>
          </a:p>
        </p:txBody>
      </p:sp>
      <p:pic>
        <p:nvPicPr>
          <p:cNvPr id="45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BlokTextu 53"/>
          <p:cNvSpPr txBox="1">
            <a:spLocks noChangeArrowheads="1"/>
          </p:cNvSpPr>
          <p:nvPr/>
        </p:nvSpPr>
        <p:spPr bwMode="auto">
          <a:xfrm>
            <a:off x="0" y="75600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P5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H="1">
            <a:off x="428596" y="4428525"/>
            <a:ext cx="4536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grpSp>
        <p:nvGrpSpPr>
          <p:cNvPr id="48" name="Skupina 75"/>
          <p:cNvGrpSpPr/>
          <p:nvPr/>
        </p:nvGrpSpPr>
        <p:grpSpPr>
          <a:xfrm rot="3036408" flipH="1" flipV="1">
            <a:off x="4295854" y="4385839"/>
            <a:ext cx="158918" cy="88769"/>
            <a:chOff x="4838514" y="2924944"/>
            <a:chExt cx="171052" cy="92527"/>
          </a:xfrm>
        </p:grpSpPr>
        <p:cxnSp>
          <p:nvCxnSpPr>
            <p:cNvPr id="49" name="Rovná spojnica 48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ovná spojnica 49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Skupina 75"/>
          <p:cNvGrpSpPr/>
          <p:nvPr/>
        </p:nvGrpSpPr>
        <p:grpSpPr>
          <a:xfrm rot="3036408" flipH="1" flipV="1">
            <a:off x="4651836" y="3711655"/>
            <a:ext cx="158918" cy="88769"/>
            <a:chOff x="4838514" y="2924944"/>
            <a:chExt cx="171052" cy="92527"/>
          </a:xfrm>
        </p:grpSpPr>
        <p:cxnSp>
          <p:nvCxnSpPr>
            <p:cNvPr id="52" name="Rovná spojnica 51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ovná spojnica 52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10"/>
          <p:cNvSpPr txBox="1">
            <a:spLocks noChangeArrowheads="1"/>
          </p:cNvSpPr>
          <p:nvPr/>
        </p:nvSpPr>
        <p:spPr bwMode="auto">
          <a:xfrm flipH="1">
            <a:off x="3177482" y="4413265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H="1" flipV="1">
            <a:off x="2801887" y="3741911"/>
            <a:ext cx="991515" cy="1183174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 flipH="1">
            <a:off x="3393173" y="4590114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</a:rPr>
              <a:t>a</a:t>
            </a:r>
            <a:endParaRPr lang="sk-SK" sz="1400" b="1" dirty="0">
              <a:solidFill>
                <a:srgbClr val="0000FF"/>
              </a:solidFill>
            </a:endParaRPr>
          </a:p>
        </p:txBody>
      </p:sp>
      <p:sp>
        <p:nvSpPr>
          <p:cNvPr id="61" name="AutoShape 16"/>
          <p:cNvSpPr>
            <a:spLocks/>
          </p:cNvSpPr>
          <p:nvPr/>
        </p:nvSpPr>
        <p:spPr bwMode="auto">
          <a:xfrm rot="5400000" flipH="1">
            <a:off x="5861535" y="4516064"/>
            <a:ext cx="216000" cy="1058400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 flipH="1">
            <a:off x="6449064" y="4900968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D</a:t>
            </a:r>
            <a:r>
              <a:rPr lang="sk-SK" sz="1400" b="1" baseline="30000" dirty="0" smtClean="0">
                <a:sym typeface="Symbol" pitchFamily="18" charset="2"/>
              </a:rPr>
              <a:t>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 flipH="1">
            <a:off x="3749966" y="4915125"/>
            <a:ext cx="6844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A</a:t>
            </a:r>
            <a:r>
              <a:rPr lang="sk-SK" sz="1400" b="1" baseline="30000" dirty="0" smtClean="0">
                <a:sym typeface="Symbol" pitchFamily="18" charset="2"/>
              </a:rPr>
              <a:t>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68" name="Line 5"/>
          <p:cNvSpPr>
            <a:spLocks noChangeShapeType="1"/>
          </p:cNvSpPr>
          <p:nvPr/>
        </p:nvSpPr>
        <p:spPr bwMode="auto">
          <a:xfrm flipH="1">
            <a:off x="2307074" y="4258762"/>
            <a:ext cx="266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 flipH="1">
            <a:off x="2065930" y="408531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C</a:t>
            </a:r>
            <a:endParaRPr lang="sk-SK" sz="1400" b="1" dirty="0"/>
          </a:p>
        </p:txBody>
      </p:sp>
      <p:sp>
        <p:nvSpPr>
          <p:cNvPr id="31" name="Oval 26"/>
          <p:cNvSpPr>
            <a:spLocks noChangeAspect="1" noChangeArrowheads="1"/>
          </p:cNvSpPr>
          <p:nvPr/>
        </p:nvSpPr>
        <p:spPr bwMode="auto">
          <a:xfrm flipH="1" flipV="1">
            <a:off x="3214010" y="4239714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1" name="Line 25"/>
          <p:cNvSpPr>
            <a:spLocks noChangeShapeType="1"/>
          </p:cNvSpPr>
          <p:nvPr/>
        </p:nvSpPr>
        <p:spPr bwMode="auto">
          <a:xfrm flipH="1" flipV="1">
            <a:off x="3382145" y="2052742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72" name="Rovná spojnica 71"/>
          <p:cNvCxnSpPr/>
          <p:nvPr/>
        </p:nvCxnSpPr>
        <p:spPr>
          <a:xfrm>
            <a:off x="3800464" y="2164466"/>
            <a:ext cx="0" cy="2755206"/>
          </a:xfrm>
          <a:prstGeom prst="line">
            <a:avLst/>
          </a:prstGeom>
          <a:ln w="12700">
            <a:solidFill>
              <a:srgbClr val="0099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16"/>
          <p:cNvSpPr>
            <a:spLocks/>
          </p:cNvSpPr>
          <p:nvPr/>
        </p:nvSpPr>
        <p:spPr bwMode="auto">
          <a:xfrm rot="10800000">
            <a:off x="3813350" y="2788466"/>
            <a:ext cx="250573" cy="2138775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 flipH="1">
            <a:off x="2800330" y="2790826"/>
            <a:ext cx="1009669" cy="952498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 flipH="1">
            <a:off x="5718998" y="5111497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ym typeface="Symbol" pitchFamily="18" charset="2"/>
              </a:rPr>
              <a:t></a:t>
            </a:r>
            <a:r>
              <a:rPr lang="sk-SK" sz="1400" b="1" dirty="0" smtClean="0">
                <a:sym typeface="Symbol" pitchFamily="18" charset="2"/>
              </a:rPr>
              <a:t>AD</a:t>
            </a:r>
            <a:r>
              <a:rPr lang="sk-SK" sz="1400" dirty="0" smtClean="0">
                <a:sym typeface="Symbol" pitchFamily="18" charset="2"/>
              </a:rPr>
              <a:t>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auto">
          <a:xfrm flipH="1">
            <a:off x="4000496" y="3714752"/>
            <a:ext cx="5052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ym typeface="Symbol" pitchFamily="18" charset="2"/>
              </a:rPr>
              <a:t></a:t>
            </a:r>
            <a:r>
              <a:rPr lang="sk-SK" sz="1400" b="1" dirty="0" smtClean="0">
                <a:sym typeface="Symbol" pitchFamily="18" charset="2"/>
              </a:rPr>
              <a:t>AE</a:t>
            </a:r>
            <a:r>
              <a:rPr lang="sk-SK" sz="1400" dirty="0" smtClean="0">
                <a:sym typeface="Symbol" pitchFamily="18" charset="2"/>
              </a:rPr>
              <a:t>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 flipH="1" flipV="1">
            <a:off x="2143108" y="2049398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0" name="Line 25"/>
          <p:cNvSpPr>
            <a:spLocks noChangeShapeType="1"/>
          </p:cNvSpPr>
          <p:nvPr/>
        </p:nvSpPr>
        <p:spPr bwMode="auto">
          <a:xfrm flipH="1" flipV="1">
            <a:off x="3239798" y="1878562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 flipH="1" flipV="1">
            <a:off x="2301056" y="1889712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0" name="Oval 26"/>
          <p:cNvSpPr>
            <a:spLocks noChangeAspect="1" noChangeArrowheads="1"/>
          </p:cNvSpPr>
          <p:nvPr/>
        </p:nvSpPr>
        <p:spPr bwMode="auto">
          <a:xfrm flipH="1" flipV="1">
            <a:off x="2277249" y="4231762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3" name="Oval 26"/>
          <p:cNvSpPr>
            <a:spLocks noChangeAspect="1" noChangeArrowheads="1"/>
          </p:cNvSpPr>
          <p:nvPr/>
        </p:nvSpPr>
        <p:spPr bwMode="auto">
          <a:xfrm flipH="1" flipV="1">
            <a:off x="3215732" y="3301735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4" name="Line 28"/>
          <p:cNvSpPr>
            <a:spLocks noChangeShapeType="1"/>
          </p:cNvSpPr>
          <p:nvPr/>
        </p:nvSpPr>
        <p:spPr bwMode="auto">
          <a:xfrm>
            <a:off x="2155370" y="3190352"/>
            <a:ext cx="650775" cy="553228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86" name="Oval 26"/>
          <p:cNvSpPr>
            <a:spLocks noChangeAspect="1" noChangeArrowheads="1"/>
          </p:cNvSpPr>
          <p:nvPr/>
        </p:nvSpPr>
        <p:spPr bwMode="auto">
          <a:xfrm flipH="1" flipV="1">
            <a:off x="2277477" y="3300471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grpSp>
        <p:nvGrpSpPr>
          <p:cNvPr id="87" name="Skupina 75"/>
          <p:cNvGrpSpPr/>
          <p:nvPr/>
        </p:nvGrpSpPr>
        <p:grpSpPr>
          <a:xfrm rot="3036408" flipH="1" flipV="1">
            <a:off x="4486739" y="4206676"/>
            <a:ext cx="158918" cy="88769"/>
            <a:chOff x="4838514" y="2924944"/>
            <a:chExt cx="171052" cy="92527"/>
          </a:xfrm>
        </p:grpSpPr>
        <p:cxnSp>
          <p:nvCxnSpPr>
            <p:cNvPr id="88" name="Rovná spojnica 87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ovná spojnica 88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Line 5"/>
          <p:cNvSpPr>
            <a:spLocks noChangeShapeType="1"/>
          </p:cNvSpPr>
          <p:nvPr/>
        </p:nvSpPr>
        <p:spPr bwMode="auto">
          <a:xfrm flipH="1">
            <a:off x="1774243" y="3188208"/>
            <a:ext cx="266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 flipH="1">
            <a:off x="1571604" y="3330403"/>
            <a:ext cx="266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grpSp>
        <p:nvGrpSpPr>
          <p:cNvPr id="92" name="Skupina 75"/>
          <p:cNvGrpSpPr/>
          <p:nvPr/>
        </p:nvGrpSpPr>
        <p:grpSpPr>
          <a:xfrm rot="3036408" flipH="1" flipV="1">
            <a:off x="4189963" y="3151241"/>
            <a:ext cx="158918" cy="88769"/>
            <a:chOff x="4838514" y="2924944"/>
            <a:chExt cx="171052" cy="92527"/>
          </a:xfrm>
        </p:grpSpPr>
        <p:cxnSp>
          <p:nvCxnSpPr>
            <p:cNvPr id="93" name="Rovná spojnica 92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ovná spojnica 93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Skupina 75"/>
          <p:cNvGrpSpPr/>
          <p:nvPr/>
        </p:nvGrpSpPr>
        <p:grpSpPr>
          <a:xfrm rot="3036408" flipH="1" flipV="1">
            <a:off x="4005766" y="3303641"/>
            <a:ext cx="158918" cy="88769"/>
            <a:chOff x="4838514" y="2924944"/>
            <a:chExt cx="171052" cy="92527"/>
          </a:xfrm>
        </p:grpSpPr>
        <p:cxnSp>
          <p:nvCxnSpPr>
            <p:cNvPr id="96" name="Rovná spojnica 95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ovná spojnica 96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Rovná spojnica 102"/>
          <p:cNvCxnSpPr/>
          <p:nvPr/>
        </p:nvCxnSpPr>
        <p:spPr>
          <a:xfrm flipV="1">
            <a:off x="2305034" y="4258012"/>
            <a:ext cx="936000" cy="150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04" name="Rovná spojnica 103"/>
          <p:cNvCxnSpPr/>
          <p:nvPr/>
        </p:nvCxnSpPr>
        <p:spPr>
          <a:xfrm flipV="1">
            <a:off x="2308844" y="3327082"/>
            <a:ext cx="936000" cy="150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05" name="Rovná spojnica 104"/>
          <p:cNvCxnSpPr/>
          <p:nvPr/>
        </p:nvCxnSpPr>
        <p:spPr>
          <a:xfrm rot="16200000" flipV="1">
            <a:off x="1833022" y="3794331"/>
            <a:ext cx="936000" cy="150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06" name="Rovná spojnica 105"/>
          <p:cNvCxnSpPr/>
          <p:nvPr/>
        </p:nvCxnSpPr>
        <p:spPr>
          <a:xfrm rot="16200000" flipV="1">
            <a:off x="2774815" y="3784806"/>
            <a:ext cx="936000" cy="150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07" name="Line 28"/>
          <p:cNvSpPr>
            <a:spLocks noChangeShapeType="1"/>
          </p:cNvSpPr>
          <p:nvPr/>
        </p:nvSpPr>
        <p:spPr bwMode="auto">
          <a:xfrm flipV="1">
            <a:off x="2150728" y="4261782"/>
            <a:ext cx="154322" cy="16396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8" name="Line 28"/>
          <p:cNvSpPr>
            <a:spLocks noChangeShapeType="1"/>
          </p:cNvSpPr>
          <p:nvPr/>
        </p:nvSpPr>
        <p:spPr bwMode="auto">
          <a:xfrm flipH="1" flipV="1">
            <a:off x="3242905" y="4267200"/>
            <a:ext cx="130906" cy="15621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9" name="Line 28"/>
          <p:cNvSpPr>
            <a:spLocks noChangeShapeType="1"/>
          </p:cNvSpPr>
          <p:nvPr/>
        </p:nvSpPr>
        <p:spPr bwMode="auto">
          <a:xfrm>
            <a:off x="2146919" y="3184206"/>
            <a:ext cx="171430" cy="14573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0" name="Line 28"/>
          <p:cNvSpPr>
            <a:spLocks noChangeShapeType="1"/>
          </p:cNvSpPr>
          <p:nvPr/>
        </p:nvSpPr>
        <p:spPr bwMode="auto">
          <a:xfrm flipH="1">
            <a:off x="3237290" y="3185244"/>
            <a:ext cx="157420" cy="14850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11" name="Text Box 9"/>
          <p:cNvSpPr txBox="1">
            <a:spLocks noChangeArrowheads="1"/>
          </p:cNvSpPr>
          <p:nvPr/>
        </p:nvSpPr>
        <p:spPr bwMode="auto">
          <a:xfrm flipH="1">
            <a:off x="3317059" y="3125150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E</a:t>
            </a:r>
            <a:endParaRPr lang="sk-SK" sz="1400" b="1" dirty="0"/>
          </a:p>
        </p:txBody>
      </p:sp>
      <p:sp>
        <p:nvSpPr>
          <p:cNvPr id="112" name="Text Box 14"/>
          <p:cNvSpPr txBox="1">
            <a:spLocks noChangeArrowheads="1"/>
          </p:cNvSpPr>
          <p:nvPr/>
        </p:nvSpPr>
        <p:spPr bwMode="auto">
          <a:xfrm flipH="1">
            <a:off x="3747998" y="2543599"/>
            <a:ext cx="4828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sym typeface="Symbol" pitchFamily="18" charset="2"/>
              </a:rPr>
              <a:t>E</a:t>
            </a:r>
            <a:r>
              <a:rPr lang="sk-SK" sz="1400" b="1" baseline="30000" dirty="0" smtClean="0">
                <a:solidFill>
                  <a:srgbClr val="009900"/>
                </a:solidFill>
                <a:sym typeface="Symbol" pitchFamily="18" charset="2"/>
              </a:rPr>
              <a:t></a:t>
            </a:r>
            <a:endParaRPr lang="sk-SK" sz="1400" b="1" dirty="0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77" name="Oval 26"/>
          <p:cNvSpPr>
            <a:spLocks noChangeAspect="1" noChangeArrowheads="1"/>
          </p:cNvSpPr>
          <p:nvPr/>
        </p:nvSpPr>
        <p:spPr bwMode="auto">
          <a:xfrm flipH="1" flipV="1">
            <a:off x="3356335" y="3163866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2" name="Oval 26"/>
          <p:cNvSpPr>
            <a:spLocks noChangeAspect="1" noChangeArrowheads="1"/>
          </p:cNvSpPr>
          <p:nvPr/>
        </p:nvSpPr>
        <p:spPr bwMode="auto">
          <a:xfrm flipH="1" flipV="1">
            <a:off x="2118100" y="3163866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0" name="Oval 26"/>
          <p:cNvSpPr>
            <a:spLocks noChangeAspect="1" noChangeArrowheads="1"/>
          </p:cNvSpPr>
          <p:nvPr/>
        </p:nvSpPr>
        <p:spPr bwMode="auto">
          <a:xfrm flipH="1" flipV="1">
            <a:off x="2114963" y="4401601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" name="Oval 26"/>
          <p:cNvSpPr>
            <a:spLocks noChangeAspect="1" noChangeArrowheads="1"/>
          </p:cNvSpPr>
          <p:nvPr/>
        </p:nvSpPr>
        <p:spPr bwMode="auto">
          <a:xfrm flipH="1" flipV="1">
            <a:off x="3357198" y="4401601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" name="BlokTextu 33"/>
          <p:cNvSpPr txBox="1"/>
          <p:nvPr/>
        </p:nvSpPr>
        <p:spPr>
          <a:xfrm>
            <a:off x="2489115" y="2705566"/>
            <a:ext cx="255198" cy="307777"/>
          </a:xfrm>
          <a:prstGeom prst="rect">
            <a:avLst/>
          </a:prstGeom>
          <a:ln w="9525">
            <a:noFill/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sk-SK" sz="1400" b="1" dirty="0" smtClean="0"/>
              <a:t>r</a:t>
            </a:r>
            <a:endParaRPr lang="sk-SK" sz="1400" b="1" dirty="0"/>
          </a:p>
        </p:txBody>
      </p:sp>
      <p:cxnSp>
        <p:nvCxnSpPr>
          <p:cNvPr id="99" name="Rovná spojnica 98"/>
          <p:cNvCxnSpPr/>
          <p:nvPr/>
        </p:nvCxnSpPr>
        <p:spPr>
          <a:xfrm flipV="1">
            <a:off x="2146102" y="4427851"/>
            <a:ext cx="1235764" cy="1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1" name="Rovná spojnica 100"/>
          <p:cNvCxnSpPr/>
          <p:nvPr/>
        </p:nvCxnSpPr>
        <p:spPr>
          <a:xfrm rot="5400000" flipV="1">
            <a:off x="1525977" y="3801338"/>
            <a:ext cx="1235764" cy="1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" name="Rovná spojnica 101"/>
          <p:cNvCxnSpPr/>
          <p:nvPr/>
        </p:nvCxnSpPr>
        <p:spPr>
          <a:xfrm rot="5400000" flipV="1">
            <a:off x="2765591" y="3801338"/>
            <a:ext cx="1235764" cy="1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0" name="Rovná spojnica 99"/>
          <p:cNvCxnSpPr/>
          <p:nvPr/>
        </p:nvCxnSpPr>
        <p:spPr>
          <a:xfrm flipV="1">
            <a:off x="2150728" y="3188968"/>
            <a:ext cx="1235764" cy="1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Text Box 9"/>
          <p:cNvSpPr txBox="1">
            <a:spLocks noChangeArrowheads="1"/>
          </p:cNvSpPr>
          <p:nvPr/>
        </p:nvSpPr>
        <p:spPr bwMode="auto">
          <a:xfrm flipH="1">
            <a:off x="1890590" y="3123595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F</a:t>
            </a:r>
            <a:endParaRPr lang="sk-SK" sz="1400" b="1" dirty="0"/>
          </a:p>
        </p:txBody>
      </p:sp>
      <p:sp>
        <p:nvSpPr>
          <p:cNvPr id="116" name="Text Box 9"/>
          <p:cNvSpPr txBox="1">
            <a:spLocks noChangeArrowheads="1"/>
          </p:cNvSpPr>
          <p:nvPr/>
        </p:nvSpPr>
        <p:spPr bwMode="auto">
          <a:xfrm flipH="1">
            <a:off x="3180320" y="3305456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J</a:t>
            </a:r>
            <a:endParaRPr lang="sk-SK" sz="1400" b="1" dirty="0"/>
          </a:p>
        </p:txBody>
      </p:sp>
      <p:sp>
        <p:nvSpPr>
          <p:cNvPr id="118" name="Obdĺžnik 117"/>
          <p:cNvSpPr/>
          <p:nvPr/>
        </p:nvSpPr>
        <p:spPr>
          <a:xfrm>
            <a:off x="2153155" y="3197572"/>
            <a:ext cx="1221513" cy="1221513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9" name="BlokTextu 118"/>
          <p:cNvSpPr txBox="1"/>
          <p:nvPr/>
        </p:nvSpPr>
        <p:spPr>
          <a:xfrm>
            <a:off x="360000" y="6228000"/>
            <a:ext cx="5132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solidFill>
                  <a:srgbClr val="0033CC"/>
                </a:solidFill>
              </a:rPr>
              <a:t>Poznámka: </a:t>
            </a:r>
            <a:r>
              <a:rPr lang="sk-SK" sz="1200" dirty="0" smtClean="0"/>
              <a:t>Stena </a:t>
            </a:r>
            <a:r>
              <a:rPr lang="sk-SK" sz="1200" b="1" dirty="0" smtClean="0"/>
              <a:t>ABFE </a:t>
            </a:r>
            <a:r>
              <a:rPr lang="sk-SK" sz="1200" dirty="0" smtClean="0"/>
              <a:t>je rovnobežná s priemetňou. </a:t>
            </a:r>
          </a:p>
          <a:p>
            <a:r>
              <a:rPr lang="sk-SK" sz="1200" dirty="0" smtClean="0"/>
              <a:t>Takej polohe kvádra hovoríme </a:t>
            </a:r>
            <a:r>
              <a:rPr lang="sk-SK" sz="1200" b="1" dirty="0" smtClean="0"/>
              <a:t>priečelná poloha vzhľadom k priemetni.</a:t>
            </a:r>
            <a:endParaRPr lang="sk-SK" sz="1200" b="1" dirty="0"/>
          </a:p>
        </p:txBody>
      </p:sp>
      <p:sp>
        <p:nvSpPr>
          <p:cNvPr id="117" name="Zástupný symbol čísla snímky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14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6" grpId="0"/>
      <p:bldP spid="8" grpId="0"/>
      <p:bldP spid="9" grpId="0" animBg="1"/>
      <p:bldP spid="10" grpId="0"/>
      <p:bldP spid="11" grpId="0"/>
      <p:bldP spid="12" grpId="0"/>
      <p:bldP spid="13" grpId="0" animBg="1"/>
      <p:bldP spid="14" grpId="0" animBg="1"/>
      <p:bldP spid="16" grpId="0"/>
      <p:bldP spid="17" grpId="0"/>
      <p:bldP spid="18" grpId="0"/>
      <p:bldP spid="25" grpId="0"/>
      <p:bldP spid="26" grpId="0" animBg="1"/>
      <p:bldP spid="32" grpId="0" animBg="1"/>
      <p:bldP spid="41" grpId="0" animBg="1"/>
      <p:bldP spid="43" grpId="0"/>
      <p:bldP spid="57" grpId="0" animBg="1"/>
      <p:bldP spid="59" grpId="0"/>
      <p:bldP spid="61" grpId="0" animBg="1"/>
      <p:bldP spid="62" grpId="0"/>
      <p:bldP spid="66" grpId="0"/>
      <p:bldP spid="68" grpId="0" animBg="1"/>
      <p:bldP spid="69" grpId="0"/>
      <p:bldP spid="31" grpId="0" animBg="1"/>
      <p:bldP spid="71" grpId="0" animBg="1"/>
      <p:bldP spid="73" grpId="0" animBg="1"/>
      <p:bldP spid="74" grpId="0" animBg="1"/>
      <p:bldP spid="75" grpId="0"/>
      <p:bldP spid="76" grpId="0"/>
      <p:bldP spid="79" grpId="0" animBg="1"/>
      <p:bldP spid="80" grpId="0" animBg="1"/>
      <p:bldP spid="81" grpId="0" animBg="1"/>
      <p:bldP spid="70" grpId="0" animBg="1"/>
      <p:bldP spid="83" grpId="0" animBg="1"/>
      <p:bldP spid="84" grpId="0" animBg="1"/>
      <p:bldP spid="86" grpId="0" animBg="1"/>
      <p:bldP spid="90" grpId="0" animBg="1"/>
      <p:bldP spid="91" grpId="0" animBg="1"/>
      <p:bldP spid="107" grpId="1" animBg="1"/>
      <p:bldP spid="108" grpId="0" animBg="1"/>
      <p:bldP spid="109" grpId="0" animBg="1"/>
      <p:bldP spid="110" grpId="0" animBg="1"/>
      <p:bldP spid="111" grpId="0"/>
      <p:bldP spid="112" grpId="0"/>
      <p:bldP spid="77" grpId="0" animBg="1"/>
      <p:bldP spid="82" grpId="0" animBg="1"/>
      <p:bldP spid="114" grpId="0"/>
      <p:bldP spid="116" grpId="0"/>
      <p:bldP spid="118" grpId="0" animBg="1"/>
      <p:bldP spid="1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datelier.sk/wp-content/uploads/01ok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817544"/>
            <a:ext cx="4762500" cy="2781300"/>
          </a:xfrm>
          <a:prstGeom prst="rect">
            <a:avLst/>
          </a:prstGeom>
          <a:noFill/>
        </p:spPr>
      </p:pic>
      <p:pic>
        <p:nvPicPr>
          <p:cNvPr id="1028" name="Picture 4" descr="http://www.nedatelier.sk/wp-content/uploads/02ok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519" y="3726357"/>
            <a:ext cx="4762500" cy="278130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360000" y="6480000"/>
            <a:ext cx="392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http://www.nedatelier.sk/katalog/architektura-domu-mar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60000" y="360000"/>
            <a:ext cx="3874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Objekt v priečelnej a nepriečelnej polohe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lokTextu 42"/>
          <p:cNvSpPr txBox="1"/>
          <p:nvPr/>
        </p:nvSpPr>
        <p:spPr>
          <a:xfrm>
            <a:off x="2807296" y="836712"/>
            <a:ext cx="6336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Aby bola perspektíva zobrazovaného objektu správna a spĺňala požiadavky pozorovateľa, musíme správne zvoliť os zornej kužeľovej plochy, stred </a:t>
            </a:r>
          </a:p>
          <a:p>
            <a:r>
              <a:rPr lang="sk-SK" sz="1400" dirty="0" smtClean="0"/>
              <a:t>premietania a priemetňu. Oko pozorovateľa je totožné s bodom </a:t>
            </a:r>
            <a:r>
              <a:rPr lang="sk-SK" sz="1400" b="1" dirty="0" smtClean="0"/>
              <a:t>S</a:t>
            </a:r>
            <a:r>
              <a:rPr lang="sk-SK" sz="1400" dirty="0" smtClean="0"/>
              <a:t>.</a:t>
            </a:r>
          </a:p>
        </p:txBody>
      </p:sp>
      <p:grpSp>
        <p:nvGrpSpPr>
          <p:cNvPr id="41" name="Skupina 40"/>
          <p:cNvGrpSpPr/>
          <p:nvPr/>
        </p:nvGrpSpPr>
        <p:grpSpPr>
          <a:xfrm>
            <a:off x="179512" y="548680"/>
            <a:ext cx="4101715" cy="3155191"/>
            <a:chOff x="179512" y="548680"/>
            <a:chExt cx="4101715" cy="3155191"/>
          </a:xfrm>
        </p:grpSpPr>
        <p:sp>
          <p:nvSpPr>
            <p:cNvPr id="7" name="Voľná forma 6"/>
            <p:cNvSpPr/>
            <p:nvPr/>
          </p:nvSpPr>
          <p:spPr>
            <a:xfrm>
              <a:off x="399769" y="653974"/>
              <a:ext cx="517441" cy="1342340"/>
            </a:xfrm>
            <a:custGeom>
              <a:avLst/>
              <a:gdLst>
                <a:gd name="connsiteX0" fmla="*/ 577158 w 648831"/>
                <a:gd name="connsiteY0" fmla="*/ 460972 h 1683190"/>
                <a:gd name="connsiteX1" fmla="*/ 631479 w 648831"/>
                <a:gd name="connsiteY1" fmla="*/ 320643 h 1683190"/>
                <a:gd name="connsiteX2" fmla="*/ 640532 w 648831"/>
                <a:gd name="connsiteY2" fmla="*/ 157681 h 1683190"/>
                <a:gd name="connsiteX3" fmla="*/ 581685 w 648831"/>
                <a:gd name="connsiteY3" fmla="*/ 21879 h 1683190"/>
                <a:gd name="connsiteX4" fmla="*/ 450410 w 648831"/>
                <a:gd name="connsiteY4" fmla="*/ 26405 h 1683190"/>
                <a:gd name="connsiteX5" fmla="*/ 337241 w 648831"/>
                <a:gd name="connsiteY5" fmla="*/ 107887 h 1683190"/>
                <a:gd name="connsiteX6" fmla="*/ 237653 w 648831"/>
                <a:gd name="connsiteY6" fmla="*/ 225582 h 1683190"/>
                <a:gd name="connsiteX7" fmla="*/ 156172 w 648831"/>
                <a:gd name="connsiteY7" fmla="*/ 442865 h 1683190"/>
                <a:gd name="connsiteX8" fmla="*/ 70164 w 648831"/>
                <a:gd name="connsiteY8" fmla="*/ 669201 h 1683190"/>
                <a:gd name="connsiteX9" fmla="*/ 38477 w 648831"/>
                <a:gd name="connsiteY9" fmla="*/ 886485 h 1683190"/>
                <a:gd name="connsiteX10" fmla="*/ 20370 w 648831"/>
                <a:gd name="connsiteY10" fmla="*/ 1085661 h 1683190"/>
                <a:gd name="connsiteX11" fmla="*/ 2263 w 648831"/>
                <a:gd name="connsiteY11" fmla="*/ 1361792 h 1683190"/>
                <a:gd name="connsiteX12" fmla="*/ 6790 w 648831"/>
                <a:gd name="connsiteY12" fmla="*/ 1683190 h 168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831" h="1683190">
                  <a:moveTo>
                    <a:pt x="577158" y="460972"/>
                  </a:moveTo>
                  <a:cubicBezTo>
                    <a:pt x="599037" y="416081"/>
                    <a:pt x="620917" y="371191"/>
                    <a:pt x="631479" y="320643"/>
                  </a:cubicBezTo>
                  <a:cubicBezTo>
                    <a:pt x="642041" y="270095"/>
                    <a:pt x="648831" y="207475"/>
                    <a:pt x="640532" y="157681"/>
                  </a:cubicBezTo>
                  <a:cubicBezTo>
                    <a:pt x="632233" y="107887"/>
                    <a:pt x="613372" y="43758"/>
                    <a:pt x="581685" y="21879"/>
                  </a:cubicBezTo>
                  <a:cubicBezTo>
                    <a:pt x="549998" y="0"/>
                    <a:pt x="491151" y="12070"/>
                    <a:pt x="450410" y="26405"/>
                  </a:cubicBezTo>
                  <a:cubicBezTo>
                    <a:pt x="409669" y="40740"/>
                    <a:pt x="372700" y="74691"/>
                    <a:pt x="337241" y="107887"/>
                  </a:cubicBezTo>
                  <a:cubicBezTo>
                    <a:pt x="301782" y="141083"/>
                    <a:pt x="267831" y="169752"/>
                    <a:pt x="237653" y="225582"/>
                  </a:cubicBezTo>
                  <a:cubicBezTo>
                    <a:pt x="207475" y="281412"/>
                    <a:pt x="184087" y="368929"/>
                    <a:pt x="156172" y="442865"/>
                  </a:cubicBezTo>
                  <a:cubicBezTo>
                    <a:pt x="128257" y="516801"/>
                    <a:pt x="89780" y="595264"/>
                    <a:pt x="70164" y="669201"/>
                  </a:cubicBezTo>
                  <a:cubicBezTo>
                    <a:pt x="50548" y="743138"/>
                    <a:pt x="46776" y="817075"/>
                    <a:pt x="38477" y="886485"/>
                  </a:cubicBezTo>
                  <a:cubicBezTo>
                    <a:pt x="30178" y="955895"/>
                    <a:pt x="26406" y="1006443"/>
                    <a:pt x="20370" y="1085661"/>
                  </a:cubicBezTo>
                  <a:cubicBezTo>
                    <a:pt x="14334" y="1164879"/>
                    <a:pt x="4526" y="1262204"/>
                    <a:pt x="2263" y="1361792"/>
                  </a:cubicBezTo>
                  <a:cubicBezTo>
                    <a:pt x="0" y="1461380"/>
                    <a:pt x="3395" y="1572285"/>
                    <a:pt x="6790" y="168319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8" name="Rovná spojnica 7"/>
            <p:cNvCxnSpPr/>
            <p:nvPr/>
          </p:nvCxnSpPr>
          <p:spPr>
            <a:xfrm>
              <a:off x="201915" y="1938059"/>
              <a:ext cx="4079312" cy="561406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>
            <a:xfrm rot="10800000" flipV="1">
              <a:off x="668125" y="3060665"/>
              <a:ext cx="743178" cy="21785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>
            <a:xfrm rot="10800000">
              <a:off x="1241298" y="896936"/>
              <a:ext cx="415960" cy="26184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Voľná forma 11"/>
            <p:cNvSpPr/>
            <p:nvPr/>
          </p:nvSpPr>
          <p:spPr>
            <a:xfrm>
              <a:off x="670160" y="548680"/>
              <a:ext cx="1566765" cy="3155191"/>
            </a:xfrm>
            <a:custGeom>
              <a:avLst/>
              <a:gdLst>
                <a:gd name="connsiteX0" fmla="*/ 0 w 1964602"/>
                <a:gd name="connsiteY0" fmla="*/ 660903 h 3956364"/>
                <a:gd name="connsiteX1" fmla="*/ 1937442 w 1964602"/>
                <a:gd name="connsiteY1" fmla="*/ 0 h 3956364"/>
                <a:gd name="connsiteX2" fmla="*/ 1964602 w 1964602"/>
                <a:gd name="connsiteY2" fmla="*/ 3277354 h 3956364"/>
                <a:gd name="connsiteX3" fmla="*/ 18107 w 1964602"/>
                <a:gd name="connsiteY3" fmla="*/ 3956364 h 3956364"/>
                <a:gd name="connsiteX4" fmla="*/ 0 w 1964602"/>
                <a:gd name="connsiteY4" fmla="*/ 660903 h 395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02" h="3956364">
                  <a:moveTo>
                    <a:pt x="0" y="660903"/>
                  </a:moveTo>
                  <a:lnTo>
                    <a:pt x="1937442" y="0"/>
                  </a:lnTo>
                  <a:lnTo>
                    <a:pt x="1964602" y="3277354"/>
                  </a:lnTo>
                  <a:lnTo>
                    <a:pt x="18107" y="3956364"/>
                  </a:lnTo>
                  <a:cubicBezTo>
                    <a:pt x="12071" y="2848824"/>
                    <a:pt x="6036" y="1741283"/>
                    <a:pt x="0" y="660903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cxnSp>
          <p:nvCxnSpPr>
            <p:cNvPr id="13" name="Rovná spojnica 12"/>
            <p:cNvCxnSpPr>
              <a:stCxn id="26" idx="0"/>
            </p:cNvCxnSpPr>
            <p:nvPr/>
          </p:nvCxnSpPr>
          <p:spPr>
            <a:xfrm flipH="1">
              <a:off x="1690367" y="2410003"/>
              <a:ext cx="1940815" cy="36761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lokTextu 13"/>
            <p:cNvSpPr txBox="1"/>
            <p:nvPr/>
          </p:nvSpPr>
          <p:spPr>
            <a:xfrm>
              <a:off x="883746" y="1183663"/>
              <a:ext cx="3433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err="1" smtClean="0"/>
                <a:t>k</a:t>
              </a:r>
              <a:r>
                <a:rPr lang="sk-SK" sz="1400" b="1" baseline="30000" dirty="0" err="1" smtClean="0"/>
                <a:t>z</a:t>
              </a:r>
              <a:endParaRPr lang="sk-SK" sz="1400" b="1" dirty="0"/>
            </a:p>
          </p:txBody>
        </p:sp>
        <p:sp>
          <p:nvSpPr>
            <p:cNvPr id="15" name="BlokTextu 14"/>
            <p:cNvSpPr txBox="1"/>
            <p:nvPr/>
          </p:nvSpPr>
          <p:spPr>
            <a:xfrm>
              <a:off x="1931869" y="66543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ym typeface="Symbol"/>
                </a:rPr>
                <a:t></a:t>
              </a:r>
              <a:endParaRPr lang="sk-SK" sz="1400" b="1" dirty="0"/>
            </a:p>
          </p:txBody>
        </p:sp>
        <p:cxnSp>
          <p:nvCxnSpPr>
            <p:cNvPr id="16" name="Rovná spojnica 15"/>
            <p:cNvCxnSpPr>
              <a:stCxn id="26" idx="0"/>
            </p:cNvCxnSpPr>
            <p:nvPr/>
          </p:nvCxnSpPr>
          <p:spPr>
            <a:xfrm flipH="1" flipV="1">
              <a:off x="1680977" y="1173221"/>
              <a:ext cx="1950205" cy="12367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10800000">
              <a:off x="856322" y="665900"/>
              <a:ext cx="362260" cy="2280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>
              <a:stCxn id="26" idx="0"/>
            </p:cNvCxnSpPr>
            <p:nvPr/>
          </p:nvCxnSpPr>
          <p:spPr>
            <a:xfrm flipH="1">
              <a:off x="1407504" y="2410003"/>
              <a:ext cx="2223678" cy="6518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lokTextu 18"/>
            <p:cNvSpPr txBox="1"/>
            <p:nvPr/>
          </p:nvSpPr>
          <p:spPr>
            <a:xfrm>
              <a:off x="3535050" y="2400432"/>
              <a:ext cx="304892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olidFill>
                    <a:srgbClr val="FF0000"/>
                  </a:solidFill>
                </a:rPr>
                <a:t>S</a:t>
              </a:r>
              <a:endParaRPr lang="sk-SK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Oblúk 19"/>
            <p:cNvSpPr/>
            <p:nvPr/>
          </p:nvSpPr>
          <p:spPr>
            <a:xfrm rot="480000">
              <a:off x="942339" y="1121917"/>
              <a:ext cx="965808" cy="1958237"/>
            </a:xfrm>
            <a:prstGeom prst="arc">
              <a:avLst>
                <a:gd name="adj1" fmla="val 16473244"/>
                <a:gd name="adj2" fmla="val 5047441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rgbClr val="FF0000"/>
                </a:solidFill>
              </a:endParaRPr>
            </a:p>
          </p:txBody>
        </p:sp>
        <p:grpSp>
          <p:nvGrpSpPr>
            <p:cNvPr id="21" name="Skupina 64"/>
            <p:cNvGrpSpPr/>
            <p:nvPr/>
          </p:nvGrpSpPr>
          <p:grpSpPr>
            <a:xfrm>
              <a:off x="1671363" y="1697909"/>
              <a:ext cx="719244" cy="884303"/>
              <a:chOff x="6772275" y="4144963"/>
              <a:chExt cx="1528763" cy="1879600"/>
            </a:xfrm>
          </p:grpSpPr>
          <p:sp>
            <p:nvSpPr>
              <p:cNvPr id="35" name="AutoShape 59"/>
              <p:cNvSpPr>
                <a:spLocks noChangeArrowheads="1"/>
              </p:cNvSpPr>
              <p:nvPr/>
            </p:nvSpPr>
            <p:spPr bwMode="auto">
              <a:xfrm rot="1876449">
                <a:off x="6932613" y="4144963"/>
                <a:ext cx="1214437" cy="914400"/>
              </a:xfrm>
              <a:prstGeom prst="parallelogram">
                <a:avLst>
                  <a:gd name="adj" fmla="val 33203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6772275" y="4686300"/>
                <a:ext cx="795338" cy="1338263"/>
              </a:xfrm>
              <a:custGeom>
                <a:avLst/>
                <a:gdLst>
                  <a:gd name="T0" fmla="*/ 0 w 501"/>
                  <a:gd name="T1" fmla="*/ 0 h 843"/>
                  <a:gd name="T2" fmla="*/ 2147483647 w 501"/>
                  <a:gd name="T3" fmla="*/ 2147483647 h 843"/>
                  <a:gd name="T4" fmla="*/ 2147483647 w 501"/>
                  <a:gd name="T5" fmla="*/ 2147483647 h 843"/>
                  <a:gd name="T6" fmla="*/ 2147483647 w 501"/>
                  <a:gd name="T7" fmla="*/ 2147483647 h 843"/>
                  <a:gd name="T8" fmla="*/ 0 w 501"/>
                  <a:gd name="T9" fmla="*/ 0 h 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1"/>
                  <a:gd name="T16" fmla="*/ 0 h 843"/>
                  <a:gd name="T17" fmla="*/ 501 w 501"/>
                  <a:gd name="T18" fmla="*/ 843 h 8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1" h="843">
                    <a:moveTo>
                      <a:pt x="0" y="0"/>
                    </a:moveTo>
                    <a:lnTo>
                      <a:pt x="6" y="534"/>
                    </a:lnTo>
                    <a:lnTo>
                      <a:pt x="501" y="843"/>
                    </a:lnTo>
                    <a:lnTo>
                      <a:pt x="486" y="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7543800" y="4524375"/>
                <a:ext cx="757238" cy="1485900"/>
              </a:xfrm>
              <a:custGeom>
                <a:avLst/>
                <a:gdLst>
                  <a:gd name="T0" fmla="*/ 2147483647 w 477"/>
                  <a:gd name="T1" fmla="*/ 0 h 936"/>
                  <a:gd name="T2" fmla="*/ 0 w 477"/>
                  <a:gd name="T3" fmla="*/ 2147483647 h 936"/>
                  <a:gd name="T4" fmla="*/ 2147483647 w 477"/>
                  <a:gd name="T5" fmla="*/ 2147483647 h 936"/>
                  <a:gd name="T6" fmla="*/ 2147483647 w 477"/>
                  <a:gd name="T7" fmla="*/ 2147483647 h 936"/>
                  <a:gd name="T8" fmla="*/ 2147483647 w 477"/>
                  <a:gd name="T9" fmla="*/ 0 h 9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7"/>
                  <a:gd name="T16" fmla="*/ 0 h 936"/>
                  <a:gd name="T17" fmla="*/ 477 w 477"/>
                  <a:gd name="T18" fmla="*/ 936 h 9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7" h="936">
                    <a:moveTo>
                      <a:pt x="477" y="0"/>
                    </a:moveTo>
                    <a:lnTo>
                      <a:pt x="0" y="399"/>
                    </a:lnTo>
                    <a:lnTo>
                      <a:pt x="15" y="936"/>
                    </a:lnTo>
                    <a:lnTo>
                      <a:pt x="474" y="552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sk-SK"/>
              </a:p>
            </p:txBody>
          </p:sp>
        </p:grpSp>
        <p:cxnSp>
          <p:nvCxnSpPr>
            <p:cNvPr id="22" name="Rovná spojnica 21"/>
            <p:cNvCxnSpPr/>
            <p:nvPr/>
          </p:nvCxnSpPr>
          <p:spPr>
            <a:xfrm rot="16200000" flipV="1">
              <a:off x="1233548" y="2302952"/>
              <a:ext cx="668773" cy="27210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BlokTextu 22"/>
            <p:cNvSpPr txBox="1"/>
            <p:nvPr/>
          </p:nvSpPr>
          <p:spPr>
            <a:xfrm>
              <a:off x="1277413" y="1838481"/>
              <a:ext cx="243151" cy="245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dirty="0" smtClean="0"/>
                <a:t>H</a:t>
              </a:r>
              <a:endParaRPr lang="sk-SK" sz="1400" b="1" dirty="0"/>
            </a:p>
          </p:txBody>
        </p:sp>
        <p:sp>
          <p:nvSpPr>
            <p:cNvPr id="24" name="BlokTextu 23"/>
            <p:cNvSpPr txBox="1"/>
            <p:nvPr/>
          </p:nvSpPr>
          <p:spPr>
            <a:xfrm flipH="1">
              <a:off x="1318945" y="2340867"/>
              <a:ext cx="802697" cy="245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400" b="1" dirty="0" smtClean="0">
                  <a:latin typeface="Arial" pitchFamily="34" charset="0"/>
                  <a:cs typeface="Arial" pitchFamily="34" charset="0"/>
                  <a:sym typeface="Symbol"/>
                </a:rPr>
                <a:t>r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BlokTextu 24"/>
            <p:cNvSpPr txBox="1"/>
            <p:nvPr/>
          </p:nvSpPr>
          <p:spPr>
            <a:xfrm>
              <a:off x="2957359" y="2260644"/>
              <a:ext cx="262461" cy="275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1400" b="1" dirty="0" smtClean="0">
                  <a:sym typeface="Symbol"/>
                </a:rPr>
                <a:t></a:t>
              </a:r>
              <a:endParaRPr lang="sk-SK" sz="1400" b="1" dirty="0"/>
            </a:p>
          </p:txBody>
        </p:sp>
        <p:sp>
          <p:nvSpPr>
            <p:cNvPr id="26" name="Voľná forma 25"/>
            <p:cNvSpPr/>
            <p:nvPr/>
          </p:nvSpPr>
          <p:spPr>
            <a:xfrm>
              <a:off x="923638" y="1139262"/>
              <a:ext cx="2707544" cy="1934991"/>
            </a:xfrm>
            <a:custGeom>
              <a:avLst/>
              <a:gdLst>
                <a:gd name="connsiteX0" fmla="*/ 3395049 w 3395049"/>
                <a:gd name="connsiteY0" fmla="*/ 1593410 h 2426329"/>
                <a:gd name="connsiteX1" fmla="*/ 878186 w 3395049"/>
                <a:gd name="connsiteY1" fmla="*/ 9054 h 2426329"/>
                <a:gd name="connsiteX2" fmla="*/ 688063 w 3395049"/>
                <a:gd name="connsiteY2" fmla="*/ 0 h 2426329"/>
                <a:gd name="connsiteX3" fmla="*/ 443619 w 3395049"/>
                <a:gd name="connsiteY3" fmla="*/ 135802 h 2426329"/>
                <a:gd name="connsiteX4" fmla="*/ 262550 w 3395049"/>
                <a:gd name="connsiteY4" fmla="*/ 371192 h 2426329"/>
                <a:gd name="connsiteX5" fmla="*/ 144855 w 3395049"/>
                <a:gd name="connsiteY5" fmla="*/ 642796 h 2426329"/>
                <a:gd name="connsiteX6" fmla="*/ 54320 w 3395049"/>
                <a:gd name="connsiteY6" fmla="*/ 932507 h 2426329"/>
                <a:gd name="connsiteX7" fmla="*/ 0 w 3395049"/>
                <a:gd name="connsiteY7" fmla="*/ 1285592 h 2426329"/>
                <a:gd name="connsiteX8" fmla="*/ 18107 w 3395049"/>
                <a:gd name="connsiteY8" fmla="*/ 1656784 h 2426329"/>
                <a:gd name="connsiteX9" fmla="*/ 72427 w 3395049"/>
                <a:gd name="connsiteY9" fmla="*/ 1982709 h 2426329"/>
                <a:gd name="connsiteX10" fmla="*/ 190122 w 3395049"/>
                <a:gd name="connsiteY10" fmla="*/ 2236206 h 2426329"/>
                <a:gd name="connsiteX11" fmla="*/ 398352 w 3395049"/>
                <a:gd name="connsiteY11" fmla="*/ 2417275 h 2426329"/>
                <a:gd name="connsiteX12" fmla="*/ 543208 w 3395049"/>
                <a:gd name="connsiteY12" fmla="*/ 2426329 h 2426329"/>
                <a:gd name="connsiteX13" fmla="*/ 3395049 w 3395049"/>
                <a:gd name="connsiteY13" fmla="*/ 1593410 h 2426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5049" h="2426329">
                  <a:moveTo>
                    <a:pt x="3395049" y="1593410"/>
                  </a:moveTo>
                  <a:lnTo>
                    <a:pt x="878186" y="9054"/>
                  </a:lnTo>
                  <a:lnTo>
                    <a:pt x="688063" y="0"/>
                  </a:lnTo>
                  <a:lnTo>
                    <a:pt x="443619" y="135802"/>
                  </a:lnTo>
                  <a:lnTo>
                    <a:pt x="262550" y="371192"/>
                  </a:lnTo>
                  <a:lnTo>
                    <a:pt x="144855" y="642796"/>
                  </a:lnTo>
                  <a:lnTo>
                    <a:pt x="54320" y="932507"/>
                  </a:lnTo>
                  <a:lnTo>
                    <a:pt x="0" y="1285592"/>
                  </a:lnTo>
                  <a:lnTo>
                    <a:pt x="18107" y="1656784"/>
                  </a:lnTo>
                  <a:lnTo>
                    <a:pt x="72427" y="1982709"/>
                  </a:lnTo>
                  <a:lnTo>
                    <a:pt x="190122" y="2236206"/>
                  </a:lnTo>
                  <a:lnTo>
                    <a:pt x="398352" y="2417275"/>
                  </a:lnTo>
                  <a:lnTo>
                    <a:pt x="543208" y="2426329"/>
                  </a:lnTo>
                  <a:lnTo>
                    <a:pt x="3395049" y="159341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27" name="Oblúk 26"/>
            <p:cNvSpPr/>
            <p:nvPr/>
          </p:nvSpPr>
          <p:spPr>
            <a:xfrm rot="20903561">
              <a:off x="2955083" y="2192532"/>
              <a:ext cx="457916" cy="729232"/>
            </a:xfrm>
            <a:prstGeom prst="arc">
              <a:avLst>
                <a:gd name="adj1" fmla="val 11713867"/>
                <a:gd name="adj2" fmla="val 14464674"/>
              </a:avLst>
            </a:prstGeom>
            <a:ln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8" name="Oblúk 27"/>
            <p:cNvSpPr/>
            <p:nvPr/>
          </p:nvSpPr>
          <p:spPr>
            <a:xfrm rot="480000">
              <a:off x="942918" y="1124533"/>
              <a:ext cx="965808" cy="1958237"/>
            </a:xfrm>
            <a:prstGeom prst="arc">
              <a:avLst>
                <a:gd name="adj1" fmla="val 5076221"/>
                <a:gd name="adj2" fmla="val 1648092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rgbClr val="FF0000"/>
                </a:solidFill>
              </a:endParaRPr>
            </a:p>
          </p:txBody>
        </p:sp>
        <p:sp>
          <p:nvSpPr>
            <p:cNvPr id="29" name="Voľná forma 28"/>
            <p:cNvSpPr/>
            <p:nvPr/>
          </p:nvSpPr>
          <p:spPr>
            <a:xfrm>
              <a:off x="875934" y="682252"/>
              <a:ext cx="317685" cy="317686"/>
            </a:xfrm>
            <a:custGeom>
              <a:avLst/>
              <a:gdLst>
                <a:gd name="connsiteX0" fmla="*/ 0 w 398352"/>
                <a:gd name="connsiteY0" fmla="*/ 0 h 398353"/>
                <a:gd name="connsiteX1" fmla="*/ 58847 w 398352"/>
                <a:gd name="connsiteY1" fmla="*/ 162962 h 398353"/>
                <a:gd name="connsiteX2" fmla="*/ 4526 w 398352"/>
                <a:gd name="connsiteY2" fmla="*/ 398353 h 398353"/>
                <a:gd name="connsiteX3" fmla="*/ 398352 w 398352"/>
                <a:gd name="connsiteY3" fmla="*/ 253497 h 398353"/>
                <a:gd name="connsiteX4" fmla="*/ 0 w 398352"/>
                <a:gd name="connsiteY4" fmla="*/ 0 h 39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352" h="398353">
                  <a:moveTo>
                    <a:pt x="0" y="0"/>
                  </a:moveTo>
                  <a:lnTo>
                    <a:pt x="58847" y="162962"/>
                  </a:lnTo>
                  <a:lnTo>
                    <a:pt x="4526" y="398353"/>
                  </a:lnTo>
                  <a:lnTo>
                    <a:pt x="398352" y="253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0" name="Voľná forma 29"/>
            <p:cNvSpPr/>
            <p:nvPr/>
          </p:nvSpPr>
          <p:spPr>
            <a:xfrm>
              <a:off x="187616" y="1425924"/>
              <a:ext cx="487863" cy="1896656"/>
            </a:xfrm>
            <a:custGeom>
              <a:avLst/>
              <a:gdLst>
                <a:gd name="connsiteX0" fmla="*/ 600546 w 600546"/>
                <a:gd name="connsiteY0" fmla="*/ 0 h 2381062"/>
                <a:gd name="connsiteX1" fmla="*/ 491905 w 600546"/>
                <a:gd name="connsiteY1" fmla="*/ 230863 h 2381062"/>
                <a:gd name="connsiteX2" fmla="*/ 374210 w 600546"/>
                <a:gd name="connsiteY2" fmla="*/ 497941 h 2381062"/>
                <a:gd name="connsiteX3" fmla="*/ 265568 w 600546"/>
                <a:gd name="connsiteY3" fmla="*/ 769545 h 2381062"/>
                <a:gd name="connsiteX4" fmla="*/ 156926 w 600546"/>
                <a:gd name="connsiteY4" fmla="*/ 1109050 h 2381062"/>
                <a:gd name="connsiteX5" fmla="*/ 75445 w 600546"/>
                <a:gd name="connsiteY5" fmla="*/ 1403287 h 2381062"/>
                <a:gd name="connsiteX6" fmla="*/ 12071 w 600546"/>
                <a:gd name="connsiteY6" fmla="*/ 1711105 h 2381062"/>
                <a:gd name="connsiteX7" fmla="*/ 3017 w 600546"/>
                <a:gd name="connsiteY7" fmla="*/ 1892174 h 2381062"/>
                <a:gd name="connsiteX8" fmla="*/ 16598 w 600546"/>
                <a:gd name="connsiteY8" fmla="*/ 2086824 h 2381062"/>
                <a:gd name="connsiteX9" fmla="*/ 102606 w 600546"/>
                <a:gd name="connsiteY9" fmla="*/ 2267893 h 2381062"/>
                <a:gd name="connsiteX10" fmla="*/ 202194 w 600546"/>
                <a:gd name="connsiteY10" fmla="*/ 2358428 h 2381062"/>
                <a:gd name="connsiteX11" fmla="*/ 351576 w 600546"/>
                <a:gd name="connsiteY11" fmla="*/ 2372008 h 2381062"/>
                <a:gd name="connsiteX12" fmla="*/ 577913 w 600546"/>
                <a:gd name="connsiteY12" fmla="*/ 2304107 h 2381062"/>
                <a:gd name="connsiteX0" fmla="*/ 600546 w 611742"/>
                <a:gd name="connsiteY0" fmla="*/ 0 h 2378259"/>
                <a:gd name="connsiteX1" fmla="*/ 491905 w 611742"/>
                <a:gd name="connsiteY1" fmla="*/ 230863 h 2378259"/>
                <a:gd name="connsiteX2" fmla="*/ 374210 w 611742"/>
                <a:gd name="connsiteY2" fmla="*/ 497941 h 2378259"/>
                <a:gd name="connsiteX3" fmla="*/ 265568 w 611742"/>
                <a:gd name="connsiteY3" fmla="*/ 769545 h 2378259"/>
                <a:gd name="connsiteX4" fmla="*/ 156926 w 611742"/>
                <a:gd name="connsiteY4" fmla="*/ 1109050 h 2378259"/>
                <a:gd name="connsiteX5" fmla="*/ 75445 w 611742"/>
                <a:gd name="connsiteY5" fmla="*/ 1403287 h 2378259"/>
                <a:gd name="connsiteX6" fmla="*/ 12071 w 611742"/>
                <a:gd name="connsiteY6" fmla="*/ 1711105 h 2378259"/>
                <a:gd name="connsiteX7" fmla="*/ 3017 w 611742"/>
                <a:gd name="connsiteY7" fmla="*/ 1892174 h 2378259"/>
                <a:gd name="connsiteX8" fmla="*/ 16598 w 611742"/>
                <a:gd name="connsiteY8" fmla="*/ 2086824 h 2378259"/>
                <a:gd name="connsiteX9" fmla="*/ 102606 w 611742"/>
                <a:gd name="connsiteY9" fmla="*/ 2267893 h 2378259"/>
                <a:gd name="connsiteX10" fmla="*/ 202194 w 611742"/>
                <a:gd name="connsiteY10" fmla="*/ 2358428 h 2378259"/>
                <a:gd name="connsiteX11" fmla="*/ 351576 w 611742"/>
                <a:gd name="connsiteY11" fmla="*/ 2372008 h 2378259"/>
                <a:gd name="connsiteX12" fmla="*/ 611742 w 611742"/>
                <a:gd name="connsiteY12" fmla="*/ 2320924 h 2378259"/>
                <a:gd name="connsiteX0" fmla="*/ 600546 w 611742"/>
                <a:gd name="connsiteY0" fmla="*/ 0 h 2378259"/>
                <a:gd name="connsiteX1" fmla="*/ 491905 w 611742"/>
                <a:gd name="connsiteY1" fmla="*/ 230863 h 2378259"/>
                <a:gd name="connsiteX2" fmla="*/ 374210 w 611742"/>
                <a:gd name="connsiteY2" fmla="*/ 497941 h 2378259"/>
                <a:gd name="connsiteX3" fmla="*/ 265568 w 611742"/>
                <a:gd name="connsiteY3" fmla="*/ 769545 h 2378259"/>
                <a:gd name="connsiteX4" fmla="*/ 156926 w 611742"/>
                <a:gd name="connsiteY4" fmla="*/ 1109050 h 2378259"/>
                <a:gd name="connsiteX5" fmla="*/ 75445 w 611742"/>
                <a:gd name="connsiteY5" fmla="*/ 1403287 h 2378259"/>
                <a:gd name="connsiteX6" fmla="*/ 12071 w 611742"/>
                <a:gd name="connsiteY6" fmla="*/ 1711105 h 2378259"/>
                <a:gd name="connsiteX7" fmla="*/ 3017 w 611742"/>
                <a:gd name="connsiteY7" fmla="*/ 1892174 h 2378259"/>
                <a:gd name="connsiteX8" fmla="*/ 16598 w 611742"/>
                <a:gd name="connsiteY8" fmla="*/ 2086824 h 2378259"/>
                <a:gd name="connsiteX9" fmla="*/ 102606 w 611742"/>
                <a:gd name="connsiteY9" fmla="*/ 2267893 h 2378259"/>
                <a:gd name="connsiteX10" fmla="*/ 202194 w 611742"/>
                <a:gd name="connsiteY10" fmla="*/ 2358428 h 2378259"/>
                <a:gd name="connsiteX11" fmla="*/ 351576 w 611742"/>
                <a:gd name="connsiteY11" fmla="*/ 2372008 h 2378259"/>
                <a:gd name="connsiteX12" fmla="*/ 611742 w 611742"/>
                <a:gd name="connsiteY12" fmla="*/ 2320924 h 237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1742" h="2378259">
                  <a:moveTo>
                    <a:pt x="600546" y="0"/>
                  </a:moveTo>
                  <a:cubicBezTo>
                    <a:pt x="565087" y="73936"/>
                    <a:pt x="529628" y="147873"/>
                    <a:pt x="491905" y="230863"/>
                  </a:cubicBezTo>
                  <a:cubicBezTo>
                    <a:pt x="454182" y="313853"/>
                    <a:pt x="411933" y="408161"/>
                    <a:pt x="374210" y="497941"/>
                  </a:cubicBezTo>
                  <a:cubicBezTo>
                    <a:pt x="336487" y="587721"/>
                    <a:pt x="301782" y="667693"/>
                    <a:pt x="265568" y="769545"/>
                  </a:cubicBezTo>
                  <a:cubicBezTo>
                    <a:pt x="229354" y="871397"/>
                    <a:pt x="188613" y="1003426"/>
                    <a:pt x="156926" y="1109050"/>
                  </a:cubicBezTo>
                  <a:cubicBezTo>
                    <a:pt x="125239" y="1214674"/>
                    <a:pt x="99588" y="1302945"/>
                    <a:pt x="75445" y="1403287"/>
                  </a:cubicBezTo>
                  <a:cubicBezTo>
                    <a:pt x="51303" y="1503630"/>
                    <a:pt x="24142" y="1629624"/>
                    <a:pt x="12071" y="1711105"/>
                  </a:cubicBezTo>
                  <a:cubicBezTo>
                    <a:pt x="0" y="1792586"/>
                    <a:pt x="2263" y="1829554"/>
                    <a:pt x="3017" y="1892174"/>
                  </a:cubicBezTo>
                  <a:cubicBezTo>
                    <a:pt x="3771" y="1954794"/>
                    <a:pt x="0" y="2024204"/>
                    <a:pt x="16598" y="2086824"/>
                  </a:cubicBezTo>
                  <a:cubicBezTo>
                    <a:pt x="33196" y="2149444"/>
                    <a:pt x="71673" y="2222626"/>
                    <a:pt x="102606" y="2267893"/>
                  </a:cubicBezTo>
                  <a:cubicBezTo>
                    <a:pt x="133539" y="2313160"/>
                    <a:pt x="160699" y="2341076"/>
                    <a:pt x="202194" y="2358428"/>
                  </a:cubicBezTo>
                  <a:cubicBezTo>
                    <a:pt x="243689" y="2375780"/>
                    <a:pt x="283318" y="2378259"/>
                    <a:pt x="351576" y="2372008"/>
                  </a:cubicBezTo>
                  <a:cubicBezTo>
                    <a:pt x="419834" y="2365757"/>
                    <a:pt x="520829" y="2336768"/>
                    <a:pt x="611742" y="232092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1" name="Ovál 30"/>
            <p:cNvSpPr>
              <a:spLocks noChangeAspect="1"/>
            </p:cNvSpPr>
            <p:nvPr/>
          </p:nvSpPr>
          <p:spPr>
            <a:xfrm>
              <a:off x="1421426" y="2094523"/>
              <a:ext cx="38609" cy="3860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2" name="Ovál 31"/>
            <p:cNvSpPr>
              <a:spLocks noChangeAspect="1"/>
            </p:cNvSpPr>
            <p:nvPr/>
          </p:nvSpPr>
          <p:spPr>
            <a:xfrm>
              <a:off x="3596681" y="2384454"/>
              <a:ext cx="38609" cy="386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3" name="Voľná forma 32"/>
            <p:cNvSpPr/>
            <p:nvPr/>
          </p:nvSpPr>
          <p:spPr>
            <a:xfrm>
              <a:off x="179512" y="1425925"/>
              <a:ext cx="494578" cy="1898890"/>
            </a:xfrm>
            <a:custGeom>
              <a:avLst/>
              <a:gdLst>
                <a:gd name="connsiteX0" fmla="*/ 606582 w 620162"/>
                <a:gd name="connsiteY0" fmla="*/ 0 h 2381061"/>
                <a:gd name="connsiteX1" fmla="*/ 448147 w 620162"/>
                <a:gd name="connsiteY1" fmla="*/ 344032 h 2381061"/>
                <a:gd name="connsiteX2" fmla="*/ 353085 w 620162"/>
                <a:gd name="connsiteY2" fmla="*/ 583949 h 2381061"/>
                <a:gd name="connsiteX3" fmla="*/ 208230 w 620162"/>
                <a:gd name="connsiteY3" fmla="*/ 941560 h 2381061"/>
                <a:gd name="connsiteX4" fmla="*/ 99588 w 620162"/>
                <a:gd name="connsiteY4" fmla="*/ 1312753 h 2381061"/>
                <a:gd name="connsiteX5" fmla="*/ 49794 w 620162"/>
                <a:gd name="connsiteY5" fmla="*/ 1502875 h 2381061"/>
                <a:gd name="connsiteX6" fmla="*/ 9053 w 620162"/>
                <a:gd name="connsiteY6" fmla="*/ 1788059 h 2381061"/>
                <a:gd name="connsiteX7" fmla="*/ 0 w 620162"/>
                <a:gd name="connsiteY7" fmla="*/ 2032503 h 2381061"/>
                <a:gd name="connsiteX8" fmla="*/ 49794 w 620162"/>
                <a:gd name="connsiteY8" fmla="*/ 2195465 h 2381061"/>
                <a:gd name="connsiteX9" fmla="*/ 140329 w 620162"/>
                <a:gd name="connsiteY9" fmla="*/ 2322214 h 2381061"/>
                <a:gd name="connsiteX10" fmla="*/ 248970 w 620162"/>
                <a:gd name="connsiteY10" fmla="*/ 2381061 h 2381061"/>
                <a:gd name="connsiteX11" fmla="*/ 434566 w 620162"/>
                <a:gd name="connsiteY11" fmla="*/ 2362954 h 2381061"/>
                <a:gd name="connsiteX12" fmla="*/ 620162 w 620162"/>
                <a:gd name="connsiteY12" fmla="*/ 2322214 h 2381061"/>
                <a:gd name="connsiteX13" fmla="*/ 606582 w 620162"/>
                <a:gd name="connsiteY13" fmla="*/ 0 h 2381061"/>
                <a:gd name="connsiteX0" fmla="*/ 606582 w 620162"/>
                <a:gd name="connsiteY0" fmla="*/ 0 h 2381061"/>
                <a:gd name="connsiteX1" fmla="*/ 448147 w 620162"/>
                <a:gd name="connsiteY1" fmla="*/ 344032 h 2381061"/>
                <a:gd name="connsiteX2" fmla="*/ 353085 w 620162"/>
                <a:gd name="connsiteY2" fmla="*/ 583949 h 2381061"/>
                <a:gd name="connsiteX3" fmla="*/ 208230 w 620162"/>
                <a:gd name="connsiteY3" fmla="*/ 941560 h 2381061"/>
                <a:gd name="connsiteX4" fmla="*/ 250690 w 620162"/>
                <a:gd name="connsiteY4" fmla="*/ 826405 h 2381061"/>
                <a:gd name="connsiteX5" fmla="*/ 99588 w 620162"/>
                <a:gd name="connsiteY5" fmla="*/ 1312753 h 2381061"/>
                <a:gd name="connsiteX6" fmla="*/ 49794 w 620162"/>
                <a:gd name="connsiteY6" fmla="*/ 1502875 h 2381061"/>
                <a:gd name="connsiteX7" fmla="*/ 9053 w 620162"/>
                <a:gd name="connsiteY7" fmla="*/ 1788059 h 2381061"/>
                <a:gd name="connsiteX8" fmla="*/ 0 w 620162"/>
                <a:gd name="connsiteY8" fmla="*/ 2032503 h 2381061"/>
                <a:gd name="connsiteX9" fmla="*/ 49794 w 620162"/>
                <a:gd name="connsiteY9" fmla="*/ 2195465 h 2381061"/>
                <a:gd name="connsiteX10" fmla="*/ 140329 w 620162"/>
                <a:gd name="connsiteY10" fmla="*/ 2322214 h 2381061"/>
                <a:gd name="connsiteX11" fmla="*/ 248970 w 620162"/>
                <a:gd name="connsiteY11" fmla="*/ 2381061 h 2381061"/>
                <a:gd name="connsiteX12" fmla="*/ 434566 w 620162"/>
                <a:gd name="connsiteY12" fmla="*/ 2362954 h 2381061"/>
                <a:gd name="connsiteX13" fmla="*/ 620162 w 620162"/>
                <a:gd name="connsiteY13" fmla="*/ 2322214 h 2381061"/>
                <a:gd name="connsiteX14" fmla="*/ 606582 w 620162"/>
                <a:gd name="connsiteY14" fmla="*/ 0 h 238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0162" h="2381061">
                  <a:moveTo>
                    <a:pt x="606582" y="0"/>
                  </a:moveTo>
                  <a:lnTo>
                    <a:pt x="448147" y="344032"/>
                  </a:lnTo>
                  <a:lnTo>
                    <a:pt x="353085" y="583949"/>
                  </a:lnTo>
                  <a:cubicBezTo>
                    <a:pt x="305320" y="703362"/>
                    <a:pt x="208230" y="1070172"/>
                    <a:pt x="208230" y="941560"/>
                  </a:cubicBezTo>
                  <a:lnTo>
                    <a:pt x="250690" y="826405"/>
                  </a:lnTo>
                  <a:lnTo>
                    <a:pt x="99588" y="1312753"/>
                  </a:lnTo>
                  <a:lnTo>
                    <a:pt x="49794" y="1502875"/>
                  </a:lnTo>
                  <a:lnTo>
                    <a:pt x="9053" y="1788059"/>
                  </a:lnTo>
                  <a:lnTo>
                    <a:pt x="0" y="2032503"/>
                  </a:lnTo>
                  <a:lnTo>
                    <a:pt x="49794" y="2195465"/>
                  </a:lnTo>
                  <a:lnTo>
                    <a:pt x="140329" y="2322214"/>
                  </a:lnTo>
                  <a:lnTo>
                    <a:pt x="248970" y="2381061"/>
                  </a:lnTo>
                  <a:lnTo>
                    <a:pt x="434566" y="2362954"/>
                  </a:lnTo>
                  <a:lnTo>
                    <a:pt x="620162" y="2322214"/>
                  </a:lnTo>
                  <a:cubicBezTo>
                    <a:pt x="618653" y="1551160"/>
                    <a:pt x="617145" y="780107"/>
                    <a:pt x="606582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34" name="Voľná forma 33"/>
            <p:cNvSpPr/>
            <p:nvPr/>
          </p:nvSpPr>
          <p:spPr>
            <a:xfrm>
              <a:off x="188184" y="1425462"/>
              <a:ext cx="487863" cy="1896656"/>
            </a:xfrm>
            <a:custGeom>
              <a:avLst/>
              <a:gdLst>
                <a:gd name="connsiteX0" fmla="*/ 600546 w 600546"/>
                <a:gd name="connsiteY0" fmla="*/ 0 h 2381062"/>
                <a:gd name="connsiteX1" fmla="*/ 491905 w 600546"/>
                <a:gd name="connsiteY1" fmla="*/ 230863 h 2381062"/>
                <a:gd name="connsiteX2" fmla="*/ 374210 w 600546"/>
                <a:gd name="connsiteY2" fmla="*/ 497941 h 2381062"/>
                <a:gd name="connsiteX3" fmla="*/ 265568 w 600546"/>
                <a:gd name="connsiteY3" fmla="*/ 769545 h 2381062"/>
                <a:gd name="connsiteX4" fmla="*/ 156926 w 600546"/>
                <a:gd name="connsiteY4" fmla="*/ 1109050 h 2381062"/>
                <a:gd name="connsiteX5" fmla="*/ 75445 w 600546"/>
                <a:gd name="connsiteY5" fmla="*/ 1403287 h 2381062"/>
                <a:gd name="connsiteX6" fmla="*/ 12071 w 600546"/>
                <a:gd name="connsiteY6" fmla="*/ 1711105 h 2381062"/>
                <a:gd name="connsiteX7" fmla="*/ 3017 w 600546"/>
                <a:gd name="connsiteY7" fmla="*/ 1892174 h 2381062"/>
                <a:gd name="connsiteX8" fmla="*/ 16598 w 600546"/>
                <a:gd name="connsiteY8" fmla="*/ 2086824 h 2381062"/>
                <a:gd name="connsiteX9" fmla="*/ 102606 w 600546"/>
                <a:gd name="connsiteY9" fmla="*/ 2267893 h 2381062"/>
                <a:gd name="connsiteX10" fmla="*/ 202194 w 600546"/>
                <a:gd name="connsiteY10" fmla="*/ 2358428 h 2381062"/>
                <a:gd name="connsiteX11" fmla="*/ 351576 w 600546"/>
                <a:gd name="connsiteY11" fmla="*/ 2372008 h 2381062"/>
                <a:gd name="connsiteX12" fmla="*/ 577913 w 600546"/>
                <a:gd name="connsiteY12" fmla="*/ 2304107 h 2381062"/>
                <a:gd name="connsiteX0" fmla="*/ 600546 w 611742"/>
                <a:gd name="connsiteY0" fmla="*/ 0 h 2378259"/>
                <a:gd name="connsiteX1" fmla="*/ 491905 w 611742"/>
                <a:gd name="connsiteY1" fmla="*/ 230863 h 2378259"/>
                <a:gd name="connsiteX2" fmla="*/ 374210 w 611742"/>
                <a:gd name="connsiteY2" fmla="*/ 497941 h 2378259"/>
                <a:gd name="connsiteX3" fmla="*/ 265568 w 611742"/>
                <a:gd name="connsiteY3" fmla="*/ 769545 h 2378259"/>
                <a:gd name="connsiteX4" fmla="*/ 156926 w 611742"/>
                <a:gd name="connsiteY4" fmla="*/ 1109050 h 2378259"/>
                <a:gd name="connsiteX5" fmla="*/ 75445 w 611742"/>
                <a:gd name="connsiteY5" fmla="*/ 1403287 h 2378259"/>
                <a:gd name="connsiteX6" fmla="*/ 12071 w 611742"/>
                <a:gd name="connsiteY6" fmla="*/ 1711105 h 2378259"/>
                <a:gd name="connsiteX7" fmla="*/ 3017 w 611742"/>
                <a:gd name="connsiteY7" fmla="*/ 1892174 h 2378259"/>
                <a:gd name="connsiteX8" fmla="*/ 16598 w 611742"/>
                <a:gd name="connsiteY8" fmla="*/ 2086824 h 2378259"/>
                <a:gd name="connsiteX9" fmla="*/ 102606 w 611742"/>
                <a:gd name="connsiteY9" fmla="*/ 2267893 h 2378259"/>
                <a:gd name="connsiteX10" fmla="*/ 202194 w 611742"/>
                <a:gd name="connsiteY10" fmla="*/ 2358428 h 2378259"/>
                <a:gd name="connsiteX11" fmla="*/ 351576 w 611742"/>
                <a:gd name="connsiteY11" fmla="*/ 2372008 h 2378259"/>
                <a:gd name="connsiteX12" fmla="*/ 611742 w 611742"/>
                <a:gd name="connsiteY12" fmla="*/ 2320924 h 2378259"/>
                <a:gd name="connsiteX0" fmla="*/ 600546 w 611742"/>
                <a:gd name="connsiteY0" fmla="*/ 0 h 2378259"/>
                <a:gd name="connsiteX1" fmla="*/ 491905 w 611742"/>
                <a:gd name="connsiteY1" fmla="*/ 230863 h 2378259"/>
                <a:gd name="connsiteX2" fmla="*/ 374210 w 611742"/>
                <a:gd name="connsiteY2" fmla="*/ 497941 h 2378259"/>
                <a:gd name="connsiteX3" fmla="*/ 265568 w 611742"/>
                <a:gd name="connsiteY3" fmla="*/ 769545 h 2378259"/>
                <a:gd name="connsiteX4" fmla="*/ 156926 w 611742"/>
                <a:gd name="connsiteY4" fmla="*/ 1109050 h 2378259"/>
                <a:gd name="connsiteX5" fmla="*/ 75445 w 611742"/>
                <a:gd name="connsiteY5" fmla="*/ 1403287 h 2378259"/>
                <a:gd name="connsiteX6" fmla="*/ 12071 w 611742"/>
                <a:gd name="connsiteY6" fmla="*/ 1711105 h 2378259"/>
                <a:gd name="connsiteX7" fmla="*/ 3017 w 611742"/>
                <a:gd name="connsiteY7" fmla="*/ 1892174 h 2378259"/>
                <a:gd name="connsiteX8" fmla="*/ 16598 w 611742"/>
                <a:gd name="connsiteY8" fmla="*/ 2086824 h 2378259"/>
                <a:gd name="connsiteX9" fmla="*/ 102606 w 611742"/>
                <a:gd name="connsiteY9" fmla="*/ 2267893 h 2378259"/>
                <a:gd name="connsiteX10" fmla="*/ 202194 w 611742"/>
                <a:gd name="connsiteY10" fmla="*/ 2358428 h 2378259"/>
                <a:gd name="connsiteX11" fmla="*/ 351576 w 611742"/>
                <a:gd name="connsiteY11" fmla="*/ 2372008 h 2378259"/>
                <a:gd name="connsiteX12" fmla="*/ 611742 w 611742"/>
                <a:gd name="connsiteY12" fmla="*/ 2320924 h 237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1742" h="2378259">
                  <a:moveTo>
                    <a:pt x="600546" y="0"/>
                  </a:moveTo>
                  <a:cubicBezTo>
                    <a:pt x="565087" y="73936"/>
                    <a:pt x="529628" y="147873"/>
                    <a:pt x="491905" y="230863"/>
                  </a:cubicBezTo>
                  <a:cubicBezTo>
                    <a:pt x="454182" y="313853"/>
                    <a:pt x="411933" y="408161"/>
                    <a:pt x="374210" y="497941"/>
                  </a:cubicBezTo>
                  <a:cubicBezTo>
                    <a:pt x="336487" y="587721"/>
                    <a:pt x="301782" y="667693"/>
                    <a:pt x="265568" y="769545"/>
                  </a:cubicBezTo>
                  <a:cubicBezTo>
                    <a:pt x="229354" y="871397"/>
                    <a:pt x="188613" y="1003426"/>
                    <a:pt x="156926" y="1109050"/>
                  </a:cubicBezTo>
                  <a:cubicBezTo>
                    <a:pt x="125239" y="1214674"/>
                    <a:pt x="99588" y="1302945"/>
                    <a:pt x="75445" y="1403287"/>
                  </a:cubicBezTo>
                  <a:cubicBezTo>
                    <a:pt x="51303" y="1503630"/>
                    <a:pt x="24142" y="1629624"/>
                    <a:pt x="12071" y="1711105"/>
                  </a:cubicBezTo>
                  <a:cubicBezTo>
                    <a:pt x="0" y="1792586"/>
                    <a:pt x="2263" y="1829554"/>
                    <a:pt x="3017" y="1892174"/>
                  </a:cubicBezTo>
                  <a:cubicBezTo>
                    <a:pt x="3771" y="1954794"/>
                    <a:pt x="0" y="2024204"/>
                    <a:pt x="16598" y="2086824"/>
                  </a:cubicBezTo>
                  <a:cubicBezTo>
                    <a:pt x="33196" y="2149444"/>
                    <a:pt x="71673" y="2222626"/>
                    <a:pt x="102606" y="2267893"/>
                  </a:cubicBezTo>
                  <a:cubicBezTo>
                    <a:pt x="133539" y="2313160"/>
                    <a:pt x="160699" y="2341076"/>
                    <a:pt x="202194" y="2358428"/>
                  </a:cubicBezTo>
                  <a:cubicBezTo>
                    <a:pt x="243689" y="2375780"/>
                    <a:pt x="283318" y="2378259"/>
                    <a:pt x="351576" y="2372008"/>
                  </a:cubicBezTo>
                  <a:cubicBezTo>
                    <a:pt x="419834" y="2365757"/>
                    <a:pt x="520829" y="2336768"/>
                    <a:pt x="611742" y="232092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44" name="BlokTextu 43"/>
            <p:cNvSpPr txBox="1"/>
            <p:nvPr/>
          </p:nvSpPr>
          <p:spPr>
            <a:xfrm flipH="1">
              <a:off x="3966497" y="242732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  <a:sym typeface="Symbol"/>
                </a:rPr>
                <a:t>o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BlokTextu 47"/>
          <p:cNvSpPr txBox="1"/>
          <p:nvPr/>
        </p:nvSpPr>
        <p:spPr>
          <a:xfrm>
            <a:off x="360000" y="180000"/>
            <a:ext cx="6689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1600" b="1" dirty="0" smtClean="0"/>
              <a:t>Voľba </a:t>
            </a:r>
            <a:r>
              <a:rPr lang="en-US" sz="1600" b="1" dirty="0" err="1" smtClean="0"/>
              <a:t>osi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zornej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</a:t>
            </a:r>
            <a:r>
              <a:rPr lang="sk-SK" sz="1600" b="1" dirty="0" smtClean="0"/>
              <a:t>ž</a:t>
            </a:r>
            <a:r>
              <a:rPr lang="en-US" sz="1600" b="1" dirty="0" smtClean="0"/>
              <a:t>e</a:t>
            </a:r>
            <a:r>
              <a:rPr lang="sk-SK" sz="1600" b="1" dirty="0" smtClean="0"/>
              <a:t>ľ</a:t>
            </a:r>
            <a:r>
              <a:rPr lang="en-US" sz="1600" b="1" dirty="0" err="1" smtClean="0"/>
              <a:t>ovej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plochy</a:t>
            </a:r>
            <a:r>
              <a:rPr lang="sk-SK" sz="1600" b="1" dirty="0" smtClean="0"/>
              <a:t>, stredu premietania a priemetne</a:t>
            </a:r>
            <a:r>
              <a:rPr lang="sk-SK" sz="1600" dirty="0" smtClean="0"/>
              <a:t> </a:t>
            </a:r>
            <a:endParaRPr lang="sk-SK" sz="1600" dirty="0"/>
          </a:p>
        </p:txBody>
      </p:sp>
      <p:sp>
        <p:nvSpPr>
          <p:cNvPr id="38" name="BlokTextu 37"/>
          <p:cNvSpPr txBox="1"/>
          <p:nvPr/>
        </p:nvSpPr>
        <p:spPr>
          <a:xfrm>
            <a:off x="2308873" y="3071329"/>
            <a:ext cx="670581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smtClean="0"/>
              <a:t>1) </a:t>
            </a:r>
            <a:r>
              <a:rPr lang="sk-SK" sz="1400" smtClean="0"/>
              <a:t>Zvolíme smer osi </a:t>
            </a:r>
            <a:r>
              <a:rPr lang="sk-SK" sz="1400" b="1" smtClean="0"/>
              <a:t>o</a:t>
            </a:r>
            <a:r>
              <a:rPr lang="sk-SK" sz="1400" smtClean="0"/>
              <a:t> (os je vodorovná).</a:t>
            </a:r>
          </a:p>
          <a:p>
            <a:r>
              <a:rPr lang="sk-SK" sz="1200" smtClean="0"/>
              <a:t>Smer osi </a:t>
            </a:r>
            <a:r>
              <a:rPr lang="sk-SK" sz="1200" b="1" smtClean="0"/>
              <a:t>o</a:t>
            </a:r>
            <a:r>
              <a:rPr lang="sk-SK" sz="1200" smtClean="0"/>
              <a:t> volíme podľa toho, aký objekt zobrazujeme, resp. podľa toho, ktorú časť objektu potrebujeme zdôrazniť. Smer osi zároveň určuje, či bude objekt v priečelnej alebo nepriečelnej polohe vzhľadom na priemetňu.</a:t>
            </a:r>
          </a:p>
          <a:p>
            <a:endParaRPr lang="sk-SK" sz="1200" smtClean="0"/>
          </a:p>
          <a:p>
            <a:r>
              <a:rPr lang="sk-SK" sz="1400" b="1" smtClean="0"/>
              <a:t>2) </a:t>
            </a:r>
            <a:r>
              <a:rPr lang="sk-SK" sz="1400" smtClean="0"/>
              <a:t>Zvolíme výšku osi </a:t>
            </a:r>
            <a:r>
              <a:rPr lang="sk-SK" sz="1400" b="1" smtClean="0"/>
              <a:t>o</a:t>
            </a:r>
            <a:r>
              <a:rPr lang="sk-SK" sz="1400" smtClean="0"/>
              <a:t>, t. j. výšku horizontu.</a:t>
            </a:r>
          </a:p>
          <a:p>
            <a:r>
              <a:rPr lang="sk-SK" sz="1200" smtClean="0"/>
              <a:t>Ak by sme chceli, aby bol objekt viditeľný zhora, zvolíme os </a:t>
            </a:r>
            <a:r>
              <a:rPr lang="sk-SK" sz="1200" b="1" smtClean="0"/>
              <a:t>o </a:t>
            </a:r>
            <a:r>
              <a:rPr lang="sk-SK" sz="1200" smtClean="0"/>
              <a:t>nad zobrazovaným objektom.</a:t>
            </a:r>
          </a:p>
          <a:p>
            <a:endParaRPr lang="sk-SK" sz="1200" smtClean="0"/>
          </a:p>
          <a:p>
            <a:r>
              <a:rPr lang="sk-SK" sz="1400" b="1" smtClean="0"/>
              <a:t>3) </a:t>
            </a:r>
            <a:r>
              <a:rPr lang="sk-SK" sz="1400" smtClean="0"/>
              <a:t>Zvolíme bod </a:t>
            </a:r>
            <a:r>
              <a:rPr lang="sk-SK" sz="1400" b="1" smtClean="0"/>
              <a:t>S</a:t>
            </a:r>
            <a:r>
              <a:rPr lang="sk-SK" sz="1400" smtClean="0"/>
              <a:t> na osi </a:t>
            </a:r>
            <a:r>
              <a:rPr lang="sk-SK" sz="1400" b="1" smtClean="0"/>
              <a:t>o</a:t>
            </a:r>
            <a:r>
              <a:rPr lang="sk-SK" sz="1400" smtClean="0"/>
              <a:t> tak, aby sa objekt nachádzal v zornom kužeľovom priestore.</a:t>
            </a:r>
          </a:p>
          <a:p>
            <a:r>
              <a:rPr lang="sk-SK" sz="1200" smtClean="0"/>
              <a:t>Čím je objekt väčší, tým musí byť bod </a:t>
            </a:r>
            <a:r>
              <a:rPr lang="sk-SK" sz="1200" b="1" smtClean="0"/>
              <a:t>S</a:t>
            </a:r>
            <a:r>
              <a:rPr lang="sk-SK" sz="1200" smtClean="0"/>
              <a:t> od neho ďalej, aby sa objekt zmestil do zorného kužeľového priestoru, pre ktorý platí </a:t>
            </a:r>
            <a:r>
              <a:rPr lang="sk-SK" sz="1200" b="1" smtClean="0">
                <a:sym typeface="Symbol"/>
              </a:rPr>
              <a:t></a:t>
            </a:r>
            <a:r>
              <a:rPr lang="sk-SK" sz="1200" b="1" i="1" smtClean="0">
                <a:sym typeface="Symbol"/>
              </a:rPr>
              <a:t> </a:t>
            </a:r>
            <a:r>
              <a:rPr lang="sk-SK" sz="1200" smtClean="0">
                <a:sym typeface="Symbol"/>
              </a:rPr>
              <a:t> 45°.</a:t>
            </a:r>
            <a:endParaRPr lang="sk-SK" sz="1200" smtClean="0"/>
          </a:p>
          <a:p>
            <a:endParaRPr lang="sk-SK" sz="1200" smtClean="0"/>
          </a:p>
          <a:p>
            <a:r>
              <a:rPr lang="sk-SK" sz="1400" b="1" smtClean="0"/>
              <a:t>4) </a:t>
            </a:r>
            <a:r>
              <a:rPr lang="sk-SK" sz="1400" smtClean="0"/>
              <a:t>Zvolíme priemetňu </a:t>
            </a:r>
            <a:r>
              <a:rPr lang="sk-SK" sz="1400" b="1" smtClean="0">
                <a:sym typeface="Symbol"/>
              </a:rPr>
              <a:t> </a:t>
            </a:r>
            <a:r>
              <a:rPr lang="sk-SK" sz="1400" smtClean="0">
                <a:sym typeface="Symbol"/>
              </a:rPr>
              <a:t>(priemetňa je zvislá, kolmá na os </a:t>
            </a:r>
            <a:r>
              <a:rPr lang="sk-SK" sz="1400" b="1" smtClean="0">
                <a:sym typeface="Symbol"/>
              </a:rPr>
              <a:t>o</a:t>
            </a:r>
            <a:r>
              <a:rPr lang="sk-SK" sz="1400" smtClean="0">
                <a:sym typeface="Symbol"/>
              </a:rPr>
              <a:t>). </a:t>
            </a:r>
          </a:p>
          <a:p>
            <a:r>
              <a:rPr lang="sk-SK" sz="1200" smtClean="0"/>
              <a:t>Vzdialenosť priemetne </a:t>
            </a:r>
            <a:r>
              <a:rPr lang="sk-SK" sz="1200" b="1" smtClean="0">
                <a:sym typeface="Symbol"/>
              </a:rPr>
              <a:t></a:t>
            </a:r>
            <a:r>
              <a:rPr lang="sk-SK" sz="1200" smtClean="0"/>
              <a:t> od stredu premietania </a:t>
            </a:r>
            <a:r>
              <a:rPr lang="sk-SK" sz="1200" b="1" smtClean="0"/>
              <a:t>S</a:t>
            </a:r>
            <a:r>
              <a:rPr lang="sk-SK" sz="1200" smtClean="0"/>
              <a:t> ovplyvní veľkosť stredového priemetu objektu, pozri nasledujúcu stranu.</a:t>
            </a:r>
          </a:p>
          <a:p>
            <a:endParaRPr lang="sk-SK" sz="1200" smtClean="0"/>
          </a:p>
          <a:p>
            <a:r>
              <a:rPr lang="sk-SK" sz="1200" smtClean="0">
                <a:solidFill>
                  <a:srgbClr val="0033CC"/>
                </a:solidFill>
              </a:rPr>
              <a:t>Poznámka</a:t>
            </a:r>
            <a:r>
              <a:rPr lang="sk-SK" sz="1200" smtClean="0"/>
              <a:t>: Rôzne možnosti voľby osi </a:t>
            </a:r>
            <a:r>
              <a:rPr lang="sk-SK" sz="1200" b="1" smtClean="0"/>
              <a:t>o</a:t>
            </a:r>
            <a:r>
              <a:rPr lang="sk-SK" sz="1200" smtClean="0"/>
              <a:t>, stredu </a:t>
            </a:r>
            <a:r>
              <a:rPr lang="sk-SK" sz="1200" b="1" smtClean="0"/>
              <a:t>S</a:t>
            </a:r>
            <a:r>
              <a:rPr lang="sk-SK" sz="1200" smtClean="0"/>
              <a:t> a priemetne </a:t>
            </a:r>
            <a:r>
              <a:rPr lang="sk-SK" sz="1200" b="1" smtClean="0">
                <a:sym typeface="Symbol"/>
              </a:rPr>
              <a:t></a:t>
            </a:r>
            <a:r>
              <a:rPr lang="sk-SK" sz="1200" smtClean="0"/>
              <a:t> pozri aj na nasledujúcich stranách. </a:t>
            </a:r>
            <a:endParaRPr lang="sk-SK" sz="1200"/>
          </a:p>
        </p:txBody>
      </p:sp>
      <p:grpSp>
        <p:nvGrpSpPr>
          <p:cNvPr id="40" name="Skupina 39"/>
          <p:cNvGrpSpPr>
            <a:grpSpLocks/>
          </p:cNvGrpSpPr>
          <p:nvPr/>
        </p:nvGrpSpPr>
        <p:grpSpPr bwMode="auto">
          <a:xfrm>
            <a:off x="7703552" y="64652"/>
            <a:ext cx="1348083" cy="393700"/>
            <a:chOff x="2699794" y="4497810"/>
            <a:chExt cx="1347057" cy="393091"/>
          </a:xfrm>
        </p:grpSpPr>
        <p:pic>
          <p:nvPicPr>
            <p:cNvPr id="42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47" name="Zástupný symbol čísla snímky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ine 29"/>
          <p:cNvSpPr>
            <a:spLocks noChangeShapeType="1"/>
          </p:cNvSpPr>
          <p:nvPr/>
        </p:nvSpPr>
        <p:spPr bwMode="auto">
          <a:xfrm flipH="1">
            <a:off x="6975116" y="1603927"/>
            <a:ext cx="486840" cy="54889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74" name="Line 13"/>
          <p:cNvSpPr>
            <a:spLocks noChangeShapeType="1"/>
          </p:cNvSpPr>
          <p:nvPr/>
        </p:nvSpPr>
        <p:spPr bwMode="auto">
          <a:xfrm flipV="1">
            <a:off x="6660233" y="1383474"/>
            <a:ext cx="358206" cy="47791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72" name="Line 29"/>
          <p:cNvSpPr>
            <a:spLocks noChangeShapeType="1"/>
          </p:cNvSpPr>
          <p:nvPr/>
        </p:nvSpPr>
        <p:spPr bwMode="auto">
          <a:xfrm flipH="1">
            <a:off x="7487042" y="464270"/>
            <a:ext cx="1008776" cy="1137364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b="1"/>
          </a:p>
        </p:txBody>
      </p:sp>
      <p:sp>
        <p:nvSpPr>
          <p:cNvPr id="67" name="Freeform 2"/>
          <p:cNvSpPr>
            <a:spLocks/>
          </p:cNvSpPr>
          <p:nvPr/>
        </p:nvSpPr>
        <p:spPr bwMode="auto">
          <a:xfrm>
            <a:off x="5597734" y="542630"/>
            <a:ext cx="2000250" cy="3581401"/>
          </a:xfrm>
          <a:custGeom>
            <a:avLst/>
            <a:gdLst>
              <a:gd name="T0" fmla="*/ 0 w 1260"/>
              <a:gd name="T1" fmla="*/ 0 h 2256"/>
              <a:gd name="T2" fmla="*/ 2147483647 w 1260"/>
              <a:gd name="T3" fmla="*/ 2147483647 h 2256"/>
              <a:gd name="T4" fmla="*/ 2147483647 w 1260"/>
              <a:gd name="T5" fmla="*/ 2147483647 h 2256"/>
              <a:gd name="T6" fmla="*/ 2147483647 w 1260"/>
              <a:gd name="T7" fmla="*/ 2147483647 h 2256"/>
              <a:gd name="T8" fmla="*/ 2147483647 w 1260"/>
              <a:gd name="T9" fmla="*/ 2147483647 h 2256"/>
              <a:gd name="T10" fmla="*/ 0 w 1260"/>
              <a:gd name="T11" fmla="*/ 0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2256"/>
              <a:gd name="T20" fmla="*/ 1260 w 1260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2256">
                <a:moveTo>
                  <a:pt x="0" y="0"/>
                </a:moveTo>
                <a:cubicBezTo>
                  <a:pt x="4" y="20"/>
                  <a:pt x="12" y="60"/>
                  <a:pt x="12" y="60"/>
                </a:cubicBezTo>
                <a:lnTo>
                  <a:pt x="18" y="1548"/>
                </a:lnTo>
                <a:lnTo>
                  <a:pt x="1260" y="2256"/>
                </a:lnTo>
                <a:lnTo>
                  <a:pt x="1254" y="714"/>
                </a:lnTo>
                <a:lnTo>
                  <a:pt x="0" y="0"/>
                </a:lnTo>
                <a:close/>
              </a:path>
            </a:pathLst>
          </a:custGeom>
          <a:solidFill>
            <a:srgbClr val="008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b="1"/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 flipH="1">
            <a:off x="5596325" y="2549761"/>
            <a:ext cx="1584325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 sz="1600" b="1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3366138" y="6044351"/>
            <a:ext cx="3209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5566670" y="2636859"/>
            <a:ext cx="332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b="1" dirty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45080" name="Line 26"/>
          <p:cNvSpPr>
            <a:spLocks noChangeShapeType="1"/>
          </p:cNvSpPr>
          <p:nvPr/>
        </p:nvSpPr>
        <p:spPr bwMode="auto">
          <a:xfrm rot="20934905" flipV="1">
            <a:off x="3019127" y="439179"/>
            <a:ext cx="3786147" cy="52492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5081" name="Line 27"/>
          <p:cNvSpPr>
            <a:spLocks noChangeShapeType="1"/>
          </p:cNvSpPr>
          <p:nvPr/>
        </p:nvSpPr>
        <p:spPr bwMode="auto">
          <a:xfrm rot="20934905" flipV="1">
            <a:off x="3290752" y="3429308"/>
            <a:ext cx="5613005" cy="20628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b="1"/>
          </a:p>
        </p:txBody>
      </p:sp>
      <p:sp>
        <p:nvSpPr>
          <p:cNvPr id="33" name="BlokTextu 32"/>
          <p:cNvSpPr txBox="1"/>
          <p:nvPr/>
        </p:nvSpPr>
        <p:spPr>
          <a:xfrm>
            <a:off x="252000" y="180000"/>
            <a:ext cx="5833648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1600" b="1" dirty="0" smtClean="0"/>
              <a:t>Voľba priemetne a jej vplyv na veľkosť priemetu</a:t>
            </a:r>
            <a:endParaRPr lang="sk-SK" sz="1600" dirty="0" smtClean="0"/>
          </a:p>
          <a:p>
            <a:pPr algn="l"/>
            <a:endParaRPr lang="sk-SK" sz="1400" dirty="0" smtClean="0"/>
          </a:p>
          <a:p>
            <a:pPr algn="l"/>
            <a:r>
              <a:rPr lang="sk-SK" sz="1400" dirty="0" smtClean="0"/>
              <a:t>Zobrazovaný objekt (kváder) musí ležať v zornom kužeľovom priestore.</a:t>
            </a:r>
          </a:p>
          <a:p>
            <a:pPr algn="l"/>
            <a:r>
              <a:rPr lang="sk-SK" sz="1400" dirty="0" smtClean="0"/>
              <a:t>Os zornej kužeľovej plochy je vodorovná.</a:t>
            </a:r>
          </a:p>
          <a:p>
            <a:pPr algn="l"/>
            <a:r>
              <a:rPr lang="sk-SK" sz="1400" dirty="0" smtClean="0"/>
              <a:t>Priemetňa je kolmá na os zornej kužeľovej plochy. </a:t>
            </a:r>
          </a:p>
          <a:p>
            <a:pPr algn="l"/>
            <a:endParaRPr lang="sk-SK" sz="1400" dirty="0" smtClean="0"/>
          </a:p>
          <a:p>
            <a:pPr algn="l"/>
            <a:r>
              <a:rPr lang="sk-SK" sz="1400" b="1" dirty="0" smtClean="0">
                <a:solidFill>
                  <a:srgbClr val="FF0000"/>
                </a:solidFill>
              </a:rPr>
              <a:t>Vzdialenosť priemetne od objektu je ľubovoľná.</a:t>
            </a:r>
          </a:p>
          <a:p>
            <a:pPr algn="l"/>
            <a:endParaRPr lang="sk-SK" sz="1400" dirty="0" smtClean="0"/>
          </a:p>
          <a:p>
            <a:pPr algn="l"/>
            <a:r>
              <a:rPr lang="sk-SK" sz="1200" dirty="0" smtClean="0">
                <a:solidFill>
                  <a:srgbClr val="0033CC"/>
                </a:solidFill>
              </a:rPr>
              <a:t>Príklad:</a:t>
            </a:r>
            <a:r>
              <a:rPr lang="sk-SK" sz="1200" dirty="0" smtClean="0"/>
              <a:t> Priemetne</a:t>
            </a:r>
            <a:r>
              <a:rPr lang="sk-SK" sz="1200" b="1" dirty="0" smtClean="0"/>
              <a:t> </a:t>
            </a:r>
            <a:r>
              <a:rPr lang="sk-SK" sz="1200" b="1" dirty="0" smtClean="0">
                <a:sym typeface="Symbol"/>
              </a:rPr>
              <a:t> </a:t>
            </a:r>
            <a:r>
              <a:rPr lang="sk-SK" sz="1200" dirty="0" smtClean="0">
                <a:sym typeface="Symbol"/>
              </a:rPr>
              <a:t> a </a:t>
            </a:r>
            <a:r>
              <a:rPr lang="sk-SK" sz="1200" b="1" baseline="30000" dirty="0" smtClean="0">
                <a:sym typeface="Symbol"/>
              </a:rPr>
              <a:t>1</a:t>
            </a:r>
            <a:r>
              <a:rPr lang="sk-SK" sz="1200" b="1" dirty="0" smtClean="0">
                <a:sym typeface="Symbol"/>
              </a:rPr>
              <a:t> </a:t>
            </a:r>
            <a:r>
              <a:rPr lang="sk-SK" sz="1200" dirty="0" smtClean="0">
                <a:sym typeface="Symbol"/>
              </a:rPr>
              <a:t> sú medzi objektom</a:t>
            </a:r>
          </a:p>
          <a:p>
            <a:pPr algn="l"/>
            <a:r>
              <a:rPr lang="sk-SK" sz="1200" dirty="0" smtClean="0">
                <a:sym typeface="Symbol"/>
              </a:rPr>
              <a:t>a stredom premietania. Priemetňa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b="1" baseline="30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</a:t>
            </a:r>
            <a:r>
              <a:rPr lang="sk-SK" sz="1200" dirty="0" smtClean="0">
                <a:sym typeface="Symbol"/>
              </a:rPr>
              <a:t> je za objektom.</a:t>
            </a:r>
          </a:p>
          <a:p>
            <a:pPr algn="l"/>
            <a:r>
              <a:rPr lang="sk-SK" sz="1200" dirty="0" smtClean="0">
                <a:sym typeface="Symbol"/>
              </a:rPr>
              <a:t>Stredové priemety bodu </a:t>
            </a:r>
            <a:r>
              <a:rPr lang="sk-SK" sz="1200" b="1" dirty="0" smtClean="0">
                <a:sym typeface="Symbol"/>
              </a:rPr>
              <a:t>A </a:t>
            </a:r>
            <a:r>
              <a:rPr lang="sk-SK" sz="1200" dirty="0" smtClean="0">
                <a:sym typeface="Symbol"/>
              </a:rPr>
              <a:t> do priemetní </a:t>
            </a:r>
            <a:r>
              <a:rPr lang="sk-SK" sz="1200" b="1" baseline="30000" dirty="0" smtClean="0">
                <a:sym typeface="Symbol"/>
              </a:rPr>
              <a:t>1</a:t>
            </a:r>
            <a:r>
              <a:rPr lang="sk-SK" sz="1200" b="1" dirty="0" smtClean="0">
                <a:sym typeface="Symbol"/>
              </a:rPr>
              <a:t>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dirty="0" smtClean="0">
                <a:sym typeface="Symbol"/>
              </a:rPr>
              <a:t> 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b="1" baseline="30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</a:t>
            </a:r>
          </a:p>
          <a:p>
            <a:pPr algn="l"/>
            <a:r>
              <a:rPr lang="sk-SK" sz="1200" dirty="0" smtClean="0"/>
              <a:t>sú </a:t>
            </a:r>
            <a:r>
              <a:rPr lang="sk-SK" sz="1200" b="1" baseline="30000" dirty="0" smtClean="0"/>
              <a:t>1</a:t>
            </a:r>
            <a:r>
              <a:rPr lang="sk-SK" sz="1200" b="1" dirty="0" smtClean="0"/>
              <a:t>A</a:t>
            </a:r>
            <a:r>
              <a:rPr lang="sk-SK" sz="1200" b="1" baseline="-25000" dirty="0" smtClean="0"/>
              <a:t>s</a:t>
            </a:r>
            <a:r>
              <a:rPr lang="sk-SK" sz="1200" dirty="0" smtClean="0"/>
              <a:t>,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A</a:t>
            </a:r>
            <a:r>
              <a:rPr lang="sk-SK" sz="1200" b="1" baseline="-25000" dirty="0" err="1" smtClean="0"/>
              <a:t>s</a:t>
            </a:r>
            <a:r>
              <a:rPr lang="sk-SK" sz="1200" dirty="0" smtClean="0"/>
              <a:t>,</a:t>
            </a:r>
            <a:r>
              <a:rPr lang="sk-SK" sz="1200" b="1" dirty="0" smtClean="0"/>
              <a:t> </a:t>
            </a:r>
            <a:r>
              <a:rPr lang="sk-SK" sz="1200" b="1" baseline="30000" dirty="0" smtClean="0"/>
              <a:t>2</a:t>
            </a:r>
            <a:r>
              <a:rPr lang="sk-SK" sz="1200" b="1" dirty="0" smtClean="0"/>
              <a:t>A</a:t>
            </a:r>
            <a:r>
              <a:rPr lang="sk-SK" sz="1200" b="1" baseline="-25000" dirty="0" smtClean="0"/>
              <a:t>s</a:t>
            </a:r>
            <a:r>
              <a:rPr lang="sk-SK" sz="1200" dirty="0" smtClean="0"/>
              <a:t>.</a:t>
            </a:r>
          </a:p>
          <a:p>
            <a:pPr algn="l"/>
            <a:endParaRPr lang="sk-SK" sz="1200" dirty="0" smtClean="0"/>
          </a:p>
          <a:p>
            <a:r>
              <a:rPr lang="sk-SK" sz="1200" dirty="0" smtClean="0"/>
              <a:t>Platí: </a:t>
            </a:r>
            <a:r>
              <a:rPr lang="sk-SK" sz="1200" dirty="0" smtClean="0">
                <a:sym typeface="Symbol"/>
              </a:rPr>
              <a:t></a:t>
            </a:r>
            <a:r>
              <a:rPr lang="sk-SK" sz="1200" b="1" baseline="30000" dirty="0" smtClean="0">
                <a:sym typeface="Symbol"/>
              </a:rPr>
              <a:t>1</a:t>
            </a:r>
            <a:r>
              <a:rPr lang="sk-SK" sz="1200" b="1" dirty="0" smtClean="0">
                <a:sym typeface="Symbol"/>
              </a:rPr>
              <a:t>H</a:t>
            </a:r>
            <a:r>
              <a:rPr lang="sk-SK" sz="1200" b="1" baseline="30000" dirty="0" smtClean="0">
                <a:sym typeface="Symbol"/>
              </a:rPr>
              <a:t>1</a:t>
            </a:r>
            <a:r>
              <a:rPr lang="sk-SK" sz="1200" b="1" dirty="0" smtClean="0">
                <a:sym typeface="Symbol"/>
              </a:rPr>
              <a:t>A</a:t>
            </a:r>
            <a:r>
              <a:rPr lang="sk-SK" sz="1200" b="1" baseline="-25000" dirty="0" smtClean="0">
                <a:sym typeface="Symbol"/>
              </a:rPr>
              <a:t>s</a:t>
            </a:r>
            <a:r>
              <a:rPr lang="sk-SK" sz="1200" dirty="0" smtClean="0">
                <a:sym typeface="Symbol"/>
              </a:rPr>
              <a:t>  </a:t>
            </a:r>
            <a:r>
              <a:rPr lang="sk-SK" sz="1200" dirty="0" err="1" smtClean="0">
                <a:sym typeface="Symbol"/>
              </a:rPr>
              <a:t></a:t>
            </a:r>
            <a:r>
              <a:rPr lang="sk-SK" sz="1200" b="1" dirty="0" err="1" smtClean="0">
                <a:sym typeface="Symbol"/>
              </a:rPr>
              <a:t>HA</a:t>
            </a:r>
            <a:r>
              <a:rPr lang="sk-SK" sz="1200" b="1" baseline="-25000" dirty="0" err="1" smtClean="0">
                <a:sym typeface="Symbol"/>
              </a:rPr>
              <a:t>s</a:t>
            </a:r>
            <a:r>
              <a:rPr lang="sk-SK" sz="1200" dirty="0" err="1" smtClean="0">
                <a:sym typeface="Symbol"/>
              </a:rPr>
              <a:t></a:t>
            </a:r>
            <a:r>
              <a:rPr lang="sk-SK" sz="1200" dirty="0" smtClean="0">
                <a:sym typeface="Symbol"/>
              </a:rPr>
              <a:t>  </a:t>
            </a:r>
            <a:r>
              <a:rPr lang="sk-SK" sz="1200" b="1" baseline="30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H</a:t>
            </a:r>
            <a:r>
              <a:rPr lang="sk-SK" sz="1200" b="1" baseline="30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A</a:t>
            </a:r>
            <a:r>
              <a:rPr lang="sk-SK" sz="1200" b="1" baseline="-25000" dirty="0" smtClean="0">
                <a:sym typeface="Symbol"/>
              </a:rPr>
              <a:t>s</a:t>
            </a:r>
            <a:r>
              <a:rPr lang="sk-SK" sz="1200" dirty="0" smtClean="0">
                <a:sym typeface="Symbol"/>
              </a:rPr>
              <a:t> </a:t>
            </a:r>
          </a:p>
          <a:p>
            <a:r>
              <a:rPr lang="sk-SK" sz="1200" baseline="30000" dirty="0" smtClean="0">
                <a:sym typeface="Symbol"/>
              </a:rPr>
              <a:t>                </a:t>
            </a:r>
          </a:p>
          <a:p>
            <a:r>
              <a:rPr lang="sk-SK" sz="1200" baseline="30000" dirty="0" smtClean="0">
                <a:sym typeface="Symbol"/>
              </a:rPr>
              <a:t>                 </a:t>
            </a:r>
            <a:r>
              <a:rPr lang="sk-SK" sz="1200" b="1" baseline="30000" dirty="0" smtClean="0">
                <a:sym typeface="Symbol"/>
              </a:rPr>
              <a:t>1</a:t>
            </a:r>
            <a:r>
              <a:rPr lang="sk-SK" sz="1200" b="1" dirty="0" smtClean="0">
                <a:sym typeface="Symbol"/>
              </a:rPr>
              <a:t>H</a:t>
            </a:r>
            <a:r>
              <a:rPr lang="sk-SK" sz="1200" b="1" baseline="30000" dirty="0" smtClean="0">
                <a:sym typeface="Symbol"/>
              </a:rPr>
              <a:t>1</a:t>
            </a:r>
            <a:r>
              <a:rPr lang="sk-SK" sz="1200" b="1" dirty="0" smtClean="0">
                <a:sym typeface="Symbol"/>
              </a:rPr>
              <a:t>A</a:t>
            </a:r>
            <a:r>
              <a:rPr lang="sk-SK" sz="1200" b="1" baseline="-25000" dirty="0" smtClean="0">
                <a:sym typeface="Symbol"/>
              </a:rPr>
              <a:t>s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b="1" dirty="0">
                <a:latin typeface="Arial" pitchFamily="34" charset="0"/>
                <a:cs typeface="Arial" pitchFamily="34" charset="0"/>
                <a:sym typeface="Symbol"/>
              </a:rPr>
              <a:t></a:t>
            </a:r>
            <a:r>
              <a:rPr lang="sk-SK" sz="1200" b="1" dirty="0" smtClean="0">
                <a:sym typeface="Symbol"/>
              </a:rPr>
              <a:t>  </a:t>
            </a:r>
            <a:r>
              <a:rPr lang="sk-SK" sz="1200" b="1" dirty="0" err="1" smtClean="0">
                <a:sym typeface="Symbol"/>
              </a:rPr>
              <a:t>HA</a:t>
            </a:r>
            <a:r>
              <a:rPr lang="sk-SK" sz="1200" b="1" baseline="-25000" dirty="0" err="1" smtClean="0">
                <a:sym typeface="Symbol"/>
              </a:rPr>
              <a:t>s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b="1" dirty="0" err="1" smtClean="0">
                <a:latin typeface="Arial" pitchFamily="34" charset="0"/>
                <a:cs typeface="Arial" pitchFamily="34" charset="0"/>
                <a:sym typeface="Symbol"/>
              </a:rPr>
              <a:t>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b="1" baseline="30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H</a:t>
            </a:r>
            <a:r>
              <a:rPr lang="sk-SK" sz="1200" b="1" baseline="30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A</a:t>
            </a:r>
            <a:r>
              <a:rPr lang="sk-SK" sz="1200" b="1" baseline="-25000" dirty="0" smtClean="0">
                <a:sym typeface="Symbol"/>
              </a:rPr>
              <a:t>s</a:t>
            </a:r>
          </a:p>
          <a:p>
            <a:endParaRPr lang="sk-SK" sz="1200" dirty="0" smtClean="0"/>
          </a:p>
          <a:p>
            <a:r>
              <a:rPr lang="sk-SK" sz="1200" dirty="0" smtClean="0"/>
              <a:t>Ak priemetne </a:t>
            </a:r>
            <a:r>
              <a:rPr lang="sk-SK" sz="1200" b="1" baseline="30000" dirty="0" smtClean="0">
                <a:sym typeface="Symbol"/>
              </a:rPr>
              <a:t>1</a:t>
            </a:r>
            <a:r>
              <a:rPr lang="sk-SK" sz="1200" b="1" dirty="0" smtClean="0">
                <a:sym typeface="Symbol"/>
              </a:rPr>
              <a:t>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dirty="0" smtClean="0">
                <a:sym typeface="Symbol"/>
              </a:rPr>
              <a:t> </a:t>
            </a:r>
            <a:r>
              <a:rPr lang="sk-SK" sz="1200" dirty="0" smtClean="0">
                <a:sym typeface="Symbol"/>
              </a:rPr>
              <a:t>,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b="1" baseline="30000" dirty="0" smtClean="0">
                <a:sym typeface="Symbol"/>
              </a:rPr>
              <a:t>2</a:t>
            </a:r>
            <a:r>
              <a:rPr lang="sk-SK" sz="1200" b="1" dirty="0" smtClean="0">
                <a:sym typeface="Symbol"/>
              </a:rPr>
              <a:t></a:t>
            </a:r>
            <a:r>
              <a:rPr lang="sk-SK" sz="1200" dirty="0" smtClean="0"/>
              <a:t> (aj so stredovými </a:t>
            </a:r>
          </a:p>
          <a:p>
            <a:r>
              <a:rPr lang="sk-SK" sz="1200" dirty="0" smtClean="0"/>
              <a:t>priemetmi bodu </a:t>
            </a:r>
            <a:r>
              <a:rPr lang="sk-SK" sz="1200" b="1" dirty="0" smtClean="0"/>
              <a:t>A</a:t>
            </a:r>
            <a:r>
              <a:rPr lang="sk-SK" sz="1200" dirty="0" smtClean="0"/>
              <a:t>) posunieme tak, </a:t>
            </a:r>
          </a:p>
          <a:p>
            <a:r>
              <a:rPr lang="sk-SK" sz="1200" dirty="0" smtClean="0"/>
              <a:t>že  </a:t>
            </a:r>
            <a:r>
              <a:rPr lang="sk-SK" sz="1200" b="1" baseline="30000" dirty="0" smtClean="0"/>
              <a:t>1</a:t>
            </a:r>
            <a:r>
              <a:rPr lang="sk-SK" sz="1200" b="1" dirty="0" smtClean="0"/>
              <a:t>H</a:t>
            </a:r>
            <a:r>
              <a:rPr lang="sk-SK" sz="1200" dirty="0" smtClean="0"/>
              <a:t> = </a:t>
            </a:r>
            <a:r>
              <a:rPr lang="sk-SK" sz="1200" b="1" dirty="0" smtClean="0"/>
              <a:t>H</a:t>
            </a:r>
            <a:r>
              <a:rPr lang="sk-SK" sz="1200" dirty="0" smtClean="0"/>
              <a:t> = </a:t>
            </a:r>
            <a:r>
              <a:rPr lang="sk-SK" sz="1200" b="1" baseline="30000" dirty="0" smtClean="0"/>
              <a:t>2</a:t>
            </a:r>
            <a:r>
              <a:rPr lang="sk-SK" sz="1200" b="1" dirty="0" smtClean="0"/>
              <a:t>H</a:t>
            </a:r>
            <a:r>
              <a:rPr lang="sk-SK" sz="1200" dirty="0" smtClean="0"/>
              <a:t>, tak sú stredové priemety</a:t>
            </a:r>
          </a:p>
          <a:p>
            <a:r>
              <a:rPr lang="sk-SK" sz="1200" b="1" baseline="30000" dirty="0" smtClean="0"/>
              <a:t>1</a:t>
            </a:r>
            <a:r>
              <a:rPr lang="sk-SK" sz="1200" b="1" dirty="0" smtClean="0"/>
              <a:t>A</a:t>
            </a:r>
            <a:r>
              <a:rPr lang="sk-SK" sz="1200" b="1" baseline="-25000" dirty="0" smtClean="0"/>
              <a:t>s</a:t>
            </a:r>
            <a:r>
              <a:rPr lang="sk-SK" sz="1200" dirty="0" smtClean="0"/>
              <a:t>,</a:t>
            </a:r>
            <a:r>
              <a:rPr lang="sk-SK" sz="1200" b="1" dirty="0" smtClean="0"/>
              <a:t> </a:t>
            </a:r>
            <a:r>
              <a:rPr lang="sk-SK" sz="1200" b="1" dirty="0" err="1" smtClean="0"/>
              <a:t>A</a:t>
            </a:r>
            <a:r>
              <a:rPr lang="sk-SK" sz="1200" b="1" baseline="-25000" dirty="0" err="1" smtClean="0"/>
              <a:t>s</a:t>
            </a:r>
            <a:r>
              <a:rPr lang="sk-SK" sz="1200" dirty="0" smtClean="0"/>
              <a:t>,</a:t>
            </a:r>
            <a:r>
              <a:rPr lang="sk-SK" sz="1200" b="1" dirty="0" smtClean="0"/>
              <a:t> </a:t>
            </a:r>
            <a:r>
              <a:rPr lang="sk-SK" sz="1200" b="1" baseline="30000" dirty="0" smtClean="0"/>
              <a:t>2</a:t>
            </a:r>
            <a:r>
              <a:rPr lang="sk-SK" sz="1200" b="1" dirty="0" smtClean="0"/>
              <a:t>A</a:t>
            </a:r>
            <a:r>
              <a:rPr lang="sk-SK" sz="1200" b="1" baseline="-25000" dirty="0" smtClean="0"/>
              <a:t>s</a:t>
            </a:r>
            <a:r>
              <a:rPr lang="sk-SK" sz="1200" dirty="0" smtClean="0"/>
              <a:t> vo vzťahu </a:t>
            </a:r>
            <a:r>
              <a:rPr lang="sk-SK" sz="1200" dirty="0" err="1" smtClean="0"/>
              <a:t>rovnoľahlosti</a:t>
            </a:r>
            <a:r>
              <a:rPr lang="sk-SK" sz="1200" dirty="0" smtClean="0"/>
              <a:t> </a:t>
            </a:r>
          </a:p>
          <a:p>
            <a:r>
              <a:rPr lang="sk-SK" sz="1200" dirty="0" smtClean="0"/>
              <a:t>so stredom v bode </a:t>
            </a:r>
            <a:r>
              <a:rPr lang="sk-SK" sz="1200" b="1" dirty="0" smtClean="0"/>
              <a:t>H</a:t>
            </a:r>
            <a:r>
              <a:rPr lang="sk-SK" sz="1200" dirty="0" smtClean="0"/>
              <a:t>.</a:t>
            </a:r>
            <a:endParaRPr lang="sk-SK" sz="1200" dirty="0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7247585" y="3652039"/>
            <a:ext cx="372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b="1" baseline="30000" dirty="0" smtClean="0">
                <a:sym typeface="Symbol" pitchFamily="18" charset="2"/>
              </a:rPr>
              <a:t>2</a:t>
            </a:r>
            <a:r>
              <a:rPr lang="sk-SK" sz="1600" b="1" dirty="0" smtClean="0">
                <a:sym typeface="Symbol" pitchFamily="18" charset="2"/>
              </a:rPr>
              <a:t></a:t>
            </a:r>
            <a:endParaRPr lang="sk-SK" sz="1600" b="1" dirty="0">
              <a:sym typeface="Symbol" pitchFamily="18" charset="2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216855" y="1546827"/>
            <a:ext cx="482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b="1" baseline="30000" dirty="0" smtClean="0">
                <a:solidFill>
                  <a:srgbClr val="CC0000"/>
                </a:solidFill>
              </a:rPr>
              <a:t>2</a:t>
            </a:r>
            <a:r>
              <a:rPr lang="sk-SK" sz="1600" b="1" dirty="0" smtClean="0">
                <a:solidFill>
                  <a:srgbClr val="CC0000"/>
                </a:solidFill>
              </a:rPr>
              <a:t>A</a:t>
            </a:r>
            <a:r>
              <a:rPr lang="sk-SK" sz="1600" b="1" baseline="-25000" dirty="0" smtClean="0">
                <a:solidFill>
                  <a:srgbClr val="CC0000"/>
                </a:solidFill>
              </a:rPr>
              <a:t>s</a:t>
            </a:r>
            <a:endParaRPr lang="sk-SK" sz="1600" b="1" dirty="0">
              <a:solidFill>
                <a:srgbClr val="CC0000"/>
              </a:solidFill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6910459" y="2127532"/>
            <a:ext cx="407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b="1" baseline="30000" dirty="0" smtClean="0">
                <a:solidFill>
                  <a:srgbClr val="CC0000"/>
                </a:solidFill>
              </a:rPr>
              <a:t>2</a:t>
            </a:r>
            <a:r>
              <a:rPr lang="sk-SK" sz="1600" b="1" dirty="0" smtClean="0">
                <a:solidFill>
                  <a:srgbClr val="CC0000"/>
                </a:solidFill>
              </a:rPr>
              <a:t>H</a:t>
            </a:r>
            <a:endParaRPr lang="sk-SK" sz="1600" b="1" dirty="0">
              <a:solidFill>
                <a:srgbClr val="CC0000"/>
              </a:solidFill>
            </a:endParaRPr>
          </a:p>
        </p:txBody>
      </p:sp>
      <p:cxnSp>
        <p:nvCxnSpPr>
          <p:cNvPr id="49" name="Rovná spojnica 48"/>
          <p:cNvCxnSpPr/>
          <p:nvPr/>
        </p:nvCxnSpPr>
        <p:spPr bwMode="auto">
          <a:xfrm>
            <a:off x="6661787" y="1873173"/>
            <a:ext cx="273127" cy="27312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Oval 30"/>
          <p:cNvSpPr>
            <a:spLocks noChangeArrowheads="1"/>
          </p:cNvSpPr>
          <p:nvPr/>
        </p:nvSpPr>
        <p:spPr bwMode="auto">
          <a:xfrm flipV="1">
            <a:off x="6919687" y="2118871"/>
            <a:ext cx="73025" cy="841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600" b="1"/>
          </a:p>
        </p:txBody>
      </p:sp>
      <p:sp>
        <p:nvSpPr>
          <p:cNvPr id="44" name="Voľná forma 43"/>
          <p:cNvSpPr/>
          <p:nvPr/>
        </p:nvSpPr>
        <p:spPr>
          <a:xfrm>
            <a:off x="6287911" y="1"/>
            <a:ext cx="2733793" cy="2997199"/>
          </a:xfrm>
          <a:custGeom>
            <a:avLst/>
            <a:gdLst>
              <a:gd name="connsiteX0" fmla="*/ 0 w 2733793"/>
              <a:gd name="connsiteY0" fmla="*/ 112888 h 2997199"/>
              <a:gd name="connsiteX1" fmla="*/ 553156 w 2733793"/>
              <a:gd name="connsiteY1" fmla="*/ 45155 h 2997199"/>
              <a:gd name="connsiteX2" fmla="*/ 1106311 w 2733793"/>
              <a:gd name="connsiteY2" fmla="*/ 383821 h 2997199"/>
              <a:gd name="connsiteX3" fmla="*/ 1411111 w 2733793"/>
              <a:gd name="connsiteY3" fmla="*/ 1015999 h 2997199"/>
              <a:gd name="connsiteX4" fmla="*/ 1535289 w 2733793"/>
              <a:gd name="connsiteY4" fmla="*/ 2054577 h 2997199"/>
              <a:gd name="connsiteX5" fmla="*/ 1817511 w 2733793"/>
              <a:gd name="connsiteY5" fmla="*/ 2765777 h 2997199"/>
              <a:gd name="connsiteX6" fmla="*/ 2291645 w 2733793"/>
              <a:gd name="connsiteY6" fmla="*/ 2946399 h 2997199"/>
              <a:gd name="connsiteX7" fmla="*/ 2686756 w 2733793"/>
              <a:gd name="connsiteY7" fmla="*/ 2460977 h 2997199"/>
              <a:gd name="connsiteX8" fmla="*/ 2573867 w 2733793"/>
              <a:gd name="connsiteY8" fmla="*/ 1738488 h 2997199"/>
              <a:gd name="connsiteX9" fmla="*/ 1907822 w 2733793"/>
              <a:gd name="connsiteY9" fmla="*/ 1332088 h 2997199"/>
              <a:gd name="connsiteX10" fmla="*/ 1162756 w 2733793"/>
              <a:gd name="connsiteY10" fmla="*/ 496710 h 2997199"/>
              <a:gd name="connsiteX0" fmla="*/ 0 w 2733793"/>
              <a:gd name="connsiteY0" fmla="*/ 112888 h 2997199"/>
              <a:gd name="connsiteX1" fmla="*/ 553156 w 2733793"/>
              <a:gd name="connsiteY1" fmla="*/ 45155 h 2997199"/>
              <a:gd name="connsiteX2" fmla="*/ 1106311 w 2733793"/>
              <a:gd name="connsiteY2" fmla="*/ 383821 h 2997199"/>
              <a:gd name="connsiteX3" fmla="*/ 1411111 w 2733793"/>
              <a:gd name="connsiteY3" fmla="*/ 1015999 h 2997199"/>
              <a:gd name="connsiteX4" fmla="*/ 1535289 w 2733793"/>
              <a:gd name="connsiteY4" fmla="*/ 2054577 h 2997199"/>
              <a:gd name="connsiteX5" fmla="*/ 1817511 w 2733793"/>
              <a:gd name="connsiteY5" fmla="*/ 2765777 h 2997199"/>
              <a:gd name="connsiteX6" fmla="*/ 2291645 w 2733793"/>
              <a:gd name="connsiteY6" fmla="*/ 2946399 h 2997199"/>
              <a:gd name="connsiteX7" fmla="*/ 2686756 w 2733793"/>
              <a:gd name="connsiteY7" fmla="*/ 2460977 h 2997199"/>
              <a:gd name="connsiteX8" fmla="*/ 2573867 w 2733793"/>
              <a:gd name="connsiteY8" fmla="*/ 1738488 h 2997199"/>
              <a:gd name="connsiteX9" fmla="*/ 1907822 w 2733793"/>
              <a:gd name="connsiteY9" fmla="*/ 1332088 h 2997199"/>
              <a:gd name="connsiteX10" fmla="*/ 1197086 w 2733793"/>
              <a:gd name="connsiteY10" fmla="*/ 470888 h 299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3793" h="2997199">
                <a:moveTo>
                  <a:pt x="0" y="112888"/>
                </a:moveTo>
                <a:cubicBezTo>
                  <a:pt x="184385" y="56444"/>
                  <a:pt x="368771" y="0"/>
                  <a:pt x="553156" y="45155"/>
                </a:cubicBezTo>
                <a:cubicBezTo>
                  <a:pt x="737541" y="90310"/>
                  <a:pt x="963319" y="222014"/>
                  <a:pt x="1106311" y="383821"/>
                </a:cubicBezTo>
                <a:cubicBezTo>
                  <a:pt x="1249304" y="545628"/>
                  <a:pt x="1339615" y="737540"/>
                  <a:pt x="1411111" y="1015999"/>
                </a:cubicBezTo>
                <a:cubicBezTo>
                  <a:pt x="1482607" y="1294458"/>
                  <a:pt x="1467556" y="1762947"/>
                  <a:pt x="1535289" y="2054577"/>
                </a:cubicBezTo>
                <a:cubicBezTo>
                  <a:pt x="1603022" y="2346207"/>
                  <a:pt x="1691452" y="2617140"/>
                  <a:pt x="1817511" y="2765777"/>
                </a:cubicBezTo>
                <a:cubicBezTo>
                  <a:pt x="1943570" y="2914414"/>
                  <a:pt x="2146771" y="2997199"/>
                  <a:pt x="2291645" y="2946399"/>
                </a:cubicBezTo>
                <a:cubicBezTo>
                  <a:pt x="2436519" y="2895599"/>
                  <a:pt x="2639719" y="2662296"/>
                  <a:pt x="2686756" y="2460977"/>
                </a:cubicBezTo>
                <a:cubicBezTo>
                  <a:pt x="2733793" y="2259658"/>
                  <a:pt x="2703689" y="1926636"/>
                  <a:pt x="2573867" y="1738488"/>
                </a:cubicBezTo>
                <a:cubicBezTo>
                  <a:pt x="2444045" y="1550340"/>
                  <a:pt x="2137286" y="1543355"/>
                  <a:pt x="1907822" y="1332088"/>
                </a:cubicBezTo>
                <a:cubicBezTo>
                  <a:pt x="1678358" y="1120821"/>
                  <a:pt x="1452026" y="785095"/>
                  <a:pt x="1197086" y="47088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auto">
          <a:xfrm flipV="1">
            <a:off x="5864792" y="2797271"/>
            <a:ext cx="73025" cy="841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600" b="1"/>
          </a:p>
        </p:txBody>
      </p:sp>
      <p:sp>
        <p:nvSpPr>
          <p:cNvPr id="56" name="Line 13"/>
          <p:cNvSpPr>
            <a:spLocks noChangeShapeType="1"/>
          </p:cNvSpPr>
          <p:nvPr/>
        </p:nvSpPr>
        <p:spPr bwMode="auto">
          <a:xfrm flipV="1">
            <a:off x="5375811" y="2611796"/>
            <a:ext cx="714134" cy="95279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 flipH="1">
            <a:off x="5566504" y="2889956"/>
            <a:ext cx="740933" cy="83537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54" name="Freeform 11"/>
          <p:cNvSpPr>
            <a:spLocks/>
          </p:cNvSpPr>
          <p:nvPr/>
        </p:nvSpPr>
        <p:spPr bwMode="auto">
          <a:xfrm>
            <a:off x="4441217" y="1671911"/>
            <a:ext cx="2000250" cy="3581400"/>
          </a:xfrm>
          <a:custGeom>
            <a:avLst/>
            <a:gdLst>
              <a:gd name="T0" fmla="*/ 0 w 1260"/>
              <a:gd name="T1" fmla="*/ 0 h 2256"/>
              <a:gd name="T2" fmla="*/ 2147483647 w 1260"/>
              <a:gd name="T3" fmla="*/ 2147483647 h 2256"/>
              <a:gd name="T4" fmla="*/ 2147483647 w 1260"/>
              <a:gd name="T5" fmla="*/ 2147483647 h 2256"/>
              <a:gd name="T6" fmla="*/ 2147483647 w 1260"/>
              <a:gd name="T7" fmla="*/ 2147483647 h 2256"/>
              <a:gd name="T8" fmla="*/ 2147483647 w 1260"/>
              <a:gd name="T9" fmla="*/ 2147483647 h 2256"/>
              <a:gd name="T10" fmla="*/ 0 w 1260"/>
              <a:gd name="T11" fmla="*/ 0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2256"/>
              <a:gd name="T20" fmla="*/ 1260 w 1260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2256">
                <a:moveTo>
                  <a:pt x="0" y="0"/>
                </a:moveTo>
                <a:cubicBezTo>
                  <a:pt x="4" y="20"/>
                  <a:pt x="12" y="60"/>
                  <a:pt x="12" y="60"/>
                </a:cubicBezTo>
                <a:lnTo>
                  <a:pt x="18" y="1548"/>
                </a:lnTo>
                <a:lnTo>
                  <a:pt x="1260" y="2256"/>
                </a:lnTo>
                <a:lnTo>
                  <a:pt x="1254" y="714"/>
                </a:lnTo>
                <a:lnTo>
                  <a:pt x="0" y="0"/>
                </a:lnTo>
                <a:close/>
              </a:path>
            </a:pathLst>
          </a:custGeom>
          <a:solidFill>
            <a:srgbClr val="008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70" name="Line 29"/>
          <p:cNvSpPr>
            <a:spLocks noChangeShapeType="1"/>
          </p:cNvSpPr>
          <p:nvPr/>
        </p:nvSpPr>
        <p:spPr bwMode="auto">
          <a:xfrm flipH="1">
            <a:off x="6395865" y="2190045"/>
            <a:ext cx="530668" cy="598312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 flipV="1">
            <a:off x="6110353" y="1864426"/>
            <a:ext cx="548656" cy="73201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75" name="Line 13"/>
          <p:cNvSpPr>
            <a:spLocks noChangeShapeType="1"/>
          </p:cNvSpPr>
          <p:nvPr/>
        </p:nvSpPr>
        <p:spPr bwMode="auto">
          <a:xfrm flipV="1">
            <a:off x="7049962" y="780888"/>
            <a:ext cx="431493" cy="575698"/>
          </a:xfrm>
          <a:prstGeom prst="line">
            <a:avLst/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 b="1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 flipV="1">
            <a:off x="6622021" y="1827287"/>
            <a:ext cx="73025" cy="841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600" b="1"/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6145065" y="4725914"/>
            <a:ext cx="296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b="1" dirty="0" smtClean="0">
                <a:sym typeface="Symbol" pitchFamily="18" charset="2"/>
              </a:rPr>
              <a:t></a:t>
            </a:r>
            <a:endParaRPr lang="sk-SK" sz="1600" b="1" dirty="0">
              <a:sym typeface="Symbol" pitchFamily="18" charset="2"/>
            </a:endParaRPr>
          </a:p>
        </p:txBody>
      </p:sp>
      <p:sp>
        <p:nvSpPr>
          <p:cNvPr id="89119" name="Text Box 31"/>
          <p:cNvSpPr txBox="1">
            <a:spLocks noChangeArrowheads="1"/>
          </p:cNvSpPr>
          <p:nvPr/>
        </p:nvSpPr>
        <p:spPr bwMode="auto">
          <a:xfrm>
            <a:off x="4972649" y="3248222"/>
            <a:ext cx="407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b="1" dirty="0" err="1" smtClean="0">
                <a:solidFill>
                  <a:srgbClr val="CC0000"/>
                </a:solidFill>
              </a:rPr>
              <a:t>A</a:t>
            </a:r>
            <a:r>
              <a:rPr lang="sk-SK" sz="1600" b="1" baseline="-25000" dirty="0" err="1" smtClean="0">
                <a:solidFill>
                  <a:srgbClr val="CC0000"/>
                </a:solidFill>
              </a:rPr>
              <a:t>s</a:t>
            </a:r>
            <a:endParaRPr lang="sk-SK" sz="1600" b="1" dirty="0">
              <a:solidFill>
                <a:srgbClr val="CC0000"/>
              </a:solidFill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 flipV="1">
            <a:off x="4718756" y="3780476"/>
            <a:ext cx="485422" cy="64765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5454984" y="3752528"/>
            <a:ext cx="3321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b="1" dirty="0" smtClean="0">
                <a:solidFill>
                  <a:srgbClr val="CC0000"/>
                </a:solidFill>
              </a:rPr>
              <a:t>H</a:t>
            </a:r>
            <a:endParaRPr lang="sk-SK" sz="1600" b="1" dirty="0">
              <a:solidFill>
                <a:srgbClr val="CC0000"/>
              </a:solidFill>
            </a:endParaRPr>
          </a:p>
        </p:txBody>
      </p:sp>
      <p:cxnSp>
        <p:nvCxnSpPr>
          <p:cNvPr id="45" name="Rovná spojnica 44"/>
          <p:cNvCxnSpPr/>
          <p:nvPr/>
        </p:nvCxnSpPr>
        <p:spPr bwMode="auto">
          <a:xfrm>
            <a:off x="5363254" y="3592286"/>
            <a:ext cx="185503" cy="185503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118" name="Oval 30"/>
          <p:cNvSpPr>
            <a:spLocks noChangeArrowheads="1"/>
          </p:cNvSpPr>
          <p:nvPr/>
        </p:nvSpPr>
        <p:spPr bwMode="auto">
          <a:xfrm flipV="1">
            <a:off x="5317527" y="3531710"/>
            <a:ext cx="73025" cy="841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600" b="1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 flipV="1">
            <a:off x="5487169" y="3722564"/>
            <a:ext cx="73025" cy="841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600" b="1"/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>
            <a:off x="4830486" y="3928533"/>
            <a:ext cx="562932" cy="63468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 flipV="1">
            <a:off x="5204178" y="3597127"/>
            <a:ext cx="133058" cy="1775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>
            <a:off x="3621866" y="2871240"/>
            <a:ext cx="2000250" cy="3581400"/>
          </a:xfrm>
          <a:custGeom>
            <a:avLst/>
            <a:gdLst>
              <a:gd name="T0" fmla="*/ 0 w 1260"/>
              <a:gd name="T1" fmla="*/ 0 h 2256"/>
              <a:gd name="T2" fmla="*/ 2147483647 w 1260"/>
              <a:gd name="T3" fmla="*/ 2147483647 h 2256"/>
              <a:gd name="T4" fmla="*/ 2147483647 w 1260"/>
              <a:gd name="T5" fmla="*/ 2147483647 h 2256"/>
              <a:gd name="T6" fmla="*/ 2147483647 w 1260"/>
              <a:gd name="T7" fmla="*/ 2147483647 h 2256"/>
              <a:gd name="T8" fmla="*/ 2147483647 w 1260"/>
              <a:gd name="T9" fmla="*/ 2147483647 h 2256"/>
              <a:gd name="T10" fmla="*/ 0 w 1260"/>
              <a:gd name="T11" fmla="*/ 0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0"/>
              <a:gd name="T19" fmla="*/ 0 h 2256"/>
              <a:gd name="T20" fmla="*/ 1260 w 1260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0" h="2256">
                <a:moveTo>
                  <a:pt x="0" y="0"/>
                </a:moveTo>
                <a:cubicBezTo>
                  <a:pt x="4" y="20"/>
                  <a:pt x="12" y="60"/>
                  <a:pt x="12" y="60"/>
                </a:cubicBezTo>
                <a:lnTo>
                  <a:pt x="18" y="1548"/>
                </a:lnTo>
                <a:lnTo>
                  <a:pt x="1260" y="2256"/>
                </a:lnTo>
                <a:lnTo>
                  <a:pt x="1254" y="714"/>
                </a:lnTo>
                <a:lnTo>
                  <a:pt x="0" y="0"/>
                </a:lnTo>
                <a:close/>
              </a:path>
            </a:pathLst>
          </a:custGeom>
          <a:solidFill>
            <a:srgbClr val="008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273946" y="4131418"/>
            <a:ext cx="482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b="1" baseline="30000" dirty="0" smtClean="0">
                <a:solidFill>
                  <a:srgbClr val="CC0000"/>
                </a:solidFill>
              </a:rPr>
              <a:t>1</a:t>
            </a:r>
            <a:r>
              <a:rPr lang="sk-SK" sz="1600" b="1" dirty="0" smtClean="0">
                <a:solidFill>
                  <a:srgbClr val="CC0000"/>
                </a:solidFill>
              </a:rPr>
              <a:t>A</a:t>
            </a:r>
            <a:r>
              <a:rPr lang="sk-SK" sz="1600" b="1" baseline="-25000" dirty="0" smtClean="0">
                <a:solidFill>
                  <a:srgbClr val="CC0000"/>
                </a:solidFill>
              </a:rPr>
              <a:t>s</a:t>
            </a:r>
            <a:endParaRPr lang="sk-SK" sz="1600" b="1" dirty="0">
              <a:solidFill>
                <a:srgbClr val="CC0000"/>
              </a:solidFill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4758221" y="4565790"/>
            <a:ext cx="407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b="1" baseline="30000" dirty="0" smtClean="0">
                <a:solidFill>
                  <a:srgbClr val="CC0000"/>
                </a:solidFill>
              </a:rPr>
              <a:t>1</a:t>
            </a:r>
            <a:r>
              <a:rPr lang="sk-SK" sz="1600" b="1" dirty="0" smtClean="0">
                <a:solidFill>
                  <a:srgbClr val="CC0000"/>
                </a:solidFill>
              </a:rPr>
              <a:t>H</a:t>
            </a:r>
            <a:endParaRPr lang="sk-SK" sz="1600" b="1" dirty="0">
              <a:solidFill>
                <a:srgbClr val="CC0000"/>
              </a:solidFill>
            </a:endParaRPr>
          </a:p>
        </p:txBody>
      </p:sp>
      <p:sp>
        <p:nvSpPr>
          <p:cNvPr id="69" name="Line 29"/>
          <p:cNvSpPr>
            <a:spLocks noChangeShapeType="1"/>
          </p:cNvSpPr>
          <p:nvPr/>
        </p:nvSpPr>
        <p:spPr bwMode="auto">
          <a:xfrm flipH="1">
            <a:off x="5415693" y="3789040"/>
            <a:ext cx="103698" cy="116916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sz="1600" b="1"/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auto">
          <a:xfrm flipV="1">
            <a:off x="3508060" y="5968702"/>
            <a:ext cx="73025" cy="841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b="1"/>
          </a:p>
        </p:txBody>
      </p:sp>
      <p:cxnSp>
        <p:nvCxnSpPr>
          <p:cNvPr id="46" name="Rovná spojnica 45"/>
          <p:cNvCxnSpPr/>
          <p:nvPr/>
        </p:nvCxnSpPr>
        <p:spPr bwMode="auto">
          <a:xfrm>
            <a:off x="4673533" y="4483620"/>
            <a:ext cx="93732" cy="937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Rovná spojnica 58"/>
          <p:cNvCxnSpPr/>
          <p:nvPr/>
        </p:nvCxnSpPr>
        <p:spPr bwMode="auto">
          <a:xfrm>
            <a:off x="4667459" y="4485466"/>
            <a:ext cx="120161" cy="12016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4157348" y="5176539"/>
            <a:ext cx="309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sz="1600" b="1">
                <a:solidFill>
                  <a:srgbClr val="CC0000"/>
                </a:solidFill>
              </a:rPr>
              <a:t>o</a:t>
            </a:r>
          </a:p>
        </p:txBody>
      </p:sp>
      <p:sp>
        <p:nvSpPr>
          <p:cNvPr id="42" name="Oval 30"/>
          <p:cNvSpPr>
            <a:spLocks noChangeArrowheads="1"/>
          </p:cNvSpPr>
          <p:nvPr/>
        </p:nvSpPr>
        <p:spPr bwMode="auto">
          <a:xfrm flipV="1">
            <a:off x="4755825" y="4560892"/>
            <a:ext cx="73025" cy="841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600" b="1"/>
          </a:p>
        </p:txBody>
      </p:sp>
      <p:sp>
        <p:nvSpPr>
          <p:cNvPr id="60" name="Oval 30"/>
          <p:cNvSpPr>
            <a:spLocks noChangeArrowheads="1"/>
          </p:cNvSpPr>
          <p:nvPr/>
        </p:nvSpPr>
        <p:spPr bwMode="auto">
          <a:xfrm flipV="1">
            <a:off x="4751152" y="4560450"/>
            <a:ext cx="73025" cy="841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600" b="1"/>
          </a:p>
        </p:txBody>
      </p:sp>
      <p:sp>
        <p:nvSpPr>
          <p:cNvPr id="89101" name="Line 13"/>
          <p:cNvSpPr>
            <a:spLocks noChangeShapeType="1"/>
          </p:cNvSpPr>
          <p:nvPr/>
        </p:nvSpPr>
        <p:spPr bwMode="auto">
          <a:xfrm flipV="1">
            <a:off x="3508061" y="4492977"/>
            <a:ext cx="1159614" cy="15471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 b="1"/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 flipH="1">
            <a:off x="3508057" y="4605867"/>
            <a:ext cx="1272117" cy="1434271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 b="1"/>
          </a:p>
        </p:txBody>
      </p:sp>
      <p:sp>
        <p:nvSpPr>
          <p:cNvPr id="36" name="Oval 30"/>
          <p:cNvSpPr>
            <a:spLocks noChangeArrowheads="1"/>
          </p:cNvSpPr>
          <p:nvPr/>
        </p:nvSpPr>
        <p:spPr bwMode="auto">
          <a:xfrm flipV="1">
            <a:off x="4641277" y="4444056"/>
            <a:ext cx="73025" cy="841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600" b="1"/>
          </a:p>
        </p:txBody>
      </p:sp>
      <p:sp>
        <p:nvSpPr>
          <p:cNvPr id="50" name="BlokTextu 49"/>
          <p:cNvSpPr txBox="1"/>
          <p:nvPr/>
        </p:nvSpPr>
        <p:spPr>
          <a:xfrm>
            <a:off x="8213368" y="609113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rgbClr val="FF0000"/>
                </a:solidFill>
              </a:rPr>
              <a:t>o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53" name="BlokTextu 52"/>
          <p:cNvSpPr txBox="1"/>
          <p:nvPr/>
        </p:nvSpPr>
        <p:spPr>
          <a:xfrm>
            <a:off x="5976488" y="5366496"/>
            <a:ext cx="3068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Perspektívu objektu môžeme</a:t>
            </a:r>
          </a:p>
          <a:p>
            <a:r>
              <a:rPr lang="sk-SK" sz="1400" dirty="0" smtClean="0"/>
              <a:t>podľa potreby zväčšiť alebo zmenšiť</a:t>
            </a:r>
          </a:p>
          <a:p>
            <a:r>
              <a:rPr lang="sk-SK" sz="1400" dirty="0" smtClean="0"/>
              <a:t>pomocou </a:t>
            </a:r>
            <a:r>
              <a:rPr lang="sk-SK" sz="1400" dirty="0" err="1" smtClean="0"/>
              <a:t>rovnoľahlosti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Pozri nasledujúci príklad P6.</a:t>
            </a:r>
            <a:endParaRPr lang="sk-SK" sz="1400" dirty="0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218717" y="5914650"/>
            <a:ext cx="396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sk-SK" b="1" baseline="30000" dirty="0" smtClean="0">
                <a:sym typeface="Symbol" pitchFamily="18" charset="2"/>
              </a:rPr>
              <a:t>1</a:t>
            </a:r>
            <a:r>
              <a:rPr lang="sk-SK" b="1" dirty="0" smtClean="0">
                <a:sym typeface="Symbol" pitchFamily="18" charset="2"/>
              </a:rPr>
              <a:t></a:t>
            </a:r>
            <a:endParaRPr lang="sk-SK" b="1" dirty="0">
              <a:sym typeface="Symbol" pitchFamily="18" charset="2"/>
            </a:endParaRPr>
          </a:p>
        </p:txBody>
      </p:sp>
      <p:grpSp>
        <p:nvGrpSpPr>
          <p:cNvPr id="65" name="Skupina 64"/>
          <p:cNvGrpSpPr>
            <a:grpSpLocks/>
          </p:cNvGrpSpPr>
          <p:nvPr/>
        </p:nvGrpSpPr>
        <p:grpSpPr bwMode="auto">
          <a:xfrm>
            <a:off x="7703552" y="64652"/>
            <a:ext cx="1348083" cy="393700"/>
            <a:chOff x="2699794" y="4497810"/>
            <a:chExt cx="1347057" cy="393091"/>
          </a:xfrm>
        </p:grpSpPr>
        <p:pic>
          <p:nvPicPr>
            <p:cNvPr id="66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78" name="Zástupný symbol čísla snímky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17</a:t>
            </a:fld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Rovná spojnica 148"/>
          <p:cNvCxnSpPr/>
          <p:nvPr/>
        </p:nvCxnSpPr>
        <p:spPr>
          <a:xfrm rot="10800000" flipV="1">
            <a:off x="1291216" y="3004456"/>
            <a:ext cx="1235945" cy="74860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75" name="Rovná spojnica 74"/>
          <p:cNvCxnSpPr/>
          <p:nvPr/>
        </p:nvCxnSpPr>
        <p:spPr>
          <a:xfrm rot="10800000" flipV="1">
            <a:off x="1306287" y="3303287"/>
            <a:ext cx="1726624" cy="439721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121" name="Rovná spojnica 120"/>
          <p:cNvCxnSpPr/>
          <p:nvPr/>
        </p:nvCxnSpPr>
        <p:spPr>
          <a:xfrm>
            <a:off x="1291717" y="3749380"/>
            <a:ext cx="1244128" cy="897404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cxnSp>
        <p:nvCxnSpPr>
          <p:cNvPr id="185" name="Rovná spojnica 184"/>
          <p:cNvCxnSpPr/>
          <p:nvPr/>
        </p:nvCxnSpPr>
        <p:spPr>
          <a:xfrm>
            <a:off x="371192" y="4145386"/>
            <a:ext cx="1901614" cy="1371656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245" name="Rovná spojnica 244"/>
          <p:cNvCxnSpPr/>
          <p:nvPr/>
        </p:nvCxnSpPr>
        <p:spPr>
          <a:xfrm>
            <a:off x="494471" y="3956364"/>
            <a:ext cx="2764777" cy="83333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226" name="Rovná spojnica 225"/>
          <p:cNvCxnSpPr/>
          <p:nvPr/>
        </p:nvCxnSpPr>
        <p:spPr>
          <a:xfrm flipV="1">
            <a:off x="3226859" y="3740764"/>
            <a:ext cx="5600270" cy="1053046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med" len="med"/>
            <a:tailEnd type="none" w="sm" len="sm"/>
          </a:ln>
        </p:spPr>
      </p:cxnSp>
      <p:sp>
        <p:nvSpPr>
          <p:cNvPr id="68" name="BlokTextu 34"/>
          <p:cNvSpPr txBox="1">
            <a:spLocks noChangeArrowheads="1"/>
          </p:cNvSpPr>
          <p:nvPr/>
        </p:nvSpPr>
        <p:spPr bwMode="auto">
          <a:xfrm>
            <a:off x="540000" y="36000"/>
            <a:ext cx="8444929" cy="523220"/>
          </a:xfrm>
          <a:prstGeom prst="rect">
            <a:avLst/>
          </a:prstGeom>
          <a:solidFill>
            <a:schemeClr val="bg1">
              <a:alpha val="12157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  <a:sym typeface="Symbol"/>
              </a:rPr>
              <a:t>V lineárnej zvislej perspektíve je zobrazený kváder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ABCDEFGJ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Narysujte zväčšenie. Použite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rovnoľahlosť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so stredom </a:t>
            </a:r>
            <a:r>
              <a:rPr lang="sk-SK" sz="1400" dirty="0" err="1" smtClean="0">
                <a:solidFill>
                  <a:srgbClr val="FF0000"/>
                </a:solidFill>
                <a:sym typeface="Symbol"/>
              </a:rPr>
              <a:t>rovnoľahlosti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v bode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H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a s koeficientom zväčšenia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. </a:t>
            </a: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70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BlokTextu 53"/>
          <p:cNvSpPr txBox="1">
            <a:spLocks noChangeArrowheads="1"/>
          </p:cNvSpPr>
          <p:nvPr/>
        </p:nvSpPr>
        <p:spPr bwMode="auto">
          <a:xfrm>
            <a:off x="0" y="75600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P6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7" name="Oval 19"/>
          <p:cNvSpPr>
            <a:spLocks noChangeAspect="1" noChangeArrowheads="1"/>
          </p:cNvSpPr>
          <p:nvPr/>
        </p:nvSpPr>
        <p:spPr bwMode="auto">
          <a:xfrm flipH="1">
            <a:off x="1721104" y="2670704"/>
            <a:ext cx="2160000" cy="216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Line 5"/>
          <p:cNvSpPr>
            <a:spLocks noChangeShapeType="1"/>
          </p:cNvSpPr>
          <p:nvPr/>
        </p:nvSpPr>
        <p:spPr bwMode="auto">
          <a:xfrm flipH="1">
            <a:off x="-236396" y="3750704"/>
            <a:ext cx="9288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 flipH="1">
            <a:off x="182494" y="4898817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z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 flipH="1">
            <a:off x="182494" y="3714752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h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81" name="Text Box 9"/>
          <p:cNvSpPr txBox="1">
            <a:spLocks noChangeArrowheads="1"/>
          </p:cNvSpPr>
          <p:nvPr/>
        </p:nvSpPr>
        <p:spPr bwMode="auto">
          <a:xfrm flipH="1">
            <a:off x="3266686" y="4370696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 flipH="1">
            <a:off x="2495925" y="4574192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 flipH="1">
            <a:off x="1076327" y="1785926"/>
            <a:ext cx="442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/>
              <a:t>2</a:t>
            </a:r>
            <a:r>
              <a:rPr lang="sk-SK" sz="1400" b="1" dirty="0" smtClean="0"/>
              <a:t>k</a:t>
            </a:r>
            <a:r>
              <a:rPr lang="en-US" sz="1400" b="1" baseline="30000" dirty="0" err="1" smtClean="0"/>
              <a:t>z</a:t>
            </a:r>
            <a:endParaRPr lang="sk-SK" sz="1400" b="1" dirty="0"/>
          </a:p>
        </p:txBody>
      </p:sp>
      <p:sp>
        <p:nvSpPr>
          <p:cNvPr id="93" name="Text Box 47"/>
          <p:cNvSpPr txBox="1">
            <a:spLocks noChangeArrowheads="1"/>
          </p:cNvSpPr>
          <p:nvPr/>
        </p:nvSpPr>
        <p:spPr bwMode="auto">
          <a:xfrm flipH="1">
            <a:off x="5684174" y="3758045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</a:rPr>
              <a:t>a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 flipH="1">
            <a:off x="2719368" y="3751950"/>
            <a:ext cx="444968" cy="43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sp>
        <p:nvSpPr>
          <p:cNvPr id="99" name="Line 4"/>
          <p:cNvSpPr>
            <a:spLocks noChangeShapeType="1"/>
          </p:cNvSpPr>
          <p:nvPr/>
        </p:nvSpPr>
        <p:spPr bwMode="auto">
          <a:xfrm flipH="1" flipV="1">
            <a:off x="71406" y="4934138"/>
            <a:ext cx="63115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0" name="Oval 19"/>
          <p:cNvSpPr>
            <a:spLocks noChangeAspect="1" noChangeArrowheads="1"/>
          </p:cNvSpPr>
          <p:nvPr/>
        </p:nvSpPr>
        <p:spPr bwMode="auto">
          <a:xfrm flipH="1">
            <a:off x="631168" y="1590704"/>
            <a:ext cx="4320000" cy="432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 Box 20"/>
          <p:cNvSpPr txBox="1">
            <a:spLocks noChangeArrowheads="1"/>
          </p:cNvSpPr>
          <p:nvPr/>
        </p:nvSpPr>
        <p:spPr bwMode="auto">
          <a:xfrm flipH="1">
            <a:off x="3143240" y="2516328"/>
            <a:ext cx="343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k</a:t>
            </a:r>
            <a:r>
              <a:rPr lang="sk-SK" sz="1400" b="1" baseline="30000" dirty="0" err="1"/>
              <a:t>z</a:t>
            </a:r>
            <a:endParaRPr lang="sk-SK" sz="1400" b="1" dirty="0"/>
          </a:p>
        </p:txBody>
      </p:sp>
      <p:sp>
        <p:nvSpPr>
          <p:cNvPr id="102" name="Oval 26"/>
          <p:cNvSpPr>
            <a:spLocks noChangeAspect="1" noChangeArrowheads="1"/>
          </p:cNvSpPr>
          <p:nvPr/>
        </p:nvSpPr>
        <p:spPr bwMode="auto">
          <a:xfrm flipH="1" flipV="1">
            <a:off x="2764269" y="3716056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06" name="Rovná spojnica 105"/>
          <p:cNvCxnSpPr/>
          <p:nvPr/>
        </p:nvCxnSpPr>
        <p:spPr>
          <a:xfrm rot="2280000" flipH="1">
            <a:off x="2832236" y="3807779"/>
            <a:ext cx="1010339" cy="304104"/>
          </a:xfrm>
          <a:prstGeom prst="line">
            <a:avLst/>
          </a:prstGeom>
          <a:ln w="9525">
            <a:solidFill>
              <a:srgbClr val="FF0000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BlokTextu 106"/>
          <p:cNvSpPr txBox="1"/>
          <p:nvPr/>
        </p:nvSpPr>
        <p:spPr>
          <a:xfrm>
            <a:off x="3216292" y="3893923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r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108" name="Rovná spojnica 107"/>
          <p:cNvCxnSpPr/>
          <p:nvPr/>
        </p:nvCxnSpPr>
        <p:spPr>
          <a:xfrm rot="2280000" flipH="1">
            <a:off x="3799551" y="4182258"/>
            <a:ext cx="1033205" cy="310986"/>
          </a:xfrm>
          <a:prstGeom prst="line">
            <a:avLst/>
          </a:prstGeom>
          <a:ln w="9525">
            <a:solidFill>
              <a:srgbClr val="FF0000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BlokTextu 108"/>
          <p:cNvSpPr txBox="1"/>
          <p:nvPr/>
        </p:nvSpPr>
        <p:spPr>
          <a:xfrm>
            <a:off x="4393197" y="4360141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r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116" name="Text Box 47"/>
          <p:cNvSpPr txBox="1">
            <a:spLocks noChangeArrowheads="1"/>
          </p:cNvSpPr>
          <p:nvPr/>
        </p:nvSpPr>
        <p:spPr bwMode="auto">
          <a:xfrm flipH="1">
            <a:off x="1020194" y="3445586"/>
            <a:ext cx="388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>
                <a:solidFill>
                  <a:srgbClr val="FF0000"/>
                </a:solidFill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b</a:t>
            </a:r>
            <a:endParaRPr lang="sk-SK" sz="1400" b="1" dirty="0">
              <a:solidFill>
                <a:srgbClr val="FF0000"/>
              </a:solidFill>
            </a:endParaRPr>
          </a:p>
        </p:txBody>
      </p:sp>
      <p:cxnSp>
        <p:nvCxnSpPr>
          <p:cNvPr id="122" name="Rovná spojnica 121"/>
          <p:cNvCxnSpPr/>
          <p:nvPr/>
        </p:nvCxnSpPr>
        <p:spPr>
          <a:xfrm>
            <a:off x="1284919" y="3745981"/>
            <a:ext cx="1729885" cy="52141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oval" w="sm" len="sm"/>
            <a:tailEnd type="oval" w="sm" len="sm"/>
          </a:ln>
        </p:spPr>
      </p:cxnSp>
      <p:sp>
        <p:nvSpPr>
          <p:cNvPr id="130" name="Text Box 10"/>
          <p:cNvSpPr txBox="1">
            <a:spLocks noChangeArrowheads="1"/>
          </p:cNvSpPr>
          <p:nvPr/>
        </p:nvSpPr>
        <p:spPr bwMode="auto">
          <a:xfrm flipH="1">
            <a:off x="2060908" y="4407462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D</a:t>
            </a:r>
            <a:endParaRPr lang="sk-SK" sz="1400" b="1" dirty="0"/>
          </a:p>
        </p:txBody>
      </p:sp>
      <p:sp>
        <p:nvSpPr>
          <p:cNvPr id="131" name="Text Box 10"/>
          <p:cNvSpPr txBox="1">
            <a:spLocks noChangeArrowheads="1"/>
          </p:cNvSpPr>
          <p:nvPr/>
        </p:nvSpPr>
        <p:spPr bwMode="auto">
          <a:xfrm flipH="1">
            <a:off x="2968224" y="3974646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C</a:t>
            </a:r>
            <a:endParaRPr lang="sk-SK" sz="1400" b="1" dirty="0"/>
          </a:p>
        </p:txBody>
      </p:sp>
      <p:cxnSp>
        <p:nvCxnSpPr>
          <p:cNvPr id="132" name="Rovná spojnica 131"/>
          <p:cNvCxnSpPr/>
          <p:nvPr/>
        </p:nvCxnSpPr>
        <p:spPr>
          <a:xfrm flipV="1">
            <a:off x="2999903" y="3749039"/>
            <a:ext cx="2884061" cy="542304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med" len="med"/>
            <a:tailEnd type="none" w="sm" len="sm"/>
          </a:ln>
        </p:spPr>
      </p:cxnSp>
      <p:sp>
        <p:nvSpPr>
          <p:cNvPr id="133" name="Oval 26"/>
          <p:cNvSpPr>
            <a:spLocks noChangeAspect="1" noChangeArrowheads="1"/>
          </p:cNvSpPr>
          <p:nvPr/>
        </p:nvSpPr>
        <p:spPr bwMode="auto">
          <a:xfrm flipH="1" flipV="1">
            <a:off x="3000364" y="4249490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4" name="Oval 26"/>
          <p:cNvSpPr>
            <a:spLocks noChangeAspect="1" noChangeArrowheads="1"/>
          </p:cNvSpPr>
          <p:nvPr/>
        </p:nvSpPr>
        <p:spPr bwMode="auto">
          <a:xfrm flipH="1" flipV="1">
            <a:off x="2500599" y="461846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5" name="Oval 26"/>
          <p:cNvSpPr>
            <a:spLocks noChangeAspect="1" noChangeArrowheads="1"/>
          </p:cNvSpPr>
          <p:nvPr/>
        </p:nvSpPr>
        <p:spPr bwMode="auto">
          <a:xfrm flipH="1" flipV="1">
            <a:off x="3419770" y="4379675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6" name="Oval 26"/>
          <p:cNvSpPr>
            <a:spLocks noChangeAspect="1" noChangeArrowheads="1"/>
          </p:cNvSpPr>
          <p:nvPr/>
        </p:nvSpPr>
        <p:spPr bwMode="auto">
          <a:xfrm flipH="1" flipV="1">
            <a:off x="2214794" y="4405368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141" name="Rovná spojnica 140"/>
          <p:cNvCxnSpPr/>
          <p:nvPr/>
        </p:nvCxnSpPr>
        <p:spPr>
          <a:xfrm>
            <a:off x="3467100" y="3209255"/>
            <a:ext cx="2412622" cy="529825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med" len="med"/>
            <a:tailEnd type="none" w="med" len="med"/>
          </a:ln>
        </p:spPr>
      </p:cxnSp>
      <p:sp>
        <p:nvSpPr>
          <p:cNvPr id="142" name="Line 25"/>
          <p:cNvSpPr>
            <a:spLocks noChangeShapeType="1"/>
          </p:cNvSpPr>
          <p:nvPr/>
        </p:nvSpPr>
        <p:spPr bwMode="auto">
          <a:xfrm flipH="1" flipV="1">
            <a:off x="3444064" y="2033690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3" name="Oval 26"/>
          <p:cNvSpPr>
            <a:spLocks noChangeAspect="1" noChangeArrowheads="1"/>
          </p:cNvSpPr>
          <p:nvPr/>
        </p:nvSpPr>
        <p:spPr bwMode="auto">
          <a:xfrm flipH="1" flipV="1">
            <a:off x="2497818" y="298027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4" name="Oval 26"/>
          <p:cNvSpPr>
            <a:spLocks noChangeAspect="1" noChangeArrowheads="1"/>
          </p:cNvSpPr>
          <p:nvPr/>
        </p:nvSpPr>
        <p:spPr bwMode="auto">
          <a:xfrm flipH="1" flipV="1">
            <a:off x="3421310" y="3173392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45" name="Text Box 10"/>
          <p:cNvSpPr txBox="1">
            <a:spLocks noChangeArrowheads="1"/>
          </p:cNvSpPr>
          <p:nvPr/>
        </p:nvSpPr>
        <p:spPr bwMode="auto">
          <a:xfrm flipH="1">
            <a:off x="2468702" y="2750890"/>
            <a:ext cx="304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E</a:t>
            </a:r>
            <a:endParaRPr lang="sk-SK" sz="1400" b="1" dirty="0"/>
          </a:p>
        </p:txBody>
      </p:sp>
      <p:sp>
        <p:nvSpPr>
          <p:cNvPr id="146" name="Text Box 10"/>
          <p:cNvSpPr txBox="1">
            <a:spLocks noChangeArrowheads="1"/>
          </p:cNvSpPr>
          <p:nvPr/>
        </p:nvSpPr>
        <p:spPr bwMode="auto">
          <a:xfrm flipH="1">
            <a:off x="3378752" y="2928934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F</a:t>
            </a:r>
            <a:endParaRPr lang="sk-SK" sz="1400" b="1" dirty="0"/>
          </a:p>
        </p:txBody>
      </p:sp>
      <p:sp>
        <p:nvSpPr>
          <p:cNvPr id="150" name="Line 25"/>
          <p:cNvSpPr>
            <a:spLocks noChangeShapeType="1"/>
          </p:cNvSpPr>
          <p:nvPr/>
        </p:nvSpPr>
        <p:spPr bwMode="auto">
          <a:xfrm flipH="1" flipV="1">
            <a:off x="2240768" y="2061271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2" name="Text Box 10"/>
          <p:cNvSpPr txBox="1">
            <a:spLocks noChangeArrowheads="1"/>
          </p:cNvSpPr>
          <p:nvPr/>
        </p:nvSpPr>
        <p:spPr bwMode="auto">
          <a:xfrm flipH="1">
            <a:off x="1926590" y="2940662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J</a:t>
            </a:r>
            <a:endParaRPr lang="sk-SK" sz="1400" b="1" dirty="0"/>
          </a:p>
        </p:txBody>
      </p:sp>
      <p:sp>
        <p:nvSpPr>
          <p:cNvPr id="153" name="Line 25"/>
          <p:cNvSpPr>
            <a:spLocks noChangeShapeType="1"/>
          </p:cNvSpPr>
          <p:nvPr/>
        </p:nvSpPr>
        <p:spPr bwMode="auto">
          <a:xfrm flipH="1" flipV="1">
            <a:off x="2529340" y="2265575"/>
            <a:ext cx="0" cy="23734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54" name="Line 25"/>
          <p:cNvSpPr>
            <a:spLocks noChangeShapeType="1"/>
          </p:cNvSpPr>
          <p:nvPr/>
        </p:nvSpPr>
        <p:spPr bwMode="auto">
          <a:xfrm flipH="1" flipV="1">
            <a:off x="3028304" y="1901964"/>
            <a:ext cx="0" cy="140400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155" name="Rovná spojnica 154"/>
          <p:cNvCxnSpPr/>
          <p:nvPr/>
        </p:nvCxnSpPr>
        <p:spPr>
          <a:xfrm>
            <a:off x="3028384" y="3310871"/>
            <a:ext cx="2839016" cy="437217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med" len="med"/>
            <a:tailEnd type="oval" w="sm" len="sm"/>
          </a:ln>
        </p:spPr>
      </p:cxnSp>
      <p:sp>
        <p:nvSpPr>
          <p:cNvPr id="156" name="Oval 26"/>
          <p:cNvSpPr>
            <a:spLocks noChangeAspect="1" noChangeArrowheads="1"/>
          </p:cNvSpPr>
          <p:nvPr/>
        </p:nvSpPr>
        <p:spPr bwMode="auto">
          <a:xfrm flipH="1" flipV="1">
            <a:off x="3007754" y="3280576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57" name="Text Box 10"/>
          <p:cNvSpPr txBox="1">
            <a:spLocks noChangeArrowheads="1"/>
          </p:cNvSpPr>
          <p:nvPr/>
        </p:nvSpPr>
        <p:spPr bwMode="auto">
          <a:xfrm flipH="1">
            <a:off x="2774284" y="3041142"/>
            <a:ext cx="32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G</a:t>
            </a:r>
            <a:endParaRPr lang="sk-SK" sz="1400" b="1" dirty="0"/>
          </a:p>
        </p:txBody>
      </p:sp>
      <p:sp>
        <p:nvSpPr>
          <p:cNvPr id="158" name="Line 25"/>
          <p:cNvSpPr>
            <a:spLocks noChangeShapeType="1"/>
          </p:cNvSpPr>
          <p:nvPr/>
        </p:nvSpPr>
        <p:spPr bwMode="auto">
          <a:xfrm flipH="1" flipV="1">
            <a:off x="3027523" y="3308447"/>
            <a:ext cx="0" cy="97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159" name="Rovná spojnica 158"/>
          <p:cNvCxnSpPr/>
          <p:nvPr/>
        </p:nvCxnSpPr>
        <p:spPr>
          <a:xfrm flipV="1">
            <a:off x="2250910" y="4282087"/>
            <a:ext cx="777583" cy="14621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60" name="Rovná spojnica 159"/>
          <p:cNvCxnSpPr/>
          <p:nvPr/>
        </p:nvCxnSpPr>
        <p:spPr>
          <a:xfrm>
            <a:off x="3028366" y="4274311"/>
            <a:ext cx="420516" cy="12674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61" name="Line 25"/>
          <p:cNvSpPr>
            <a:spLocks noChangeShapeType="1"/>
          </p:cNvSpPr>
          <p:nvPr/>
        </p:nvSpPr>
        <p:spPr bwMode="auto">
          <a:xfrm flipH="1" flipV="1">
            <a:off x="2237325" y="3183831"/>
            <a:ext cx="0" cy="126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oval"/>
          </a:ln>
        </p:spPr>
        <p:txBody>
          <a:bodyPr/>
          <a:lstStyle/>
          <a:p>
            <a:endParaRPr lang="sk-SK"/>
          </a:p>
        </p:txBody>
      </p:sp>
      <p:sp>
        <p:nvSpPr>
          <p:cNvPr id="162" name="Line 25"/>
          <p:cNvSpPr>
            <a:spLocks noChangeShapeType="1"/>
          </p:cNvSpPr>
          <p:nvPr/>
        </p:nvSpPr>
        <p:spPr bwMode="auto">
          <a:xfrm flipH="1" flipV="1">
            <a:off x="2529562" y="3007902"/>
            <a:ext cx="0" cy="165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oval"/>
          </a:ln>
        </p:spPr>
        <p:txBody>
          <a:bodyPr/>
          <a:lstStyle/>
          <a:p>
            <a:endParaRPr lang="sk-SK"/>
          </a:p>
        </p:txBody>
      </p:sp>
      <p:sp>
        <p:nvSpPr>
          <p:cNvPr id="163" name="Line 25"/>
          <p:cNvSpPr>
            <a:spLocks noChangeShapeType="1"/>
          </p:cNvSpPr>
          <p:nvPr/>
        </p:nvSpPr>
        <p:spPr bwMode="auto">
          <a:xfrm flipH="1" flipV="1">
            <a:off x="3445560" y="3201990"/>
            <a:ext cx="0" cy="118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/>
            <a:tailEnd type="oval"/>
          </a:ln>
        </p:spPr>
        <p:txBody>
          <a:bodyPr/>
          <a:lstStyle/>
          <a:p>
            <a:endParaRPr lang="sk-SK"/>
          </a:p>
        </p:txBody>
      </p:sp>
      <p:cxnSp>
        <p:nvCxnSpPr>
          <p:cNvPr id="164" name="Rovná spojnica 163"/>
          <p:cNvCxnSpPr/>
          <p:nvPr/>
        </p:nvCxnSpPr>
        <p:spPr>
          <a:xfrm>
            <a:off x="2245746" y="3189080"/>
            <a:ext cx="786404" cy="12300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65" name="Rovná spojnica 164"/>
          <p:cNvCxnSpPr/>
          <p:nvPr/>
        </p:nvCxnSpPr>
        <p:spPr>
          <a:xfrm rot="10800000" flipV="1">
            <a:off x="3003353" y="3201458"/>
            <a:ext cx="441071" cy="11232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66" name="Rovná spojnica 165"/>
          <p:cNvCxnSpPr/>
          <p:nvPr/>
        </p:nvCxnSpPr>
        <p:spPr>
          <a:xfrm>
            <a:off x="2542838" y="3009425"/>
            <a:ext cx="915586" cy="2010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167" name="Rovná spojnica 166"/>
          <p:cNvCxnSpPr/>
          <p:nvPr/>
        </p:nvCxnSpPr>
        <p:spPr>
          <a:xfrm rot="10800000" flipV="1">
            <a:off x="2209061" y="3000823"/>
            <a:ext cx="322776" cy="1955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168" name="Line 28"/>
          <p:cNvSpPr>
            <a:spLocks noChangeShapeType="1"/>
          </p:cNvSpPr>
          <p:nvPr/>
        </p:nvSpPr>
        <p:spPr bwMode="auto">
          <a:xfrm flipV="1">
            <a:off x="2534835" y="4406557"/>
            <a:ext cx="914536" cy="2454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cxnSp>
        <p:nvCxnSpPr>
          <p:cNvPr id="169" name="Rovná spojnica 168"/>
          <p:cNvCxnSpPr/>
          <p:nvPr/>
        </p:nvCxnSpPr>
        <p:spPr>
          <a:xfrm>
            <a:off x="2236206" y="4432332"/>
            <a:ext cx="298138" cy="215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3" name="Rovná spojnica 172"/>
          <p:cNvCxnSpPr/>
          <p:nvPr/>
        </p:nvCxnSpPr>
        <p:spPr>
          <a:xfrm rot="5400000">
            <a:off x="1357314" y="4538661"/>
            <a:ext cx="2219325" cy="6477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AutoShape 16"/>
          <p:cNvSpPr>
            <a:spLocks/>
          </p:cNvSpPr>
          <p:nvPr/>
        </p:nvSpPr>
        <p:spPr bwMode="auto">
          <a:xfrm rot="11756528" flipH="1">
            <a:off x="2458693" y="3714390"/>
            <a:ext cx="194548" cy="912405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2" name="AutoShape 16"/>
          <p:cNvSpPr>
            <a:spLocks/>
          </p:cNvSpPr>
          <p:nvPr/>
        </p:nvSpPr>
        <p:spPr bwMode="auto">
          <a:xfrm rot="11756528" flipH="1">
            <a:off x="2212285" y="4595470"/>
            <a:ext cx="194548" cy="912405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3" name="Oval 26"/>
          <p:cNvSpPr>
            <a:spLocks noChangeAspect="1" noChangeArrowheads="1"/>
          </p:cNvSpPr>
          <p:nvPr/>
        </p:nvSpPr>
        <p:spPr bwMode="auto">
          <a:xfrm flipH="1" flipV="1">
            <a:off x="2252636" y="5494325"/>
            <a:ext cx="54000" cy="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84" name="Text Box 10"/>
          <p:cNvSpPr txBox="1">
            <a:spLocks noChangeArrowheads="1"/>
          </p:cNvSpPr>
          <p:nvPr/>
        </p:nvSpPr>
        <p:spPr bwMode="auto">
          <a:xfrm flipH="1">
            <a:off x="2219302" y="5506551"/>
            <a:ext cx="413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2A</a:t>
            </a:r>
            <a:endParaRPr lang="sk-SK" sz="1400" b="1" dirty="0"/>
          </a:p>
        </p:txBody>
      </p:sp>
      <p:sp>
        <p:nvSpPr>
          <p:cNvPr id="186" name="Line 28"/>
          <p:cNvSpPr>
            <a:spLocks noChangeShapeType="1"/>
          </p:cNvSpPr>
          <p:nvPr/>
        </p:nvSpPr>
        <p:spPr bwMode="auto">
          <a:xfrm flipV="1">
            <a:off x="2290746" y="5038235"/>
            <a:ext cx="1785953" cy="4793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cxnSp>
        <p:nvCxnSpPr>
          <p:cNvPr id="187" name="Rovná spojnica 186"/>
          <p:cNvCxnSpPr/>
          <p:nvPr/>
        </p:nvCxnSpPr>
        <p:spPr>
          <a:xfrm rot="16200000" flipH="1">
            <a:off x="2786049" y="3757602"/>
            <a:ext cx="1809770" cy="1800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Skupina 75"/>
          <p:cNvGrpSpPr/>
          <p:nvPr/>
        </p:nvGrpSpPr>
        <p:grpSpPr>
          <a:xfrm rot="16826926" flipH="1">
            <a:off x="2839177" y="4519379"/>
            <a:ext cx="188157" cy="101780"/>
            <a:chOff x="4838514" y="2924944"/>
            <a:chExt cx="171052" cy="92527"/>
          </a:xfrm>
        </p:grpSpPr>
        <p:cxnSp>
          <p:nvCxnSpPr>
            <p:cNvPr id="190" name="Rovná spojnica 189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Rovná spojnica 190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Skupina 75"/>
          <p:cNvGrpSpPr/>
          <p:nvPr/>
        </p:nvGrpSpPr>
        <p:grpSpPr>
          <a:xfrm rot="16826926" flipH="1">
            <a:off x="2991577" y="5248055"/>
            <a:ext cx="188157" cy="101780"/>
            <a:chOff x="4838514" y="2924944"/>
            <a:chExt cx="171052" cy="92527"/>
          </a:xfrm>
        </p:grpSpPr>
        <p:cxnSp>
          <p:nvCxnSpPr>
            <p:cNvPr id="193" name="Rovná spojnica 192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Rovná spojnica 193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Text Box 10"/>
          <p:cNvSpPr txBox="1">
            <a:spLocks noChangeArrowheads="1"/>
          </p:cNvSpPr>
          <p:nvPr/>
        </p:nvSpPr>
        <p:spPr bwMode="auto">
          <a:xfrm flipH="1">
            <a:off x="3829499" y="5057785"/>
            <a:ext cx="413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/>
              <a:t>2</a:t>
            </a:r>
            <a:r>
              <a:rPr lang="en-US" sz="1400" b="1" dirty="0" smtClean="0"/>
              <a:t>B</a:t>
            </a:r>
            <a:endParaRPr lang="sk-SK" sz="1400" b="1" dirty="0"/>
          </a:p>
        </p:txBody>
      </p:sp>
      <p:sp>
        <p:nvSpPr>
          <p:cNvPr id="197" name="Line 28"/>
          <p:cNvSpPr>
            <a:spLocks noChangeShapeType="1"/>
          </p:cNvSpPr>
          <p:nvPr/>
        </p:nvSpPr>
        <p:spPr bwMode="auto">
          <a:xfrm flipV="1">
            <a:off x="4024772" y="3757453"/>
            <a:ext cx="4811409" cy="1291248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sk-SK"/>
          </a:p>
        </p:txBody>
      </p:sp>
      <p:cxnSp>
        <p:nvCxnSpPr>
          <p:cNvPr id="200" name="Rovná spojnica 199"/>
          <p:cNvCxnSpPr/>
          <p:nvPr/>
        </p:nvCxnSpPr>
        <p:spPr>
          <a:xfrm>
            <a:off x="4083113" y="2702186"/>
            <a:ext cx="4749980" cy="1043122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med" len="med"/>
            <a:tailEnd type="oval" w="sm" len="sm"/>
          </a:ln>
        </p:spPr>
      </p:cxnSp>
      <p:sp>
        <p:nvSpPr>
          <p:cNvPr id="206" name="Line 25"/>
          <p:cNvSpPr>
            <a:spLocks noChangeShapeType="1"/>
          </p:cNvSpPr>
          <p:nvPr/>
        </p:nvSpPr>
        <p:spPr bwMode="auto">
          <a:xfrm flipH="1" flipV="1">
            <a:off x="4077769" y="2693495"/>
            <a:ext cx="0" cy="2340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cxnSp>
        <p:nvCxnSpPr>
          <p:cNvPr id="208" name="Rovná spojnica 207"/>
          <p:cNvCxnSpPr/>
          <p:nvPr/>
        </p:nvCxnSpPr>
        <p:spPr>
          <a:xfrm>
            <a:off x="2290527" y="2302004"/>
            <a:ext cx="1777352" cy="39031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oval" w="sm" len="sm"/>
            <a:tailEnd type="oval" w="sm" len="sm"/>
          </a:ln>
        </p:spPr>
      </p:cxnSp>
      <p:cxnSp>
        <p:nvCxnSpPr>
          <p:cNvPr id="209" name="Rovná spojnica 208"/>
          <p:cNvCxnSpPr/>
          <p:nvPr/>
        </p:nvCxnSpPr>
        <p:spPr>
          <a:xfrm flipV="1">
            <a:off x="2789317" y="2679826"/>
            <a:ext cx="1275689" cy="10805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Rovná spojnica 210"/>
          <p:cNvCxnSpPr/>
          <p:nvPr/>
        </p:nvCxnSpPr>
        <p:spPr>
          <a:xfrm rot="16200000" flipV="1">
            <a:off x="1515282" y="2477296"/>
            <a:ext cx="1306896" cy="12592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ovná spojnica 212"/>
          <p:cNvCxnSpPr/>
          <p:nvPr/>
        </p:nvCxnSpPr>
        <p:spPr>
          <a:xfrm rot="5400000">
            <a:off x="1075914" y="3924429"/>
            <a:ext cx="1880295" cy="15514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ovná spojnica 215"/>
          <p:cNvCxnSpPr/>
          <p:nvPr/>
        </p:nvCxnSpPr>
        <p:spPr>
          <a:xfrm rot="10800000" flipV="1">
            <a:off x="1679365" y="2309833"/>
            <a:ext cx="604468" cy="342359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oval" w="sm" len="sm"/>
            <a:tailEnd type="oval" w="sm" len="sm"/>
          </a:ln>
        </p:spPr>
      </p:cxnSp>
      <p:cxnSp>
        <p:nvCxnSpPr>
          <p:cNvPr id="217" name="Rovná spojnica 216"/>
          <p:cNvCxnSpPr/>
          <p:nvPr/>
        </p:nvCxnSpPr>
        <p:spPr>
          <a:xfrm rot="16200000" flipV="1">
            <a:off x="1575297" y="2544031"/>
            <a:ext cx="1794429" cy="6174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Line 25"/>
          <p:cNvSpPr>
            <a:spLocks noChangeShapeType="1"/>
          </p:cNvSpPr>
          <p:nvPr/>
        </p:nvSpPr>
        <p:spPr bwMode="auto">
          <a:xfrm flipH="1" flipV="1">
            <a:off x="2282680" y="2315124"/>
            <a:ext cx="0" cy="3204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cxnSp>
        <p:nvCxnSpPr>
          <p:cNvPr id="222" name="Rovná spojnica 221"/>
          <p:cNvCxnSpPr/>
          <p:nvPr/>
        </p:nvCxnSpPr>
        <p:spPr>
          <a:xfrm>
            <a:off x="1702051" y="5098874"/>
            <a:ext cx="578307" cy="41714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oval" w="sm" len="sm"/>
            <a:tailEnd type="oval" w="sm" len="sm"/>
          </a:ln>
        </p:spPr>
      </p:cxnSp>
      <p:cxnSp>
        <p:nvCxnSpPr>
          <p:cNvPr id="224" name="Rovná spojnica 223"/>
          <p:cNvCxnSpPr/>
          <p:nvPr/>
        </p:nvCxnSpPr>
        <p:spPr>
          <a:xfrm>
            <a:off x="3257550" y="4787372"/>
            <a:ext cx="815024" cy="245659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 type="oval" w="sm" len="sm"/>
            <a:tailEnd type="oval" w="sm" len="sm"/>
          </a:ln>
        </p:spPr>
      </p:cxnSp>
      <p:cxnSp>
        <p:nvCxnSpPr>
          <p:cNvPr id="225" name="Rovná spojnica 224"/>
          <p:cNvCxnSpPr/>
          <p:nvPr/>
        </p:nvCxnSpPr>
        <p:spPr>
          <a:xfrm flipV="1">
            <a:off x="1684363" y="4785772"/>
            <a:ext cx="1582712" cy="297608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 type="oval" w="sm" len="sm"/>
            <a:tailEnd type="oval" w="sm" len="sm"/>
          </a:ln>
        </p:spPr>
      </p:cxnSp>
      <p:sp>
        <p:nvSpPr>
          <p:cNvPr id="230" name="Line 25"/>
          <p:cNvSpPr>
            <a:spLocks noChangeShapeType="1"/>
          </p:cNvSpPr>
          <p:nvPr/>
        </p:nvSpPr>
        <p:spPr bwMode="auto">
          <a:xfrm flipH="1" flipV="1">
            <a:off x="3264744" y="2886074"/>
            <a:ext cx="0" cy="1908000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cxnSp>
        <p:nvCxnSpPr>
          <p:cNvPr id="235" name="Rovná spojnica 234"/>
          <p:cNvCxnSpPr/>
          <p:nvPr/>
        </p:nvCxnSpPr>
        <p:spPr>
          <a:xfrm>
            <a:off x="1704997" y="2649210"/>
            <a:ext cx="7076943" cy="1089871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med" len="med"/>
            <a:tailEnd type="none" w="med" len="med"/>
          </a:ln>
        </p:spPr>
      </p:cxnSp>
      <p:cxnSp>
        <p:nvCxnSpPr>
          <p:cNvPr id="236" name="Rovná spojnica 235"/>
          <p:cNvCxnSpPr/>
          <p:nvPr/>
        </p:nvCxnSpPr>
        <p:spPr>
          <a:xfrm>
            <a:off x="1704933" y="2647938"/>
            <a:ext cx="1522424" cy="238137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 type="oval" w="sm" len="sm"/>
            <a:tailEnd type="oval" w="sm" len="sm"/>
          </a:ln>
        </p:spPr>
      </p:cxnSp>
      <p:cxnSp>
        <p:nvCxnSpPr>
          <p:cNvPr id="238" name="Rovná spojnica 237"/>
          <p:cNvCxnSpPr/>
          <p:nvPr/>
        </p:nvCxnSpPr>
        <p:spPr>
          <a:xfrm rot="10800000" flipV="1">
            <a:off x="434567" y="2690796"/>
            <a:ext cx="3646889" cy="89545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</p:spPr>
      </p:cxnSp>
      <p:cxnSp>
        <p:nvCxnSpPr>
          <p:cNvPr id="239" name="Rovná spojnica 238"/>
          <p:cNvCxnSpPr/>
          <p:nvPr/>
        </p:nvCxnSpPr>
        <p:spPr>
          <a:xfrm rot="10800000" flipV="1">
            <a:off x="3267075" y="2696878"/>
            <a:ext cx="802170" cy="193960"/>
          </a:xfrm>
          <a:prstGeom prst="line">
            <a:avLst/>
          </a:prstGeom>
          <a:noFill/>
          <a:ln w="28575">
            <a:solidFill>
              <a:srgbClr val="009900"/>
            </a:solidFill>
            <a:prstDash val="dash"/>
            <a:round/>
            <a:headEnd type="oval" w="sm" len="sm"/>
            <a:tailEnd type="oval" w="sm" len="sm"/>
          </a:ln>
        </p:spPr>
      </p:cxnSp>
      <p:sp>
        <p:nvSpPr>
          <p:cNvPr id="248" name="AutoShape 16"/>
          <p:cNvSpPr>
            <a:spLocks/>
          </p:cNvSpPr>
          <p:nvPr/>
        </p:nvSpPr>
        <p:spPr bwMode="auto">
          <a:xfrm rot="16200000" flipH="1" flipV="1">
            <a:off x="4196040" y="2098513"/>
            <a:ext cx="250573" cy="3054423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249" name="AutoShape 16"/>
          <p:cNvSpPr>
            <a:spLocks/>
          </p:cNvSpPr>
          <p:nvPr/>
        </p:nvSpPr>
        <p:spPr bwMode="auto">
          <a:xfrm rot="16200000" flipH="1" flipV="1">
            <a:off x="7244524" y="2149316"/>
            <a:ext cx="250573" cy="2932742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252" name="Rovná spojnica 251"/>
          <p:cNvCxnSpPr/>
          <p:nvPr/>
        </p:nvCxnSpPr>
        <p:spPr>
          <a:xfrm rot="10800000" flipV="1">
            <a:off x="249374" y="2647966"/>
            <a:ext cx="1441173" cy="83761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med" len="med"/>
            <a:tailEnd type="none" w="med" len="med"/>
          </a:ln>
        </p:spPr>
      </p:cxnSp>
      <p:sp>
        <p:nvSpPr>
          <p:cNvPr id="215" name="Line 25"/>
          <p:cNvSpPr>
            <a:spLocks noChangeShapeType="1"/>
          </p:cNvSpPr>
          <p:nvPr/>
        </p:nvSpPr>
        <p:spPr bwMode="auto">
          <a:xfrm flipH="1" flipV="1">
            <a:off x="1690279" y="2643182"/>
            <a:ext cx="0" cy="2448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oval" w="sm" len="sm"/>
            <a:tailEnd type="oval" w="sm" len="sm"/>
          </a:ln>
        </p:spPr>
        <p:txBody>
          <a:bodyPr/>
          <a:lstStyle/>
          <a:p>
            <a:endParaRPr lang="sk-SK"/>
          </a:p>
        </p:txBody>
      </p:sp>
      <p:grpSp>
        <p:nvGrpSpPr>
          <p:cNvPr id="104" name="Skupina 75"/>
          <p:cNvGrpSpPr/>
          <p:nvPr/>
        </p:nvGrpSpPr>
        <p:grpSpPr>
          <a:xfrm rot="20100000" flipH="1">
            <a:off x="1830386" y="5194371"/>
            <a:ext cx="188157" cy="101780"/>
            <a:chOff x="4838514" y="2924944"/>
            <a:chExt cx="171052" cy="92527"/>
          </a:xfrm>
        </p:grpSpPr>
        <p:cxnSp>
          <p:nvCxnSpPr>
            <p:cNvPr id="105" name="Rovná spojnica 10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ovná spojnica 112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Skupina 75"/>
          <p:cNvGrpSpPr/>
          <p:nvPr/>
        </p:nvGrpSpPr>
        <p:grpSpPr>
          <a:xfrm rot="20100000" flipH="1">
            <a:off x="2298676" y="4464123"/>
            <a:ext cx="188157" cy="101780"/>
            <a:chOff x="4838514" y="2924944"/>
            <a:chExt cx="171052" cy="92527"/>
          </a:xfrm>
        </p:grpSpPr>
        <p:cxnSp>
          <p:nvCxnSpPr>
            <p:cNvPr id="115" name="Rovná spojnica 114"/>
            <p:cNvCxnSpPr/>
            <p:nvPr/>
          </p:nvCxnSpPr>
          <p:spPr>
            <a:xfrm>
              <a:off x="4860032" y="292494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ovná spojnica 116"/>
            <p:cNvCxnSpPr/>
            <p:nvPr/>
          </p:nvCxnSpPr>
          <p:spPr>
            <a:xfrm>
              <a:off x="4838514" y="2942704"/>
              <a:ext cx="149534" cy="7476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BlokTextu 111"/>
          <p:cNvSpPr txBox="1"/>
          <p:nvPr/>
        </p:nvSpPr>
        <p:spPr>
          <a:xfrm>
            <a:off x="4644008" y="571480"/>
            <a:ext cx="4499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sk-SK" sz="1400" b="1" dirty="0" smtClean="0"/>
              <a:t>1) </a:t>
            </a:r>
            <a:r>
              <a:rPr lang="sk-SK" sz="1400" dirty="0" smtClean="0"/>
              <a:t>V danej </a:t>
            </a:r>
            <a:r>
              <a:rPr lang="sk-SK" sz="1400" dirty="0" err="1" smtClean="0"/>
              <a:t>rovnoľahlosti</a:t>
            </a:r>
            <a:r>
              <a:rPr lang="sk-SK" sz="1400" dirty="0" smtClean="0"/>
              <a:t> zobrazíme bod </a:t>
            </a:r>
            <a:r>
              <a:rPr lang="sk-SK" sz="1400" b="1" dirty="0" smtClean="0"/>
              <a:t>A</a:t>
            </a:r>
            <a:r>
              <a:rPr lang="sk-SK" sz="1400" dirty="0" smtClean="0"/>
              <a:t>. Jeho</a:t>
            </a:r>
          </a:p>
          <a:p>
            <a:r>
              <a:rPr lang="sk-SK" sz="1400" dirty="0" smtClean="0"/>
              <a:t>obraz označíme </a:t>
            </a:r>
            <a:r>
              <a:rPr lang="sk-SK" sz="1400" b="1" dirty="0" smtClean="0"/>
              <a:t>2A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Bod </a:t>
            </a:r>
            <a:r>
              <a:rPr lang="sk-SK" sz="1400" b="1" dirty="0" smtClean="0"/>
              <a:t>2A</a:t>
            </a:r>
            <a:r>
              <a:rPr lang="sk-SK" sz="1400" dirty="0" smtClean="0"/>
              <a:t> leží na priamke </a:t>
            </a:r>
            <a:r>
              <a:rPr lang="sk-SK" sz="1400" b="1" dirty="0" smtClean="0"/>
              <a:t>HA </a:t>
            </a:r>
            <a:r>
              <a:rPr lang="sk-SK" sz="1400" dirty="0" smtClean="0"/>
              <a:t>a</a:t>
            </a:r>
            <a:r>
              <a:rPr lang="sk-SK" sz="1400" dirty="0" smtClean="0">
                <a:sym typeface="Symbol"/>
              </a:rPr>
              <a:t></a:t>
            </a:r>
            <a:r>
              <a:rPr lang="sk-SK" sz="1400" b="1" dirty="0" smtClean="0">
                <a:sym typeface="Symbol"/>
              </a:rPr>
              <a:t>2AH</a:t>
            </a:r>
            <a:r>
              <a:rPr lang="sk-SK" sz="1400" dirty="0" smtClean="0">
                <a:sym typeface="Symbol"/>
              </a:rPr>
              <a:t> = </a:t>
            </a:r>
            <a:r>
              <a:rPr lang="sk-SK" sz="1400" b="1" dirty="0" smtClean="0">
                <a:sym typeface="Symbol"/>
              </a:rPr>
              <a:t>2</a:t>
            </a:r>
            <a:r>
              <a:rPr lang="sk-SK" sz="1400" dirty="0" smtClean="0">
                <a:sym typeface="Symbol"/>
              </a:rPr>
              <a:t></a:t>
            </a:r>
            <a:r>
              <a:rPr lang="sk-SK" sz="1400" b="1" dirty="0" smtClean="0">
                <a:sym typeface="Symbol"/>
              </a:rPr>
              <a:t>AH</a:t>
            </a:r>
            <a:r>
              <a:rPr lang="sk-SK" sz="1400" dirty="0" smtClean="0">
                <a:sym typeface="Symbol"/>
              </a:rPr>
              <a:t>.</a:t>
            </a:r>
            <a:endParaRPr lang="sk-SK" sz="1400" b="1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2)</a:t>
            </a:r>
            <a:r>
              <a:rPr lang="sk-SK" sz="1400" b="1" dirty="0" smtClean="0"/>
              <a:t> </a:t>
            </a:r>
            <a:r>
              <a:rPr lang="sk-SK" sz="1400" dirty="0" smtClean="0"/>
              <a:t>V danej </a:t>
            </a:r>
            <a:r>
              <a:rPr lang="sk-SK" sz="1400" dirty="0" err="1" smtClean="0"/>
              <a:t>rovnoľahlosti</a:t>
            </a:r>
            <a:r>
              <a:rPr lang="sk-SK" sz="1400" dirty="0" smtClean="0"/>
              <a:t> zobrazíme bod </a:t>
            </a:r>
            <a:r>
              <a:rPr lang="sk-SK" sz="1400" b="1" dirty="0" smtClean="0"/>
              <a:t>B</a:t>
            </a:r>
            <a:r>
              <a:rPr lang="sk-SK" sz="1400" dirty="0" smtClean="0"/>
              <a:t>. Jeho</a:t>
            </a:r>
          </a:p>
          <a:p>
            <a:r>
              <a:rPr lang="sk-SK" sz="1400" dirty="0" smtClean="0"/>
              <a:t>obraz označíme </a:t>
            </a:r>
            <a:r>
              <a:rPr lang="sk-SK" sz="1400" b="1" dirty="0" smtClean="0"/>
              <a:t>2B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Bod </a:t>
            </a:r>
            <a:r>
              <a:rPr lang="sk-SK" sz="1400" b="1" dirty="0" smtClean="0"/>
              <a:t>2B</a:t>
            </a:r>
            <a:r>
              <a:rPr lang="sk-SK" sz="1400" dirty="0" smtClean="0"/>
              <a:t> leží na priamke </a:t>
            </a:r>
            <a:r>
              <a:rPr lang="sk-SK" sz="1400" b="1" dirty="0" smtClean="0"/>
              <a:t>HB</a:t>
            </a:r>
            <a:r>
              <a:rPr lang="sk-SK" sz="1400" dirty="0" smtClean="0"/>
              <a:t> a</a:t>
            </a:r>
            <a:r>
              <a:rPr lang="sk-SK" sz="1400" dirty="0" smtClean="0">
                <a:sym typeface="Symbol"/>
              </a:rPr>
              <a:t> </a:t>
            </a:r>
            <a:r>
              <a:rPr lang="sk-SK" sz="1400" b="1" dirty="0" smtClean="0">
                <a:sym typeface="Symbol"/>
              </a:rPr>
              <a:t>2BH</a:t>
            </a:r>
            <a:r>
              <a:rPr lang="sk-SK" sz="1400" dirty="0" smtClean="0">
                <a:sym typeface="Symbol"/>
              </a:rPr>
              <a:t> = </a:t>
            </a:r>
            <a:r>
              <a:rPr lang="sk-SK" sz="1400" b="1" dirty="0" smtClean="0">
                <a:sym typeface="Symbol"/>
              </a:rPr>
              <a:t>2</a:t>
            </a:r>
            <a:r>
              <a:rPr lang="sk-SK" sz="1400" dirty="0" smtClean="0">
                <a:sym typeface="Symbol"/>
              </a:rPr>
              <a:t></a:t>
            </a:r>
            <a:r>
              <a:rPr lang="sk-SK" sz="1400" b="1" dirty="0" smtClean="0">
                <a:sym typeface="Symbol"/>
              </a:rPr>
              <a:t>BH</a:t>
            </a:r>
            <a:r>
              <a:rPr lang="sk-SK" sz="1400" dirty="0" smtClean="0">
                <a:sym typeface="Symbol"/>
              </a:rPr>
              <a:t>.</a:t>
            </a:r>
          </a:p>
          <a:p>
            <a:r>
              <a:rPr lang="sk-SK" sz="1400" dirty="0" smtClean="0">
                <a:sym typeface="Symbol"/>
              </a:rPr>
              <a:t>Priamky </a:t>
            </a:r>
            <a:r>
              <a:rPr lang="sk-SK" sz="1400" b="1" dirty="0" smtClean="0">
                <a:sym typeface="Symbol"/>
              </a:rPr>
              <a:t>AB</a:t>
            </a:r>
            <a:r>
              <a:rPr lang="sk-SK" sz="1400" dirty="0" smtClean="0">
                <a:sym typeface="Symbol"/>
              </a:rPr>
              <a:t> a</a:t>
            </a:r>
            <a:r>
              <a:rPr lang="sk-SK" sz="1400" dirty="0" smtClean="0"/>
              <a:t> </a:t>
            </a:r>
            <a:r>
              <a:rPr lang="sk-SK" sz="1400" b="1" dirty="0" smtClean="0"/>
              <a:t>2A2B</a:t>
            </a:r>
            <a:r>
              <a:rPr lang="sk-SK" sz="1400" dirty="0" smtClean="0"/>
              <a:t> sú rovnobežné.</a:t>
            </a:r>
          </a:p>
          <a:p>
            <a:r>
              <a:rPr lang="sk-SK" sz="1400" b="1" dirty="0" smtClean="0">
                <a:sym typeface="Symbol"/>
              </a:rPr>
              <a:t>3) </a:t>
            </a:r>
            <a:r>
              <a:rPr lang="sk-SK" sz="1400" dirty="0" smtClean="0">
                <a:sym typeface="Symbol"/>
              </a:rPr>
              <a:t>V danej </a:t>
            </a:r>
            <a:r>
              <a:rPr lang="sk-SK" sz="1400" dirty="0" err="1" smtClean="0">
                <a:sym typeface="Symbol"/>
              </a:rPr>
              <a:t>rovnoľahlosti</a:t>
            </a:r>
            <a:r>
              <a:rPr lang="sk-SK" sz="1400" dirty="0" smtClean="0">
                <a:sym typeface="Symbol"/>
              </a:rPr>
              <a:t> zobrazíme </a:t>
            </a:r>
            <a:r>
              <a:rPr lang="sk-SK" sz="1400" dirty="0" err="1" smtClean="0">
                <a:sym typeface="Symbol"/>
              </a:rPr>
              <a:t>úbežník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.</a:t>
            </a:r>
            <a:r>
              <a:rPr lang="sk-SK" sz="1400" b="1" dirty="0" smtClean="0">
                <a:sym typeface="Symbol"/>
              </a:rPr>
              <a:t> </a:t>
            </a:r>
          </a:p>
          <a:p>
            <a:r>
              <a:rPr lang="sk-SK" sz="1400" dirty="0" smtClean="0">
                <a:sym typeface="Symbol"/>
              </a:rPr>
              <a:t>Bod </a:t>
            </a:r>
            <a:r>
              <a:rPr lang="sk-SK" sz="1400" b="1" baseline="300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2U</a:t>
            </a:r>
            <a:r>
              <a:rPr lang="sk-SK" sz="1400" b="1" baseline="30000" dirty="0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 leží na horizonte a platí</a:t>
            </a:r>
            <a:r>
              <a:rPr lang="sk-SK" sz="1400" b="1" dirty="0" smtClean="0">
                <a:sym typeface="Symbol"/>
              </a:rPr>
              <a:t>2</a:t>
            </a:r>
            <a:r>
              <a:rPr lang="en-US" sz="1400" b="1" dirty="0" err="1" smtClean="0">
                <a:sym typeface="Symbol"/>
              </a:rPr>
              <a:t>U</a:t>
            </a:r>
            <a:r>
              <a:rPr lang="en-US" sz="1400" b="1" baseline="30000" dirty="0" err="1" smtClean="0">
                <a:sym typeface="Symbol"/>
              </a:rPr>
              <a:t>a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dirty="0" smtClean="0">
                <a:sym typeface="Symbol"/>
              </a:rPr>
              <a:t>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2</a:t>
            </a:r>
            <a:r>
              <a:rPr lang="sk-SK" sz="1400" dirty="0" smtClean="0">
                <a:sym typeface="Symbol"/>
              </a:rPr>
              <a:t></a:t>
            </a:r>
            <a:r>
              <a:rPr lang="en-US" sz="1400" b="1" dirty="0" err="1" smtClean="0">
                <a:sym typeface="Symbol"/>
              </a:rPr>
              <a:t>U</a:t>
            </a:r>
            <a:r>
              <a:rPr lang="en-US" sz="1400" b="1" baseline="30000" dirty="0" err="1" smtClean="0">
                <a:sym typeface="Symbol"/>
              </a:rPr>
              <a:t>a</a:t>
            </a:r>
            <a:r>
              <a:rPr lang="sk-SK" sz="1400" b="1" dirty="0" smtClean="0">
                <a:sym typeface="Symbol"/>
              </a:rPr>
              <a:t>H</a:t>
            </a:r>
            <a:r>
              <a:rPr lang="sk-SK" sz="1400" dirty="0" smtClean="0">
                <a:sym typeface="Symbol"/>
              </a:rPr>
              <a:t>.</a:t>
            </a:r>
            <a:endParaRPr lang="sk-SK" sz="1400" dirty="0"/>
          </a:p>
        </p:txBody>
      </p:sp>
      <p:grpSp>
        <p:nvGrpSpPr>
          <p:cNvPr id="118" name="Skupina 15"/>
          <p:cNvGrpSpPr>
            <a:grpSpLocks/>
          </p:cNvGrpSpPr>
          <p:nvPr/>
        </p:nvGrpSpPr>
        <p:grpSpPr bwMode="auto">
          <a:xfrm>
            <a:off x="82185" y="6358957"/>
            <a:ext cx="1227856" cy="393700"/>
            <a:chOff x="2699794" y="4497810"/>
            <a:chExt cx="1226922" cy="393091"/>
          </a:xfrm>
        </p:grpSpPr>
        <p:pic>
          <p:nvPicPr>
            <p:cNvPr id="119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866885" cy="24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1000" dirty="0" smtClean="0"/>
                <a:t>Mészárosová</a:t>
              </a:r>
              <a:endParaRPr lang="sk-SK" sz="1000" dirty="0"/>
            </a:p>
          </p:txBody>
        </p:sp>
      </p:grpSp>
      <p:sp>
        <p:nvSpPr>
          <p:cNvPr id="199" name="Text Box 47"/>
          <p:cNvSpPr txBox="1">
            <a:spLocks noChangeArrowheads="1"/>
          </p:cNvSpPr>
          <p:nvPr/>
        </p:nvSpPr>
        <p:spPr bwMode="auto">
          <a:xfrm flipH="1">
            <a:off x="8630895" y="3776250"/>
            <a:ext cx="481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2U</a:t>
            </a:r>
            <a:r>
              <a:rPr lang="sk-SK" sz="1400" b="1" baseline="30000" dirty="0" smtClean="0">
                <a:solidFill>
                  <a:srgbClr val="0033CC"/>
                </a:solidFill>
              </a:rPr>
              <a:t>a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110" name="BlokTextu 109"/>
          <p:cNvSpPr txBox="1"/>
          <p:nvPr/>
        </p:nvSpPr>
        <p:spPr>
          <a:xfrm>
            <a:off x="4644008" y="5095796"/>
            <a:ext cx="44999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4) </a:t>
            </a:r>
            <a:r>
              <a:rPr lang="sk-SK" sz="1400" dirty="0" smtClean="0">
                <a:sym typeface="Symbol"/>
              </a:rPr>
              <a:t>Postup opakujeme pre ďalšie vrcholy a hrany </a:t>
            </a:r>
          </a:p>
          <a:p>
            <a:r>
              <a:rPr lang="sk-SK" sz="1400" dirty="0" smtClean="0">
                <a:sym typeface="Symbol"/>
              </a:rPr>
              <a:t>kvádra. </a:t>
            </a:r>
            <a:r>
              <a:rPr lang="sk-SK" sz="1400" dirty="0" smtClean="0"/>
              <a:t>Ak sú „</a:t>
            </a:r>
            <a:r>
              <a:rPr lang="sk-SK" sz="1400" dirty="0" err="1" smtClean="0"/>
              <a:t>zväčšné</a:t>
            </a:r>
            <a:r>
              <a:rPr lang="sk-SK" sz="1400" dirty="0" smtClean="0"/>
              <a:t>“ </a:t>
            </a:r>
            <a:r>
              <a:rPr lang="sk-SK" sz="1400" dirty="0" err="1" smtClean="0"/>
              <a:t>úbežníky</a:t>
            </a:r>
            <a:r>
              <a:rPr lang="sk-SK" sz="1400" dirty="0" smtClean="0"/>
              <a:t> nedostupné </a:t>
            </a:r>
          </a:p>
          <a:p>
            <a:r>
              <a:rPr lang="sk-SK" sz="1400" dirty="0" smtClean="0"/>
              <a:t>v nákresni, využijeme rovnobežnosť zodpovedajúcich</a:t>
            </a:r>
          </a:p>
          <a:p>
            <a:r>
              <a:rPr lang="sk-SK" sz="1400" dirty="0" smtClean="0"/>
              <a:t>si priamok.</a:t>
            </a:r>
          </a:p>
          <a:p>
            <a:r>
              <a:rPr lang="sk-SK" sz="1400" b="1" dirty="0" smtClean="0"/>
              <a:t>5) </a:t>
            </a:r>
            <a:r>
              <a:rPr lang="sk-SK" sz="1400" dirty="0" smtClean="0">
                <a:sym typeface="Symbol"/>
              </a:rPr>
              <a:t>V danej </a:t>
            </a:r>
            <a:r>
              <a:rPr lang="sk-SK" sz="1400" dirty="0" err="1" smtClean="0">
                <a:sym typeface="Symbol"/>
              </a:rPr>
              <a:t>rovnoľahlosti</a:t>
            </a:r>
            <a:r>
              <a:rPr lang="sk-SK" sz="1400" dirty="0" smtClean="0">
                <a:sym typeface="Symbol"/>
              </a:rPr>
              <a:t> zobrazíme aj kružnicu </a:t>
            </a:r>
            <a:r>
              <a:rPr lang="sk-SK" sz="1400" b="1" dirty="0" err="1" smtClean="0">
                <a:sym typeface="Symbol"/>
              </a:rPr>
              <a:t>k</a:t>
            </a:r>
            <a:r>
              <a:rPr lang="sk-SK" sz="1400" b="1" baseline="30000" dirty="0" err="1" smtClean="0">
                <a:sym typeface="Symbol"/>
              </a:rPr>
              <a:t>z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Jej obraz je kružnica </a:t>
            </a:r>
            <a:r>
              <a:rPr lang="sk-SK" sz="1400" b="1" dirty="0" smtClean="0">
                <a:sym typeface="Symbol"/>
              </a:rPr>
              <a:t>2k</a:t>
            </a:r>
            <a:r>
              <a:rPr lang="sk-SK" sz="1400" b="1" baseline="30000" dirty="0" smtClean="0">
                <a:sym typeface="Symbol"/>
              </a:rPr>
              <a:t>z </a:t>
            </a:r>
            <a:r>
              <a:rPr lang="sk-SK" sz="1400" baseline="30000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so stredom v bode </a:t>
            </a:r>
            <a:r>
              <a:rPr lang="sk-SK" sz="1400" b="1" dirty="0" smtClean="0">
                <a:sym typeface="Symbol"/>
              </a:rPr>
              <a:t>H </a:t>
            </a:r>
            <a:r>
              <a:rPr lang="sk-SK" sz="1400" dirty="0" smtClean="0">
                <a:sym typeface="Symbol"/>
              </a:rPr>
              <a:t> a s polomerom </a:t>
            </a:r>
            <a:r>
              <a:rPr lang="sk-SK" sz="1400" b="1" dirty="0" smtClean="0">
                <a:sym typeface="Symbol"/>
              </a:rPr>
              <a:t>2r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/>
          </a:p>
        </p:txBody>
      </p:sp>
      <p:sp>
        <p:nvSpPr>
          <p:cNvPr id="124" name="Zástupný symbol čísla snímky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18</a:t>
            </a:fld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00" grpId="0" animBg="1"/>
      <p:bldP spid="107" grpId="0"/>
      <p:bldP spid="109" grpId="0"/>
      <p:bldP spid="180" grpId="0" animBg="1"/>
      <p:bldP spid="182" grpId="0" animBg="1"/>
      <p:bldP spid="183" grpId="0" animBg="1"/>
      <p:bldP spid="184" grpId="0"/>
      <p:bldP spid="186" grpId="0" animBg="1"/>
      <p:bldP spid="195" grpId="0"/>
      <p:bldP spid="197" grpId="0" animBg="1"/>
      <p:bldP spid="206" grpId="0" animBg="1"/>
      <p:bldP spid="221" grpId="0" animBg="1"/>
      <p:bldP spid="230" grpId="0" animBg="1"/>
      <p:bldP spid="248" grpId="0" animBg="1"/>
      <p:bldP spid="249" grpId="0" animBg="1"/>
      <p:bldP spid="215" grpId="0" animBg="1"/>
      <p:bldP spid="1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lokTextu 34"/>
          <p:cNvSpPr txBox="1"/>
          <p:nvPr/>
        </p:nvSpPr>
        <p:spPr>
          <a:xfrm>
            <a:off x="360000" y="490805"/>
            <a:ext cx="871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Voľba osi zornej kužeľovej plochy a stredu premietania výrazne ovplyvňuje perspektívu objektu.</a:t>
            </a:r>
          </a:p>
          <a:p>
            <a:r>
              <a:rPr lang="sk-SK" sz="1400" dirty="0" smtClean="0"/>
              <a:t>Os </a:t>
            </a:r>
            <a:r>
              <a:rPr lang="sk-SK" sz="1400" b="1" dirty="0" smtClean="0"/>
              <a:t>o </a:t>
            </a:r>
            <a:r>
              <a:rPr lang="sk-SK" sz="1400" dirty="0" smtClean="0"/>
              <a:t>volíme obvykle tak, aby smerovala na architektonicky zaujímavú časť objektu. </a:t>
            </a:r>
          </a:p>
          <a:p>
            <a:r>
              <a:rPr lang="sk-SK" sz="1400" dirty="0" smtClean="0"/>
              <a:t>Výška osi </a:t>
            </a:r>
            <a:r>
              <a:rPr lang="sk-SK" sz="1400" b="1" dirty="0" smtClean="0"/>
              <a:t>o </a:t>
            </a:r>
            <a:r>
              <a:rPr lang="sk-SK" sz="1400" dirty="0" smtClean="0"/>
              <a:t>má pre vzhľad perspektívy tiež svoj význam. </a:t>
            </a:r>
          </a:p>
          <a:p>
            <a:r>
              <a:rPr lang="sk-SK" sz="1400" dirty="0" smtClean="0"/>
              <a:t>V nasledujúcich ukážkach porovnáme niekoľko možností voľby osi </a:t>
            </a:r>
            <a:r>
              <a:rPr lang="sk-SK" sz="1400" b="1" dirty="0" smtClean="0"/>
              <a:t>o</a:t>
            </a:r>
            <a:r>
              <a:rPr lang="sk-SK" sz="1400" dirty="0" smtClean="0"/>
              <a:t> a stredu </a:t>
            </a:r>
            <a:r>
              <a:rPr lang="sk-SK" sz="1400" b="1" dirty="0" smtClean="0"/>
              <a:t>S</a:t>
            </a:r>
            <a:r>
              <a:rPr lang="sk-SK" sz="1400" dirty="0" smtClean="0"/>
              <a:t>. </a:t>
            </a:r>
            <a:endParaRPr lang="sk-SK" sz="1400" dirty="0"/>
          </a:p>
        </p:txBody>
      </p:sp>
      <p:sp>
        <p:nvSpPr>
          <p:cNvPr id="3" name="Obdĺžnik 2"/>
          <p:cNvSpPr/>
          <p:nvPr/>
        </p:nvSpPr>
        <p:spPr>
          <a:xfrm>
            <a:off x="3298097" y="3720670"/>
            <a:ext cx="914400" cy="9144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298097" y="2361695"/>
            <a:ext cx="914400" cy="9144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1692217" y="2361695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5004585" y="2361695"/>
            <a:ext cx="914400" cy="914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4961216" y="1926929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err="1" smtClean="0"/>
              <a:t>Bokorys</a:t>
            </a:r>
            <a:r>
              <a:rPr lang="sk-SK" sz="1000" dirty="0" smtClean="0"/>
              <a:t> zľava</a:t>
            </a:r>
          </a:p>
          <a:p>
            <a:pPr algn="ctr"/>
            <a:r>
              <a:rPr lang="sk-SK" sz="1000" dirty="0" smtClean="0"/>
              <a:t>Pohľad západný</a:t>
            </a:r>
            <a:endParaRPr lang="sk-SK" sz="1000" dirty="0"/>
          </a:p>
        </p:txBody>
      </p:sp>
      <p:sp>
        <p:nvSpPr>
          <p:cNvPr id="22" name="BlokTextu 21"/>
          <p:cNvSpPr txBox="1"/>
          <p:nvPr/>
        </p:nvSpPr>
        <p:spPr>
          <a:xfrm>
            <a:off x="3348401" y="1926929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Nárys</a:t>
            </a:r>
          </a:p>
          <a:p>
            <a:pPr algn="ctr"/>
            <a:r>
              <a:rPr lang="sk-SK" sz="1000" dirty="0" smtClean="0"/>
              <a:t>Pohľad južný</a:t>
            </a:r>
            <a:endParaRPr lang="sk-SK" sz="1000" dirty="0"/>
          </a:p>
        </p:txBody>
      </p:sp>
      <p:sp>
        <p:nvSpPr>
          <p:cNvPr id="23" name="BlokTextu 22"/>
          <p:cNvSpPr txBox="1"/>
          <p:nvPr/>
        </p:nvSpPr>
        <p:spPr>
          <a:xfrm>
            <a:off x="1586239" y="1926929"/>
            <a:ext cx="1162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err="1" smtClean="0"/>
              <a:t>Bokorys</a:t>
            </a:r>
            <a:r>
              <a:rPr lang="sk-SK" sz="1000" dirty="0" smtClean="0"/>
              <a:t> sprava </a:t>
            </a:r>
          </a:p>
          <a:p>
            <a:pPr algn="ctr"/>
            <a:r>
              <a:rPr lang="sk-SK" sz="1000" dirty="0" smtClean="0"/>
              <a:t>Pohľad východný</a:t>
            </a:r>
            <a:endParaRPr lang="sk-SK" sz="1000" dirty="0"/>
          </a:p>
        </p:txBody>
      </p:sp>
      <p:sp>
        <p:nvSpPr>
          <p:cNvPr id="24" name="BlokTextu 23"/>
          <p:cNvSpPr txBox="1"/>
          <p:nvPr/>
        </p:nvSpPr>
        <p:spPr>
          <a:xfrm>
            <a:off x="3429426" y="4691270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Pôdorys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360000" y="122125"/>
            <a:ext cx="7476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k-SK" sz="1400" b="1" dirty="0" smtClean="0"/>
              <a:t>Voľba </a:t>
            </a:r>
            <a:r>
              <a:rPr lang="en-US" sz="1400" b="1" dirty="0" err="1" smtClean="0"/>
              <a:t>osi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zornej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ku</a:t>
            </a:r>
            <a:r>
              <a:rPr lang="sk-SK" sz="1400" b="1" dirty="0" smtClean="0"/>
              <a:t>ž</a:t>
            </a:r>
            <a:r>
              <a:rPr lang="en-US" sz="1400" b="1" dirty="0" smtClean="0"/>
              <a:t>e</a:t>
            </a:r>
            <a:r>
              <a:rPr lang="sk-SK" sz="1400" b="1" dirty="0" smtClean="0"/>
              <a:t>ľ</a:t>
            </a:r>
            <a:r>
              <a:rPr lang="en-US" sz="1400" b="1" dirty="0" err="1" smtClean="0"/>
              <a:t>ovej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plochy</a:t>
            </a:r>
            <a:r>
              <a:rPr lang="sk-SK" sz="1400" b="1" dirty="0" smtClean="0"/>
              <a:t> a stredu premietania v lineárnej zvislej perspektíve</a:t>
            </a:r>
            <a:r>
              <a:rPr lang="sk-SK" sz="1400" dirty="0" smtClean="0"/>
              <a:t> </a:t>
            </a:r>
            <a:endParaRPr lang="sk-SK" sz="1400" dirty="0"/>
          </a:p>
        </p:txBody>
      </p:sp>
      <p:cxnSp>
        <p:nvCxnSpPr>
          <p:cNvPr id="26" name="Rovná spojnica 25"/>
          <p:cNvCxnSpPr/>
          <p:nvPr/>
        </p:nvCxnSpPr>
        <p:spPr>
          <a:xfrm>
            <a:off x="315606" y="2801872"/>
            <a:ext cx="731211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6444208" y="2451344"/>
            <a:ext cx="774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Rovná spojnica 27"/>
          <p:cNvCxnSpPr/>
          <p:nvPr/>
        </p:nvCxnSpPr>
        <p:spPr>
          <a:xfrm flipH="1">
            <a:off x="665406" y="3904422"/>
            <a:ext cx="2823662" cy="24482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 flipH="1">
            <a:off x="1208139" y="530352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 flipH="1">
            <a:off x="2415944" y="6051744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Rovná spojnica 31"/>
          <p:cNvCxnSpPr/>
          <p:nvPr/>
        </p:nvCxnSpPr>
        <p:spPr>
          <a:xfrm flipV="1">
            <a:off x="816837" y="2801082"/>
            <a:ext cx="0" cy="340200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lokTextu 32"/>
          <p:cNvSpPr txBox="1"/>
          <p:nvPr/>
        </p:nvSpPr>
        <p:spPr>
          <a:xfrm flipH="1">
            <a:off x="809422" y="6155919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 flipH="1">
            <a:off x="788830" y="2802623"/>
            <a:ext cx="37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6943341" y="322539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Rovná spojnica 54"/>
          <p:cNvCxnSpPr/>
          <p:nvPr/>
        </p:nvCxnSpPr>
        <p:spPr>
          <a:xfrm>
            <a:off x="363831" y="3276095"/>
            <a:ext cx="73121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BlokTextu 61"/>
          <p:cNvSpPr txBox="1"/>
          <p:nvPr/>
        </p:nvSpPr>
        <p:spPr>
          <a:xfrm>
            <a:off x="4590034" y="6293228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Pri</a:t>
            </a:r>
            <a:r>
              <a:rPr lang="en-US" sz="1200" dirty="0" smtClean="0"/>
              <a:t> </a:t>
            </a:r>
            <a:r>
              <a:rPr lang="en-US" sz="1200" dirty="0" err="1" smtClean="0"/>
              <a:t>tejto</a:t>
            </a:r>
            <a:r>
              <a:rPr lang="en-US" sz="1200" dirty="0" smtClean="0"/>
              <a:t> </a:t>
            </a:r>
            <a:r>
              <a:rPr lang="en-US" sz="1200" dirty="0" err="1" smtClean="0"/>
              <a:t>vo</a:t>
            </a:r>
            <a:r>
              <a:rPr lang="sk-SK" sz="1200" dirty="0" err="1" smtClean="0"/>
              <a:t>ľbe</a:t>
            </a:r>
            <a:r>
              <a:rPr lang="sk-SK" sz="1200" dirty="0" smtClean="0"/>
              <a:t> osi </a:t>
            </a:r>
            <a:r>
              <a:rPr lang="sk-SK" sz="1200" b="1" dirty="0" smtClean="0"/>
              <a:t>o </a:t>
            </a:r>
            <a:r>
              <a:rPr lang="sk-SK" sz="1200" dirty="0" smtClean="0"/>
              <a:t>a stredu </a:t>
            </a:r>
            <a:r>
              <a:rPr lang="sk-SK" sz="1200" b="1" dirty="0" smtClean="0"/>
              <a:t>S</a:t>
            </a:r>
            <a:r>
              <a:rPr lang="sk-SK" sz="1200" dirty="0" smtClean="0"/>
              <a:t> sú v perspektíve viditeľné</a:t>
            </a:r>
          </a:p>
          <a:p>
            <a:r>
              <a:rPr lang="sk-SK" sz="1200" dirty="0" smtClean="0"/>
              <a:t>len dve steny kocky: západná (žltá) a južná (zelená).</a:t>
            </a:r>
            <a:endParaRPr lang="sk-SK" sz="1200" dirty="0"/>
          </a:p>
        </p:txBody>
      </p:sp>
      <p:grpSp>
        <p:nvGrpSpPr>
          <p:cNvPr id="79" name="Skupina 78"/>
          <p:cNvGrpSpPr/>
          <p:nvPr/>
        </p:nvGrpSpPr>
        <p:grpSpPr>
          <a:xfrm>
            <a:off x="2791710" y="4348541"/>
            <a:ext cx="460996" cy="704306"/>
            <a:chOff x="5292080" y="2758350"/>
            <a:chExt cx="566062" cy="864825"/>
          </a:xfrm>
        </p:grpSpPr>
        <p:grpSp>
          <p:nvGrpSpPr>
            <p:cNvPr id="80" name="Skupina 199"/>
            <p:cNvGrpSpPr/>
            <p:nvPr/>
          </p:nvGrpSpPr>
          <p:grpSpPr>
            <a:xfrm>
              <a:off x="5292080" y="2996952"/>
              <a:ext cx="566062" cy="626223"/>
              <a:chOff x="4976782" y="2604293"/>
              <a:chExt cx="328613" cy="363538"/>
            </a:xfrm>
          </p:grpSpPr>
          <p:sp>
            <p:nvSpPr>
              <p:cNvPr id="82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83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84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85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86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87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81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Skupina 56"/>
          <p:cNvGrpSpPr/>
          <p:nvPr/>
        </p:nvGrpSpPr>
        <p:grpSpPr>
          <a:xfrm>
            <a:off x="3404046" y="5005502"/>
            <a:ext cx="5638800" cy="1164381"/>
            <a:chOff x="3404046" y="5055592"/>
            <a:chExt cx="5638800" cy="1164381"/>
          </a:xfrm>
        </p:grpSpPr>
        <p:grpSp>
          <p:nvGrpSpPr>
            <p:cNvPr id="89" name="Skupina 88"/>
            <p:cNvGrpSpPr/>
            <p:nvPr/>
          </p:nvGrpSpPr>
          <p:grpSpPr>
            <a:xfrm>
              <a:off x="3404046" y="5055592"/>
              <a:ext cx="5638800" cy="1164381"/>
              <a:chOff x="3670746" y="5074642"/>
              <a:chExt cx="5638800" cy="1164381"/>
            </a:xfrm>
          </p:grpSpPr>
          <p:sp>
            <p:nvSpPr>
              <p:cNvPr id="90" name="BlokTextu 89"/>
              <p:cNvSpPr txBox="1"/>
              <p:nvPr/>
            </p:nvSpPr>
            <p:spPr>
              <a:xfrm>
                <a:off x="8899765" y="55013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endParaRPr lang="sk-SK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BlokTextu 90"/>
              <p:cNvSpPr txBox="1"/>
              <p:nvPr/>
            </p:nvSpPr>
            <p:spPr>
              <a:xfrm>
                <a:off x="8967872" y="5931246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z</a:t>
                </a:r>
                <a:endParaRPr lang="sk-SK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BlokTextu 91"/>
              <p:cNvSpPr txBox="1"/>
              <p:nvPr/>
            </p:nvSpPr>
            <p:spPr>
              <a:xfrm>
                <a:off x="3851920" y="5269041"/>
                <a:ext cx="381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>
                    <a:solidFill>
                      <a:srgbClr val="FF0000"/>
                    </a:solidFill>
                  </a:rPr>
                  <a:t>U</a:t>
                </a:r>
                <a:r>
                  <a:rPr lang="en-US" sz="1400" b="1" baseline="30000" dirty="0" err="1" smtClean="0">
                    <a:solidFill>
                      <a:srgbClr val="FF0000"/>
                    </a:solidFill>
                  </a:rPr>
                  <a:t>y</a:t>
                </a:r>
                <a:endParaRPr lang="sk-SK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BlokTextu 92"/>
              <p:cNvSpPr txBox="1"/>
              <p:nvPr/>
            </p:nvSpPr>
            <p:spPr>
              <a:xfrm>
                <a:off x="8205921" y="5301208"/>
                <a:ext cx="3818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>
                    <a:solidFill>
                      <a:srgbClr val="0033CC"/>
                    </a:solidFill>
                  </a:rPr>
                  <a:t>U</a:t>
                </a:r>
                <a:r>
                  <a:rPr lang="en-US" sz="1400" b="1" baseline="30000" dirty="0" err="1" smtClean="0">
                    <a:solidFill>
                      <a:srgbClr val="0033CC"/>
                    </a:solidFill>
                  </a:rPr>
                  <a:t>x</a:t>
                </a:r>
                <a:endParaRPr lang="sk-SK" sz="1400" b="1" dirty="0">
                  <a:solidFill>
                    <a:srgbClr val="0033CC"/>
                  </a:solidFill>
                </a:endParaRPr>
              </a:p>
            </p:txBody>
          </p:sp>
          <p:grpSp>
            <p:nvGrpSpPr>
              <p:cNvPr id="94" name="Skupina 64"/>
              <p:cNvGrpSpPr/>
              <p:nvPr/>
            </p:nvGrpSpPr>
            <p:grpSpPr>
              <a:xfrm>
                <a:off x="3670746" y="5074642"/>
                <a:ext cx="5638800" cy="925088"/>
                <a:chOff x="1828800" y="4213185"/>
                <a:chExt cx="5638800" cy="925088"/>
              </a:xfrm>
            </p:grpSpPr>
            <p:cxnSp>
              <p:nvCxnSpPr>
                <p:cNvPr id="95" name="Rovná spojnica 94"/>
                <p:cNvCxnSpPr/>
                <p:nvPr/>
              </p:nvCxnSpPr>
              <p:spPr>
                <a:xfrm flipH="1">
                  <a:off x="3171540" y="4687044"/>
                  <a:ext cx="3249302" cy="437406"/>
                </a:xfrm>
                <a:prstGeom prst="line">
                  <a:avLst/>
                </a:prstGeom>
                <a:ln w="12700"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Rovná spojnica 95"/>
                <p:cNvCxnSpPr/>
                <p:nvPr/>
              </p:nvCxnSpPr>
              <p:spPr>
                <a:xfrm>
                  <a:off x="2293185" y="4703108"/>
                  <a:ext cx="5012036" cy="41755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7" name="Skupina 102"/>
                <p:cNvGrpSpPr/>
                <p:nvPr/>
              </p:nvGrpSpPr>
              <p:grpSpPr>
                <a:xfrm>
                  <a:off x="1828800" y="4213185"/>
                  <a:ext cx="5638800" cy="925088"/>
                  <a:chOff x="1828800" y="4213185"/>
                  <a:chExt cx="5638800" cy="925088"/>
                </a:xfrm>
              </p:grpSpPr>
              <p:cxnSp>
                <p:nvCxnSpPr>
                  <p:cNvPr id="98" name="Rovná spojnica 97"/>
                  <p:cNvCxnSpPr/>
                  <p:nvPr/>
                </p:nvCxnSpPr>
                <p:spPr>
                  <a:xfrm>
                    <a:off x="1828800" y="4688194"/>
                    <a:ext cx="5508460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Rovná spojnica 98"/>
                  <p:cNvCxnSpPr/>
                  <p:nvPr/>
                </p:nvCxnSpPr>
                <p:spPr>
                  <a:xfrm>
                    <a:off x="2487468" y="5129969"/>
                    <a:ext cx="498013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0" name="Skupina 80"/>
                  <p:cNvGrpSpPr/>
                  <p:nvPr/>
                </p:nvGrpSpPr>
                <p:grpSpPr>
                  <a:xfrm>
                    <a:off x="4365710" y="4309210"/>
                    <a:ext cx="892330" cy="724891"/>
                    <a:chOff x="4213310" y="971204"/>
                    <a:chExt cx="892330" cy="724891"/>
                  </a:xfrm>
                </p:grpSpPr>
                <p:sp>
                  <p:nvSpPr>
                    <p:cNvPr id="105" name="Voľná forma 104"/>
                    <p:cNvSpPr/>
                    <p:nvPr/>
                  </p:nvSpPr>
                  <p:spPr>
                    <a:xfrm>
                      <a:off x="4713343" y="974435"/>
                      <a:ext cx="392297" cy="721660"/>
                    </a:xfrm>
                    <a:custGeom>
                      <a:avLst/>
                      <a:gdLst>
                        <a:gd name="connsiteX0" fmla="*/ 17307 w 392297"/>
                        <a:gd name="connsiteY0" fmla="*/ 0 h 712482"/>
                        <a:gd name="connsiteX1" fmla="*/ 392297 w 392297"/>
                        <a:gd name="connsiteY1" fmla="*/ 98074 h 712482"/>
                        <a:gd name="connsiteX2" fmla="*/ 392297 w 392297"/>
                        <a:gd name="connsiteY2" fmla="*/ 623061 h 712482"/>
                        <a:gd name="connsiteX3" fmla="*/ 0 w 392297"/>
                        <a:gd name="connsiteY3" fmla="*/ 712482 h 712482"/>
                        <a:gd name="connsiteX4" fmla="*/ 17307 w 392297"/>
                        <a:gd name="connsiteY4" fmla="*/ 0 h 712482"/>
                        <a:gd name="connsiteX0" fmla="*/ 11404 w 392297"/>
                        <a:gd name="connsiteY0" fmla="*/ 0 h 721660"/>
                        <a:gd name="connsiteX1" fmla="*/ 392297 w 392297"/>
                        <a:gd name="connsiteY1" fmla="*/ 107252 h 721660"/>
                        <a:gd name="connsiteX2" fmla="*/ 392297 w 392297"/>
                        <a:gd name="connsiteY2" fmla="*/ 632239 h 721660"/>
                        <a:gd name="connsiteX3" fmla="*/ 0 w 392297"/>
                        <a:gd name="connsiteY3" fmla="*/ 721660 h 721660"/>
                        <a:gd name="connsiteX4" fmla="*/ 11404 w 392297"/>
                        <a:gd name="connsiteY4" fmla="*/ 0 h 7216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92297" h="721660">
                          <a:moveTo>
                            <a:pt x="11404" y="0"/>
                          </a:moveTo>
                          <a:lnTo>
                            <a:pt x="392297" y="107252"/>
                          </a:lnTo>
                          <a:lnTo>
                            <a:pt x="392297" y="632239"/>
                          </a:lnTo>
                          <a:lnTo>
                            <a:pt x="0" y="721660"/>
                          </a:lnTo>
                          <a:lnTo>
                            <a:pt x="11404" y="0"/>
                          </a:lnTo>
                          <a:close/>
                        </a:path>
                      </a:pathLst>
                    </a:custGeom>
                    <a:solidFill>
                      <a:srgbClr val="00B050"/>
                    </a:solidFill>
                    <a:ln w="952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  <p:sp>
                  <p:nvSpPr>
                    <p:cNvPr id="106" name="Voľná forma 105"/>
                    <p:cNvSpPr/>
                    <p:nvPr/>
                  </p:nvSpPr>
                  <p:spPr>
                    <a:xfrm>
                      <a:off x="4213310" y="971204"/>
                      <a:ext cx="510564" cy="724020"/>
                    </a:xfrm>
                    <a:custGeom>
                      <a:avLst/>
                      <a:gdLst>
                        <a:gd name="connsiteX0" fmla="*/ 510564 w 510564"/>
                        <a:gd name="connsiteY0" fmla="*/ 0 h 724020"/>
                        <a:gd name="connsiteX1" fmla="*/ 5769 w 510564"/>
                        <a:gd name="connsiteY1" fmla="*/ 72114 h 724020"/>
                        <a:gd name="connsiteX2" fmla="*/ 0 w 510564"/>
                        <a:gd name="connsiteY2" fmla="*/ 660561 h 724020"/>
                        <a:gd name="connsiteX3" fmla="*/ 507679 w 510564"/>
                        <a:gd name="connsiteY3" fmla="*/ 724020 h 724020"/>
                        <a:gd name="connsiteX4" fmla="*/ 510564 w 510564"/>
                        <a:gd name="connsiteY4" fmla="*/ 0 h 7240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0564" h="724020">
                          <a:moveTo>
                            <a:pt x="510564" y="0"/>
                          </a:moveTo>
                          <a:lnTo>
                            <a:pt x="5769" y="72114"/>
                          </a:lnTo>
                          <a:lnTo>
                            <a:pt x="0" y="660561"/>
                          </a:lnTo>
                          <a:lnTo>
                            <a:pt x="507679" y="724020"/>
                          </a:lnTo>
                          <a:cubicBezTo>
                            <a:pt x="508641" y="482680"/>
                            <a:pt x="509602" y="241340"/>
                            <a:pt x="510564" y="0"/>
                          </a:cubicBez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k-SK"/>
                    </a:p>
                  </p:txBody>
                </p:sp>
              </p:grpSp>
              <p:cxnSp>
                <p:nvCxnSpPr>
                  <p:cNvPr id="102" name="Rovná spojnica 101"/>
                  <p:cNvCxnSpPr/>
                  <p:nvPr/>
                </p:nvCxnSpPr>
                <p:spPr>
                  <a:xfrm flipH="1" flipV="1">
                    <a:off x="4450517" y="4213185"/>
                    <a:ext cx="1991517" cy="479449"/>
                  </a:xfrm>
                  <a:prstGeom prst="line">
                    <a:avLst/>
                  </a:prstGeom>
                  <a:ln w="12700">
                    <a:solidFill>
                      <a:srgbClr val="00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Rovná spojnica 102"/>
                  <p:cNvCxnSpPr/>
                  <p:nvPr/>
                </p:nvCxnSpPr>
                <p:spPr>
                  <a:xfrm>
                    <a:off x="2145612" y="4688194"/>
                    <a:ext cx="3594788" cy="448203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Rovná spojnica 100"/>
                  <p:cNvCxnSpPr/>
                  <p:nvPr/>
                </p:nvCxnSpPr>
                <p:spPr>
                  <a:xfrm flipV="1">
                    <a:off x="2125422" y="4282633"/>
                    <a:ext cx="2970715" cy="403574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Rovná spojnica 103"/>
                  <p:cNvCxnSpPr/>
                  <p:nvPr/>
                </p:nvCxnSpPr>
                <p:spPr>
                  <a:xfrm flipH="1">
                    <a:off x="4375150" y="4685636"/>
                    <a:ext cx="2079369" cy="452637"/>
                  </a:xfrm>
                  <a:prstGeom prst="line">
                    <a:avLst/>
                  </a:prstGeom>
                  <a:ln w="12700">
                    <a:solidFill>
                      <a:srgbClr val="00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08" name="Rovná spojnica 107"/>
            <p:cNvCxnSpPr/>
            <p:nvPr/>
          </p:nvCxnSpPr>
          <p:spPr>
            <a:xfrm flipV="1">
              <a:off x="6445973" y="5074418"/>
              <a:ext cx="0" cy="8289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ovná spojnica 108"/>
            <p:cNvCxnSpPr/>
            <p:nvPr/>
          </p:nvCxnSpPr>
          <p:spPr>
            <a:xfrm flipV="1">
              <a:off x="6834392" y="5119635"/>
              <a:ext cx="0" cy="738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ovná spojnica 109"/>
            <p:cNvCxnSpPr/>
            <p:nvPr/>
          </p:nvCxnSpPr>
          <p:spPr>
            <a:xfrm flipV="1">
              <a:off x="5946856" y="5118309"/>
              <a:ext cx="0" cy="7558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Rovná spojnica 57"/>
          <p:cNvCxnSpPr/>
          <p:nvPr/>
        </p:nvCxnSpPr>
        <p:spPr>
          <a:xfrm rot="5400000" flipH="1">
            <a:off x="1278183" y="3941135"/>
            <a:ext cx="2823662" cy="24482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BlokTextu 59"/>
          <p:cNvSpPr txBox="1"/>
          <p:nvPr/>
        </p:nvSpPr>
        <p:spPr>
          <a:xfrm>
            <a:off x="7269943" y="3225398"/>
            <a:ext cx="53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 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Skupina 63"/>
          <p:cNvGrpSpPr/>
          <p:nvPr/>
        </p:nvGrpSpPr>
        <p:grpSpPr>
          <a:xfrm>
            <a:off x="1966794" y="4343297"/>
            <a:ext cx="914400" cy="914400"/>
            <a:chOff x="1966794" y="4089862"/>
            <a:chExt cx="914400" cy="914400"/>
          </a:xfrm>
        </p:grpSpPr>
        <p:sp>
          <p:nvSpPr>
            <p:cNvPr id="61" name="Oblúk 60"/>
            <p:cNvSpPr/>
            <p:nvPr/>
          </p:nvSpPr>
          <p:spPr>
            <a:xfrm>
              <a:off x="1966794" y="4089862"/>
              <a:ext cx="914400" cy="914400"/>
            </a:xfrm>
            <a:prstGeom prst="arc">
              <a:avLst>
                <a:gd name="adj1" fmla="val 3213333"/>
                <a:gd name="adj2" fmla="val 81993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63" name="Ovál 62"/>
            <p:cNvSpPr>
              <a:spLocks noChangeAspect="1"/>
            </p:cNvSpPr>
            <p:nvPr/>
          </p:nvSpPr>
          <p:spPr>
            <a:xfrm>
              <a:off x="2371919" y="4827976"/>
              <a:ext cx="43200" cy="43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65" name="BlokTextu 64"/>
          <p:cNvSpPr txBox="1"/>
          <p:nvPr/>
        </p:nvSpPr>
        <p:spPr>
          <a:xfrm>
            <a:off x="4888298" y="3863734"/>
            <a:ext cx="3953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Kocka je v nepriečelnej polohe vzhľadom na priemetňu.</a:t>
            </a:r>
            <a:endParaRPr lang="sk-SK" sz="1200" dirty="0"/>
          </a:p>
        </p:txBody>
      </p:sp>
      <p:sp>
        <p:nvSpPr>
          <p:cNvPr id="69" name="BlokTextu 68"/>
          <p:cNvSpPr txBox="1"/>
          <p:nvPr/>
        </p:nvSpPr>
        <p:spPr>
          <a:xfrm>
            <a:off x="360000" y="1923575"/>
            <a:ext cx="343364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a)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1" name="Ovál 70"/>
          <p:cNvSpPr/>
          <p:nvPr/>
        </p:nvSpPr>
        <p:spPr>
          <a:xfrm>
            <a:off x="3738619" y="5456006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3" name="Ovál 72"/>
          <p:cNvSpPr/>
          <p:nvPr/>
        </p:nvSpPr>
        <p:spPr>
          <a:xfrm>
            <a:off x="7970000" y="5457931"/>
            <a:ext cx="54000" cy="5400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66" name="Skupina 65"/>
          <p:cNvGrpSpPr>
            <a:grpSpLocks/>
          </p:cNvGrpSpPr>
          <p:nvPr/>
        </p:nvGrpSpPr>
        <p:grpSpPr bwMode="auto">
          <a:xfrm>
            <a:off x="7795917" y="1680442"/>
            <a:ext cx="1348083" cy="393700"/>
            <a:chOff x="2699794" y="4497810"/>
            <a:chExt cx="1347057" cy="393091"/>
          </a:xfrm>
        </p:grpSpPr>
        <p:pic>
          <p:nvPicPr>
            <p:cNvPr id="6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74" name="Zástupný symbol čísla snímky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19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4" grpId="0"/>
      <p:bldP spid="62" grpId="0"/>
      <p:bldP spid="60" grpId="0"/>
      <p:bldP spid="65" grpId="0"/>
      <p:bldP spid="71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oľná forma 33"/>
          <p:cNvSpPr/>
          <p:nvPr/>
        </p:nvSpPr>
        <p:spPr>
          <a:xfrm>
            <a:off x="633840" y="1852608"/>
            <a:ext cx="2217629" cy="610517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  <a:gd name="connsiteX0" fmla="*/ 0 w 4146487"/>
              <a:gd name="connsiteY0" fmla="*/ 497940 h 610517"/>
              <a:gd name="connsiteX1" fmla="*/ 552781 w 4146487"/>
              <a:gd name="connsiteY1" fmla="*/ 610517 h 610517"/>
              <a:gd name="connsiteX2" fmla="*/ 4146487 w 4146487"/>
              <a:gd name="connsiteY2" fmla="*/ 389299 h 610517"/>
              <a:gd name="connsiteX3" fmla="*/ 1620570 w 4146487"/>
              <a:gd name="connsiteY3" fmla="*/ 0 h 610517"/>
              <a:gd name="connsiteX4" fmla="*/ 0 w 4146487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1620570 w 2217629"/>
              <a:gd name="connsiteY3" fmla="*/ 0 h 610517"/>
              <a:gd name="connsiteX4" fmla="*/ 0 w 2217629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2154854 w 2217629"/>
              <a:gd name="connsiteY3" fmla="*/ 84581 h 610517"/>
              <a:gd name="connsiteX4" fmla="*/ 1620570 w 2217629"/>
              <a:gd name="connsiteY4" fmla="*/ 0 h 610517"/>
              <a:gd name="connsiteX5" fmla="*/ 0 w 2217629"/>
              <a:gd name="connsiteY5" fmla="*/ 497940 h 6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29" h="610517">
                <a:moveTo>
                  <a:pt x="0" y="497940"/>
                </a:moveTo>
                <a:lnTo>
                  <a:pt x="552781" y="610517"/>
                </a:lnTo>
                <a:lnTo>
                  <a:pt x="2217629" y="103523"/>
                </a:lnTo>
                <a:lnTo>
                  <a:pt x="2154854" y="84581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360000" y="180000"/>
            <a:ext cx="2853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Lineárna zvislá perspektíva</a:t>
            </a:r>
            <a:endParaRPr lang="sk-SK" sz="1600" b="1" dirty="0"/>
          </a:p>
        </p:txBody>
      </p:sp>
      <p:sp>
        <p:nvSpPr>
          <p:cNvPr id="4" name="Voľná forma 3"/>
          <p:cNvSpPr/>
          <p:nvPr/>
        </p:nvSpPr>
        <p:spPr>
          <a:xfrm>
            <a:off x="633856" y="3032824"/>
            <a:ext cx="2217629" cy="610517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  <a:gd name="connsiteX0" fmla="*/ 0 w 4146487"/>
              <a:gd name="connsiteY0" fmla="*/ 497940 h 610517"/>
              <a:gd name="connsiteX1" fmla="*/ 552781 w 4146487"/>
              <a:gd name="connsiteY1" fmla="*/ 610517 h 610517"/>
              <a:gd name="connsiteX2" fmla="*/ 4146487 w 4146487"/>
              <a:gd name="connsiteY2" fmla="*/ 389299 h 610517"/>
              <a:gd name="connsiteX3" fmla="*/ 1620570 w 4146487"/>
              <a:gd name="connsiteY3" fmla="*/ 0 h 610517"/>
              <a:gd name="connsiteX4" fmla="*/ 0 w 4146487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1620570 w 2217629"/>
              <a:gd name="connsiteY3" fmla="*/ 0 h 610517"/>
              <a:gd name="connsiteX4" fmla="*/ 0 w 2217629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2154854 w 2217629"/>
              <a:gd name="connsiteY3" fmla="*/ 84581 h 610517"/>
              <a:gd name="connsiteX4" fmla="*/ 1620570 w 2217629"/>
              <a:gd name="connsiteY4" fmla="*/ 0 h 610517"/>
              <a:gd name="connsiteX5" fmla="*/ 0 w 2217629"/>
              <a:gd name="connsiteY5" fmla="*/ 497940 h 6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29" h="610517">
                <a:moveTo>
                  <a:pt x="0" y="497940"/>
                </a:moveTo>
                <a:lnTo>
                  <a:pt x="552781" y="610517"/>
                </a:lnTo>
                <a:lnTo>
                  <a:pt x="2217629" y="103523"/>
                </a:lnTo>
                <a:lnTo>
                  <a:pt x="2154854" y="84581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2025965" y="2219770"/>
            <a:ext cx="2310555" cy="317985"/>
          </a:xfrm>
          <a:prstGeom prst="line">
            <a:avLst/>
          </a:prstGeom>
          <a:ln w="19050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oľná forma 5"/>
          <p:cNvSpPr/>
          <p:nvPr/>
        </p:nvSpPr>
        <p:spPr>
          <a:xfrm>
            <a:off x="1202573" y="571480"/>
            <a:ext cx="1649749" cy="3322305"/>
          </a:xfrm>
          <a:custGeom>
            <a:avLst/>
            <a:gdLst>
              <a:gd name="connsiteX0" fmla="*/ 0 w 1964602"/>
              <a:gd name="connsiteY0" fmla="*/ 660903 h 3956364"/>
              <a:gd name="connsiteX1" fmla="*/ 1937442 w 1964602"/>
              <a:gd name="connsiteY1" fmla="*/ 0 h 3956364"/>
              <a:gd name="connsiteX2" fmla="*/ 1964602 w 1964602"/>
              <a:gd name="connsiteY2" fmla="*/ 3277354 h 3956364"/>
              <a:gd name="connsiteX3" fmla="*/ 18107 w 1964602"/>
              <a:gd name="connsiteY3" fmla="*/ 3956364 h 3956364"/>
              <a:gd name="connsiteX4" fmla="*/ 0 w 1964602"/>
              <a:gd name="connsiteY4" fmla="*/ 660903 h 39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602" h="3956364">
                <a:moveTo>
                  <a:pt x="0" y="660903"/>
                </a:moveTo>
                <a:lnTo>
                  <a:pt x="1937442" y="0"/>
                </a:lnTo>
                <a:lnTo>
                  <a:pt x="1964602" y="3277354"/>
                </a:lnTo>
                <a:lnTo>
                  <a:pt x="18107" y="3956364"/>
                </a:lnTo>
                <a:cubicBezTo>
                  <a:pt x="12071" y="2848824"/>
                  <a:pt x="6036" y="1741283"/>
                  <a:pt x="0" y="660903"/>
                </a:cubicBez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466422" y="124009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z</a:t>
            </a:r>
            <a:endParaRPr lang="sk-SK" sz="1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2405279" y="6944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9" name="Rovná spojnica 8"/>
          <p:cNvCxnSpPr>
            <a:stCxn id="26" idx="0"/>
          </p:cNvCxnSpPr>
          <p:nvPr/>
        </p:nvCxnSpPr>
        <p:spPr>
          <a:xfrm flipH="1" flipV="1">
            <a:off x="2296631" y="1243865"/>
            <a:ext cx="2053498" cy="13022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>
            <a:stCxn id="26" idx="0"/>
          </p:cNvCxnSpPr>
          <p:nvPr/>
        </p:nvCxnSpPr>
        <p:spPr>
          <a:xfrm flipH="1">
            <a:off x="2008674" y="2546154"/>
            <a:ext cx="2341455" cy="686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rot="5400000">
            <a:off x="1404603" y="2783349"/>
            <a:ext cx="1197326" cy="2702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lúk 12"/>
          <p:cNvSpPr/>
          <p:nvPr/>
        </p:nvSpPr>
        <p:spPr>
          <a:xfrm rot="480000">
            <a:off x="1489168" y="1175079"/>
            <a:ext cx="1016963" cy="2061955"/>
          </a:xfrm>
          <a:prstGeom prst="arc">
            <a:avLst>
              <a:gd name="adj1" fmla="val 16473244"/>
              <a:gd name="adj2" fmla="val 5047441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4" name="Oblúk 13"/>
          <p:cNvSpPr/>
          <p:nvPr/>
        </p:nvSpPr>
        <p:spPr>
          <a:xfrm rot="480000">
            <a:off x="1489778" y="1177833"/>
            <a:ext cx="1016963" cy="2061955"/>
          </a:xfrm>
          <a:prstGeom prst="arc">
            <a:avLst>
              <a:gd name="adj1" fmla="val 5076221"/>
              <a:gd name="adj2" fmla="val 1648092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57158" y="3803526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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z</a:t>
            </a:r>
            <a:endParaRPr lang="sk-SK" sz="1400" b="1" dirty="0"/>
          </a:p>
        </p:txBody>
      </p:sp>
      <p:sp>
        <p:nvSpPr>
          <p:cNvPr id="17" name="Voľná forma 16"/>
          <p:cNvSpPr/>
          <p:nvPr/>
        </p:nvSpPr>
        <p:spPr>
          <a:xfrm>
            <a:off x="1236480" y="3132973"/>
            <a:ext cx="4146487" cy="896293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740134" y="33828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</a:t>
            </a:r>
            <a:endParaRPr lang="sk-SK" sz="1400" b="1" dirty="0"/>
          </a:p>
        </p:txBody>
      </p:sp>
      <p:cxnSp>
        <p:nvCxnSpPr>
          <p:cNvPr id="19" name="Rovná spojnica 18"/>
          <p:cNvCxnSpPr/>
          <p:nvPr/>
        </p:nvCxnSpPr>
        <p:spPr>
          <a:xfrm>
            <a:off x="1991178" y="3390015"/>
            <a:ext cx="2300846" cy="359507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1857160" y="337194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4288031" y="348507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cxnSp>
        <p:nvCxnSpPr>
          <p:cNvPr id="22" name="Rovná spojnica 21"/>
          <p:cNvCxnSpPr/>
          <p:nvPr/>
        </p:nvCxnSpPr>
        <p:spPr>
          <a:xfrm rot="16200000" flipV="1">
            <a:off x="3734386" y="3132559"/>
            <a:ext cx="1224905" cy="25779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/>
        </p:nvCxnSpPr>
        <p:spPr>
          <a:xfrm flipV="1">
            <a:off x="389913" y="3016868"/>
            <a:ext cx="2813868" cy="887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>
            <a:spLocks noChangeAspect="1"/>
          </p:cNvSpPr>
          <p:nvPr/>
        </p:nvSpPr>
        <p:spPr>
          <a:xfrm>
            <a:off x="1991785" y="2193517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/>
          <p:cNvSpPr txBox="1"/>
          <p:nvPr/>
        </p:nvSpPr>
        <p:spPr>
          <a:xfrm>
            <a:off x="1930543" y="192952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26" name="Voľná forma 25"/>
          <p:cNvSpPr/>
          <p:nvPr/>
        </p:nvSpPr>
        <p:spPr>
          <a:xfrm>
            <a:off x="1499180" y="1208108"/>
            <a:ext cx="2850948" cy="2037478"/>
          </a:xfrm>
          <a:custGeom>
            <a:avLst/>
            <a:gdLst>
              <a:gd name="connsiteX0" fmla="*/ 3395049 w 3395049"/>
              <a:gd name="connsiteY0" fmla="*/ 1593410 h 2426329"/>
              <a:gd name="connsiteX1" fmla="*/ 878186 w 3395049"/>
              <a:gd name="connsiteY1" fmla="*/ 9054 h 2426329"/>
              <a:gd name="connsiteX2" fmla="*/ 688063 w 3395049"/>
              <a:gd name="connsiteY2" fmla="*/ 0 h 2426329"/>
              <a:gd name="connsiteX3" fmla="*/ 443619 w 3395049"/>
              <a:gd name="connsiteY3" fmla="*/ 135802 h 2426329"/>
              <a:gd name="connsiteX4" fmla="*/ 262550 w 3395049"/>
              <a:gd name="connsiteY4" fmla="*/ 371192 h 2426329"/>
              <a:gd name="connsiteX5" fmla="*/ 144855 w 3395049"/>
              <a:gd name="connsiteY5" fmla="*/ 642796 h 2426329"/>
              <a:gd name="connsiteX6" fmla="*/ 54320 w 3395049"/>
              <a:gd name="connsiteY6" fmla="*/ 932507 h 2426329"/>
              <a:gd name="connsiteX7" fmla="*/ 0 w 3395049"/>
              <a:gd name="connsiteY7" fmla="*/ 1285592 h 2426329"/>
              <a:gd name="connsiteX8" fmla="*/ 18107 w 3395049"/>
              <a:gd name="connsiteY8" fmla="*/ 1656784 h 2426329"/>
              <a:gd name="connsiteX9" fmla="*/ 72427 w 3395049"/>
              <a:gd name="connsiteY9" fmla="*/ 1982709 h 2426329"/>
              <a:gd name="connsiteX10" fmla="*/ 190122 w 3395049"/>
              <a:gd name="connsiteY10" fmla="*/ 2236206 h 2426329"/>
              <a:gd name="connsiteX11" fmla="*/ 398352 w 3395049"/>
              <a:gd name="connsiteY11" fmla="*/ 2417275 h 2426329"/>
              <a:gd name="connsiteX12" fmla="*/ 543208 w 3395049"/>
              <a:gd name="connsiteY12" fmla="*/ 2426329 h 2426329"/>
              <a:gd name="connsiteX13" fmla="*/ 3395049 w 3395049"/>
              <a:gd name="connsiteY13" fmla="*/ 1593410 h 242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5049" h="2426329">
                <a:moveTo>
                  <a:pt x="3395049" y="1593410"/>
                </a:moveTo>
                <a:lnTo>
                  <a:pt x="878186" y="9054"/>
                </a:lnTo>
                <a:lnTo>
                  <a:pt x="688063" y="0"/>
                </a:lnTo>
                <a:lnTo>
                  <a:pt x="443619" y="135802"/>
                </a:lnTo>
                <a:lnTo>
                  <a:pt x="262550" y="371192"/>
                </a:lnTo>
                <a:lnTo>
                  <a:pt x="144855" y="642796"/>
                </a:lnTo>
                <a:lnTo>
                  <a:pt x="54320" y="932507"/>
                </a:lnTo>
                <a:lnTo>
                  <a:pt x="0" y="1285592"/>
                </a:lnTo>
                <a:lnTo>
                  <a:pt x="18107" y="1656784"/>
                </a:lnTo>
                <a:lnTo>
                  <a:pt x="72427" y="1982709"/>
                </a:lnTo>
                <a:lnTo>
                  <a:pt x="190122" y="2236206"/>
                </a:lnTo>
                <a:lnTo>
                  <a:pt x="398352" y="2417275"/>
                </a:lnTo>
                <a:lnTo>
                  <a:pt x="543208" y="2426329"/>
                </a:lnTo>
                <a:lnTo>
                  <a:pt x="3395049" y="1593410"/>
                </a:lnTo>
                <a:close/>
              </a:path>
            </a:pathLst>
          </a:custGeom>
          <a:solidFill>
            <a:srgbClr val="00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7" name="BlokTextu 26"/>
          <p:cNvSpPr txBox="1"/>
          <p:nvPr/>
        </p:nvSpPr>
        <p:spPr>
          <a:xfrm>
            <a:off x="1071538" y="4357694"/>
            <a:ext cx="72152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smtClean="0"/>
              <a:t>Priemetňa </a:t>
            </a:r>
            <a:r>
              <a:rPr lang="sk-SK" sz="1600" b="1" smtClean="0">
                <a:sym typeface="Symbol"/>
              </a:rPr>
              <a:t></a:t>
            </a:r>
            <a:r>
              <a:rPr lang="sk-SK" sz="1600" smtClean="0">
                <a:sym typeface="Symbol"/>
              </a:rPr>
              <a:t> je vo zvislej polohe. </a:t>
            </a:r>
          </a:p>
          <a:p>
            <a:r>
              <a:rPr lang="sk-SK" sz="1600" smtClean="0">
                <a:sym typeface="Symbol"/>
              </a:rPr>
              <a:t>Os zornej kužeľovej plochy je vodorovná, kolmá na priemetňu.</a:t>
            </a:r>
          </a:p>
          <a:p>
            <a:r>
              <a:rPr lang="sk-SK" sz="1600" smtClean="0">
                <a:sym typeface="Symbol"/>
              </a:rPr>
              <a:t>Základná rovina </a:t>
            </a:r>
            <a:r>
              <a:rPr lang="sk-SK" sz="1600" b="1" smtClean="0">
                <a:sym typeface="Symbol"/>
              </a:rPr>
              <a:t> </a:t>
            </a:r>
            <a:r>
              <a:rPr lang="sk-SK" sz="1600" smtClean="0">
                <a:sym typeface="Symbol"/>
              </a:rPr>
              <a:t>je pôdorysňa (alebo iná dôležitá vodorovná rovina).</a:t>
            </a:r>
          </a:p>
          <a:p>
            <a:r>
              <a:rPr lang="sk-SK" sz="1600" b="1" smtClean="0">
                <a:sym typeface="Symbol"/>
              </a:rPr>
              <a:t>  </a:t>
            </a:r>
          </a:p>
          <a:p>
            <a:r>
              <a:rPr lang="sk-SK" sz="1600" smtClean="0">
                <a:sym typeface="Symbol"/>
              </a:rPr>
              <a:t>Stopa</a:t>
            </a:r>
            <a:r>
              <a:rPr lang="sk-SK" sz="1600" b="1" smtClean="0">
                <a:sym typeface="Symbol"/>
              </a:rPr>
              <a:t> p</a:t>
            </a:r>
            <a:r>
              <a:rPr lang="sk-SK" sz="1600" b="1" baseline="30000" smtClean="0">
                <a:sym typeface="Symbol"/>
              </a:rPr>
              <a:t></a:t>
            </a:r>
            <a:r>
              <a:rPr lang="sk-SK" sz="1600" b="1" smtClean="0">
                <a:sym typeface="Symbol"/>
              </a:rPr>
              <a:t> </a:t>
            </a:r>
            <a:r>
              <a:rPr lang="sk-SK" sz="1600" smtClean="0">
                <a:sym typeface="Symbol"/>
              </a:rPr>
              <a:t>základnej roviny sa nazýva </a:t>
            </a:r>
            <a:r>
              <a:rPr lang="sk-SK" sz="1600" b="1" smtClean="0">
                <a:sym typeface="Symbol"/>
              </a:rPr>
              <a:t>základnica</a:t>
            </a:r>
            <a:r>
              <a:rPr lang="sk-SK" sz="1600" smtClean="0">
                <a:sym typeface="Symbol"/>
              </a:rPr>
              <a:t> </a:t>
            </a:r>
            <a:r>
              <a:rPr lang="sk-SK" sz="1600" b="1" smtClean="0">
                <a:sym typeface="Symbol"/>
              </a:rPr>
              <a:t>z</a:t>
            </a:r>
            <a:r>
              <a:rPr lang="sk-SK" sz="1600" smtClean="0">
                <a:sym typeface="Symbol"/>
              </a:rPr>
              <a:t>.</a:t>
            </a:r>
          </a:p>
          <a:p>
            <a:r>
              <a:rPr lang="sk-SK" sz="1600" smtClean="0">
                <a:sym typeface="Symbol"/>
              </a:rPr>
              <a:t>Úbežnica </a:t>
            </a:r>
            <a:r>
              <a:rPr lang="sk-SK" sz="1600" b="1" smtClean="0">
                <a:sym typeface="Symbol"/>
              </a:rPr>
              <a:t>u</a:t>
            </a:r>
            <a:r>
              <a:rPr lang="sk-SK" sz="1600" b="1" baseline="30000" smtClean="0">
                <a:sym typeface="Symbol"/>
              </a:rPr>
              <a:t></a:t>
            </a:r>
            <a:r>
              <a:rPr lang="sk-SK" sz="1600" b="1" baseline="-25000" smtClean="0">
                <a:sym typeface="Symbol"/>
              </a:rPr>
              <a:t>s</a:t>
            </a:r>
            <a:r>
              <a:rPr lang="sk-SK" sz="1600" b="1" smtClean="0">
                <a:sym typeface="Symbol"/>
              </a:rPr>
              <a:t> </a:t>
            </a:r>
            <a:r>
              <a:rPr lang="sk-SK" sz="1600" smtClean="0">
                <a:sym typeface="Symbol"/>
              </a:rPr>
              <a:t>základnej roviny sa nazýva </a:t>
            </a:r>
            <a:r>
              <a:rPr lang="sk-SK" sz="1600" b="1" smtClean="0">
                <a:sym typeface="Symbol"/>
              </a:rPr>
              <a:t>horizont</a:t>
            </a:r>
            <a:r>
              <a:rPr lang="sk-SK" sz="1600" smtClean="0">
                <a:sym typeface="Symbol"/>
              </a:rPr>
              <a:t> </a:t>
            </a:r>
            <a:r>
              <a:rPr lang="sk-SK" sz="1600" b="1" smtClean="0">
                <a:sym typeface="Symbol"/>
              </a:rPr>
              <a:t>h</a:t>
            </a:r>
            <a:r>
              <a:rPr lang="sk-SK" sz="1600" smtClean="0">
                <a:sym typeface="Symbol"/>
              </a:rPr>
              <a:t>. </a:t>
            </a:r>
          </a:p>
          <a:p>
            <a:r>
              <a:rPr lang="sk-SK" sz="1600" smtClean="0">
                <a:sym typeface="Symbol"/>
              </a:rPr>
              <a:t>Horizont inciduje s hlavným bodom </a:t>
            </a:r>
            <a:r>
              <a:rPr lang="sk-SK" sz="1600" b="1" smtClean="0">
                <a:sym typeface="Symbol"/>
              </a:rPr>
              <a:t>H</a:t>
            </a:r>
            <a:r>
              <a:rPr lang="sk-SK" sz="1600" smtClean="0">
                <a:sym typeface="Symbol"/>
              </a:rPr>
              <a:t>.</a:t>
            </a:r>
          </a:p>
          <a:p>
            <a:r>
              <a:rPr lang="sk-SK" sz="1600" smtClean="0">
                <a:sym typeface="Symbol"/>
              </a:rPr>
              <a:t>Vzdialenosť základnice a horizontu je </a:t>
            </a:r>
            <a:r>
              <a:rPr lang="sk-SK" sz="1600" b="1" smtClean="0">
                <a:sym typeface="Symbol"/>
              </a:rPr>
              <a:t>výška horizontu</a:t>
            </a:r>
            <a:r>
              <a:rPr lang="sk-SK" sz="1600" smtClean="0">
                <a:sym typeface="Symbol"/>
              </a:rPr>
              <a:t>.</a:t>
            </a:r>
            <a:endParaRPr lang="sk-SK" sz="1600" smtClean="0"/>
          </a:p>
          <a:p>
            <a:r>
              <a:rPr lang="sk-SK" sz="1600" smtClean="0">
                <a:sym typeface="Symbol"/>
              </a:rPr>
              <a:t>Kolmý priemet bodu </a:t>
            </a:r>
            <a:r>
              <a:rPr lang="sk-SK" sz="1600" b="1" smtClean="0">
                <a:sym typeface="Symbol"/>
              </a:rPr>
              <a:t>S</a:t>
            </a:r>
            <a:r>
              <a:rPr lang="sk-SK" sz="1600" smtClean="0">
                <a:sym typeface="Symbol"/>
              </a:rPr>
              <a:t> do základnej roviny, bod </a:t>
            </a:r>
            <a:r>
              <a:rPr lang="sk-SK" sz="1600" b="1" smtClean="0">
                <a:sym typeface="Symbol"/>
              </a:rPr>
              <a:t>S</a:t>
            </a:r>
            <a:r>
              <a:rPr lang="sk-SK" sz="1600" b="1" baseline="-25000" smtClean="0">
                <a:sym typeface="Symbol"/>
              </a:rPr>
              <a:t>1</a:t>
            </a:r>
            <a:r>
              <a:rPr lang="sk-SK" sz="1600" smtClean="0">
                <a:sym typeface="Symbol"/>
              </a:rPr>
              <a:t>,</a:t>
            </a:r>
            <a:r>
              <a:rPr lang="sk-SK" sz="1600" b="1" smtClean="0">
                <a:sym typeface="Symbol"/>
              </a:rPr>
              <a:t> </a:t>
            </a:r>
            <a:r>
              <a:rPr lang="sk-SK" sz="1600" smtClean="0">
                <a:sym typeface="Symbol"/>
              </a:rPr>
              <a:t>nazývame </a:t>
            </a:r>
            <a:r>
              <a:rPr lang="sk-SK" sz="1600" b="1" smtClean="0">
                <a:sym typeface="Symbol"/>
              </a:rPr>
              <a:t>stanovište</a:t>
            </a:r>
            <a:r>
              <a:rPr lang="sk-SK" sz="1600" smtClean="0">
                <a:sym typeface="Symbol"/>
              </a:rPr>
              <a:t>. </a:t>
            </a:r>
          </a:p>
        </p:txBody>
      </p:sp>
      <p:sp>
        <p:nvSpPr>
          <p:cNvPr id="29" name="Voľná forma 28"/>
          <p:cNvSpPr/>
          <p:nvPr/>
        </p:nvSpPr>
        <p:spPr>
          <a:xfrm>
            <a:off x="1204160" y="1963296"/>
            <a:ext cx="4146487" cy="896293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4590472" y="222624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´</a:t>
            </a:r>
            <a:endParaRPr lang="sk-SK" sz="14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4276715" y="2262170"/>
            <a:ext cx="30489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endParaRPr lang="sk-SK" sz="1400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509558" y="2572584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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h</a:t>
            </a:r>
            <a:endParaRPr lang="sk-SK" sz="1400" b="1" dirty="0"/>
          </a:p>
        </p:txBody>
      </p:sp>
      <p:cxnSp>
        <p:nvCxnSpPr>
          <p:cNvPr id="33" name="Rovná spojnica 32"/>
          <p:cNvCxnSpPr/>
          <p:nvPr/>
        </p:nvCxnSpPr>
        <p:spPr>
          <a:xfrm flipV="1">
            <a:off x="542313" y="1785926"/>
            <a:ext cx="2813868" cy="887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kTextu 43"/>
          <p:cNvSpPr txBox="1"/>
          <p:nvPr/>
        </p:nvSpPr>
        <p:spPr>
          <a:xfrm>
            <a:off x="2561961" y="2217267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ym typeface="Symbol"/>
              </a:rPr>
              <a:t></a:t>
            </a:r>
            <a:endParaRPr lang="sk-SK" sz="1200" b="1" dirty="0"/>
          </a:p>
        </p:txBody>
      </p:sp>
      <p:sp>
        <p:nvSpPr>
          <p:cNvPr id="46" name="Oblúk 45"/>
          <p:cNvSpPr/>
          <p:nvPr/>
        </p:nvSpPr>
        <p:spPr>
          <a:xfrm rot="20903561">
            <a:off x="2576383" y="2142097"/>
            <a:ext cx="574191" cy="914400"/>
          </a:xfrm>
          <a:prstGeom prst="arc">
            <a:avLst>
              <a:gd name="adj1" fmla="val 13031228"/>
              <a:gd name="adj2" fmla="val 14464674"/>
            </a:avLst>
          </a:prstGeom>
          <a:ln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i="1"/>
          </a:p>
        </p:txBody>
      </p:sp>
      <p:cxnSp>
        <p:nvCxnSpPr>
          <p:cNvPr id="53" name="Rovná spojnica 52"/>
          <p:cNvCxnSpPr/>
          <p:nvPr/>
        </p:nvCxnSpPr>
        <p:spPr>
          <a:xfrm>
            <a:off x="1475750" y="2379996"/>
            <a:ext cx="2859706" cy="1659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>
            <a:spLocks noChangeAspect="1"/>
          </p:cNvSpPr>
          <p:nvPr/>
        </p:nvSpPr>
        <p:spPr>
          <a:xfrm>
            <a:off x="4314486" y="2518713"/>
            <a:ext cx="43200" cy="43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37" name="Skupina 36"/>
          <p:cNvGrpSpPr>
            <a:grpSpLocks/>
          </p:cNvGrpSpPr>
          <p:nvPr/>
        </p:nvGrpSpPr>
        <p:grpSpPr bwMode="auto">
          <a:xfrm>
            <a:off x="7666395" y="119497"/>
            <a:ext cx="1348083" cy="393700"/>
            <a:chOff x="2699794" y="4497810"/>
            <a:chExt cx="1347057" cy="393091"/>
          </a:xfrm>
        </p:grpSpPr>
        <p:pic>
          <p:nvPicPr>
            <p:cNvPr id="38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41" name="Zástupný symbol čísla snímky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742497" y="2705380"/>
            <a:ext cx="914400" cy="9144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742497" y="1346405"/>
            <a:ext cx="914400" cy="9144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36617" y="1346405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4448985" y="1346405"/>
            <a:ext cx="914400" cy="914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7" name="Skupina 6"/>
          <p:cNvGrpSpPr/>
          <p:nvPr/>
        </p:nvGrpSpPr>
        <p:grpSpPr>
          <a:xfrm>
            <a:off x="2199125" y="3414276"/>
            <a:ext cx="460996" cy="704306"/>
            <a:chOff x="5292080" y="2758350"/>
            <a:chExt cx="566062" cy="864825"/>
          </a:xfrm>
        </p:grpSpPr>
        <p:grpSp>
          <p:nvGrpSpPr>
            <p:cNvPr id="8" name="Skupina 199"/>
            <p:cNvGrpSpPr/>
            <p:nvPr/>
          </p:nvGrpSpPr>
          <p:grpSpPr>
            <a:xfrm>
              <a:off x="5292080" y="2996952"/>
              <a:ext cx="566062" cy="626223"/>
              <a:chOff x="4976782" y="2604293"/>
              <a:chExt cx="328613" cy="363538"/>
            </a:xfrm>
          </p:grpSpPr>
          <p:sp>
            <p:nvSpPr>
              <p:cNvPr id="10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1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2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3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4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BlokTextu 20"/>
          <p:cNvSpPr txBox="1"/>
          <p:nvPr/>
        </p:nvSpPr>
        <p:spPr>
          <a:xfrm>
            <a:off x="4405616" y="911639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err="1" smtClean="0"/>
              <a:t>Bokorys</a:t>
            </a:r>
            <a:r>
              <a:rPr lang="sk-SK" sz="1000" dirty="0" smtClean="0"/>
              <a:t> zľava</a:t>
            </a:r>
          </a:p>
          <a:p>
            <a:pPr algn="ctr"/>
            <a:r>
              <a:rPr lang="sk-SK" sz="1000" dirty="0" smtClean="0"/>
              <a:t>Pohľad západný</a:t>
            </a:r>
            <a:endParaRPr lang="sk-SK" sz="1000" dirty="0"/>
          </a:p>
        </p:txBody>
      </p:sp>
      <p:sp>
        <p:nvSpPr>
          <p:cNvPr id="22" name="BlokTextu 21"/>
          <p:cNvSpPr txBox="1"/>
          <p:nvPr/>
        </p:nvSpPr>
        <p:spPr>
          <a:xfrm>
            <a:off x="2792801" y="911639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Nárys</a:t>
            </a:r>
          </a:p>
          <a:p>
            <a:pPr algn="ctr"/>
            <a:r>
              <a:rPr lang="sk-SK" sz="1000" dirty="0" smtClean="0"/>
              <a:t>Pohľad južný</a:t>
            </a:r>
            <a:endParaRPr lang="sk-SK" sz="1000" dirty="0"/>
          </a:p>
        </p:txBody>
      </p:sp>
      <p:sp>
        <p:nvSpPr>
          <p:cNvPr id="23" name="BlokTextu 22"/>
          <p:cNvSpPr txBox="1"/>
          <p:nvPr/>
        </p:nvSpPr>
        <p:spPr>
          <a:xfrm>
            <a:off x="1030639" y="911639"/>
            <a:ext cx="1162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err="1" smtClean="0"/>
              <a:t>Bokorys</a:t>
            </a:r>
            <a:r>
              <a:rPr lang="sk-SK" sz="1000" dirty="0" smtClean="0"/>
              <a:t> sprava </a:t>
            </a:r>
          </a:p>
          <a:p>
            <a:pPr algn="ctr"/>
            <a:r>
              <a:rPr lang="sk-SK" sz="1000" dirty="0" smtClean="0"/>
              <a:t>Pohľad východný</a:t>
            </a:r>
            <a:endParaRPr lang="sk-SK" sz="1000" dirty="0"/>
          </a:p>
        </p:txBody>
      </p:sp>
      <p:sp>
        <p:nvSpPr>
          <p:cNvPr id="24" name="BlokTextu 23"/>
          <p:cNvSpPr txBox="1"/>
          <p:nvPr/>
        </p:nvSpPr>
        <p:spPr>
          <a:xfrm>
            <a:off x="2873826" y="3675980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Pôdorys</a:t>
            </a:r>
          </a:p>
        </p:txBody>
      </p:sp>
      <p:cxnSp>
        <p:nvCxnSpPr>
          <p:cNvPr id="26" name="Rovná spojnica 25"/>
          <p:cNvCxnSpPr/>
          <p:nvPr/>
        </p:nvCxnSpPr>
        <p:spPr>
          <a:xfrm>
            <a:off x="57873" y="825857"/>
            <a:ext cx="70142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6050141" y="764704"/>
            <a:ext cx="774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Rovná spojnica 27"/>
          <p:cNvCxnSpPr/>
          <p:nvPr/>
        </p:nvCxnSpPr>
        <p:spPr>
          <a:xfrm flipH="1">
            <a:off x="109806" y="2889132"/>
            <a:ext cx="2823662" cy="24482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 flipH="1">
            <a:off x="756922" y="423108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Rovná spojnica 29"/>
          <p:cNvCxnSpPr/>
          <p:nvPr/>
        </p:nvCxnSpPr>
        <p:spPr>
          <a:xfrm rot="5400000" flipH="1">
            <a:off x="570183" y="2773445"/>
            <a:ext cx="2823662" cy="24482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lokTextu 30"/>
          <p:cNvSpPr txBox="1"/>
          <p:nvPr/>
        </p:nvSpPr>
        <p:spPr>
          <a:xfrm flipH="1">
            <a:off x="1860344" y="5036454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Rovná spojnica 31"/>
          <p:cNvCxnSpPr/>
          <p:nvPr/>
        </p:nvCxnSpPr>
        <p:spPr>
          <a:xfrm>
            <a:off x="261237" y="813517"/>
            <a:ext cx="0" cy="437108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lokTextu 32"/>
          <p:cNvSpPr txBox="1"/>
          <p:nvPr/>
        </p:nvSpPr>
        <p:spPr>
          <a:xfrm flipH="1">
            <a:off x="253822" y="5140629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 flipH="1">
            <a:off x="233230" y="815033"/>
            <a:ext cx="37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6372200" y="2210108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Rovná spojnica 54"/>
          <p:cNvCxnSpPr/>
          <p:nvPr/>
        </p:nvCxnSpPr>
        <p:spPr>
          <a:xfrm>
            <a:off x="165918" y="2260805"/>
            <a:ext cx="73121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BlokTextu 61"/>
          <p:cNvSpPr txBox="1"/>
          <p:nvPr/>
        </p:nvSpPr>
        <p:spPr>
          <a:xfrm>
            <a:off x="3851920" y="6021288"/>
            <a:ext cx="458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Pri tejto voľbe osi </a:t>
            </a:r>
            <a:r>
              <a:rPr lang="sk-SK" sz="1200" b="1" dirty="0" smtClean="0"/>
              <a:t>o </a:t>
            </a:r>
            <a:r>
              <a:rPr lang="sk-SK" sz="1200" dirty="0" smtClean="0"/>
              <a:t>a stredu </a:t>
            </a:r>
            <a:r>
              <a:rPr lang="sk-SK" sz="1200" b="1" dirty="0" smtClean="0"/>
              <a:t>S</a:t>
            </a:r>
            <a:r>
              <a:rPr lang="sk-SK" sz="1200" dirty="0" smtClean="0"/>
              <a:t> sú v perspektíve viditeľné</a:t>
            </a:r>
          </a:p>
          <a:p>
            <a:r>
              <a:rPr lang="sk-SK" sz="1200" dirty="0" smtClean="0"/>
              <a:t>tri steny kocky: západná (žltá), južná (zelená) a horná (modrá).</a:t>
            </a:r>
            <a:endParaRPr lang="sk-SK" sz="1200" dirty="0"/>
          </a:p>
        </p:txBody>
      </p:sp>
      <p:grpSp>
        <p:nvGrpSpPr>
          <p:cNvPr id="56" name="Skupina 55"/>
          <p:cNvGrpSpPr/>
          <p:nvPr/>
        </p:nvGrpSpPr>
        <p:grpSpPr>
          <a:xfrm>
            <a:off x="2725734" y="4064778"/>
            <a:ext cx="6238754" cy="1957134"/>
            <a:chOff x="2725734" y="4813843"/>
            <a:chExt cx="6238754" cy="1957134"/>
          </a:xfrm>
        </p:grpSpPr>
        <p:sp>
          <p:nvSpPr>
            <p:cNvPr id="58" name="BlokTextu 57"/>
            <p:cNvSpPr txBox="1"/>
            <p:nvPr/>
          </p:nvSpPr>
          <p:spPr>
            <a:xfrm>
              <a:off x="3211522" y="4829191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U</a:t>
              </a:r>
              <a:r>
                <a:rPr lang="en-US" sz="1400" b="1" baseline="30000" dirty="0" err="1" smtClean="0">
                  <a:solidFill>
                    <a:srgbClr val="FF0000"/>
                  </a:solidFill>
                </a:rPr>
                <a:t>y</a:t>
              </a:r>
              <a:endParaRPr lang="sk-SK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BlokTextu 58"/>
            <p:cNvSpPr txBox="1"/>
            <p:nvPr/>
          </p:nvSpPr>
          <p:spPr>
            <a:xfrm>
              <a:off x="7528229" y="4813843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33CC"/>
                  </a:solidFill>
                </a:rPr>
                <a:t>U</a:t>
              </a:r>
              <a:r>
                <a:rPr lang="en-US" sz="1400" b="1" baseline="30000" dirty="0" err="1" smtClean="0">
                  <a:solidFill>
                    <a:srgbClr val="0033CC"/>
                  </a:solidFill>
                </a:rPr>
                <a:t>x</a:t>
              </a:r>
              <a:endParaRPr lang="sk-SK" sz="1400" b="1" dirty="0">
                <a:solidFill>
                  <a:srgbClr val="0033CC"/>
                </a:solidFill>
              </a:endParaRPr>
            </a:p>
          </p:txBody>
        </p:sp>
        <p:grpSp>
          <p:nvGrpSpPr>
            <p:cNvPr id="60" name="Skupina 59"/>
            <p:cNvGrpSpPr/>
            <p:nvPr/>
          </p:nvGrpSpPr>
          <p:grpSpPr>
            <a:xfrm>
              <a:off x="2725734" y="5082108"/>
              <a:ext cx="6238754" cy="1466850"/>
              <a:chOff x="1400537" y="4001988"/>
              <a:chExt cx="6238754" cy="1466850"/>
            </a:xfrm>
          </p:grpSpPr>
          <p:cxnSp>
            <p:nvCxnSpPr>
              <p:cNvPr id="64" name="Rovná spojnica 63"/>
              <p:cNvCxnSpPr/>
              <p:nvPr/>
            </p:nvCxnSpPr>
            <p:spPr>
              <a:xfrm flipH="1">
                <a:off x="3130550" y="4027388"/>
                <a:ext cx="3321050" cy="1435100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ovná spojnica 65"/>
              <p:cNvCxnSpPr/>
              <p:nvPr/>
            </p:nvCxnSpPr>
            <p:spPr>
              <a:xfrm>
                <a:off x="2120900" y="4001988"/>
                <a:ext cx="5216071" cy="143641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ovná spojnica 66"/>
              <p:cNvCxnSpPr/>
              <p:nvPr/>
            </p:nvCxnSpPr>
            <p:spPr>
              <a:xfrm>
                <a:off x="2120096" y="4002470"/>
                <a:ext cx="3823504" cy="145366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ovná spojnica 69"/>
              <p:cNvCxnSpPr/>
              <p:nvPr/>
            </p:nvCxnSpPr>
            <p:spPr>
              <a:xfrm>
                <a:off x="1400537" y="4014810"/>
                <a:ext cx="591466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ovná spojnica 70"/>
              <p:cNvCxnSpPr/>
              <p:nvPr/>
            </p:nvCxnSpPr>
            <p:spPr>
              <a:xfrm>
                <a:off x="1400537" y="5449758"/>
                <a:ext cx="62387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Rovná spojnica 71"/>
              <p:cNvCxnSpPr/>
              <p:nvPr/>
            </p:nvCxnSpPr>
            <p:spPr>
              <a:xfrm flipH="1">
                <a:off x="2914650" y="4027388"/>
                <a:ext cx="3536950" cy="527050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ovná spojnica 73"/>
              <p:cNvCxnSpPr/>
              <p:nvPr/>
            </p:nvCxnSpPr>
            <p:spPr>
              <a:xfrm>
                <a:off x="2127920" y="4009380"/>
                <a:ext cx="3396580" cy="33550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Voľná forma 76"/>
              <p:cNvSpPr/>
              <p:nvPr/>
            </p:nvSpPr>
            <p:spPr>
              <a:xfrm>
                <a:off x="4459022" y="4320610"/>
                <a:ext cx="467296" cy="744212"/>
              </a:xfrm>
              <a:custGeom>
                <a:avLst/>
                <a:gdLst>
                  <a:gd name="connsiteX0" fmla="*/ 458642 w 467296"/>
                  <a:gd name="connsiteY0" fmla="*/ 69229 h 744212"/>
                  <a:gd name="connsiteX1" fmla="*/ 0 w 467296"/>
                  <a:gd name="connsiteY1" fmla="*/ 0 h 744212"/>
                  <a:gd name="connsiteX2" fmla="*/ 2885 w 467296"/>
                  <a:gd name="connsiteY2" fmla="*/ 568255 h 744212"/>
                  <a:gd name="connsiteX3" fmla="*/ 467296 w 467296"/>
                  <a:gd name="connsiteY3" fmla="*/ 744212 h 744212"/>
                  <a:gd name="connsiteX4" fmla="*/ 458642 w 467296"/>
                  <a:gd name="connsiteY4" fmla="*/ 69229 h 7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296" h="744212">
                    <a:moveTo>
                      <a:pt x="458642" y="69229"/>
                    </a:moveTo>
                    <a:lnTo>
                      <a:pt x="0" y="0"/>
                    </a:lnTo>
                    <a:cubicBezTo>
                      <a:pt x="962" y="189418"/>
                      <a:pt x="1923" y="378837"/>
                      <a:pt x="2885" y="568255"/>
                    </a:cubicBezTo>
                    <a:lnTo>
                      <a:pt x="467296" y="744212"/>
                    </a:lnTo>
                    <a:lnTo>
                      <a:pt x="458642" y="69229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8" name="Voľná forma 77"/>
              <p:cNvSpPr/>
              <p:nvPr/>
            </p:nvSpPr>
            <p:spPr>
              <a:xfrm>
                <a:off x="4921053" y="4312461"/>
                <a:ext cx="320185" cy="755750"/>
              </a:xfrm>
              <a:custGeom>
                <a:avLst/>
                <a:gdLst>
                  <a:gd name="connsiteX0" fmla="*/ 2885 w 320185"/>
                  <a:gd name="connsiteY0" fmla="*/ 83651 h 755750"/>
                  <a:gd name="connsiteX1" fmla="*/ 0 w 320185"/>
                  <a:gd name="connsiteY1" fmla="*/ 755750 h 755750"/>
                  <a:gd name="connsiteX2" fmla="*/ 314415 w 320185"/>
                  <a:gd name="connsiteY2" fmla="*/ 542294 h 755750"/>
                  <a:gd name="connsiteX3" fmla="*/ 320185 w 320185"/>
                  <a:gd name="connsiteY3" fmla="*/ 0 h 755750"/>
                  <a:gd name="connsiteX4" fmla="*/ 2885 w 320185"/>
                  <a:gd name="connsiteY4" fmla="*/ 83651 h 75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185" h="755750">
                    <a:moveTo>
                      <a:pt x="2885" y="83651"/>
                    </a:moveTo>
                    <a:cubicBezTo>
                      <a:pt x="1923" y="307684"/>
                      <a:pt x="962" y="531717"/>
                      <a:pt x="0" y="755750"/>
                    </a:cubicBezTo>
                    <a:lnTo>
                      <a:pt x="314415" y="542294"/>
                    </a:lnTo>
                    <a:cubicBezTo>
                      <a:pt x="316338" y="361529"/>
                      <a:pt x="318262" y="180765"/>
                      <a:pt x="320185" y="0"/>
                    </a:cubicBezTo>
                    <a:lnTo>
                      <a:pt x="2885" y="83651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9" name="Voľná forma 78"/>
              <p:cNvSpPr/>
              <p:nvPr/>
            </p:nvSpPr>
            <p:spPr>
              <a:xfrm>
                <a:off x="4462463" y="4275832"/>
                <a:ext cx="773906" cy="111919"/>
              </a:xfrm>
              <a:custGeom>
                <a:avLst/>
                <a:gdLst>
                  <a:gd name="connsiteX0" fmla="*/ 328612 w 773906"/>
                  <a:gd name="connsiteY0" fmla="*/ 0 h 111919"/>
                  <a:gd name="connsiteX1" fmla="*/ 773906 w 773906"/>
                  <a:gd name="connsiteY1" fmla="*/ 42862 h 111919"/>
                  <a:gd name="connsiteX2" fmla="*/ 459581 w 773906"/>
                  <a:gd name="connsiteY2" fmla="*/ 111919 h 111919"/>
                  <a:gd name="connsiteX3" fmla="*/ 0 w 773906"/>
                  <a:gd name="connsiteY3" fmla="*/ 42862 h 111919"/>
                  <a:gd name="connsiteX4" fmla="*/ 328612 w 773906"/>
                  <a:gd name="connsiteY4" fmla="*/ 0 h 11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906" h="111919">
                    <a:moveTo>
                      <a:pt x="328612" y="0"/>
                    </a:moveTo>
                    <a:lnTo>
                      <a:pt x="773906" y="42862"/>
                    </a:lnTo>
                    <a:lnTo>
                      <a:pt x="459581" y="111919"/>
                    </a:lnTo>
                    <a:lnTo>
                      <a:pt x="0" y="42862"/>
                    </a:lnTo>
                    <a:lnTo>
                      <a:pt x="328612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73" name="Rovná spojnica 72"/>
              <p:cNvCxnSpPr/>
              <p:nvPr/>
            </p:nvCxnSpPr>
            <p:spPr>
              <a:xfrm flipH="1">
                <a:off x="4794250" y="4032746"/>
                <a:ext cx="1645816" cy="388342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ovná spojnica 64"/>
              <p:cNvCxnSpPr/>
              <p:nvPr/>
            </p:nvCxnSpPr>
            <p:spPr>
              <a:xfrm flipH="1">
                <a:off x="4324350" y="4037194"/>
                <a:ext cx="2136254" cy="1431644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Rovná spojnica 74"/>
              <p:cNvCxnSpPr/>
              <p:nvPr/>
            </p:nvCxnSpPr>
            <p:spPr>
              <a:xfrm flipV="1">
                <a:off x="4459610" y="4119902"/>
                <a:ext cx="0" cy="9760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ovná spojnica 75"/>
              <p:cNvCxnSpPr/>
              <p:nvPr/>
            </p:nvCxnSpPr>
            <p:spPr>
              <a:xfrm flipV="1">
                <a:off x="5241352" y="4104830"/>
                <a:ext cx="0" cy="8842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Rovná spojnica 68"/>
              <p:cNvCxnSpPr/>
              <p:nvPr/>
            </p:nvCxnSpPr>
            <p:spPr>
              <a:xfrm>
                <a:off x="2132112" y="4014599"/>
                <a:ext cx="2955066" cy="39080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BlokTextu 80"/>
            <p:cNvSpPr txBox="1"/>
            <p:nvPr/>
          </p:nvSpPr>
          <p:spPr>
            <a:xfrm>
              <a:off x="8436290" y="5041442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BlokTextu 81"/>
            <p:cNvSpPr txBox="1"/>
            <p:nvPr/>
          </p:nvSpPr>
          <p:spPr>
            <a:xfrm>
              <a:off x="8504397" y="646320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6" name="Rovná spojnica 85"/>
            <p:cNvCxnSpPr/>
            <p:nvPr/>
          </p:nvCxnSpPr>
          <p:spPr>
            <a:xfrm flipV="1">
              <a:off x="6244928" y="5337350"/>
              <a:ext cx="0" cy="884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BlokTextu 60"/>
          <p:cNvSpPr txBox="1"/>
          <p:nvPr/>
        </p:nvSpPr>
        <p:spPr>
          <a:xfrm>
            <a:off x="4529473" y="3382819"/>
            <a:ext cx="3953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Kocka je v nepriečelnej polohe vzhľadom na priemetňu.</a:t>
            </a:r>
            <a:endParaRPr lang="sk-SK" sz="1200" dirty="0"/>
          </a:p>
        </p:txBody>
      </p:sp>
      <p:grpSp>
        <p:nvGrpSpPr>
          <p:cNvPr id="63" name="Skupina 62"/>
          <p:cNvGrpSpPr/>
          <p:nvPr/>
        </p:nvGrpSpPr>
        <p:grpSpPr>
          <a:xfrm>
            <a:off x="1387339" y="3347975"/>
            <a:ext cx="914400" cy="914400"/>
            <a:chOff x="1966794" y="4089862"/>
            <a:chExt cx="914400" cy="914400"/>
          </a:xfrm>
        </p:grpSpPr>
        <p:sp>
          <p:nvSpPr>
            <p:cNvPr id="80" name="Oblúk 79"/>
            <p:cNvSpPr/>
            <p:nvPr/>
          </p:nvSpPr>
          <p:spPr>
            <a:xfrm>
              <a:off x="1966794" y="4089862"/>
              <a:ext cx="914400" cy="914400"/>
            </a:xfrm>
            <a:prstGeom prst="arc">
              <a:avLst>
                <a:gd name="adj1" fmla="val 3213333"/>
                <a:gd name="adj2" fmla="val 81993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3" name="Ovál 82"/>
            <p:cNvSpPr>
              <a:spLocks noChangeAspect="1"/>
            </p:cNvSpPr>
            <p:nvPr/>
          </p:nvSpPr>
          <p:spPr>
            <a:xfrm>
              <a:off x="2371919" y="4827976"/>
              <a:ext cx="43200" cy="43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84" name="BlokTextu 83"/>
          <p:cNvSpPr txBox="1"/>
          <p:nvPr/>
        </p:nvSpPr>
        <p:spPr>
          <a:xfrm>
            <a:off x="360000" y="360000"/>
            <a:ext cx="352982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</a:rPr>
              <a:t>b)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87" name="Ovál 86"/>
          <p:cNvSpPr/>
          <p:nvPr/>
        </p:nvSpPr>
        <p:spPr>
          <a:xfrm>
            <a:off x="3498900" y="4320622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8" name="Ovál 87"/>
          <p:cNvSpPr/>
          <p:nvPr/>
        </p:nvSpPr>
        <p:spPr>
          <a:xfrm>
            <a:off x="7762678" y="4322547"/>
            <a:ext cx="54000" cy="5400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85" name="Skupina 84"/>
          <p:cNvGrpSpPr>
            <a:grpSpLocks/>
          </p:cNvGrpSpPr>
          <p:nvPr/>
        </p:nvGrpSpPr>
        <p:grpSpPr bwMode="auto">
          <a:xfrm>
            <a:off x="7703552" y="64652"/>
            <a:ext cx="1348083" cy="393700"/>
            <a:chOff x="2699794" y="4497810"/>
            <a:chExt cx="1347057" cy="393091"/>
          </a:xfrm>
        </p:grpSpPr>
        <p:pic>
          <p:nvPicPr>
            <p:cNvPr id="89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92" name="Zástupný symbol čísla snímky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20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1" grpId="0"/>
      <p:bldP spid="87" grpId="0" animBg="1"/>
      <p:bldP spid="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742497" y="2705380"/>
            <a:ext cx="914400" cy="9144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742497" y="1346405"/>
            <a:ext cx="914400" cy="9144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36617" y="1346405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4448985" y="1346405"/>
            <a:ext cx="914400" cy="914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2" name="Skupina 6"/>
          <p:cNvGrpSpPr/>
          <p:nvPr/>
        </p:nvGrpSpPr>
        <p:grpSpPr>
          <a:xfrm>
            <a:off x="2199125" y="3414276"/>
            <a:ext cx="460996" cy="704306"/>
            <a:chOff x="5292080" y="2758350"/>
            <a:chExt cx="566062" cy="864825"/>
          </a:xfrm>
        </p:grpSpPr>
        <p:grpSp>
          <p:nvGrpSpPr>
            <p:cNvPr id="7" name="Skupina 199"/>
            <p:cNvGrpSpPr/>
            <p:nvPr/>
          </p:nvGrpSpPr>
          <p:grpSpPr>
            <a:xfrm>
              <a:off x="5292080" y="2996952"/>
              <a:ext cx="566062" cy="626223"/>
              <a:chOff x="4976782" y="2604293"/>
              <a:chExt cx="328613" cy="363538"/>
            </a:xfrm>
          </p:grpSpPr>
          <p:sp>
            <p:nvSpPr>
              <p:cNvPr id="10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1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2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3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4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BlokTextu 20"/>
          <p:cNvSpPr txBox="1"/>
          <p:nvPr/>
        </p:nvSpPr>
        <p:spPr>
          <a:xfrm>
            <a:off x="4405616" y="911639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err="1" smtClean="0"/>
              <a:t>Bokorys</a:t>
            </a:r>
            <a:r>
              <a:rPr lang="sk-SK" sz="1000" dirty="0" smtClean="0"/>
              <a:t> zľava</a:t>
            </a:r>
          </a:p>
          <a:p>
            <a:pPr algn="ctr"/>
            <a:r>
              <a:rPr lang="sk-SK" sz="1000" dirty="0" smtClean="0"/>
              <a:t>Pohľad západný</a:t>
            </a:r>
            <a:endParaRPr lang="sk-SK" sz="1000" dirty="0"/>
          </a:p>
        </p:txBody>
      </p:sp>
      <p:sp>
        <p:nvSpPr>
          <p:cNvPr id="22" name="BlokTextu 21"/>
          <p:cNvSpPr txBox="1"/>
          <p:nvPr/>
        </p:nvSpPr>
        <p:spPr>
          <a:xfrm>
            <a:off x="2792801" y="911639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Nárys</a:t>
            </a:r>
          </a:p>
          <a:p>
            <a:pPr algn="ctr"/>
            <a:r>
              <a:rPr lang="sk-SK" sz="1000" dirty="0" smtClean="0"/>
              <a:t>Pohľad južný</a:t>
            </a:r>
            <a:endParaRPr lang="sk-SK" sz="1000" dirty="0"/>
          </a:p>
        </p:txBody>
      </p:sp>
      <p:sp>
        <p:nvSpPr>
          <p:cNvPr id="23" name="BlokTextu 22"/>
          <p:cNvSpPr txBox="1"/>
          <p:nvPr/>
        </p:nvSpPr>
        <p:spPr>
          <a:xfrm>
            <a:off x="1030639" y="911639"/>
            <a:ext cx="1162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err="1" smtClean="0"/>
              <a:t>Bokorys</a:t>
            </a:r>
            <a:r>
              <a:rPr lang="sk-SK" sz="1000" dirty="0" smtClean="0"/>
              <a:t> sprava </a:t>
            </a:r>
          </a:p>
          <a:p>
            <a:pPr algn="ctr"/>
            <a:r>
              <a:rPr lang="sk-SK" sz="1000" dirty="0" smtClean="0"/>
              <a:t>Pohľad východný</a:t>
            </a:r>
            <a:endParaRPr lang="sk-SK" sz="1000" dirty="0"/>
          </a:p>
        </p:txBody>
      </p:sp>
      <p:sp>
        <p:nvSpPr>
          <p:cNvPr id="24" name="BlokTextu 23"/>
          <p:cNvSpPr txBox="1"/>
          <p:nvPr/>
        </p:nvSpPr>
        <p:spPr>
          <a:xfrm>
            <a:off x="2873826" y="3675980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Pôdorys</a:t>
            </a:r>
          </a:p>
        </p:txBody>
      </p:sp>
      <p:cxnSp>
        <p:nvCxnSpPr>
          <p:cNvPr id="26" name="Rovná spojnica 25"/>
          <p:cNvCxnSpPr/>
          <p:nvPr/>
        </p:nvCxnSpPr>
        <p:spPr>
          <a:xfrm>
            <a:off x="57873" y="1352309"/>
            <a:ext cx="70142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6050141" y="1032548"/>
            <a:ext cx="774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Rovná spojnica 27"/>
          <p:cNvCxnSpPr/>
          <p:nvPr/>
        </p:nvCxnSpPr>
        <p:spPr>
          <a:xfrm flipH="1">
            <a:off x="109806" y="2889132"/>
            <a:ext cx="2823662" cy="24482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 flipH="1">
            <a:off x="756922" y="4231080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Rovná spojnica 29"/>
          <p:cNvCxnSpPr/>
          <p:nvPr/>
        </p:nvCxnSpPr>
        <p:spPr>
          <a:xfrm rot="5400000" flipH="1">
            <a:off x="570183" y="2773445"/>
            <a:ext cx="2823662" cy="24482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BlokTextu 30"/>
          <p:cNvSpPr txBox="1"/>
          <p:nvPr/>
        </p:nvSpPr>
        <p:spPr>
          <a:xfrm flipH="1">
            <a:off x="1860344" y="5036454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Rovná spojnica 31"/>
          <p:cNvCxnSpPr/>
          <p:nvPr/>
        </p:nvCxnSpPr>
        <p:spPr>
          <a:xfrm>
            <a:off x="261237" y="1358441"/>
            <a:ext cx="0" cy="385200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lokTextu 32"/>
          <p:cNvSpPr txBox="1"/>
          <p:nvPr/>
        </p:nvSpPr>
        <p:spPr>
          <a:xfrm flipH="1">
            <a:off x="253822" y="5140629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 flipH="1">
            <a:off x="223994" y="1027470"/>
            <a:ext cx="37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6372200" y="2210108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Rovná spojnica 54"/>
          <p:cNvCxnSpPr/>
          <p:nvPr/>
        </p:nvCxnSpPr>
        <p:spPr>
          <a:xfrm>
            <a:off x="165918" y="2260805"/>
            <a:ext cx="73121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BlokTextu 61"/>
          <p:cNvSpPr txBox="1"/>
          <p:nvPr/>
        </p:nvSpPr>
        <p:spPr>
          <a:xfrm>
            <a:off x="3454400" y="5515576"/>
            <a:ext cx="55233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Pri tejto voľbe osi </a:t>
            </a:r>
            <a:r>
              <a:rPr lang="sk-SK" sz="1200" b="1" dirty="0" smtClean="0"/>
              <a:t>o </a:t>
            </a:r>
            <a:r>
              <a:rPr lang="sk-SK" sz="1200" dirty="0" smtClean="0"/>
              <a:t>a stredu </a:t>
            </a:r>
            <a:r>
              <a:rPr lang="sk-SK" sz="1200" b="1" dirty="0" smtClean="0"/>
              <a:t>S </a:t>
            </a:r>
            <a:r>
              <a:rPr lang="sk-SK" sz="1200" dirty="0" smtClean="0"/>
              <a:t> sú v perspektíve viditeľné </a:t>
            </a:r>
            <a:r>
              <a:rPr lang="en-US" sz="1200" dirty="0" err="1" smtClean="0"/>
              <a:t>dve</a:t>
            </a:r>
            <a:r>
              <a:rPr lang="sk-SK" sz="1200" dirty="0" smtClean="0"/>
              <a:t> steny kocky: západná (žltá), južná (zelená)</a:t>
            </a:r>
            <a:r>
              <a:rPr lang="en-US" sz="1200" dirty="0" smtClean="0"/>
              <a:t>.</a:t>
            </a:r>
            <a:r>
              <a:rPr lang="sk-SK" sz="1200" dirty="0" smtClean="0"/>
              <a:t> </a:t>
            </a:r>
            <a:r>
              <a:rPr lang="en-US" sz="1200" dirty="0" smtClean="0"/>
              <a:t>Horn</a:t>
            </a:r>
            <a:r>
              <a:rPr lang="sk-SK" sz="1200" dirty="0" smtClean="0"/>
              <a:t>á stena (modrá) sa premieta do úsečky.</a:t>
            </a:r>
          </a:p>
          <a:p>
            <a:r>
              <a:rPr lang="sk-SK" sz="1100" dirty="0" smtClean="0">
                <a:solidFill>
                  <a:srgbClr val="0033CC"/>
                </a:solidFill>
              </a:rPr>
              <a:t>Poznámka:</a:t>
            </a:r>
            <a:r>
              <a:rPr lang="sk-SK" sz="1100" dirty="0" smtClean="0"/>
              <a:t> Táto poloha osi nie je vhodná, ak v rovine horizontu leží útvar, ktorý je</a:t>
            </a:r>
          </a:p>
          <a:p>
            <a:r>
              <a:rPr lang="sk-SK" sz="1100" dirty="0" smtClean="0"/>
              <a:t>z architektonického hľadiska zaujímavý.</a:t>
            </a:r>
            <a:endParaRPr lang="sk-SK" sz="1100" dirty="0">
              <a:solidFill>
                <a:srgbClr val="0033CC"/>
              </a:solidFill>
            </a:endParaRPr>
          </a:p>
        </p:txBody>
      </p:sp>
      <p:sp>
        <p:nvSpPr>
          <p:cNvPr id="61" name="BlokTextu 60"/>
          <p:cNvSpPr txBox="1"/>
          <p:nvPr/>
        </p:nvSpPr>
        <p:spPr>
          <a:xfrm>
            <a:off x="4529473" y="3382819"/>
            <a:ext cx="3953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Kocka je v nepriečelnej polohe vzhľadom na priemetňu.</a:t>
            </a:r>
            <a:endParaRPr lang="sk-SK" sz="1200" dirty="0"/>
          </a:p>
        </p:txBody>
      </p:sp>
      <p:grpSp>
        <p:nvGrpSpPr>
          <p:cNvPr id="17" name="Skupina 62"/>
          <p:cNvGrpSpPr/>
          <p:nvPr/>
        </p:nvGrpSpPr>
        <p:grpSpPr>
          <a:xfrm>
            <a:off x="1387339" y="3347975"/>
            <a:ext cx="914400" cy="914400"/>
            <a:chOff x="1966794" y="4089862"/>
            <a:chExt cx="914400" cy="914400"/>
          </a:xfrm>
        </p:grpSpPr>
        <p:sp>
          <p:nvSpPr>
            <p:cNvPr id="80" name="Oblúk 79"/>
            <p:cNvSpPr/>
            <p:nvPr/>
          </p:nvSpPr>
          <p:spPr>
            <a:xfrm>
              <a:off x="1966794" y="4089862"/>
              <a:ext cx="914400" cy="914400"/>
            </a:xfrm>
            <a:prstGeom prst="arc">
              <a:avLst>
                <a:gd name="adj1" fmla="val 3213333"/>
                <a:gd name="adj2" fmla="val 81993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3" name="Ovál 82"/>
            <p:cNvSpPr>
              <a:spLocks noChangeAspect="1"/>
            </p:cNvSpPr>
            <p:nvPr/>
          </p:nvSpPr>
          <p:spPr>
            <a:xfrm>
              <a:off x="2371919" y="4827976"/>
              <a:ext cx="43200" cy="43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84" name="BlokTextu 83"/>
          <p:cNvSpPr txBox="1"/>
          <p:nvPr/>
        </p:nvSpPr>
        <p:spPr>
          <a:xfrm>
            <a:off x="360000" y="360000"/>
            <a:ext cx="343364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</a:t>
            </a:r>
            <a:r>
              <a:rPr lang="sk-SK" sz="1400" b="1" dirty="0" smtClean="0">
                <a:solidFill>
                  <a:srgbClr val="FF0000"/>
                </a:solidFill>
              </a:rPr>
              <a:t>)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103" name="Skupina 102"/>
          <p:cNvGrpSpPr/>
          <p:nvPr/>
        </p:nvGrpSpPr>
        <p:grpSpPr>
          <a:xfrm>
            <a:off x="2643078" y="3971106"/>
            <a:ext cx="6339252" cy="1560602"/>
            <a:chOff x="2643078" y="3971106"/>
            <a:chExt cx="6339252" cy="1560602"/>
          </a:xfrm>
        </p:grpSpPr>
        <p:sp>
          <p:nvSpPr>
            <p:cNvPr id="87" name="Ovál 86"/>
            <p:cNvSpPr/>
            <p:nvPr/>
          </p:nvSpPr>
          <p:spPr>
            <a:xfrm>
              <a:off x="3452720" y="4311386"/>
              <a:ext cx="54000" cy="54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63" name="Rovná spojnica 62"/>
            <p:cNvCxnSpPr/>
            <p:nvPr/>
          </p:nvCxnSpPr>
          <p:spPr>
            <a:xfrm>
              <a:off x="3474330" y="5241791"/>
              <a:ext cx="5508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ovná spojnica 84"/>
            <p:cNvCxnSpPr/>
            <p:nvPr/>
          </p:nvCxnSpPr>
          <p:spPr>
            <a:xfrm rot="10800000" flipV="1">
              <a:off x="4474382" y="4345598"/>
              <a:ext cx="3322976" cy="912113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ovná spojnica 89"/>
            <p:cNvCxnSpPr/>
            <p:nvPr/>
          </p:nvCxnSpPr>
          <p:spPr>
            <a:xfrm>
              <a:off x="3481043" y="4349933"/>
              <a:ext cx="5199760" cy="88369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ovná spojnica 90"/>
            <p:cNvCxnSpPr/>
            <p:nvPr/>
          </p:nvCxnSpPr>
          <p:spPr>
            <a:xfrm>
              <a:off x="3472376" y="4349933"/>
              <a:ext cx="3815056" cy="90142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Voľná forma 96"/>
            <p:cNvSpPr/>
            <p:nvPr/>
          </p:nvSpPr>
          <p:spPr>
            <a:xfrm>
              <a:off x="5806118" y="4344109"/>
              <a:ext cx="450700" cy="658715"/>
            </a:xfrm>
            <a:custGeom>
              <a:avLst/>
              <a:gdLst>
                <a:gd name="connsiteX0" fmla="*/ 0 w 450700"/>
                <a:gd name="connsiteY0" fmla="*/ 4334 h 658715"/>
                <a:gd name="connsiteX1" fmla="*/ 450700 w 450700"/>
                <a:gd name="connsiteY1" fmla="*/ 0 h 658715"/>
                <a:gd name="connsiteX2" fmla="*/ 450700 w 450700"/>
                <a:gd name="connsiteY2" fmla="*/ 658715 h 658715"/>
                <a:gd name="connsiteX3" fmla="*/ 4334 w 450700"/>
                <a:gd name="connsiteY3" fmla="*/ 550374 h 658715"/>
                <a:gd name="connsiteX4" fmla="*/ 0 w 450700"/>
                <a:gd name="connsiteY4" fmla="*/ 4334 h 65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00" h="658715">
                  <a:moveTo>
                    <a:pt x="0" y="4334"/>
                  </a:moveTo>
                  <a:lnTo>
                    <a:pt x="450700" y="0"/>
                  </a:lnTo>
                  <a:lnTo>
                    <a:pt x="450700" y="658715"/>
                  </a:lnTo>
                  <a:lnTo>
                    <a:pt x="4334" y="550374"/>
                  </a:lnTo>
                  <a:cubicBezTo>
                    <a:pt x="2889" y="368361"/>
                    <a:pt x="1445" y="186347"/>
                    <a:pt x="0" y="4334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8" name="BlokTextu 97"/>
            <p:cNvSpPr txBox="1"/>
            <p:nvPr/>
          </p:nvSpPr>
          <p:spPr>
            <a:xfrm>
              <a:off x="7528229" y="4064778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33CC"/>
                  </a:solidFill>
                </a:rPr>
                <a:t>U</a:t>
              </a:r>
              <a:r>
                <a:rPr lang="en-US" sz="1400" b="1" baseline="30000" dirty="0" err="1" smtClean="0">
                  <a:solidFill>
                    <a:srgbClr val="0033CC"/>
                  </a:solidFill>
                </a:rPr>
                <a:t>x</a:t>
              </a:r>
              <a:endParaRPr lang="sk-SK" sz="1400" b="1" dirty="0">
                <a:solidFill>
                  <a:srgbClr val="0033CC"/>
                </a:solidFill>
              </a:endParaRPr>
            </a:p>
          </p:txBody>
        </p:sp>
        <p:sp>
          <p:nvSpPr>
            <p:cNvPr id="99" name="BlokTextu 98"/>
            <p:cNvSpPr txBox="1"/>
            <p:nvPr/>
          </p:nvSpPr>
          <p:spPr>
            <a:xfrm>
              <a:off x="8436290" y="429237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BlokTextu 99"/>
            <p:cNvSpPr txBox="1"/>
            <p:nvPr/>
          </p:nvSpPr>
          <p:spPr>
            <a:xfrm>
              <a:off x="8504397" y="5223931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BlokTextu 100"/>
            <p:cNvSpPr txBox="1"/>
            <p:nvPr/>
          </p:nvSpPr>
          <p:spPr>
            <a:xfrm>
              <a:off x="3372792" y="4017693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U</a:t>
              </a:r>
              <a:r>
                <a:rPr lang="en-US" sz="1400" b="1" baseline="30000" dirty="0" err="1" smtClean="0">
                  <a:solidFill>
                    <a:srgbClr val="FF0000"/>
                  </a:solidFill>
                </a:rPr>
                <a:t>y</a:t>
              </a:r>
              <a:endParaRPr lang="sk-SK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2" name="Voľná forma 101"/>
            <p:cNvSpPr/>
            <p:nvPr/>
          </p:nvSpPr>
          <p:spPr>
            <a:xfrm>
              <a:off x="6267450" y="4343400"/>
              <a:ext cx="320040" cy="670560"/>
            </a:xfrm>
            <a:custGeom>
              <a:avLst/>
              <a:gdLst>
                <a:gd name="connsiteX0" fmla="*/ 3810 w 320040"/>
                <a:gd name="connsiteY0" fmla="*/ 0 h 670560"/>
                <a:gd name="connsiteX1" fmla="*/ 316230 w 320040"/>
                <a:gd name="connsiteY1" fmla="*/ 3810 h 670560"/>
                <a:gd name="connsiteX2" fmla="*/ 320040 w 320040"/>
                <a:gd name="connsiteY2" fmla="*/ 537210 h 670560"/>
                <a:gd name="connsiteX3" fmla="*/ 0 w 320040"/>
                <a:gd name="connsiteY3" fmla="*/ 670560 h 670560"/>
                <a:gd name="connsiteX4" fmla="*/ 3810 w 320040"/>
                <a:gd name="connsiteY4" fmla="*/ 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040" h="670560">
                  <a:moveTo>
                    <a:pt x="3810" y="0"/>
                  </a:moveTo>
                  <a:lnTo>
                    <a:pt x="316230" y="3810"/>
                  </a:lnTo>
                  <a:lnTo>
                    <a:pt x="320040" y="537210"/>
                  </a:lnTo>
                  <a:lnTo>
                    <a:pt x="0" y="67056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94" name="Rovná spojnica 93"/>
            <p:cNvCxnSpPr/>
            <p:nvPr/>
          </p:nvCxnSpPr>
          <p:spPr>
            <a:xfrm rot="5400000" flipH="1" flipV="1">
              <a:off x="5722988" y="4598500"/>
              <a:ext cx="10801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ovná spojnica 94"/>
            <p:cNvCxnSpPr/>
            <p:nvPr/>
          </p:nvCxnSpPr>
          <p:spPr>
            <a:xfrm rot="5400000" flipH="1" flipV="1">
              <a:off x="6045124" y="4510372"/>
              <a:ext cx="10801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ovná spojnica 91"/>
            <p:cNvCxnSpPr/>
            <p:nvPr/>
          </p:nvCxnSpPr>
          <p:spPr>
            <a:xfrm rot="5400000" flipH="1" flipV="1">
              <a:off x="5263382" y="4549258"/>
              <a:ext cx="108012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ovná spojnica 95"/>
            <p:cNvCxnSpPr/>
            <p:nvPr/>
          </p:nvCxnSpPr>
          <p:spPr>
            <a:xfrm>
              <a:off x="2643078" y="4344284"/>
              <a:ext cx="6228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ovná spojnica 88"/>
            <p:cNvCxnSpPr/>
            <p:nvPr/>
          </p:nvCxnSpPr>
          <p:spPr>
            <a:xfrm rot="10800000" flipV="1">
              <a:off x="5668182" y="4345598"/>
              <a:ext cx="2129176" cy="918463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ál 87"/>
            <p:cNvSpPr/>
            <p:nvPr/>
          </p:nvSpPr>
          <p:spPr>
            <a:xfrm>
              <a:off x="7762678" y="4322547"/>
              <a:ext cx="54000" cy="54000"/>
            </a:xfrm>
            <a:prstGeom prst="ellipse">
              <a:avLst/>
            </a:pr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grpSp>
        <p:nvGrpSpPr>
          <p:cNvPr id="56" name="Skupina 55"/>
          <p:cNvGrpSpPr>
            <a:grpSpLocks/>
          </p:cNvGrpSpPr>
          <p:nvPr/>
        </p:nvGrpSpPr>
        <p:grpSpPr bwMode="auto">
          <a:xfrm>
            <a:off x="7703552" y="64652"/>
            <a:ext cx="1348083" cy="393700"/>
            <a:chOff x="2699794" y="4497810"/>
            <a:chExt cx="1347057" cy="393091"/>
          </a:xfrm>
        </p:grpSpPr>
        <p:pic>
          <p:nvPicPr>
            <p:cNvPr id="5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60" name="Zástupný symbol čísla snímky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21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 flipH="1">
            <a:off x="2353141" y="2105566"/>
            <a:ext cx="914400" cy="9144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 flipH="1">
            <a:off x="2353141" y="746591"/>
            <a:ext cx="914400" cy="9144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 flipH="1">
            <a:off x="3959021" y="746591"/>
            <a:ext cx="914400" cy="914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 flipH="1">
            <a:off x="646653" y="746591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8" name="Skupina 7"/>
          <p:cNvGrpSpPr/>
          <p:nvPr/>
        </p:nvGrpSpPr>
        <p:grpSpPr>
          <a:xfrm flipH="1">
            <a:off x="1738287" y="2814462"/>
            <a:ext cx="460996" cy="704306"/>
            <a:chOff x="5292080" y="2758350"/>
            <a:chExt cx="566062" cy="864825"/>
          </a:xfrm>
        </p:grpSpPr>
        <p:grpSp>
          <p:nvGrpSpPr>
            <p:cNvPr id="9" name="Skupina 199"/>
            <p:cNvGrpSpPr/>
            <p:nvPr/>
          </p:nvGrpSpPr>
          <p:grpSpPr>
            <a:xfrm>
              <a:off x="5292080" y="2996952"/>
              <a:ext cx="566062" cy="626223"/>
              <a:chOff x="4976782" y="2604293"/>
              <a:chExt cx="328613" cy="363538"/>
            </a:xfrm>
          </p:grpSpPr>
          <p:sp>
            <p:nvSpPr>
              <p:cNvPr id="11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2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3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4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6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BlokTextu 16"/>
          <p:cNvSpPr txBox="1"/>
          <p:nvPr/>
        </p:nvSpPr>
        <p:spPr>
          <a:xfrm flipH="1">
            <a:off x="499632" y="311825"/>
            <a:ext cx="116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err="1" smtClean="0"/>
              <a:t>Bokorys</a:t>
            </a:r>
            <a:r>
              <a:rPr lang="sk-SK" sz="1000" dirty="0" smtClean="0"/>
              <a:t> sprava</a:t>
            </a:r>
          </a:p>
          <a:p>
            <a:pPr algn="ctr"/>
            <a:r>
              <a:rPr lang="sk-SK" sz="1000" dirty="0" smtClean="0"/>
              <a:t>Pohľad východný</a:t>
            </a:r>
            <a:endParaRPr lang="sk-SK" sz="1000" dirty="0"/>
          </a:p>
        </p:txBody>
      </p:sp>
      <p:sp>
        <p:nvSpPr>
          <p:cNvPr id="18" name="BlokTextu 17"/>
          <p:cNvSpPr txBox="1"/>
          <p:nvPr/>
        </p:nvSpPr>
        <p:spPr>
          <a:xfrm flipH="1">
            <a:off x="2295190" y="311825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Nárys</a:t>
            </a:r>
          </a:p>
          <a:p>
            <a:pPr algn="ctr"/>
            <a:r>
              <a:rPr lang="sk-SK" sz="1000" dirty="0" smtClean="0"/>
              <a:t>Pohľad južný</a:t>
            </a:r>
            <a:endParaRPr lang="sk-SK" sz="1000" dirty="0"/>
          </a:p>
        </p:txBody>
      </p:sp>
      <p:sp>
        <p:nvSpPr>
          <p:cNvPr id="19" name="BlokTextu 18"/>
          <p:cNvSpPr txBox="1"/>
          <p:nvPr/>
        </p:nvSpPr>
        <p:spPr>
          <a:xfrm flipH="1">
            <a:off x="3816900" y="311825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err="1" smtClean="0"/>
              <a:t>Bokorys</a:t>
            </a:r>
            <a:r>
              <a:rPr lang="sk-SK" sz="1000" dirty="0" smtClean="0"/>
              <a:t> zľava </a:t>
            </a:r>
          </a:p>
          <a:p>
            <a:pPr algn="ctr"/>
            <a:r>
              <a:rPr lang="sk-SK" sz="1000" dirty="0" smtClean="0"/>
              <a:t>Pohľad západný</a:t>
            </a:r>
            <a:endParaRPr lang="sk-SK" sz="1000" dirty="0"/>
          </a:p>
        </p:txBody>
      </p:sp>
      <p:cxnSp>
        <p:nvCxnSpPr>
          <p:cNvPr id="21" name="Rovná spojnica 20"/>
          <p:cNvCxnSpPr/>
          <p:nvPr/>
        </p:nvCxnSpPr>
        <p:spPr>
          <a:xfrm flipH="1">
            <a:off x="683568" y="226043"/>
            <a:ext cx="63649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 flipH="1">
            <a:off x="6178652" y="188640"/>
            <a:ext cx="774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Rovná spojnica 22"/>
          <p:cNvCxnSpPr/>
          <p:nvPr/>
        </p:nvCxnSpPr>
        <p:spPr>
          <a:xfrm>
            <a:off x="3076570" y="2289318"/>
            <a:ext cx="2823662" cy="24482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BlokTextu 23"/>
          <p:cNvSpPr txBox="1"/>
          <p:nvPr/>
        </p:nvSpPr>
        <p:spPr>
          <a:xfrm>
            <a:off x="4865875" y="359228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Rovná spojnica 24"/>
          <p:cNvCxnSpPr/>
          <p:nvPr/>
        </p:nvCxnSpPr>
        <p:spPr>
          <a:xfrm rot="16200000">
            <a:off x="2616193" y="2173631"/>
            <a:ext cx="2823662" cy="2448272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3073758" y="4436640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Rovná spojnica 26"/>
          <p:cNvCxnSpPr/>
          <p:nvPr/>
        </p:nvCxnSpPr>
        <p:spPr>
          <a:xfrm flipH="1">
            <a:off x="5748801" y="225278"/>
            <a:ext cx="0" cy="437108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27"/>
          <p:cNvSpPr txBox="1"/>
          <p:nvPr/>
        </p:nvSpPr>
        <p:spPr>
          <a:xfrm>
            <a:off x="5383998" y="454081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5404590" y="215219"/>
            <a:ext cx="37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 flipH="1">
            <a:off x="6180720" y="1610294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Rovná spojnica 30"/>
          <p:cNvCxnSpPr/>
          <p:nvPr/>
        </p:nvCxnSpPr>
        <p:spPr>
          <a:xfrm flipH="1">
            <a:off x="66871" y="1660991"/>
            <a:ext cx="69945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Skupina 55"/>
          <p:cNvGrpSpPr/>
          <p:nvPr/>
        </p:nvGrpSpPr>
        <p:grpSpPr>
          <a:xfrm flipH="1">
            <a:off x="2725734" y="4813843"/>
            <a:ext cx="6238754" cy="1735994"/>
            <a:chOff x="2725734" y="4813843"/>
            <a:chExt cx="6238754" cy="1735994"/>
          </a:xfrm>
        </p:grpSpPr>
        <p:sp>
          <p:nvSpPr>
            <p:cNvPr id="81" name="BlokTextu 80"/>
            <p:cNvSpPr txBox="1"/>
            <p:nvPr/>
          </p:nvSpPr>
          <p:spPr>
            <a:xfrm>
              <a:off x="3116152" y="4829191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U</a:t>
              </a:r>
              <a:r>
                <a:rPr lang="en-US" sz="1400" b="1" baseline="30000" dirty="0" err="1" smtClean="0">
                  <a:solidFill>
                    <a:srgbClr val="FF0000"/>
                  </a:solidFill>
                </a:rPr>
                <a:t>y</a:t>
              </a:r>
              <a:endParaRPr lang="sk-SK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2" name="BlokTextu 81"/>
            <p:cNvSpPr txBox="1"/>
            <p:nvPr/>
          </p:nvSpPr>
          <p:spPr>
            <a:xfrm>
              <a:off x="7528229" y="4813843"/>
              <a:ext cx="381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33CC"/>
                  </a:solidFill>
                </a:rPr>
                <a:t>U</a:t>
              </a:r>
              <a:r>
                <a:rPr lang="en-US" sz="1400" b="1" baseline="30000" dirty="0" err="1" smtClean="0">
                  <a:solidFill>
                    <a:srgbClr val="0033CC"/>
                  </a:solidFill>
                </a:rPr>
                <a:t>x</a:t>
              </a:r>
              <a:endParaRPr lang="sk-SK" sz="1400" b="1" dirty="0">
                <a:solidFill>
                  <a:srgbClr val="0033CC"/>
                </a:solidFill>
              </a:endParaRPr>
            </a:p>
          </p:txBody>
        </p:sp>
        <p:grpSp>
          <p:nvGrpSpPr>
            <p:cNvPr id="83" name="Skupina 59"/>
            <p:cNvGrpSpPr/>
            <p:nvPr/>
          </p:nvGrpSpPr>
          <p:grpSpPr>
            <a:xfrm>
              <a:off x="2725734" y="5082108"/>
              <a:ext cx="6238754" cy="1466850"/>
              <a:chOff x="1400537" y="4001988"/>
              <a:chExt cx="6238754" cy="1466850"/>
            </a:xfrm>
          </p:grpSpPr>
          <p:cxnSp>
            <p:nvCxnSpPr>
              <p:cNvPr id="87" name="Rovná spojnica 86"/>
              <p:cNvCxnSpPr/>
              <p:nvPr/>
            </p:nvCxnSpPr>
            <p:spPr>
              <a:xfrm flipH="1">
                <a:off x="3130550" y="4027388"/>
                <a:ext cx="3321050" cy="1435100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ovná spojnica 87"/>
              <p:cNvCxnSpPr/>
              <p:nvPr/>
            </p:nvCxnSpPr>
            <p:spPr>
              <a:xfrm>
                <a:off x="2120900" y="4001988"/>
                <a:ext cx="5216071" cy="143641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ovná spojnica 88"/>
              <p:cNvCxnSpPr/>
              <p:nvPr/>
            </p:nvCxnSpPr>
            <p:spPr>
              <a:xfrm>
                <a:off x="2120096" y="4002470"/>
                <a:ext cx="3823504" cy="145366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Rovná spojnica 89"/>
              <p:cNvCxnSpPr/>
              <p:nvPr/>
            </p:nvCxnSpPr>
            <p:spPr>
              <a:xfrm>
                <a:off x="1400537" y="4014810"/>
                <a:ext cx="5914663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Rovná spojnica 90"/>
              <p:cNvCxnSpPr/>
              <p:nvPr/>
            </p:nvCxnSpPr>
            <p:spPr>
              <a:xfrm>
                <a:off x="1400537" y="5449758"/>
                <a:ext cx="62387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Rovná spojnica 91"/>
              <p:cNvCxnSpPr/>
              <p:nvPr/>
            </p:nvCxnSpPr>
            <p:spPr>
              <a:xfrm flipH="1">
                <a:off x="2914650" y="4027388"/>
                <a:ext cx="3536950" cy="527050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ovná spojnica 92"/>
              <p:cNvCxnSpPr/>
              <p:nvPr/>
            </p:nvCxnSpPr>
            <p:spPr>
              <a:xfrm>
                <a:off x="2127920" y="4009380"/>
                <a:ext cx="3396580" cy="33550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Voľná forma 93"/>
              <p:cNvSpPr/>
              <p:nvPr/>
            </p:nvSpPr>
            <p:spPr>
              <a:xfrm>
                <a:off x="4459022" y="4320610"/>
                <a:ext cx="467296" cy="744212"/>
              </a:xfrm>
              <a:custGeom>
                <a:avLst/>
                <a:gdLst>
                  <a:gd name="connsiteX0" fmla="*/ 458642 w 467296"/>
                  <a:gd name="connsiteY0" fmla="*/ 69229 h 744212"/>
                  <a:gd name="connsiteX1" fmla="*/ 0 w 467296"/>
                  <a:gd name="connsiteY1" fmla="*/ 0 h 744212"/>
                  <a:gd name="connsiteX2" fmla="*/ 2885 w 467296"/>
                  <a:gd name="connsiteY2" fmla="*/ 568255 h 744212"/>
                  <a:gd name="connsiteX3" fmla="*/ 467296 w 467296"/>
                  <a:gd name="connsiteY3" fmla="*/ 744212 h 744212"/>
                  <a:gd name="connsiteX4" fmla="*/ 458642 w 467296"/>
                  <a:gd name="connsiteY4" fmla="*/ 69229 h 74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7296" h="744212">
                    <a:moveTo>
                      <a:pt x="458642" y="69229"/>
                    </a:moveTo>
                    <a:lnTo>
                      <a:pt x="0" y="0"/>
                    </a:lnTo>
                    <a:cubicBezTo>
                      <a:pt x="962" y="189418"/>
                      <a:pt x="1923" y="378837"/>
                      <a:pt x="2885" y="568255"/>
                    </a:cubicBezTo>
                    <a:lnTo>
                      <a:pt x="467296" y="744212"/>
                    </a:lnTo>
                    <a:lnTo>
                      <a:pt x="458642" y="6922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5" name="Voľná forma 94"/>
              <p:cNvSpPr/>
              <p:nvPr/>
            </p:nvSpPr>
            <p:spPr>
              <a:xfrm>
                <a:off x="4921053" y="4312461"/>
                <a:ext cx="320185" cy="755750"/>
              </a:xfrm>
              <a:custGeom>
                <a:avLst/>
                <a:gdLst>
                  <a:gd name="connsiteX0" fmla="*/ 2885 w 320185"/>
                  <a:gd name="connsiteY0" fmla="*/ 83651 h 755750"/>
                  <a:gd name="connsiteX1" fmla="*/ 0 w 320185"/>
                  <a:gd name="connsiteY1" fmla="*/ 755750 h 755750"/>
                  <a:gd name="connsiteX2" fmla="*/ 314415 w 320185"/>
                  <a:gd name="connsiteY2" fmla="*/ 542294 h 755750"/>
                  <a:gd name="connsiteX3" fmla="*/ 320185 w 320185"/>
                  <a:gd name="connsiteY3" fmla="*/ 0 h 755750"/>
                  <a:gd name="connsiteX4" fmla="*/ 2885 w 320185"/>
                  <a:gd name="connsiteY4" fmla="*/ 83651 h 75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185" h="755750">
                    <a:moveTo>
                      <a:pt x="2885" y="83651"/>
                    </a:moveTo>
                    <a:cubicBezTo>
                      <a:pt x="1923" y="307684"/>
                      <a:pt x="962" y="531717"/>
                      <a:pt x="0" y="755750"/>
                    </a:cubicBezTo>
                    <a:lnTo>
                      <a:pt x="314415" y="542294"/>
                    </a:lnTo>
                    <a:cubicBezTo>
                      <a:pt x="316338" y="361529"/>
                      <a:pt x="318262" y="180765"/>
                      <a:pt x="320185" y="0"/>
                    </a:cubicBezTo>
                    <a:lnTo>
                      <a:pt x="2885" y="83651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96" name="Voľná forma 95"/>
              <p:cNvSpPr/>
              <p:nvPr/>
            </p:nvSpPr>
            <p:spPr>
              <a:xfrm>
                <a:off x="4462463" y="4275832"/>
                <a:ext cx="773906" cy="111919"/>
              </a:xfrm>
              <a:custGeom>
                <a:avLst/>
                <a:gdLst>
                  <a:gd name="connsiteX0" fmla="*/ 328612 w 773906"/>
                  <a:gd name="connsiteY0" fmla="*/ 0 h 111919"/>
                  <a:gd name="connsiteX1" fmla="*/ 773906 w 773906"/>
                  <a:gd name="connsiteY1" fmla="*/ 42862 h 111919"/>
                  <a:gd name="connsiteX2" fmla="*/ 459581 w 773906"/>
                  <a:gd name="connsiteY2" fmla="*/ 111919 h 111919"/>
                  <a:gd name="connsiteX3" fmla="*/ 0 w 773906"/>
                  <a:gd name="connsiteY3" fmla="*/ 42862 h 111919"/>
                  <a:gd name="connsiteX4" fmla="*/ 328612 w 773906"/>
                  <a:gd name="connsiteY4" fmla="*/ 0 h 11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906" h="111919">
                    <a:moveTo>
                      <a:pt x="328612" y="0"/>
                    </a:moveTo>
                    <a:lnTo>
                      <a:pt x="773906" y="42862"/>
                    </a:lnTo>
                    <a:lnTo>
                      <a:pt x="459581" y="111919"/>
                    </a:lnTo>
                    <a:lnTo>
                      <a:pt x="0" y="42862"/>
                    </a:lnTo>
                    <a:lnTo>
                      <a:pt x="328612" y="0"/>
                    </a:lnTo>
                    <a:close/>
                  </a:path>
                </a:pathLst>
              </a:cu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97" name="Rovná spojnica 96"/>
              <p:cNvCxnSpPr/>
              <p:nvPr/>
            </p:nvCxnSpPr>
            <p:spPr>
              <a:xfrm flipH="1">
                <a:off x="4794250" y="4032746"/>
                <a:ext cx="1645816" cy="388342"/>
              </a:xfrm>
              <a:prstGeom prst="line">
                <a:avLst/>
              </a:prstGeom>
              <a:ln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ovná spojnica 97"/>
              <p:cNvCxnSpPr/>
              <p:nvPr/>
            </p:nvCxnSpPr>
            <p:spPr>
              <a:xfrm flipH="1">
                <a:off x="4324350" y="4037194"/>
                <a:ext cx="2136254" cy="1431644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ovná spojnica 98"/>
              <p:cNvCxnSpPr/>
              <p:nvPr/>
            </p:nvCxnSpPr>
            <p:spPr>
              <a:xfrm flipV="1">
                <a:off x="4459610" y="4119902"/>
                <a:ext cx="0" cy="9760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ovná spojnica 99"/>
              <p:cNvCxnSpPr/>
              <p:nvPr/>
            </p:nvCxnSpPr>
            <p:spPr>
              <a:xfrm flipV="1">
                <a:off x="5241352" y="4104830"/>
                <a:ext cx="0" cy="88425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ovná spojnica 100"/>
              <p:cNvCxnSpPr/>
              <p:nvPr/>
            </p:nvCxnSpPr>
            <p:spPr>
              <a:xfrm>
                <a:off x="2132112" y="4014599"/>
                <a:ext cx="2955066" cy="39080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BlokTextu 83"/>
            <p:cNvSpPr txBox="1"/>
            <p:nvPr/>
          </p:nvSpPr>
          <p:spPr>
            <a:xfrm>
              <a:off x="2814903" y="4820302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BlokTextu 84"/>
            <p:cNvSpPr txBox="1"/>
            <p:nvPr/>
          </p:nvSpPr>
          <p:spPr>
            <a:xfrm>
              <a:off x="2920280" y="624206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6" name="Rovná spojnica 85"/>
            <p:cNvCxnSpPr/>
            <p:nvPr/>
          </p:nvCxnSpPr>
          <p:spPr>
            <a:xfrm flipV="1">
              <a:off x="6244928" y="5337350"/>
              <a:ext cx="0" cy="8842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BlokTextu 103"/>
          <p:cNvSpPr txBox="1"/>
          <p:nvPr/>
        </p:nvSpPr>
        <p:spPr>
          <a:xfrm>
            <a:off x="360001" y="5631631"/>
            <a:ext cx="350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Pri tejto voľbe osi </a:t>
            </a:r>
            <a:r>
              <a:rPr lang="sk-SK" sz="1200" b="1" dirty="0" smtClean="0"/>
              <a:t>o </a:t>
            </a:r>
            <a:r>
              <a:rPr lang="sk-SK" sz="1200" dirty="0" smtClean="0"/>
              <a:t>a stredu </a:t>
            </a:r>
            <a:r>
              <a:rPr lang="sk-SK" sz="1200" b="1" dirty="0" smtClean="0"/>
              <a:t>S</a:t>
            </a:r>
            <a:r>
              <a:rPr lang="sk-SK" sz="1200" dirty="0" smtClean="0"/>
              <a:t> sú v perspektíve</a:t>
            </a:r>
          </a:p>
          <a:p>
            <a:r>
              <a:rPr lang="sk-SK" sz="1200" dirty="0" smtClean="0"/>
              <a:t>viditeľné tri steny kocky: východná (červená), južná (zelená) a horná (modrá).</a:t>
            </a:r>
            <a:endParaRPr lang="sk-SK" sz="1200" dirty="0"/>
          </a:p>
        </p:txBody>
      </p:sp>
      <p:grpSp>
        <p:nvGrpSpPr>
          <p:cNvPr id="110" name="Skupina 109"/>
          <p:cNvGrpSpPr/>
          <p:nvPr/>
        </p:nvGrpSpPr>
        <p:grpSpPr>
          <a:xfrm flipH="1">
            <a:off x="3699888" y="2730064"/>
            <a:ext cx="914400" cy="914400"/>
            <a:chOff x="1966794" y="4089862"/>
            <a:chExt cx="914400" cy="914400"/>
          </a:xfrm>
        </p:grpSpPr>
        <p:sp>
          <p:nvSpPr>
            <p:cNvPr id="111" name="Oblúk 110"/>
            <p:cNvSpPr/>
            <p:nvPr/>
          </p:nvSpPr>
          <p:spPr>
            <a:xfrm>
              <a:off x="1966794" y="4089862"/>
              <a:ext cx="914400" cy="914400"/>
            </a:xfrm>
            <a:prstGeom prst="arc">
              <a:avLst>
                <a:gd name="adj1" fmla="val 3213333"/>
                <a:gd name="adj2" fmla="val 819932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12" name="Ovál 111"/>
            <p:cNvSpPr>
              <a:spLocks noChangeAspect="1"/>
            </p:cNvSpPr>
            <p:nvPr/>
          </p:nvSpPr>
          <p:spPr>
            <a:xfrm>
              <a:off x="2371919" y="4827976"/>
              <a:ext cx="43200" cy="43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57" name="BlokTextu 56"/>
          <p:cNvSpPr txBox="1"/>
          <p:nvPr/>
        </p:nvSpPr>
        <p:spPr>
          <a:xfrm>
            <a:off x="70625" y="360000"/>
            <a:ext cx="352982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</a:t>
            </a:r>
            <a:r>
              <a:rPr lang="sk-SK" sz="1400" b="1" dirty="0" smtClean="0">
                <a:solidFill>
                  <a:srgbClr val="FF0000"/>
                </a:solidFill>
              </a:rPr>
              <a:t>)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0" name="BlokTextu 59"/>
          <p:cNvSpPr txBox="1"/>
          <p:nvPr/>
        </p:nvSpPr>
        <p:spPr>
          <a:xfrm>
            <a:off x="2457005" y="3083898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Pôdorys</a:t>
            </a:r>
          </a:p>
        </p:txBody>
      </p:sp>
      <p:sp>
        <p:nvSpPr>
          <p:cNvPr id="62" name="BlokTextu 61"/>
          <p:cNvSpPr txBox="1"/>
          <p:nvPr/>
        </p:nvSpPr>
        <p:spPr>
          <a:xfrm>
            <a:off x="5102357" y="2914546"/>
            <a:ext cx="3953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Kocka je v nepriečelnej polohe vzhľadom na priemetňu.</a:t>
            </a:r>
            <a:endParaRPr lang="sk-SK" sz="1200" dirty="0"/>
          </a:p>
        </p:txBody>
      </p:sp>
      <p:sp>
        <p:nvSpPr>
          <p:cNvPr id="64" name="Ovál 63"/>
          <p:cNvSpPr/>
          <p:nvPr/>
        </p:nvSpPr>
        <p:spPr>
          <a:xfrm>
            <a:off x="8221967" y="5067387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5" name="Ovál 64"/>
          <p:cNvSpPr/>
          <p:nvPr/>
        </p:nvSpPr>
        <p:spPr>
          <a:xfrm>
            <a:off x="3870059" y="5071642"/>
            <a:ext cx="54000" cy="54000"/>
          </a:xfrm>
          <a:prstGeom prst="ellipse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61" name="Skupina 60"/>
          <p:cNvGrpSpPr>
            <a:grpSpLocks/>
          </p:cNvGrpSpPr>
          <p:nvPr/>
        </p:nvGrpSpPr>
        <p:grpSpPr bwMode="auto">
          <a:xfrm>
            <a:off x="7703552" y="64652"/>
            <a:ext cx="1348083" cy="393700"/>
            <a:chOff x="2699794" y="4497810"/>
            <a:chExt cx="1347057" cy="393091"/>
          </a:xfrm>
        </p:grpSpPr>
        <p:pic>
          <p:nvPicPr>
            <p:cNvPr id="63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68" name="Zástupný symbol čísla snímky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22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/>
      <p:bldP spid="62" grpId="0"/>
      <p:bldP spid="64" grpId="0" animBg="1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793504" y="1015350"/>
            <a:ext cx="914400" cy="9144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36617" y="101535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4499992" y="1015350"/>
            <a:ext cx="914400" cy="914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7" name="Skupina 6"/>
          <p:cNvGrpSpPr/>
          <p:nvPr/>
        </p:nvGrpSpPr>
        <p:grpSpPr>
          <a:xfrm>
            <a:off x="2141975" y="2708920"/>
            <a:ext cx="460996" cy="704306"/>
            <a:chOff x="5292080" y="2758350"/>
            <a:chExt cx="566062" cy="864825"/>
          </a:xfrm>
        </p:grpSpPr>
        <p:grpSp>
          <p:nvGrpSpPr>
            <p:cNvPr id="8" name="Skupina 199"/>
            <p:cNvGrpSpPr/>
            <p:nvPr/>
          </p:nvGrpSpPr>
          <p:grpSpPr>
            <a:xfrm>
              <a:off x="5292080" y="2996952"/>
              <a:ext cx="566062" cy="626223"/>
              <a:chOff x="4976782" y="2604293"/>
              <a:chExt cx="328613" cy="363538"/>
            </a:xfrm>
          </p:grpSpPr>
          <p:sp>
            <p:nvSpPr>
              <p:cNvPr id="10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1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2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3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4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BlokTextu 20"/>
          <p:cNvSpPr txBox="1"/>
          <p:nvPr/>
        </p:nvSpPr>
        <p:spPr>
          <a:xfrm>
            <a:off x="4405616" y="580584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smtClean="0"/>
              <a:t>Bokorys zľava</a:t>
            </a:r>
          </a:p>
          <a:p>
            <a:pPr algn="ctr"/>
            <a:r>
              <a:rPr lang="sk-SK" sz="1000" smtClean="0"/>
              <a:t>Pohľad západný</a:t>
            </a:r>
            <a:endParaRPr lang="sk-SK" sz="1000"/>
          </a:p>
        </p:txBody>
      </p:sp>
      <p:sp>
        <p:nvSpPr>
          <p:cNvPr id="22" name="BlokTextu 21"/>
          <p:cNvSpPr txBox="1"/>
          <p:nvPr/>
        </p:nvSpPr>
        <p:spPr>
          <a:xfrm>
            <a:off x="2784706" y="580584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Nárys</a:t>
            </a:r>
          </a:p>
          <a:p>
            <a:pPr algn="ctr"/>
            <a:r>
              <a:rPr lang="sk-SK" sz="1000" dirty="0" smtClean="0"/>
              <a:t>Pohľad južný</a:t>
            </a:r>
            <a:endParaRPr lang="sk-SK" sz="1000" dirty="0"/>
          </a:p>
        </p:txBody>
      </p:sp>
      <p:sp>
        <p:nvSpPr>
          <p:cNvPr id="23" name="BlokTextu 22"/>
          <p:cNvSpPr txBox="1"/>
          <p:nvPr/>
        </p:nvSpPr>
        <p:spPr>
          <a:xfrm>
            <a:off x="1030639" y="580584"/>
            <a:ext cx="1162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err="1" smtClean="0"/>
              <a:t>Bokorys</a:t>
            </a:r>
            <a:r>
              <a:rPr lang="sk-SK" sz="1000" dirty="0" smtClean="0"/>
              <a:t> sprava </a:t>
            </a:r>
          </a:p>
          <a:p>
            <a:pPr algn="ctr"/>
            <a:r>
              <a:rPr lang="sk-SK" sz="1000" dirty="0" smtClean="0"/>
              <a:t>Pohľad východný</a:t>
            </a:r>
            <a:endParaRPr lang="sk-SK" sz="1000" dirty="0"/>
          </a:p>
        </p:txBody>
      </p:sp>
      <p:sp>
        <p:nvSpPr>
          <p:cNvPr id="24" name="BlokTextu 23"/>
          <p:cNvSpPr txBox="1"/>
          <p:nvPr/>
        </p:nvSpPr>
        <p:spPr>
          <a:xfrm>
            <a:off x="3140051" y="3344925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Pôdorys</a:t>
            </a:r>
          </a:p>
        </p:txBody>
      </p:sp>
      <p:cxnSp>
        <p:nvCxnSpPr>
          <p:cNvPr id="26" name="Rovná spojnica 25"/>
          <p:cNvCxnSpPr/>
          <p:nvPr/>
        </p:nvCxnSpPr>
        <p:spPr>
          <a:xfrm>
            <a:off x="179512" y="1424351"/>
            <a:ext cx="70142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3183256" y="111401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 flipH="1">
            <a:off x="3059832" y="436510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 flipH="1">
            <a:off x="251520" y="3645024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 flipH="1">
            <a:off x="3054113" y="495346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 flipH="1">
            <a:off x="3033521" y="1114016"/>
            <a:ext cx="37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6372200" y="187905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Rovná spojnica 54"/>
          <p:cNvCxnSpPr/>
          <p:nvPr/>
        </p:nvCxnSpPr>
        <p:spPr>
          <a:xfrm>
            <a:off x="165918" y="1929750"/>
            <a:ext cx="73121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ovná spojnica 59"/>
          <p:cNvCxnSpPr/>
          <p:nvPr/>
        </p:nvCxnSpPr>
        <p:spPr>
          <a:xfrm>
            <a:off x="3059832" y="2132856"/>
            <a:ext cx="0" cy="3456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BlokTextu 62"/>
          <p:cNvSpPr txBox="1"/>
          <p:nvPr/>
        </p:nvSpPr>
        <p:spPr>
          <a:xfrm>
            <a:off x="6299344" y="139303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Rovná spojnica 79"/>
          <p:cNvCxnSpPr/>
          <p:nvPr/>
        </p:nvCxnSpPr>
        <p:spPr>
          <a:xfrm>
            <a:off x="251520" y="3645024"/>
            <a:ext cx="48965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BlokTextu 116"/>
          <p:cNvSpPr txBox="1"/>
          <p:nvPr/>
        </p:nvSpPr>
        <p:spPr>
          <a:xfrm>
            <a:off x="4750740" y="5517232"/>
            <a:ext cx="4023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Pri tejto voľbe osi </a:t>
            </a:r>
            <a:r>
              <a:rPr lang="sk-SK" sz="1200" b="1" dirty="0" smtClean="0"/>
              <a:t>o </a:t>
            </a:r>
            <a:r>
              <a:rPr lang="sk-SK" sz="1200" dirty="0" smtClean="0"/>
              <a:t>a stredu </a:t>
            </a:r>
            <a:r>
              <a:rPr lang="sk-SK" sz="1200" b="1" dirty="0" smtClean="0"/>
              <a:t>S</a:t>
            </a:r>
            <a:r>
              <a:rPr lang="sk-SK" sz="1200" dirty="0" smtClean="0"/>
              <a:t> je v perspektíve viditeľná</a:t>
            </a:r>
          </a:p>
          <a:p>
            <a:r>
              <a:rPr lang="sk-SK" sz="1200" dirty="0" smtClean="0"/>
              <a:t>len jedna stena kocky: južná (zelená).</a:t>
            </a:r>
            <a:endParaRPr lang="sk-SK" sz="1200" dirty="0"/>
          </a:p>
        </p:txBody>
      </p:sp>
      <p:sp>
        <p:nvSpPr>
          <p:cNvPr id="121" name="BlokTextu 120"/>
          <p:cNvSpPr txBox="1"/>
          <p:nvPr/>
        </p:nvSpPr>
        <p:spPr>
          <a:xfrm>
            <a:off x="4932040" y="2708920"/>
            <a:ext cx="378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Kocka je v priečelnej polohe vzhľadom na priemetňu.</a:t>
            </a:r>
          </a:p>
        </p:txBody>
      </p:sp>
      <p:sp>
        <p:nvSpPr>
          <p:cNvPr id="124" name="Oblúk 123"/>
          <p:cNvSpPr/>
          <p:nvPr/>
        </p:nvSpPr>
        <p:spPr>
          <a:xfrm>
            <a:off x="2620695" y="3173687"/>
            <a:ext cx="914400" cy="914400"/>
          </a:xfrm>
          <a:prstGeom prst="arc">
            <a:avLst>
              <a:gd name="adj1" fmla="val 5725367"/>
              <a:gd name="adj2" fmla="val 105968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5" name="Ovál 124"/>
          <p:cNvSpPr>
            <a:spLocks noChangeAspect="1"/>
          </p:cNvSpPr>
          <p:nvPr/>
        </p:nvSpPr>
        <p:spPr>
          <a:xfrm>
            <a:off x="2879773" y="3798057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BlokTextu 55"/>
          <p:cNvSpPr txBox="1"/>
          <p:nvPr/>
        </p:nvSpPr>
        <p:spPr>
          <a:xfrm>
            <a:off x="360000" y="360000"/>
            <a:ext cx="343364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</a:t>
            </a:r>
            <a:r>
              <a:rPr lang="sk-SK" sz="1400" b="1" dirty="0" smtClean="0">
                <a:solidFill>
                  <a:srgbClr val="FF0000"/>
                </a:solidFill>
              </a:rPr>
              <a:t>)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97" name="Skupina 96"/>
          <p:cNvGrpSpPr/>
          <p:nvPr/>
        </p:nvGrpSpPr>
        <p:grpSpPr>
          <a:xfrm>
            <a:off x="4662891" y="3789040"/>
            <a:ext cx="4383473" cy="1368152"/>
            <a:chOff x="4662891" y="3789040"/>
            <a:chExt cx="4383473" cy="1368152"/>
          </a:xfrm>
        </p:grpSpPr>
        <p:grpSp>
          <p:nvGrpSpPr>
            <p:cNvPr id="122" name="Skupina 121"/>
            <p:cNvGrpSpPr/>
            <p:nvPr/>
          </p:nvGrpSpPr>
          <p:grpSpPr>
            <a:xfrm>
              <a:off x="4662891" y="3789040"/>
              <a:ext cx="4383473" cy="1368152"/>
              <a:chOff x="4653023" y="3789040"/>
              <a:chExt cx="4383473" cy="1368152"/>
            </a:xfrm>
          </p:grpSpPr>
          <p:sp>
            <p:nvSpPr>
              <p:cNvPr id="110" name="Obdĺžnik 109"/>
              <p:cNvSpPr>
                <a:spLocks noChangeAspect="1"/>
              </p:cNvSpPr>
              <p:nvPr/>
            </p:nvSpPr>
            <p:spPr>
              <a:xfrm>
                <a:off x="6071259" y="4037205"/>
                <a:ext cx="756432" cy="75645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99" name="Rovná spojnica 98"/>
              <p:cNvCxnSpPr/>
              <p:nvPr/>
            </p:nvCxnSpPr>
            <p:spPr>
              <a:xfrm>
                <a:off x="4653023" y="4391659"/>
                <a:ext cx="409410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ovná spojnica 99"/>
              <p:cNvCxnSpPr/>
              <p:nvPr/>
            </p:nvCxnSpPr>
            <p:spPr>
              <a:xfrm>
                <a:off x="4722471" y="4897058"/>
                <a:ext cx="43140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ovná spojnica 100"/>
              <p:cNvCxnSpPr/>
              <p:nvPr/>
            </p:nvCxnSpPr>
            <p:spPr>
              <a:xfrm flipV="1">
                <a:off x="6019127" y="4380084"/>
                <a:ext cx="324583" cy="504746"/>
              </a:xfrm>
              <a:prstGeom prst="line">
                <a:avLst/>
              </a:prstGeom>
              <a:ln w="63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ovná spojnica 101"/>
              <p:cNvCxnSpPr/>
              <p:nvPr/>
            </p:nvCxnSpPr>
            <p:spPr>
              <a:xfrm flipH="1" flipV="1">
                <a:off x="6343710" y="4380084"/>
                <a:ext cx="605719" cy="520648"/>
              </a:xfrm>
              <a:prstGeom prst="line">
                <a:avLst/>
              </a:prstGeom>
              <a:ln w="63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ovná spojnica 104"/>
              <p:cNvCxnSpPr/>
              <p:nvPr/>
            </p:nvCxnSpPr>
            <p:spPr>
              <a:xfrm>
                <a:off x="5839654" y="4795788"/>
                <a:ext cx="1512168" cy="0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ovná spojnica 106"/>
              <p:cNvCxnSpPr/>
              <p:nvPr/>
            </p:nvCxnSpPr>
            <p:spPr>
              <a:xfrm>
                <a:off x="5860785" y="3789040"/>
                <a:ext cx="482925" cy="591044"/>
              </a:xfrm>
              <a:prstGeom prst="line">
                <a:avLst/>
              </a:prstGeom>
              <a:ln w="63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ovná spojnica 108"/>
              <p:cNvCxnSpPr/>
              <p:nvPr/>
            </p:nvCxnSpPr>
            <p:spPr>
              <a:xfrm>
                <a:off x="5841579" y="4035508"/>
                <a:ext cx="1512168" cy="0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BlokTextu 110"/>
              <p:cNvSpPr txBox="1"/>
              <p:nvPr/>
            </p:nvSpPr>
            <p:spPr>
              <a:xfrm>
                <a:off x="8431942" y="4380084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endParaRPr lang="sk-SK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BlokTextu 111"/>
              <p:cNvSpPr txBox="1"/>
              <p:nvPr/>
            </p:nvSpPr>
            <p:spPr>
              <a:xfrm>
                <a:off x="8476899" y="4849415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z</a:t>
                </a:r>
                <a:endParaRPr lang="sk-SK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Ovál 112"/>
              <p:cNvSpPr>
                <a:spLocks noChangeAspect="1"/>
              </p:cNvSpPr>
              <p:nvPr/>
            </p:nvSpPr>
            <p:spPr>
              <a:xfrm>
                <a:off x="6324826" y="4366634"/>
                <a:ext cx="43200" cy="43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14" name="BlokTextu 113"/>
              <p:cNvSpPr txBox="1"/>
              <p:nvPr/>
            </p:nvSpPr>
            <p:spPr>
              <a:xfrm>
                <a:off x="6212873" y="4096564"/>
                <a:ext cx="3751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endParaRPr lang="sk-SK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8" name="Rovná spojnica 117"/>
              <p:cNvCxnSpPr/>
              <p:nvPr/>
            </p:nvCxnSpPr>
            <p:spPr>
              <a:xfrm flipV="1">
                <a:off x="6070524" y="3946277"/>
                <a:ext cx="0" cy="9760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ovná spojnica 118"/>
              <p:cNvCxnSpPr/>
              <p:nvPr/>
            </p:nvCxnSpPr>
            <p:spPr>
              <a:xfrm flipV="1">
                <a:off x="6827699" y="3936627"/>
                <a:ext cx="0" cy="9760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Rovná spojnica 57"/>
            <p:cNvCxnSpPr/>
            <p:nvPr/>
          </p:nvCxnSpPr>
          <p:spPr>
            <a:xfrm>
              <a:off x="6172621" y="4658350"/>
              <a:ext cx="48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ovná spojnica 61"/>
            <p:cNvCxnSpPr/>
            <p:nvPr/>
          </p:nvCxnSpPr>
          <p:spPr>
            <a:xfrm>
              <a:off x="6680236" y="4149080"/>
              <a:ext cx="0" cy="50405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ovná spojnica 64"/>
            <p:cNvCxnSpPr/>
            <p:nvPr/>
          </p:nvCxnSpPr>
          <p:spPr>
            <a:xfrm flipH="1">
              <a:off x="6361262" y="3803870"/>
              <a:ext cx="803026" cy="590476"/>
            </a:xfrm>
            <a:prstGeom prst="line">
              <a:avLst/>
            </a:prstGeom>
            <a:ln w="63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ovná spojnica 68"/>
            <p:cNvCxnSpPr/>
            <p:nvPr/>
          </p:nvCxnSpPr>
          <p:spPr>
            <a:xfrm>
              <a:off x="6183594" y="4152950"/>
              <a:ext cx="48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ovná spojnica 72"/>
            <p:cNvCxnSpPr/>
            <p:nvPr/>
          </p:nvCxnSpPr>
          <p:spPr>
            <a:xfrm>
              <a:off x="6171547" y="4156764"/>
              <a:ext cx="0" cy="50405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ovná spojnica 73"/>
            <p:cNvCxnSpPr/>
            <p:nvPr/>
          </p:nvCxnSpPr>
          <p:spPr>
            <a:xfrm flipV="1">
              <a:off x="6084168" y="4657898"/>
              <a:ext cx="90970" cy="14146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ovná spojnica 76"/>
            <p:cNvCxnSpPr/>
            <p:nvPr/>
          </p:nvCxnSpPr>
          <p:spPr>
            <a:xfrm>
              <a:off x="6084168" y="4048440"/>
              <a:ext cx="82230" cy="10064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ovná spojnica 86"/>
            <p:cNvCxnSpPr>
              <a:cxnSpLocks noChangeAspect="1"/>
            </p:cNvCxnSpPr>
            <p:nvPr/>
          </p:nvCxnSpPr>
          <p:spPr>
            <a:xfrm flipH="1">
              <a:off x="6681624" y="4044062"/>
              <a:ext cx="153763" cy="11306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ovná spojnica 87"/>
            <p:cNvCxnSpPr/>
            <p:nvPr/>
          </p:nvCxnSpPr>
          <p:spPr>
            <a:xfrm flipH="1" flipV="1">
              <a:off x="6672114" y="4653136"/>
              <a:ext cx="167547" cy="14401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Ovál 97"/>
          <p:cNvSpPr/>
          <p:nvPr/>
        </p:nvSpPr>
        <p:spPr>
          <a:xfrm>
            <a:off x="3034897" y="1399439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3" name="Ovál 102"/>
          <p:cNvSpPr/>
          <p:nvPr/>
        </p:nvSpPr>
        <p:spPr>
          <a:xfrm>
            <a:off x="3030857" y="5193432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2742497" y="2374325"/>
            <a:ext cx="914400" cy="9144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5" name="BlokTextu 114"/>
          <p:cNvSpPr txBox="1"/>
          <p:nvPr/>
        </p:nvSpPr>
        <p:spPr>
          <a:xfrm>
            <a:off x="4750740" y="6019640"/>
            <a:ext cx="3855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0033CC"/>
                </a:solidFill>
              </a:rPr>
              <a:t>Poznámka:</a:t>
            </a:r>
            <a:r>
              <a:rPr lang="sk-SK" sz="1000" dirty="0" smtClean="0"/>
              <a:t> Ak by priemetňa bola ďalej od stredu premietania, perspektíva kocky by bola väčšia. Pozri nasledujúcu stranu.</a:t>
            </a:r>
          </a:p>
        </p:txBody>
      </p:sp>
      <p:grpSp>
        <p:nvGrpSpPr>
          <p:cNvPr id="64" name="Skupina 63"/>
          <p:cNvGrpSpPr>
            <a:grpSpLocks/>
          </p:cNvGrpSpPr>
          <p:nvPr/>
        </p:nvGrpSpPr>
        <p:grpSpPr bwMode="auto">
          <a:xfrm>
            <a:off x="7703552" y="64652"/>
            <a:ext cx="1348083" cy="393700"/>
            <a:chOff x="2699794" y="4497810"/>
            <a:chExt cx="1347057" cy="393091"/>
          </a:xfrm>
        </p:grpSpPr>
        <p:pic>
          <p:nvPicPr>
            <p:cNvPr id="66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70" name="Zástupný symbol čísla snímky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21" grpId="0"/>
      <p:bldP spid="1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742497" y="2829395"/>
            <a:ext cx="914400" cy="914400"/>
          </a:xfrm>
          <a:prstGeom prst="rect">
            <a:avLst/>
          </a:prstGeom>
          <a:solidFill>
            <a:srgbClr val="0033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742497" y="1470420"/>
            <a:ext cx="914400" cy="914400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136617" y="1470420"/>
            <a:ext cx="914400" cy="9144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4448985" y="1470420"/>
            <a:ext cx="914400" cy="914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7" name="Skupina 6"/>
          <p:cNvGrpSpPr/>
          <p:nvPr/>
        </p:nvGrpSpPr>
        <p:grpSpPr>
          <a:xfrm>
            <a:off x="2144040" y="3163990"/>
            <a:ext cx="460996" cy="704306"/>
            <a:chOff x="5292080" y="2758350"/>
            <a:chExt cx="566062" cy="864825"/>
          </a:xfrm>
        </p:grpSpPr>
        <p:grpSp>
          <p:nvGrpSpPr>
            <p:cNvPr id="8" name="Skupina 199"/>
            <p:cNvGrpSpPr/>
            <p:nvPr/>
          </p:nvGrpSpPr>
          <p:grpSpPr>
            <a:xfrm>
              <a:off x="5292080" y="2996952"/>
              <a:ext cx="566062" cy="626223"/>
              <a:chOff x="4976782" y="2604293"/>
              <a:chExt cx="328613" cy="363538"/>
            </a:xfrm>
          </p:grpSpPr>
          <p:sp>
            <p:nvSpPr>
              <p:cNvPr id="10" name="Freeform 540"/>
              <p:cNvSpPr>
                <a:spLocks/>
              </p:cNvSpPr>
              <p:nvPr/>
            </p:nvSpPr>
            <p:spPr bwMode="auto">
              <a:xfrm>
                <a:off x="5126007" y="2637631"/>
                <a:ext cx="33338" cy="1651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04"/>
                  </a:cxn>
                  <a:cxn ang="0">
                    <a:pos x="21" y="104"/>
                  </a:cxn>
                  <a:cxn ang="0">
                    <a:pos x="8" y="0"/>
                  </a:cxn>
                </a:cxnLst>
                <a:rect l="0" t="0" r="r" b="b"/>
                <a:pathLst>
                  <a:path w="21" h="104">
                    <a:moveTo>
                      <a:pt x="8" y="0"/>
                    </a:moveTo>
                    <a:lnTo>
                      <a:pt x="0" y="104"/>
                    </a:lnTo>
                    <a:lnTo>
                      <a:pt x="21" y="1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1" name="Freeform 541"/>
              <p:cNvSpPr>
                <a:spLocks/>
              </p:cNvSpPr>
              <p:nvPr/>
            </p:nvSpPr>
            <p:spPr bwMode="auto">
              <a:xfrm>
                <a:off x="5138707" y="2637631"/>
                <a:ext cx="20638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13" y="104"/>
                  </a:cxn>
                  <a:cxn ang="0">
                    <a:pos x="0" y="0"/>
                  </a:cxn>
                </a:cxnLst>
                <a:rect l="0" t="0" r="r" b="b"/>
                <a:pathLst>
                  <a:path w="13" h="104">
                    <a:moveTo>
                      <a:pt x="0" y="0"/>
                    </a:moveTo>
                    <a:lnTo>
                      <a:pt x="3" y="0"/>
                    </a:lnTo>
                    <a:lnTo>
                      <a:pt x="13" y="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2" name="Freeform 542"/>
              <p:cNvSpPr>
                <a:spLocks/>
              </p:cNvSpPr>
              <p:nvPr/>
            </p:nvSpPr>
            <p:spPr bwMode="auto">
              <a:xfrm>
                <a:off x="4976782" y="2637631"/>
                <a:ext cx="328613" cy="330200"/>
              </a:xfrm>
              <a:custGeom>
                <a:avLst/>
                <a:gdLst/>
                <a:ahLst/>
                <a:cxnLst>
                  <a:cxn ang="0">
                    <a:pos x="207" y="95"/>
                  </a:cxn>
                  <a:cxn ang="0">
                    <a:pos x="203" y="79"/>
                  </a:cxn>
                  <a:cxn ang="0">
                    <a:pos x="199" y="62"/>
                  </a:cxn>
                  <a:cxn ang="0">
                    <a:pos x="191" y="47"/>
                  </a:cxn>
                  <a:cxn ang="0">
                    <a:pos x="180" y="34"/>
                  </a:cxn>
                  <a:cxn ang="0">
                    <a:pos x="168" y="22"/>
                  </a:cxn>
                  <a:cxn ang="0">
                    <a:pos x="153" y="13"/>
                  </a:cxn>
                  <a:cxn ang="0">
                    <a:pos x="138" y="6"/>
                  </a:cxn>
                  <a:cxn ang="0">
                    <a:pos x="120" y="1"/>
                  </a:cxn>
                  <a:cxn ang="0">
                    <a:pos x="104" y="0"/>
                  </a:cxn>
                  <a:cxn ang="0">
                    <a:pos x="87" y="1"/>
                  </a:cxn>
                  <a:cxn ang="0">
                    <a:pos x="70" y="6"/>
                  </a:cxn>
                  <a:cxn ang="0">
                    <a:pos x="55" y="13"/>
                  </a:cxn>
                  <a:cxn ang="0">
                    <a:pos x="41" y="22"/>
                  </a:cxn>
                  <a:cxn ang="0">
                    <a:pos x="28" y="34"/>
                  </a:cxn>
                  <a:cxn ang="0">
                    <a:pos x="18" y="47"/>
                  </a:cxn>
                  <a:cxn ang="0">
                    <a:pos x="8" y="62"/>
                  </a:cxn>
                  <a:cxn ang="0">
                    <a:pos x="4" y="79"/>
                  </a:cxn>
                  <a:cxn ang="0">
                    <a:pos x="0" y="95"/>
                  </a:cxn>
                  <a:cxn ang="0">
                    <a:pos x="0" y="112"/>
                  </a:cxn>
                  <a:cxn ang="0">
                    <a:pos x="4" y="129"/>
                  </a:cxn>
                  <a:cxn ang="0">
                    <a:pos x="8" y="146"/>
                  </a:cxn>
                  <a:cxn ang="0">
                    <a:pos x="18" y="161"/>
                  </a:cxn>
                  <a:cxn ang="0">
                    <a:pos x="28" y="174"/>
                  </a:cxn>
                  <a:cxn ang="0">
                    <a:pos x="41" y="186"/>
                  </a:cxn>
                  <a:cxn ang="0">
                    <a:pos x="55" y="195"/>
                  </a:cxn>
                  <a:cxn ang="0">
                    <a:pos x="70" y="202"/>
                  </a:cxn>
                  <a:cxn ang="0">
                    <a:pos x="87" y="206"/>
                  </a:cxn>
                  <a:cxn ang="0">
                    <a:pos x="104" y="208"/>
                  </a:cxn>
                  <a:cxn ang="0">
                    <a:pos x="120" y="206"/>
                  </a:cxn>
                  <a:cxn ang="0">
                    <a:pos x="138" y="202"/>
                  </a:cxn>
                  <a:cxn ang="0">
                    <a:pos x="153" y="195"/>
                  </a:cxn>
                  <a:cxn ang="0">
                    <a:pos x="168" y="186"/>
                  </a:cxn>
                  <a:cxn ang="0">
                    <a:pos x="180" y="174"/>
                  </a:cxn>
                  <a:cxn ang="0">
                    <a:pos x="191" y="161"/>
                  </a:cxn>
                  <a:cxn ang="0">
                    <a:pos x="199" y="146"/>
                  </a:cxn>
                  <a:cxn ang="0">
                    <a:pos x="203" y="129"/>
                  </a:cxn>
                  <a:cxn ang="0">
                    <a:pos x="207" y="112"/>
                  </a:cxn>
                </a:cxnLst>
                <a:rect l="0" t="0" r="r" b="b"/>
                <a:pathLst>
                  <a:path w="207" h="208">
                    <a:moveTo>
                      <a:pt x="207" y="104"/>
                    </a:moveTo>
                    <a:lnTo>
                      <a:pt x="207" y="95"/>
                    </a:lnTo>
                    <a:lnTo>
                      <a:pt x="206" y="87"/>
                    </a:lnTo>
                    <a:lnTo>
                      <a:pt x="203" y="79"/>
                    </a:lnTo>
                    <a:lnTo>
                      <a:pt x="201" y="71"/>
                    </a:lnTo>
                    <a:lnTo>
                      <a:pt x="199" y="62"/>
                    </a:lnTo>
                    <a:lnTo>
                      <a:pt x="194" y="54"/>
                    </a:lnTo>
                    <a:lnTo>
                      <a:pt x="191" y="47"/>
                    </a:lnTo>
                    <a:lnTo>
                      <a:pt x="185" y="41"/>
                    </a:lnTo>
                    <a:lnTo>
                      <a:pt x="180" y="34"/>
                    </a:lnTo>
                    <a:lnTo>
                      <a:pt x="173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3" y="13"/>
                    </a:lnTo>
                    <a:lnTo>
                      <a:pt x="146" y="9"/>
                    </a:lnTo>
                    <a:lnTo>
                      <a:pt x="138" y="6"/>
                    </a:lnTo>
                    <a:lnTo>
                      <a:pt x="130" y="4"/>
                    </a:lnTo>
                    <a:lnTo>
                      <a:pt x="120" y="1"/>
                    </a:lnTo>
                    <a:lnTo>
                      <a:pt x="112" y="0"/>
                    </a:lnTo>
                    <a:lnTo>
                      <a:pt x="104" y="0"/>
                    </a:lnTo>
                    <a:lnTo>
                      <a:pt x="95" y="0"/>
                    </a:lnTo>
                    <a:lnTo>
                      <a:pt x="87" y="1"/>
                    </a:lnTo>
                    <a:lnTo>
                      <a:pt x="79" y="4"/>
                    </a:lnTo>
                    <a:lnTo>
                      <a:pt x="70" y="6"/>
                    </a:lnTo>
                    <a:lnTo>
                      <a:pt x="63" y="9"/>
                    </a:lnTo>
                    <a:lnTo>
                      <a:pt x="55" y="13"/>
                    </a:lnTo>
                    <a:lnTo>
                      <a:pt x="48" y="17"/>
                    </a:lnTo>
                    <a:lnTo>
                      <a:pt x="41" y="22"/>
                    </a:lnTo>
                    <a:lnTo>
                      <a:pt x="34" y="28"/>
                    </a:lnTo>
                    <a:lnTo>
                      <a:pt x="28" y="34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3" y="54"/>
                    </a:lnTo>
                    <a:lnTo>
                      <a:pt x="8" y="62"/>
                    </a:lnTo>
                    <a:lnTo>
                      <a:pt x="6" y="71"/>
                    </a:lnTo>
                    <a:lnTo>
                      <a:pt x="4" y="79"/>
                    </a:lnTo>
                    <a:lnTo>
                      <a:pt x="1" y="87"/>
                    </a:lnTo>
                    <a:lnTo>
                      <a:pt x="0" y="95"/>
                    </a:lnTo>
                    <a:lnTo>
                      <a:pt x="0" y="104"/>
                    </a:lnTo>
                    <a:lnTo>
                      <a:pt x="0" y="112"/>
                    </a:lnTo>
                    <a:lnTo>
                      <a:pt x="1" y="121"/>
                    </a:lnTo>
                    <a:lnTo>
                      <a:pt x="4" y="129"/>
                    </a:lnTo>
                    <a:lnTo>
                      <a:pt x="6" y="137"/>
                    </a:lnTo>
                    <a:lnTo>
                      <a:pt x="8" y="146"/>
                    </a:lnTo>
                    <a:lnTo>
                      <a:pt x="13" y="154"/>
                    </a:lnTo>
                    <a:lnTo>
                      <a:pt x="18" y="161"/>
                    </a:lnTo>
                    <a:lnTo>
                      <a:pt x="22" y="167"/>
                    </a:lnTo>
                    <a:lnTo>
                      <a:pt x="28" y="174"/>
                    </a:lnTo>
                    <a:lnTo>
                      <a:pt x="34" y="180"/>
                    </a:lnTo>
                    <a:lnTo>
                      <a:pt x="41" y="186"/>
                    </a:lnTo>
                    <a:lnTo>
                      <a:pt x="48" y="191"/>
                    </a:lnTo>
                    <a:lnTo>
                      <a:pt x="55" y="195"/>
                    </a:lnTo>
                    <a:lnTo>
                      <a:pt x="63" y="199"/>
                    </a:lnTo>
                    <a:lnTo>
                      <a:pt x="70" y="202"/>
                    </a:lnTo>
                    <a:lnTo>
                      <a:pt x="79" y="204"/>
                    </a:lnTo>
                    <a:lnTo>
                      <a:pt x="87" y="206"/>
                    </a:lnTo>
                    <a:lnTo>
                      <a:pt x="95" y="207"/>
                    </a:lnTo>
                    <a:lnTo>
                      <a:pt x="104" y="208"/>
                    </a:lnTo>
                    <a:lnTo>
                      <a:pt x="112" y="207"/>
                    </a:lnTo>
                    <a:lnTo>
                      <a:pt x="120" y="206"/>
                    </a:lnTo>
                    <a:lnTo>
                      <a:pt x="130" y="204"/>
                    </a:lnTo>
                    <a:lnTo>
                      <a:pt x="138" y="202"/>
                    </a:lnTo>
                    <a:lnTo>
                      <a:pt x="146" y="199"/>
                    </a:lnTo>
                    <a:lnTo>
                      <a:pt x="153" y="195"/>
                    </a:lnTo>
                    <a:lnTo>
                      <a:pt x="161" y="191"/>
                    </a:lnTo>
                    <a:lnTo>
                      <a:pt x="168" y="186"/>
                    </a:lnTo>
                    <a:lnTo>
                      <a:pt x="173" y="180"/>
                    </a:lnTo>
                    <a:lnTo>
                      <a:pt x="180" y="174"/>
                    </a:lnTo>
                    <a:lnTo>
                      <a:pt x="185" y="167"/>
                    </a:lnTo>
                    <a:lnTo>
                      <a:pt x="191" y="161"/>
                    </a:lnTo>
                    <a:lnTo>
                      <a:pt x="194" y="154"/>
                    </a:lnTo>
                    <a:lnTo>
                      <a:pt x="199" y="146"/>
                    </a:lnTo>
                    <a:lnTo>
                      <a:pt x="201" y="137"/>
                    </a:lnTo>
                    <a:lnTo>
                      <a:pt x="203" y="129"/>
                    </a:lnTo>
                    <a:lnTo>
                      <a:pt x="206" y="121"/>
                    </a:lnTo>
                    <a:lnTo>
                      <a:pt x="207" y="112"/>
                    </a:lnTo>
                    <a:lnTo>
                      <a:pt x="207" y="1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3" name="Line 545"/>
              <p:cNvSpPr>
                <a:spLocks noChangeShapeType="1"/>
              </p:cNvSpPr>
              <p:nvPr/>
            </p:nvSpPr>
            <p:spPr bwMode="auto">
              <a:xfrm flipH="1">
                <a:off x="5126007" y="2802731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4" name="Line 546"/>
              <p:cNvSpPr>
                <a:spLocks noChangeShapeType="1"/>
              </p:cNvSpPr>
              <p:nvPr/>
            </p:nvSpPr>
            <p:spPr bwMode="auto">
              <a:xfrm flipV="1">
                <a:off x="5126007" y="2604293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  <p:sp>
            <p:nvSpPr>
              <p:cNvPr id="15" name="Line 547"/>
              <p:cNvSpPr>
                <a:spLocks noChangeShapeType="1"/>
              </p:cNvSpPr>
              <p:nvPr/>
            </p:nvSpPr>
            <p:spPr bwMode="auto">
              <a:xfrm flipH="1" flipV="1">
                <a:off x="5141882" y="2604293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k-SK"/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 flipH="1">
              <a:off x="5438880" y="2758350"/>
              <a:ext cx="2872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sk-SK" sz="12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k-SK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BlokTextu 20"/>
          <p:cNvSpPr txBox="1"/>
          <p:nvPr/>
        </p:nvSpPr>
        <p:spPr>
          <a:xfrm>
            <a:off x="4405616" y="1035654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smtClean="0"/>
              <a:t>Bokorys zľava</a:t>
            </a:r>
          </a:p>
          <a:p>
            <a:pPr algn="ctr"/>
            <a:r>
              <a:rPr lang="sk-SK" sz="1000" smtClean="0"/>
              <a:t>Pohľad západný</a:t>
            </a:r>
            <a:endParaRPr lang="sk-SK" sz="1000"/>
          </a:p>
        </p:txBody>
      </p:sp>
      <p:sp>
        <p:nvSpPr>
          <p:cNvPr id="22" name="BlokTextu 21"/>
          <p:cNvSpPr txBox="1"/>
          <p:nvPr/>
        </p:nvSpPr>
        <p:spPr>
          <a:xfrm>
            <a:off x="2882754" y="1035654"/>
            <a:ext cx="92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smtClean="0"/>
              <a:t>Nárys</a:t>
            </a:r>
          </a:p>
          <a:p>
            <a:pPr algn="ctr"/>
            <a:r>
              <a:rPr lang="sk-SK" sz="1000" dirty="0" smtClean="0"/>
              <a:t>Pohľad južný</a:t>
            </a:r>
            <a:endParaRPr lang="sk-SK" sz="1000" dirty="0"/>
          </a:p>
        </p:txBody>
      </p:sp>
      <p:sp>
        <p:nvSpPr>
          <p:cNvPr id="23" name="BlokTextu 22"/>
          <p:cNvSpPr txBox="1"/>
          <p:nvPr/>
        </p:nvSpPr>
        <p:spPr>
          <a:xfrm>
            <a:off x="1030639" y="1035654"/>
            <a:ext cx="1162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000" dirty="0" err="1" smtClean="0"/>
              <a:t>Bokorys</a:t>
            </a:r>
            <a:r>
              <a:rPr lang="sk-SK" sz="1000" dirty="0" smtClean="0"/>
              <a:t> sprava </a:t>
            </a:r>
          </a:p>
          <a:p>
            <a:pPr algn="ctr"/>
            <a:r>
              <a:rPr lang="sk-SK" sz="1000" dirty="0" smtClean="0"/>
              <a:t>Pohľad východný</a:t>
            </a:r>
            <a:endParaRPr lang="sk-SK" sz="1000" dirty="0"/>
          </a:p>
        </p:txBody>
      </p:sp>
      <p:sp>
        <p:nvSpPr>
          <p:cNvPr id="24" name="BlokTextu 23"/>
          <p:cNvSpPr txBox="1"/>
          <p:nvPr/>
        </p:nvSpPr>
        <p:spPr>
          <a:xfrm>
            <a:off x="3140051" y="3799995"/>
            <a:ext cx="652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 smtClean="0"/>
              <a:t>Pôdorys</a:t>
            </a:r>
          </a:p>
        </p:txBody>
      </p:sp>
      <p:cxnSp>
        <p:nvCxnSpPr>
          <p:cNvPr id="26" name="Rovná spojnica 25"/>
          <p:cNvCxnSpPr/>
          <p:nvPr/>
        </p:nvCxnSpPr>
        <p:spPr>
          <a:xfrm>
            <a:off x="179512" y="976571"/>
            <a:ext cx="70142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BlokTextu 26"/>
          <p:cNvSpPr txBox="1"/>
          <p:nvPr/>
        </p:nvSpPr>
        <p:spPr>
          <a:xfrm>
            <a:off x="3183256" y="674534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BlokTextu 28"/>
          <p:cNvSpPr txBox="1"/>
          <p:nvPr/>
        </p:nvSpPr>
        <p:spPr>
          <a:xfrm flipH="1">
            <a:off x="3059832" y="482017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BlokTextu 30"/>
          <p:cNvSpPr txBox="1"/>
          <p:nvPr/>
        </p:nvSpPr>
        <p:spPr>
          <a:xfrm flipH="1">
            <a:off x="467544" y="2643806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BlokTextu 32"/>
          <p:cNvSpPr txBox="1"/>
          <p:nvPr/>
        </p:nvSpPr>
        <p:spPr>
          <a:xfrm flipH="1">
            <a:off x="3054113" y="540853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BlokTextu 33"/>
          <p:cNvSpPr txBox="1"/>
          <p:nvPr/>
        </p:nvSpPr>
        <p:spPr>
          <a:xfrm flipH="1">
            <a:off x="3033521" y="674534"/>
            <a:ext cx="37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sk-SK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6372200" y="2334123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sk-SK" sz="1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1400" b="1" baseline="-25000" dirty="0" smtClean="0">
                <a:latin typeface="Arial" pitchFamily="34" charset="0"/>
                <a:cs typeface="Arial" pitchFamily="34" charset="0"/>
              </a:rPr>
              <a:t>1,2</a:t>
            </a:r>
            <a:endParaRPr lang="sk-SK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Rovná spojnica 54"/>
          <p:cNvCxnSpPr/>
          <p:nvPr/>
        </p:nvCxnSpPr>
        <p:spPr>
          <a:xfrm>
            <a:off x="165918" y="2384820"/>
            <a:ext cx="73121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ovná spojnica 59"/>
          <p:cNvCxnSpPr/>
          <p:nvPr/>
        </p:nvCxnSpPr>
        <p:spPr>
          <a:xfrm>
            <a:off x="3059832" y="2564904"/>
            <a:ext cx="0" cy="34794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BlokTextu 62"/>
          <p:cNvSpPr txBox="1"/>
          <p:nvPr/>
        </p:nvSpPr>
        <p:spPr>
          <a:xfrm>
            <a:off x="6299344" y="94525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sk-SK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Rovná spojnica 79"/>
          <p:cNvCxnSpPr/>
          <p:nvPr/>
        </p:nvCxnSpPr>
        <p:spPr>
          <a:xfrm>
            <a:off x="251520" y="2659934"/>
            <a:ext cx="478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BlokTextu 82"/>
          <p:cNvSpPr txBox="1"/>
          <p:nvPr/>
        </p:nvSpPr>
        <p:spPr>
          <a:xfrm>
            <a:off x="4792340" y="5930505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Pri</a:t>
            </a:r>
            <a:r>
              <a:rPr lang="en-US" sz="1200" dirty="0" smtClean="0"/>
              <a:t> </a:t>
            </a:r>
            <a:r>
              <a:rPr lang="en-US" sz="1200" dirty="0" err="1" smtClean="0"/>
              <a:t>tejto</a:t>
            </a:r>
            <a:r>
              <a:rPr lang="en-US" sz="1200" dirty="0" smtClean="0"/>
              <a:t> </a:t>
            </a:r>
            <a:r>
              <a:rPr lang="en-US" sz="1200" dirty="0" err="1" smtClean="0"/>
              <a:t>vo</a:t>
            </a:r>
            <a:r>
              <a:rPr lang="sk-SK" sz="1200" dirty="0" err="1" smtClean="0"/>
              <a:t>ľbe</a:t>
            </a:r>
            <a:r>
              <a:rPr lang="sk-SK" sz="1200" dirty="0" smtClean="0"/>
              <a:t> osi </a:t>
            </a:r>
            <a:r>
              <a:rPr lang="sk-SK" sz="1200" b="1" dirty="0" smtClean="0"/>
              <a:t>o </a:t>
            </a:r>
            <a:r>
              <a:rPr lang="sk-SK" sz="1200" dirty="0" smtClean="0"/>
              <a:t>a stredu </a:t>
            </a:r>
            <a:r>
              <a:rPr lang="sk-SK" sz="1200" b="1" dirty="0" smtClean="0"/>
              <a:t>S</a:t>
            </a:r>
            <a:r>
              <a:rPr lang="sk-SK" sz="1200" dirty="0" smtClean="0"/>
              <a:t> sú v perspektíve viditeľné</a:t>
            </a:r>
          </a:p>
          <a:p>
            <a:r>
              <a:rPr lang="sk-SK" sz="1200" dirty="0" smtClean="0"/>
              <a:t>dve steny kocky: južná (zelená) a horná (modrá).</a:t>
            </a:r>
            <a:endParaRPr lang="sk-SK" sz="1200" dirty="0"/>
          </a:p>
        </p:txBody>
      </p:sp>
      <p:pic>
        <p:nvPicPr>
          <p:cNvPr id="89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98" y="5274747"/>
            <a:ext cx="5762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BlokTextu 91"/>
          <p:cNvSpPr txBox="1"/>
          <p:nvPr/>
        </p:nvSpPr>
        <p:spPr>
          <a:xfrm>
            <a:off x="196298" y="6114980"/>
            <a:ext cx="280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Mohli by sme zvoliť os </a:t>
            </a:r>
            <a:r>
              <a:rPr lang="sk-SK" sz="1200" b="1" dirty="0" smtClean="0"/>
              <a:t>o </a:t>
            </a:r>
            <a:r>
              <a:rPr lang="sk-SK" sz="1200" dirty="0" smtClean="0"/>
              <a:t>a stred </a:t>
            </a:r>
            <a:r>
              <a:rPr lang="sk-SK" sz="1200" b="1" dirty="0" smtClean="0"/>
              <a:t>S</a:t>
            </a:r>
            <a:r>
              <a:rPr lang="sk-SK" sz="1200" dirty="0" smtClean="0"/>
              <a:t> tak, </a:t>
            </a:r>
          </a:p>
          <a:p>
            <a:r>
              <a:rPr lang="sk-SK" sz="1200" dirty="0" smtClean="0"/>
              <a:t>aby bola kocka v priečelnej polohe a aby boli viditeľné tri steny kocky?</a:t>
            </a:r>
            <a:endParaRPr lang="sk-SK" sz="1200" dirty="0"/>
          </a:p>
        </p:txBody>
      </p:sp>
      <p:sp>
        <p:nvSpPr>
          <p:cNvPr id="94" name="BlokTextu 93"/>
          <p:cNvSpPr txBox="1"/>
          <p:nvPr/>
        </p:nvSpPr>
        <p:spPr>
          <a:xfrm>
            <a:off x="4724400" y="2780928"/>
            <a:ext cx="378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Kocka je v priečelnej polohe vzhľadom na priemetňu.</a:t>
            </a:r>
          </a:p>
        </p:txBody>
      </p:sp>
      <p:sp>
        <p:nvSpPr>
          <p:cNvPr id="95" name="Oblúk 94"/>
          <p:cNvSpPr/>
          <p:nvPr/>
        </p:nvSpPr>
        <p:spPr>
          <a:xfrm>
            <a:off x="2619898" y="2193289"/>
            <a:ext cx="914400" cy="914400"/>
          </a:xfrm>
          <a:prstGeom prst="arc">
            <a:avLst>
              <a:gd name="adj1" fmla="val 5725367"/>
              <a:gd name="adj2" fmla="val 1067685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6" name="Ovál 95"/>
          <p:cNvSpPr>
            <a:spLocks noChangeAspect="1"/>
          </p:cNvSpPr>
          <p:nvPr/>
        </p:nvSpPr>
        <p:spPr>
          <a:xfrm>
            <a:off x="2879773" y="2838803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9" name="BlokTextu 58"/>
          <p:cNvSpPr txBox="1"/>
          <p:nvPr/>
        </p:nvSpPr>
        <p:spPr>
          <a:xfrm>
            <a:off x="360000" y="360000"/>
            <a:ext cx="303288" cy="3077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</a:t>
            </a:r>
            <a:r>
              <a:rPr lang="sk-SK" sz="1400" b="1" dirty="0" smtClean="0">
                <a:solidFill>
                  <a:srgbClr val="FF0000"/>
                </a:solidFill>
              </a:rPr>
              <a:t>)</a:t>
            </a:r>
            <a:endParaRPr lang="sk-SK" sz="1400" b="1" dirty="0">
              <a:solidFill>
                <a:srgbClr val="FF0000"/>
              </a:solidFill>
            </a:endParaRPr>
          </a:p>
        </p:txBody>
      </p:sp>
      <p:grpSp>
        <p:nvGrpSpPr>
          <p:cNvPr id="67" name="Skupina 66"/>
          <p:cNvGrpSpPr/>
          <p:nvPr/>
        </p:nvGrpSpPr>
        <p:grpSpPr>
          <a:xfrm>
            <a:off x="4623060" y="3193817"/>
            <a:ext cx="4190036" cy="2717306"/>
            <a:chOff x="4623060" y="3381106"/>
            <a:chExt cx="4190036" cy="2717306"/>
          </a:xfrm>
        </p:grpSpPr>
        <p:sp>
          <p:nvSpPr>
            <p:cNvPr id="87" name="Voľná forma 86"/>
            <p:cNvSpPr/>
            <p:nvPr/>
          </p:nvSpPr>
          <p:spPr>
            <a:xfrm>
              <a:off x="5959213" y="4243215"/>
              <a:ext cx="1404937" cy="204787"/>
            </a:xfrm>
            <a:custGeom>
              <a:avLst/>
              <a:gdLst>
                <a:gd name="connsiteX0" fmla="*/ 0 w 1404937"/>
                <a:gd name="connsiteY0" fmla="*/ 200025 h 204787"/>
                <a:gd name="connsiteX1" fmla="*/ 1404937 w 1404937"/>
                <a:gd name="connsiteY1" fmla="*/ 204787 h 204787"/>
                <a:gd name="connsiteX2" fmla="*/ 1157287 w 1404937"/>
                <a:gd name="connsiteY2" fmla="*/ 0 h 204787"/>
                <a:gd name="connsiteX3" fmla="*/ 128587 w 1404937"/>
                <a:gd name="connsiteY3" fmla="*/ 0 h 204787"/>
                <a:gd name="connsiteX4" fmla="*/ 0 w 1404937"/>
                <a:gd name="connsiteY4" fmla="*/ 200025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7" h="204787">
                  <a:moveTo>
                    <a:pt x="0" y="200025"/>
                  </a:moveTo>
                  <a:lnTo>
                    <a:pt x="1404937" y="204787"/>
                  </a:lnTo>
                  <a:lnTo>
                    <a:pt x="1157287" y="0"/>
                  </a:lnTo>
                  <a:lnTo>
                    <a:pt x="128587" y="0"/>
                  </a:lnTo>
                  <a:lnTo>
                    <a:pt x="0" y="200025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grpSp>
          <p:nvGrpSpPr>
            <p:cNvPr id="84" name="Skupina 83"/>
            <p:cNvGrpSpPr/>
            <p:nvPr/>
          </p:nvGrpSpPr>
          <p:grpSpPr>
            <a:xfrm>
              <a:off x="4623060" y="3381106"/>
              <a:ext cx="4190036" cy="2717306"/>
              <a:chOff x="4664597" y="3686539"/>
              <a:chExt cx="4190036" cy="2717306"/>
            </a:xfrm>
          </p:grpSpPr>
          <p:cxnSp>
            <p:nvCxnSpPr>
              <p:cNvPr id="51" name="Rovná spojnica 50"/>
              <p:cNvCxnSpPr/>
              <p:nvPr/>
            </p:nvCxnSpPr>
            <p:spPr>
              <a:xfrm>
                <a:off x="4699322" y="5382344"/>
                <a:ext cx="41553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Obdĺžnik 48"/>
              <p:cNvSpPr/>
              <p:nvPr/>
            </p:nvSpPr>
            <p:spPr>
              <a:xfrm>
                <a:off x="6016220" y="4752700"/>
                <a:ext cx="1406426" cy="1406426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cxnSp>
            <p:nvCxnSpPr>
              <p:cNvPr id="50" name="Rovná spojnica 49"/>
              <p:cNvCxnSpPr/>
              <p:nvPr/>
            </p:nvCxnSpPr>
            <p:spPr>
              <a:xfrm>
                <a:off x="4664597" y="3974095"/>
                <a:ext cx="419003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ovná spojnica 51"/>
              <p:cNvCxnSpPr/>
              <p:nvPr/>
            </p:nvCxnSpPr>
            <p:spPr>
              <a:xfrm>
                <a:off x="5613722" y="6147136"/>
                <a:ext cx="2176040" cy="0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ovná spojnica 56"/>
              <p:cNvCxnSpPr/>
              <p:nvPr/>
            </p:nvCxnSpPr>
            <p:spPr>
              <a:xfrm>
                <a:off x="5926238" y="4548222"/>
                <a:ext cx="1388962" cy="0"/>
              </a:xfrm>
              <a:prstGeom prst="line">
                <a:avLst/>
              </a:prstGeom>
              <a:ln w="127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ovná spojnica 60"/>
              <p:cNvCxnSpPr/>
              <p:nvPr/>
            </p:nvCxnSpPr>
            <p:spPr>
              <a:xfrm flipV="1">
                <a:off x="7415037" y="4437112"/>
                <a:ext cx="0" cy="18722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ovná spojnica 61"/>
              <p:cNvCxnSpPr/>
              <p:nvPr/>
            </p:nvCxnSpPr>
            <p:spPr>
              <a:xfrm flipV="1">
                <a:off x="6012160" y="4328932"/>
                <a:ext cx="0" cy="20749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ál 71"/>
              <p:cNvSpPr>
                <a:spLocks noChangeAspect="1"/>
              </p:cNvSpPr>
              <p:nvPr/>
            </p:nvSpPr>
            <p:spPr>
              <a:xfrm>
                <a:off x="6473593" y="3953648"/>
                <a:ext cx="43200" cy="432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3" name="BlokTextu 72"/>
              <p:cNvSpPr txBox="1"/>
              <p:nvPr/>
            </p:nvSpPr>
            <p:spPr>
              <a:xfrm>
                <a:off x="6406375" y="3686539"/>
                <a:ext cx="3751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endParaRPr lang="sk-SK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6" name="Rovná spojnica 55"/>
              <p:cNvCxnSpPr/>
              <p:nvPr/>
            </p:nvCxnSpPr>
            <p:spPr>
              <a:xfrm flipH="1" flipV="1">
                <a:off x="6490511" y="3976661"/>
                <a:ext cx="1188169" cy="101257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ovná spojnica 52"/>
              <p:cNvCxnSpPr/>
              <p:nvPr/>
            </p:nvCxnSpPr>
            <p:spPr>
              <a:xfrm flipV="1">
                <a:off x="5771266" y="3981561"/>
                <a:ext cx="715326" cy="1123523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Rovná spojnica 87"/>
            <p:cNvCxnSpPr/>
            <p:nvPr/>
          </p:nvCxnSpPr>
          <p:spPr>
            <a:xfrm>
              <a:off x="5719822" y="4447398"/>
              <a:ext cx="2176040" cy="0"/>
            </a:xfrm>
            <a:prstGeom prst="line">
              <a:avLst/>
            </a:prstGeom>
            <a:ln w="127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BlokTextu 63"/>
            <p:cNvSpPr txBox="1"/>
            <p:nvPr/>
          </p:nvSpPr>
          <p:spPr>
            <a:xfrm>
              <a:off x="8409908" y="3652970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sk-SK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BlokTextu 64"/>
            <p:cNvSpPr txBox="1"/>
            <p:nvPr/>
          </p:nvSpPr>
          <p:spPr>
            <a:xfrm>
              <a:off x="8476899" y="5025687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z</a:t>
              </a:r>
              <a:endParaRPr lang="sk-SK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1" name="Ovál 70"/>
          <p:cNvSpPr/>
          <p:nvPr/>
        </p:nvSpPr>
        <p:spPr>
          <a:xfrm>
            <a:off x="3030857" y="5629983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4" name="Ovál 73"/>
          <p:cNvSpPr/>
          <p:nvPr/>
        </p:nvSpPr>
        <p:spPr>
          <a:xfrm>
            <a:off x="3032782" y="948293"/>
            <a:ext cx="54000" cy="5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66" name="Skupina 65"/>
          <p:cNvGrpSpPr>
            <a:grpSpLocks/>
          </p:cNvGrpSpPr>
          <p:nvPr/>
        </p:nvGrpSpPr>
        <p:grpSpPr bwMode="auto">
          <a:xfrm>
            <a:off x="7703552" y="64652"/>
            <a:ext cx="1348083" cy="393700"/>
            <a:chOff x="2699794" y="4497810"/>
            <a:chExt cx="1347057" cy="393091"/>
          </a:xfrm>
        </p:grpSpPr>
        <p:pic>
          <p:nvPicPr>
            <p:cNvPr id="68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75" name="Zástupný symbol čísla snímky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24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2" grpId="0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60000" y="6480000"/>
            <a:ext cx="672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>
                <a:latin typeface="Arial" pitchFamily="34" charset="0"/>
                <a:cs typeface="Arial" pitchFamily="34" charset="0"/>
              </a:rPr>
              <a:t>https://refresher.sk/15932-Moderna-architektura-a-dizajn-na-severocesky-sposob-z-mesta-Decin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Výsledok vyhľadávania obrázkov pre dopyt architek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3546732"/>
            <a:ext cx="4572000" cy="2834640"/>
          </a:xfrm>
          <a:prstGeom prst="rect">
            <a:avLst/>
          </a:prstGeom>
          <a:noFill/>
        </p:spPr>
      </p:pic>
      <p:pic>
        <p:nvPicPr>
          <p:cNvPr id="4" name="Picture 2" descr="Moderný dom na kopci, ktorému nechýba prepojenie s prírodou, skvelé výhľady a ani skromný bazé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844" y="360866"/>
            <a:ext cx="4572000" cy="304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4893605" y="3448327"/>
            <a:ext cx="42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dirty="0" smtClean="0">
                <a:latin typeface="Arial" pitchFamily="34" charset="0"/>
                <a:cs typeface="Arial" pitchFamily="34" charset="0"/>
              </a:rPr>
              <a:t>https://refresher.sk/29836-Moderny-dom-na-kopci-ktoremu-</a:t>
            </a:r>
          </a:p>
          <a:p>
            <a:r>
              <a:rPr lang="sk-SK" sz="1050" dirty="0" smtClean="0">
                <a:latin typeface="Arial" pitchFamily="34" charset="0"/>
                <a:cs typeface="Arial" pitchFamily="34" charset="0"/>
              </a:rPr>
              <a:t>nechyba-prepojenie-s-prirodou-skvele-vyhlady-a-ani-skromny-bazen</a:t>
            </a:r>
            <a:endParaRPr lang="sk-SK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60000" y="360000"/>
            <a:ext cx="2702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Objekty v priečelnej polohe</a:t>
            </a:r>
            <a:endParaRPr lang="sk-SK" sz="1600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25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oľná forma 33"/>
          <p:cNvSpPr/>
          <p:nvPr/>
        </p:nvSpPr>
        <p:spPr>
          <a:xfrm>
            <a:off x="633840" y="1852608"/>
            <a:ext cx="2217629" cy="610517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  <a:gd name="connsiteX0" fmla="*/ 0 w 4146487"/>
              <a:gd name="connsiteY0" fmla="*/ 497940 h 610517"/>
              <a:gd name="connsiteX1" fmla="*/ 552781 w 4146487"/>
              <a:gd name="connsiteY1" fmla="*/ 610517 h 610517"/>
              <a:gd name="connsiteX2" fmla="*/ 4146487 w 4146487"/>
              <a:gd name="connsiteY2" fmla="*/ 389299 h 610517"/>
              <a:gd name="connsiteX3" fmla="*/ 1620570 w 4146487"/>
              <a:gd name="connsiteY3" fmla="*/ 0 h 610517"/>
              <a:gd name="connsiteX4" fmla="*/ 0 w 4146487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1620570 w 2217629"/>
              <a:gd name="connsiteY3" fmla="*/ 0 h 610517"/>
              <a:gd name="connsiteX4" fmla="*/ 0 w 2217629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2154854 w 2217629"/>
              <a:gd name="connsiteY3" fmla="*/ 84581 h 610517"/>
              <a:gd name="connsiteX4" fmla="*/ 1620570 w 2217629"/>
              <a:gd name="connsiteY4" fmla="*/ 0 h 610517"/>
              <a:gd name="connsiteX5" fmla="*/ 0 w 2217629"/>
              <a:gd name="connsiteY5" fmla="*/ 497940 h 6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29" h="610517">
                <a:moveTo>
                  <a:pt x="0" y="497940"/>
                </a:moveTo>
                <a:lnTo>
                  <a:pt x="552781" y="610517"/>
                </a:lnTo>
                <a:lnTo>
                  <a:pt x="2217629" y="103523"/>
                </a:lnTo>
                <a:lnTo>
                  <a:pt x="2154854" y="84581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Voľná forma 3"/>
          <p:cNvSpPr/>
          <p:nvPr/>
        </p:nvSpPr>
        <p:spPr>
          <a:xfrm>
            <a:off x="633856" y="3032824"/>
            <a:ext cx="2217629" cy="610517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  <a:gd name="connsiteX0" fmla="*/ 0 w 4146487"/>
              <a:gd name="connsiteY0" fmla="*/ 497940 h 610517"/>
              <a:gd name="connsiteX1" fmla="*/ 552781 w 4146487"/>
              <a:gd name="connsiteY1" fmla="*/ 610517 h 610517"/>
              <a:gd name="connsiteX2" fmla="*/ 4146487 w 4146487"/>
              <a:gd name="connsiteY2" fmla="*/ 389299 h 610517"/>
              <a:gd name="connsiteX3" fmla="*/ 1620570 w 4146487"/>
              <a:gd name="connsiteY3" fmla="*/ 0 h 610517"/>
              <a:gd name="connsiteX4" fmla="*/ 0 w 4146487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1620570 w 2217629"/>
              <a:gd name="connsiteY3" fmla="*/ 0 h 610517"/>
              <a:gd name="connsiteX4" fmla="*/ 0 w 2217629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2154854 w 2217629"/>
              <a:gd name="connsiteY3" fmla="*/ 84581 h 610517"/>
              <a:gd name="connsiteX4" fmla="*/ 1620570 w 2217629"/>
              <a:gd name="connsiteY4" fmla="*/ 0 h 610517"/>
              <a:gd name="connsiteX5" fmla="*/ 0 w 2217629"/>
              <a:gd name="connsiteY5" fmla="*/ 497940 h 6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29" h="610517">
                <a:moveTo>
                  <a:pt x="0" y="497940"/>
                </a:moveTo>
                <a:lnTo>
                  <a:pt x="552781" y="610517"/>
                </a:lnTo>
                <a:lnTo>
                  <a:pt x="2217629" y="103523"/>
                </a:lnTo>
                <a:lnTo>
                  <a:pt x="2154854" y="84581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2025965" y="2219770"/>
            <a:ext cx="2310555" cy="317985"/>
          </a:xfrm>
          <a:prstGeom prst="line">
            <a:avLst/>
          </a:prstGeom>
          <a:ln w="19050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oľná forma 5"/>
          <p:cNvSpPr/>
          <p:nvPr/>
        </p:nvSpPr>
        <p:spPr>
          <a:xfrm>
            <a:off x="1202573" y="571480"/>
            <a:ext cx="1649749" cy="3322305"/>
          </a:xfrm>
          <a:custGeom>
            <a:avLst/>
            <a:gdLst>
              <a:gd name="connsiteX0" fmla="*/ 0 w 1964602"/>
              <a:gd name="connsiteY0" fmla="*/ 660903 h 3956364"/>
              <a:gd name="connsiteX1" fmla="*/ 1937442 w 1964602"/>
              <a:gd name="connsiteY1" fmla="*/ 0 h 3956364"/>
              <a:gd name="connsiteX2" fmla="*/ 1964602 w 1964602"/>
              <a:gd name="connsiteY2" fmla="*/ 3277354 h 3956364"/>
              <a:gd name="connsiteX3" fmla="*/ 18107 w 1964602"/>
              <a:gd name="connsiteY3" fmla="*/ 3956364 h 3956364"/>
              <a:gd name="connsiteX4" fmla="*/ 0 w 1964602"/>
              <a:gd name="connsiteY4" fmla="*/ 660903 h 39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602" h="3956364">
                <a:moveTo>
                  <a:pt x="0" y="660903"/>
                </a:moveTo>
                <a:lnTo>
                  <a:pt x="1937442" y="0"/>
                </a:lnTo>
                <a:lnTo>
                  <a:pt x="1964602" y="3277354"/>
                </a:lnTo>
                <a:lnTo>
                  <a:pt x="18107" y="3956364"/>
                </a:lnTo>
                <a:cubicBezTo>
                  <a:pt x="12071" y="2848824"/>
                  <a:pt x="6036" y="1741283"/>
                  <a:pt x="0" y="660903"/>
                </a:cubicBez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466422" y="124009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z</a:t>
            </a:r>
            <a:endParaRPr lang="sk-SK" sz="1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2405279" y="69442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9" name="Rovná spojnica 8"/>
          <p:cNvCxnSpPr>
            <a:stCxn id="26" idx="0"/>
          </p:cNvCxnSpPr>
          <p:nvPr/>
        </p:nvCxnSpPr>
        <p:spPr>
          <a:xfrm flipH="1" flipV="1">
            <a:off x="2296631" y="1243865"/>
            <a:ext cx="2053498" cy="13022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>
            <a:stCxn id="26" idx="0"/>
          </p:cNvCxnSpPr>
          <p:nvPr/>
        </p:nvCxnSpPr>
        <p:spPr>
          <a:xfrm flipH="1">
            <a:off x="2008674" y="2546154"/>
            <a:ext cx="2341455" cy="6863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 flipV="1">
            <a:off x="1971510" y="1051824"/>
            <a:ext cx="71150" cy="315178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lúk 12"/>
          <p:cNvSpPr/>
          <p:nvPr/>
        </p:nvSpPr>
        <p:spPr>
          <a:xfrm rot="480000">
            <a:off x="1489168" y="1175079"/>
            <a:ext cx="1016963" cy="2061955"/>
          </a:xfrm>
          <a:prstGeom prst="arc">
            <a:avLst>
              <a:gd name="adj1" fmla="val 16473244"/>
              <a:gd name="adj2" fmla="val 5047441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4" name="Oblúk 13"/>
          <p:cNvSpPr/>
          <p:nvPr/>
        </p:nvSpPr>
        <p:spPr>
          <a:xfrm rot="480000">
            <a:off x="1489778" y="1177833"/>
            <a:ext cx="1016963" cy="2061955"/>
          </a:xfrm>
          <a:prstGeom prst="arc">
            <a:avLst>
              <a:gd name="adj1" fmla="val 5076221"/>
              <a:gd name="adj2" fmla="val 1648092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57158" y="3803526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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z</a:t>
            </a:r>
            <a:endParaRPr lang="sk-SK" sz="1400" b="1" dirty="0"/>
          </a:p>
        </p:txBody>
      </p:sp>
      <p:sp>
        <p:nvSpPr>
          <p:cNvPr id="17" name="Voľná forma 16"/>
          <p:cNvSpPr/>
          <p:nvPr/>
        </p:nvSpPr>
        <p:spPr>
          <a:xfrm>
            <a:off x="1236480" y="3132973"/>
            <a:ext cx="4146487" cy="896293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740134" y="33828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</a:t>
            </a:r>
            <a:endParaRPr lang="sk-SK" sz="1400" b="1" dirty="0"/>
          </a:p>
        </p:txBody>
      </p:sp>
      <p:cxnSp>
        <p:nvCxnSpPr>
          <p:cNvPr id="19" name="Rovná spojnica 18"/>
          <p:cNvCxnSpPr/>
          <p:nvPr/>
        </p:nvCxnSpPr>
        <p:spPr>
          <a:xfrm>
            <a:off x="1991178" y="3390015"/>
            <a:ext cx="2300846" cy="359507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1857160" y="337194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4288031" y="3485072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cxnSp>
        <p:nvCxnSpPr>
          <p:cNvPr id="22" name="Rovná spojnica 21"/>
          <p:cNvCxnSpPr/>
          <p:nvPr/>
        </p:nvCxnSpPr>
        <p:spPr>
          <a:xfrm rot="16200000" flipV="1">
            <a:off x="3734386" y="3132559"/>
            <a:ext cx="1224905" cy="25779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/>
        </p:nvCxnSpPr>
        <p:spPr>
          <a:xfrm flipV="1">
            <a:off x="389913" y="3016868"/>
            <a:ext cx="2813868" cy="887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>
            <a:spLocks noChangeAspect="1"/>
          </p:cNvSpPr>
          <p:nvPr/>
        </p:nvSpPr>
        <p:spPr>
          <a:xfrm>
            <a:off x="1991785" y="2193517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/>
          <p:cNvSpPr txBox="1"/>
          <p:nvPr/>
        </p:nvSpPr>
        <p:spPr>
          <a:xfrm>
            <a:off x="1930543" y="1929523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26" name="Voľná forma 25"/>
          <p:cNvSpPr/>
          <p:nvPr/>
        </p:nvSpPr>
        <p:spPr>
          <a:xfrm>
            <a:off x="1499180" y="1208108"/>
            <a:ext cx="2850948" cy="2037478"/>
          </a:xfrm>
          <a:custGeom>
            <a:avLst/>
            <a:gdLst>
              <a:gd name="connsiteX0" fmla="*/ 3395049 w 3395049"/>
              <a:gd name="connsiteY0" fmla="*/ 1593410 h 2426329"/>
              <a:gd name="connsiteX1" fmla="*/ 878186 w 3395049"/>
              <a:gd name="connsiteY1" fmla="*/ 9054 h 2426329"/>
              <a:gd name="connsiteX2" fmla="*/ 688063 w 3395049"/>
              <a:gd name="connsiteY2" fmla="*/ 0 h 2426329"/>
              <a:gd name="connsiteX3" fmla="*/ 443619 w 3395049"/>
              <a:gd name="connsiteY3" fmla="*/ 135802 h 2426329"/>
              <a:gd name="connsiteX4" fmla="*/ 262550 w 3395049"/>
              <a:gd name="connsiteY4" fmla="*/ 371192 h 2426329"/>
              <a:gd name="connsiteX5" fmla="*/ 144855 w 3395049"/>
              <a:gd name="connsiteY5" fmla="*/ 642796 h 2426329"/>
              <a:gd name="connsiteX6" fmla="*/ 54320 w 3395049"/>
              <a:gd name="connsiteY6" fmla="*/ 932507 h 2426329"/>
              <a:gd name="connsiteX7" fmla="*/ 0 w 3395049"/>
              <a:gd name="connsiteY7" fmla="*/ 1285592 h 2426329"/>
              <a:gd name="connsiteX8" fmla="*/ 18107 w 3395049"/>
              <a:gd name="connsiteY8" fmla="*/ 1656784 h 2426329"/>
              <a:gd name="connsiteX9" fmla="*/ 72427 w 3395049"/>
              <a:gd name="connsiteY9" fmla="*/ 1982709 h 2426329"/>
              <a:gd name="connsiteX10" fmla="*/ 190122 w 3395049"/>
              <a:gd name="connsiteY10" fmla="*/ 2236206 h 2426329"/>
              <a:gd name="connsiteX11" fmla="*/ 398352 w 3395049"/>
              <a:gd name="connsiteY11" fmla="*/ 2417275 h 2426329"/>
              <a:gd name="connsiteX12" fmla="*/ 543208 w 3395049"/>
              <a:gd name="connsiteY12" fmla="*/ 2426329 h 2426329"/>
              <a:gd name="connsiteX13" fmla="*/ 3395049 w 3395049"/>
              <a:gd name="connsiteY13" fmla="*/ 1593410 h 242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5049" h="2426329">
                <a:moveTo>
                  <a:pt x="3395049" y="1593410"/>
                </a:moveTo>
                <a:lnTo>
                  <a:pt x="878186" y="9054"/>
                </a:lnTo>
                <a:lnTo>
                  <a:pt x="688063" y="0"/>
                </a:lnTo>
                <a:lnTo>
                  <a:pt x="443619" y="135802"/>
                </a:lnTo>
                <a:lnTo>
                  <a:pt x="262550" y="371192"/>
                </a:lnTo>
                <a:lnTo>
                  <a:pt x="144855" y="642796"/>
                </a:lnTo>
                <a:lnTo>
                  <a:pt x="54320" y="932507"/>
                </a:lnTo>
                <a:lnTo>
                  <a:pt x="0" y="1285592"/>
                </a:lnTo>
                <a:lnTo>
                  <a:pt x="18107" y="1656784"/>
                </a:lnTo>
                <a:lnTo>
                  <a:pt x="72427" y="1982709"/>
                </a:lnTo>
                <a:lnTo>
                  <a:pt x="190122" y="2236206"/>
                </a:lnTo>
                <a:lnTo>
                  <a:pt x="398352" y="2417275"/>
                </a:lnTo>
                <a:lnTo>
                  <a:pt x="543208" y="2426329"/>
                </a:lnTo>
                <a:lnTo>
                  <a:pt x="3395049" y="1593410"/>
                </a:lnTo>
                <a:close/>
              </a:path>
            </a:pathLst>
          </a:custGeom>
          <a:solidFill>
            <a:srgbClr val="00FF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9" name="Voľná forma 28"/>
          <p:cNvSpPr/>
          <p:nvPr/>
        </p:nvSpPr>
        <p:spPr>
          <a:xfrm>
            <a:off x="1204160" y="1963296"/>
            <a:ext cx="4146487" cy="896293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4590472" y="222624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´</a:t>
            </a:r>
            <a:endParaRPr lang="sk-SK" sz="14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4276715" y="2262170"/>
            <a:ext cx="30489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endParaRPr lang="sk-SK" sz="1400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509558" y="2572584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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h</a:t>
            </a:r>
            <a:endParaRPr lang="sk-SK" sz="1400" b="1" dirty="0"/>
          </a:p>
        </p:txBody>
      </p:sp>
      <p:cxnSp>
        <p:nvCxnSpPr>
          <p:cNvPr id="33" name="Rovná spojnica 32"/>
          <p:cNvCxnSpPr/>
          <p:nvPr/>
        </p:nvCxnSpPr>
        <p:spPr>
          <a:xfrm flipV="1">
            <a:off x="542313" y="1785926"/>
            <a:ext cx="2813868" cy="887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kTextu 43"/>
          <p:cNvSpPr txBox="1"/>
          <p:nvPr/>
        </p:nvSpPr>
        <p:spPr>
          <a:xfrm>
            <a:off x="2561961" y="2217267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ym typeface="Symbol"/>
              </a:rPr>
              <a:t></a:t>
            </a:r>
            <a:endParaRPr lang="sk-SK" sz="1200" b="1" dirty="0"/>
          </a:p>
        </p:txBody>
      </p:sp>
      <p:sp>
        <p:nvSpPr>
          <p:cNvPr id="46" name="Oblúk 45"/>
          <p:cNvSpPr/>
          <p:nvPr/>
        </p:nvSpPr>
        <p:spPr>
          <a:xfrm rot="20903561">
            <a:off x="2576383" y="2142097"/>
            <a:ext cx="574191" cy="914400"/>
          </a:xfrm>
          <a:prstGeom prst="arc">
            <a:avLst>
              <a:gd name="adj1" fmla="val 13031228"/>
              <a:gd name="adj2" fmla="val 14464674"/>
            </a:avLst>
          </a:prstGeom>
          <a:ln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i="1"/>
          </a:p>
        </p:txBody>
      </p:sp>
      <p:cxnSp>
        <p:nvCxnSpPr>
          <p:cNvPr id="53" name="Rovná spojnica 52"/>
          <p:cNvCxnSpPr/>
          <p:nvPr/>
        </p:nvCxnSpPr>
        <p:spPr>
          <a:xfrm>
            <a:off x="1475750" y="2379996"/>
            <a:ext cx="2859706" cy="1659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>
            <a:spLocks noChangeAspect="1"/>
          </p:cNvSpPr>
          <p:nvPr/>
        </p:nvSpPr>
        <p:spPr>
          <a:xfrm>
            <a:off x="4314486" y="2518713"/>
            <a:ext cx="43200" cy="43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BlokTextu 35"/>
          <p:cNvSpPr txBox="1"/>
          <p:nvPr/>
        </p:nvSpPr>
        <p:spPr>
          <a:xfrm>
            <a:off x="4212000" y="460990"/>
            <a:ext cx="493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Lineárna perspektíva je premietanie, ktoré je veľmi názorné, pretože priemety útvarov do roviny pripomínajú okamžitý vizuálny vnem, ktorý má človek</a:t>
            </a:r>
            <a:r>
              <a:rPr lang="en-US" sz="1600" dirty="0" smtClean="0"/>
              <a:t>,</a:t>
            </a:r>
            <a:r>
              <a:rPr lang="sk-SK" sz="1600" dirty="0" smtClean="0"/>
              <a:t> ak sa pozerá jedným okom, ktoré sa nepohybuje. Preto často stotožňujeme bod </a:t>
            </a:r>
            <a:r>
              <a:rPr lang="sk-SK" sz="1600" b="1" dirty="0" smtClean="0"/>
              <a:t>S</a:t>
            </a:r>
            <a:r>
              <a:rPr lang="sk-SK" sz="1600" dirty="0" smtClean="0"/>
              <a:t>,</a:t>
            </a:r>
            <a:r>
              <a:rPr lang="sk-SK" sz="1600" b="1" dirty="0" smtClean="0"/>
              <a:t> </a:t>
            </a:r>
            <a:r>
              <a:rPr lang="sk-SK" sz="1600" dirty="0" smtClean="0"/>
              <a:t>stred premietania, s okom pozorovateľa, ktorý sa pozerá smerom k priemetni. </a:t>
            </a:r>
          </a:p>
        </p:txBody>
      </p:sp>
      <p:sp>
        <p:nvSpPr>
          <p:cNvPr id="37" name="BlokTextu 36"/>
          <p:cNvSpPr txBox="1"/>
          <p:nvPr/>
        </p:nvSpPr>
        <p:spPr>
          <a:xfrm>
            <a:off x="360000" y="4270057"/>
            <a:ext cx="673613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/>
              <a:t>Z hľadiska pozorovateľa zavedieme orientáciu v priestore a v priemetni:</a:t>
            </a:r>
          </a:p>
          <a:p>
            <a:endParaRPr lang="sk-SK" sz="1600" dirty="0" smtClean="0"/>
          </a:p>
          <a:p>
            <a:r>
              <a:rPr lang="sk-SK" sz="1600" dirty="0" smtClean="0"/>
              <a:t>Rovina </a:t>
            </a:r>
            <a:r>
              <a:rPr lang="sk-SK" sz="1600" b="1" dirty="0" smtClean="0">
                <a:sym typeface="Symbol"/>
              </a:rPr>
              <a:t>´ </a:t>
            </a:r>
            <a:r>
              <a:rPr lang="sk-SK" sz="1600" dirty="0" smtClean="0">
                <a:sym typeface="Symbol"/>
              </a:rPr>
              <a:t>rozdeľuje priestor na horný a dolný </a:t>
            </a:r>
            <a:r>
              <a:rPr lang="sk-SK" sz="1600" dirty="0" err="1" smtClean="0">
                <a:sym typeface="Symbol"/>
              </a:rPr>
              <a:t>polpriestor</a:t>
            </a:r>
            <a:r>
              <a:rPr lang="sk-SK" sz="1600" dirty="0" smtClean="0">
                <a:sym typeface="Symbol"/>
              </a:rPr>
              <a:t>.</a:t>
            </a:r>
          </a:p>
          <a:p>
            <a:r>
              <a:rPr lang="sk-SK" sz="1600" dirty="0" smtClean="0">
                <a:sym typeface="Symbol"/>
              </a:rPr>
              <a:t>Rovina (</a:t>
            </a:r>
            <a:r>
              <a:rPr lang="sk-SK" sz="1600" b="1" dirty="0" smtClean="0">
                <a:sym typeface="Symbol"/>
              </a:rPr>
              <a:t>SHH</a:t>
            </a:r>
            <a:r>
              <a:rPr lang="sk-SK" sz="1600" b="1" baseline="-25000" dirty="0" smtClean="0">
                <a:sym typeface="Symbol"/>
              </a:rPr>
              <a:t>1</a:t>
            </a:r>
            <a:r>
              <a:rPr lang="sk-SK" sz="1600" dirty="0" smtClean="0">
                <a:sym typeface="Symbol"/>
              </a:rPr>
              <a:t>) rozdeľuje priestor na ľavý a pravý </a:t>
            </a:r>
            <a:r>
              <a:rPr lang="sk-SK" sz="1600" dirty="0" err="1" smtClean="0">
                <a:sym typeface="Symbol"/>
              </a:rPr>
              <a:t>polpriestor</a:t>
            </a:r>
            <a:r>
              <a:rPr lang="sk-SK" sz="1600" dirty="0" smtClean="0">
                <a:sym typeface="Symbol"/>
              </a:rPr>
              <a:t>.</a:t>
            </a:r>
          </a:p>
          <a:p>
            <a:endParaRPr lang="sk-SK" sz="1600" b="1" dirty="0" smtClean="0"/>
          </a:p>
          <a:p>
            <a:r>
              <a:rPr lang="sk-SK" sz="1600" dirty="0" smtClean="0"/>
              <a:t>Horizont </a:t>
            </a:r>
            <a:r>
              <a:rPr lang="sk-SK" sz="1600" b="1" dirty="0" smtClean="0"/>
              <a:t>h</a:t>
            </a:r>
            <a:r>
              <a:rPr lang="sk-SK" sz="1600" dirty="0" smtClean="0"/>
              <a:t> rozdeľuje priemetňu na hornú a dolnú </a:t>
            </a:r>
            <a:r>
              <a:rPr lang="sk-SK" sz="1600" dirty="0" err="1" smtClean="0"/>
              <a:t>polrovinu</a:t>
            </a:r>
            <a:r>
              <a:rPr lang="sk-SK" sz="1600" dirty="0" smtClean="0"/>
              <a:t>.</a:t>
            </a:r>
          </a:p>
          <a:p>
            <a:r>
              <a:rPr lang="sk-SK" sz="1400" dirty="0" smtClean="0"/>
              <a:t>Napríklad: Bod </a:t>
            </a:r>
            <a:r>
              <a:rPr lang="sk-SK" sz="1400" b="1" dirty="0" smtClean="0"/>
              <a:t>A </a:t>
            </a:r>
            <a:r>
              <a:rPr lang="sk-SK" sz="1400" dirty="0" smtClean="0"/>
              <a:t>leží na horizonte, bod </a:t>
            </a:r>
            <a:r>
              <a:rPr lang="sk-SK" sz="1400" b="1" dirty="0" smtClean="0"/>
              <a:t>B</a:t>
            </a:r>
            <a:r>
              <a:rPr lang="sk-SK" sz="1400" dirty="0" smtClean="0"/>
              <a:t> nad horizontom, bod </a:t>
            </a:r>
            <a:r>
              <a:rPr lang="sk-SK" sz="1400" b="1" dirty="0" smtClean="0"/>
              <a:t>C </a:t>
            </a:r>
            <a:r>
              <a:rPr lang="sk-SK" sz="1400" dirty="0" smtClean="0"/>
              <a:t>pod horizontom.</a:t>
            </a:r>
          </a:p>
          <a:p>
            <a:endParaRPr lang="sk-SK" sz="1400" dirty="0" smtClean="0"/>
          </a:p>
          <a:p>
            <a:r>
              <a:rPr lang="sk-SK" sz="1600" dirty="0" smtClean="0"/>
              <a:t>Priamka </a:t>
            </a:r>
            <a:r>
              <a:rPr lang="sk-SK" sz="1600" b="1" dirty="0" smtClean="0"/>
              <a:t>HH</a:t>
            </a:r>
            <a:r>
              <a:rPr lang="sk-SK" sz="1600" b="1" baseline="-25000" dirty="0" smtClean="0"/>
              <a:t>1</a:t>
            </a:r>
            <a:r>
              <a:rPr lang="sk-SK" sz="1600" dirty="0" smtClean="0"/>
              <a:t> rozdeľuje priemetňu na ľavú a pravú </a:t>
            </a:r>
            <a:r>
              <a:rPr lang="sk-SK" sz="1600" dirty="0" err="1" smtClean="0"/>
              <a:t>polrovinu</a:t>
            </a:r>
            <a:r>
              <a:rPr lang="sk-SK" sz="1600" dirty="0" smtClean="0"/>
              <a:t>.</a:t>
            </a:r>
          </a:p>
          <a:p>
            <a:r>
              <a:rPr lang="sk-SK" sz="1400" dirty="0" smtClean="0"/>
              <a:t>Napríklad: Body </a:t>
            </a:r>
            <a:r>
              <a:rPr lang="sk-SK" sz="1400" b="1" dirty="0" smtClean="0"/>
              <a:t>A </a:t>
            </a:r>
            <a:r>
              <a:rPr lang="sk-SK" sz="1400" dirty="0" err="1" smtClean="0"/>
              <a:t>a</a:t>
            </a:r>
            <a:r>
              <a:rPr lang="sk-SK" sz="1400" dirty="0" smtClean="0"/>
              <a:t> </a:t>
            </a:r>
            <a:r>
              <a:rPr lang="sk-SK" sz="1400" b="1" dirty="0" smtClean="0"/>
              <a:t>B </a:t>
            </a:r>
            <a:r>
              <a:rPr lang="sk-SK" sz="1400" dirty="0" smtClean="0"/>
              <a:t>ležia vľavo a bod</a:t>
            </a:r>
            <a:r>
              <a:rPr lang="sk-SK" sz="1400" b="1" dirty="0" smtClean="0"/>
              <a:t> C </a:t>
            </a:r>
            <a:r>
              <a:rPr lang="sk-SK" sz="1400" dirty="0" smtClean="0"/>
              <a:t>vpravo od priamky </a:t>
            </a:r>
            <a:r>
              <a:rPr lang="sk-SK" sz="1400" b="1" dirty="0" smtClean="0"/>
              <a:t>HH</a:t>
            </a:r>
            <a:r>
              <a:rPr lang="sk-SK" sz="1400" b="1" baseline="-25000" dirty="0" smtClean="0"/>
              <a:t>1</a:t>
            </a:r>
            <a:r>
              <a:rPr lang="sk-SK" sz="1400" dirty="0" smtClean="0"/>
              <a:t>.</a:t>
            </a:r>
          </a:p>
        </p:txBody>
      </p:sp>
      <p:sp>
        <p:nvSpPr>
          <p:cNvPr id="38" name="BlokTextu 37"/>
          <p:cNvSpPr txBox="1"/>
          <p:nvPr/>
        </p:nvSpPr>
        <p:spPr>
          <a:xfrm>
            <a:off x="360000" y="180000"/>
            <a:ext cx="3858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Poloha bodu v priestore a v priemetni</a:t>
            </a:r>
            <a:endParaRPr lang="sk-SK" sz="1600" b="1" dirty="0"/>
          </a:p>
        </p:txBody>
      </p:sp>
      <p:sp>
        <p:nvSpPr>
          <p:cNvPr id="39" name="BlokTextu 38"/>
          <p:cNvSpPr txBox="1"/>
          <p:nvPr/>
        </p:nvSpPr>
        <p:spPr>
          <a:xfrm>
            <a:off x="1507659" y="2025220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A</a:t>
            </a:r>
            <a:endParaRPr lang="sk-SK" sz="1400" b="1" dirty="0"/>
          </a:p>
        </p:txBody>
      </p:sp>
      <p:sp>
        <p:nvSpPr>
          <p:cNvPr id="40" name="Ovál 39"/>
          <p:cNvSpPr>
            <a:spLocks noChangeAspect="1"/>
          </p:cNvSpPr>
          <p:nvPr/>
        </p:nvSpPr>
        <p:spPr>
          <a:xfrm>
            <a:off x="1682004" y="2281763"/>
            <a:ext cx="43200" cy="43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BlokTextu 40"/>
          <p:cNvSpPr txBox="1"/>
          <p:nvPr/>
        </p:nvSpPr>
        <p:spPr>
          <a:xfrm>
            <a:off x="1667928" y="1577109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B</a:t>
            </a:r>
            <a:endParaRPr lang="sk-SK" sz="1400" b="1" dirty="0"/>
          </a:p>
        </p:txBody>
      </p:sp>
      <p:sp>
        <p:nvSpPr>
          <p:cNvPr id="42" name="Ovál 41"/>
          <p:cNvSpPr>
            <a:spLocks noChangeAspect="1"/>
          </p:cNvSpPr>
          <p:nvPr/>
        </p:nvSpPr>
        <p:spPr>
          <a:xfrm>
            <a:off x="1705699" y="1833652"/>
            <a:ext cx="43200" cy="43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BlokTextu 42"/>
          <p:cNvSpPr txBox="1"/>
          <p:nvPr/>
        </p:nvSpPr>
        <p:spPr>
          <a:xfrm>
            <a:off x="2090218" y="2631300"/>
            <a:ext cx="314510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C</a:t>
            </a:r>
            <a:endParaRPr lang="sk-SK" sz="1400" b="1" dirty="0"/>
          </a:p>
        </p:txBody>
      </p:sp>
      <p:sp>
        <p:nvSpPr>
          <p:cNvPr id="45" name="Ovál 44"/>
          <p:cNvSpPr>
            <a:spLocks noChangeAspect="1"/>
          </p:cNvSpPr>
          <p:nvPr/>
        </p:nvSpPr>
        <p:spPr>
          <a:xfrm>
            <a:off x="2127989" y="2887843"/>
            <a:ext cx="43200" cy="43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47" name="Skupina 46"/>
          <p:cNvGrpSpPr>
            <a:grpSpLocks/>
          </p:cNvGrpSpPr>
          <p:nvPr/>
        </p:nvGrpSpPr>
        <p:grpSpPr bwMode="auto">
          <a:xfrm>
            <a:off x="7666395" y="119497"/>
            <a:ext cx="1348083" cy="393700"/>
            <a:chOff x="2699794" y="4497810"/>
            <a:chExt cx="1347057" cy="393091"/>
          </a:xfrm>
        </p:grpSpPr>
        <p:pic>
          <p:nvPicPr>
            <p:cNvPr id="49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52" name="Zástupný symbol čísla snímky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3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oľná forma 33"/>
          <p:cNvSpPr/>
          <p:nvPr/>
        </p:nvSpPr>
        <p:spPr>
          <a:xfrm>
            <a:off x="633840" y="2670503"/>
            <a:ext cx="2217629" cy="610517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  <a:gd name="connsiteX0" fmla="*/ 0 w 4146487"/>
              <a:gd name="connsiteY0" fmla="*/ 497940 h 610517"/>
              <a:gd name="connsiteX1" fmla="*/ 552781 w 4146487"/>
              <a:gd name="connsiteY1" fmla="*/ 610517 h 610517"/>
              <a:gd name="connsiteX2" fmla="*/ 4146487 w 4146487"/>
              <a:gd name="connsiteY2" fmla="*/ 389299 h 610517"/>
              <a:gd name="connsiteX3" fmla="*/ 1620570 w 4146487"/>
              <a:gd name="connsiteY3" fmla="*/ 0 h 610517"/>
              <a:gd name="connsiteX4" fmla="*/ 0 w 4146487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1620570 w 2217629"/>
              <a:gd name="connsiteY3" fmla="*/ 0 h 610517"/>
              <a:gd name="connsiteX4" fmla="*/ 0 w 2217629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2154854 w 2217629"/>
              <a:gd name="connsiteY3" fmla="*/ 84581 h 610517"/>
              <a:gd name="connsiteX4" fmla="*/ 1620570 w 2217629"/>
              <a:gd name="connsiteY4" fmla="*/ 0 h 610517"/>
              <a:gd name="connsiteX5" fmla="*/ 0 w 2217629"/>
              <a:gd name="connsiteY5" fmla="*/ 497940 h 6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29" h="610517">
                <a:moveTo>
                  <a:pt x="0" y="497940"/>
                </a:moveTo>
                <a:lnTo>
                  <a:pt x="552781" y="610517"/>
                </a:lnTo>
                <a:lnTo>
                  <a:pt x="2217629" y="103523"/>
                </a:lnTo>
                <a:lnTo>
                  <a:pt x="2154854" y="84581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360000" y="180000"/>
            <a:ext cx="2911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Lineárna zvislá perspektíva </a:t>
            </a:r>
            <a:endParaRPr lang="sk-SK" sz="1600" b="1" dirty="0"/>
          </a:p>
        </p:txBody>
      </p:sp>
      <p:sp>
        <p:nvSpPr>
          <p:cNvPr id="4" name="Voľná forma 3"/>
          <p:cNvSpPr/>
          <p:nvPr/>
        </p:nvSpPr>
        <p:spPr>
          <a:xfrm>
            <a:off x="633856" y="3850719"/>
            <a:ext cx="2217629" cy="610517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  <a:gd name="connsiteX0" fmla="*/ 0 w 4146487"/>
              <a:gd name="connsiteY0" fmla="*/ 497940 h 610517"/>
              <a:gd name="connsiteX1" fmla="*/ 552781 w 4146487"/>
              <a:gd name="connsiteY1" fmla="*/ 610517 h 610517"/>
              <a:gd name="connsiteX2" fmla="*/ 4146487 w 4146487"/>
              <a:gd name="connsiteY2" fmla="*/ 389299 h 610517"/>
              <a:gd name="connsiteX3" fmla="*/ 1620570 w 4146487"/>
              <a:gd name="connsiteY3" fmla="*/ 0 h 610517"/>
              <a:gd name="connsiteX4" fmla="*/ 0 w 4146487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1620570 w 2217629"/>
              <a:gd name="connsiteY3" fmla="*/ 0 h 610517"/>
              <a:gd name="connsiteX4" fmla="*/ 0 w 2217629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2154854 w 2217629"/>
              <a:gd name="connsiteY3" fmla="*/ 84581 h 610517"/>
              <a:gd name="connsiteX4" fmla="*/ 1620570 w 2217629"/>
              <a:gd name="connsiteY4" fmla="*/ 0 h 610517"/>
              <a:gd name="connsiteX5" fmla="*/ 0 w 2217629"/>
              <a:gd name="connsiteY5" fmla="*/ 497940 h 6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29" h="610517">
                <a:moveTo>
                  <a:pt x="0" y="497940"/>
                </a:moveTo>
                <a:lnTo>
                  <a:pt x="552781" y="610517"/>
                </a:lnTo>
                <a:lnTo>
                  <a:pt x="2217629" y="103523"/>
                </a:lnTo>
                <a:lnTo>
                  <a:pt x="2154854" y="84581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Voľná forma 5"/>
          <p:cNvSpPr/>
          <p:nvPr/>
        </p:nvSpPr>
        <p:spPr>
          <a:xfrm>
            <a:off x="1202573" y="1389375"/>
            <a:ext cx="1649749" cy="3322305"/>
          </a:xfrm>
          <a:custGeom>
            <a:avLst/>
            <a:gdLst>
              <a:gd name="connsiteX0" fmla="*/ 0 w 1964602"/>
              <a:gd name="connsiteY0" fmla="*/ 660903 h 3956364"/>
              <a:gd name="connsiteX1" fmla="*/ 1937442 w 1964602"/>
              <a:gd name="connsiteY1" fmla="*/ 0 h 3956364"/>
              <a:gd name="connsiteX2" fmla="*/ 1964602 w 1964602"/>
              <a:gd name="connsiteY2" fmla="*/ 3277354 h 3956364"/>
              <a:gd name="connsiteX3" fmla="*/ 18107 w 1964602"/>
              <a:gd name="connsiteY3" fmla="*/ 3956364 h 3956364"/>
              <a:gd name="connsiteX4" fmla="*/ 0 w 1964602"/>
              <a:gd name="connsiteY4" fmla="*/ 660903 h 39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602" h="3956364">
                <a:moveTo>
                  <a:pt x="0" y="660903"/>
                </a:moveTo>
                <a:lnTo>
                  <a:pt x="1937442" y="0"/>
                </a:lnTo>
                <a:lnTo>
                  <a:pt x="1964602" y="3277354"/>
                </a:lnTo>
                <a:lnTo>
                  <a:pt x="18107" y="3956364"/>
                </a:lnTo>
                <a:cubicBezTo>
                  <a:pt x="12071" y="2848824"/>
                  <a:pt x="6036" y="1741283"/>
                  <a:pt x="0" y="660903"/>
                </a:cubicBezTo>
                <a:close/>
              </a:path>
            </a:pathLst>
          </a:custGeom>
          <a:solidFill>
            <a:schemeClr val="bg1">
              <a:lumMod val="65000"/>
              <a:alpha val="5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466422" y="205799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z</a:t>
            </a:r>
            <a:endParaRPr lang="sk-SK" sz="1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2405279" y="15123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cxnSp>
        <p:nvCxnSpPr>
          <p:cNvPr id="9" name="Rovná spojnica 8"/>
          <p:cNvCxnSpPr/>
          <p:nvPr/>
        </p:nvCxnSpPr>
        <p:spPr>
          <a:xfrm flipH="1" flipV="1">
            <a:off x="2296631" y="2061760"/>
            <a:ext cx="2053498" cy="13022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rot="10800000" flipV="1">
            <a:off x="1934716" y="3364048"/>
            <a:ext cx="2415417" cy="6889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lúk 12"/>
          <p:cNvSpPr/>
          <p:nvPr/>
        </p:nvSpPr>
        <p:spPr>
          <a:xfrm rot="480000">
            <a:off x="1489168" y="1992974"/>
            <a:ext cx="1016963" cy="2061955"/>
          </a:xfrm>
          <a:prstGeom prst="arc">
            <a:avLst>
              <a:gd name="adj1" fmla="val 16473244"/>
              <a:gd name="adj2" fmla="val 5047441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4" name="Oblúk 13"/>
          <p:cNvSpPr/>
          <p:nvPr/>
        </p:nvSpPr>
        <p:spPr>
          <a:xfrm rot="480000">
            <a:off x="1489778" y="1995728"/>
            <a:ext cx="1016963" cy="2061955"/>
          </a:xfrm>
          <a:prstGeom prst="arc">
            <a:avLst>
              <a:gd name="adj1" fmla="val 5076221"/>
              <a:gd name="adj2" fmla="val 1648092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57158" y="462142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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z</a:t>
            </a:r>
            <a:endParaRPr lang="sk-SK" sz="1400" b="1" dirty="0"/>
          </a:p>
        </p:txBody>
      </p:sp>
      <p:sp>
        <p:nvSpPr>
          <p:cNvPr id="17" name="Voľná forma 16"/>
          <p:cNvSpPr/>
          <p:nvPr/>
        </p:nvSpPr>
        <p:spPr>
          <a:xfrm>
            <a:off x="1236480" y="3950868"/>
            <a:ext cx="4146487" cy="896293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740134" y="420071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</a:t>
            </a:r>
            <a:endParaRPr lang="sk-SK" sz="1400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1886420" y="415326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4368496" y="4302967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cxnSp>
        <p:nvCxnSpPr>
          <p:cNvPr id="23" name="Rovná spojnica 22"/>
          <p:cNvCxnSpPr/>
          <p:nvPr/>
        </p:nvCxnSpPr>
        <p:spPr>
          <a:xfrm flipV="1">
            <a:off x="389913" y="3834763"/>
            <a:ext cx="2813868" cy="887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ľná forma 28"/>
          <p:cNvSpPr/>
          <p:nvPr/>
        </p:nvSpPr>
        <p:spPr>
          <a:xfrm>
            <a:off x="1204160" y="2781191"/>
            <a:ext cx="4146487" cy="896293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4590472" y="304413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´</a:t>
            </a:r>
            <a:endParaRPr lang="sk-SK" sz="1400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509558" y="3390479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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h</a:t>
            </a:r>
            <a:endParaRPr lang="sk-SK" sz="1400" b="1" dirty="0"/>
          </a:p>
        </p:txBody>
      </p:sp>
      <p:cxnSp>
        <p:nvCxnSpPr>
          <p:cNvPr id="33" name="Rovná spojnica 32"/>
          <p:cNvCxnSpPr/>
          <p:nvPr/>
        </p:nvCxnSpPr>
        <p:spPr>
          <a:xfrm flipV="1">
            <a:off x="542313" y="2603821"/>
            <a:ext cx="2813868" cy="887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lúk 45"/>
          <p:cNvSpPr/>
          <p:nvPr/>
        </p:nvSpPr>
        <p:spPr>
          <a:xfrm rot="20903561">
            <a:off x="2576383" y="2959992"/>
            <a:ext cx="574191" cy="914400"/>
          </a:xfrm>
          <a:prstGeom prst="arc">
            <a:avLst>
              <a:gd name="adj1" fmla="val 13031228"/>
              <a:gd name="adj2" fmla="val 14464674"/>
            </a:avLst>
          </a:prstGeom>
          <a:ln>
            <a:solidFill>
              <a:schemeClr val="tx1"/>
            </a:solidFill>
            <a:headEnd type="stealth" w="sm" len="sm"/>
            <a:tailEnd type="stealth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i="1"/>
          </a:p>
        </p:txBody>
      </p:sp>
      <p:sp>
        <p:nvSpPr>
          <p:cNvPr id="37" name="BlokTextu 36"/>
          <p:cNvSpPr txBox="1"/>
          <p:nvPr/>
        </p:nvSpPr>
        <p:spPr>
          <a:xfrm>
            <a:off x="360000" y="612000"/>
            <a:ext cx="856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V nasledujúcich príkladoch (v tejto kapitole) budeme pre jednoduchosť rysovania používať lineárnu zvislú perspektívu, v ktorej platí: </a:t>
            </a:r>
            <a:r>
              <a:rPr lang="sk-SK" sz="1400" dirty="0" smtClean="0">
                <a:solidFill>
                  <a:srgbClr val="FF0000"/>
                </a:solidFill>
              </a:rPr>
              <a:t>polomer </a:t>
            </a:r>
            <a:r>
              <a:rPr lang="sk-SK" sz="1400" dirty="0" smtClean="0">
                <a:solidFill>
                  <a:srgbClr val="FF0000"/>
                </a:solidFill>
              </a:rPr>
              <a:t>kružnice </a:t>
            </a:r>
            <a:r>
              <a:rPr lang="sk-SK" sz="1400" b="1" dirty="0" err="1" smtClean="0">
                <a:solidFill>
                  <a:srgbClr val="FF0000"/>
                </a:solidFill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</a:rPr>
              <a:t>z</a:t>
            </a:r>
            <a:r>
              <a:rPr lang="sk-SK" sz="1400" dirty="0" smtClean="0">
                <a:solidFill>
                  <a:srgbClr val="FF0000"/>
                </a:solidFill>
              </a:rPr>
              <a:t> sa rovná polovici dištancie, t. j. </a:t>
            </a:r>
            <a:r>
              <a:rPr lang="sk-SK" sz="1400" b="1" dirty="0" smtClean="0">
                <a:solidFill>
                  <a:srgbClr val="FF0000"/>
                </a:solidFill>
              </a:rPr>
              <a:t>r </a:t>
            </a:r>
            <a:r>
              <a:rPr lang="sk-SK" sz="1400" dirty="0" smtClean="0">
                <a:solidFill>
                  <a:srgbClr val="FF0000"/>
                </a:solidFill>
              </a:rPr>
              <a:t>= </a:t>
            </a:r>
            <a:r>
              <a:rPr lang="sk-SK" sz="1400" b="1" dirty="0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/</a:t>
            </a:r>
            <a:r>
              <a:rPr lang="sk-SK" sz="1400" b="1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.</a:t>
            </a: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39" name="BlokTextu 38"/>
          <p:cNvSpPr txBox="1"/>
          <p:nvPr/>
        </p:nvSpPr>
        <p:spPr>
          <a:xfrm>
            <a:off x="6072198" y="1714488"/>
            <a:ext cx="2545890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d</a:t>
            </a:r>
            <a:r>
              <a:rPr lang="sk-SK" sz="1400" dirty="0" smtClean="0"/>
              <a:t> =</a:t>
            </a:r>
            <a:r>
              <a:rPr lang="sk-SK" sz="1400" dirty="0" smtClean="0">
                <a:sym typeface="Symbol"/>
              </a:rPr>
              <a:t></a:t>
            </a:r>
            <a:r>
              <a:rPr lang="sk-SK" sz="1400" b="1" dirty="0" smtClean="0">
                <a:sym typeface="Symbol"/>
              </a:rPr>
              <a:t>SH </a:t>
            </a:r>
            <a:r>
              <a:rPr lang="sk-SK" sz="1400" dirty="0" smtClean="0">
                <a:sym typeface="Symbol"/>
              </a:rPr>
              <a:t> -  dištancia</a:t>
            </a:r>
          </a:p>
          <a:p>
            <a:endParaRPr lang="sk-SK" sz="14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r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smtClean="0"/>
              <a:t>d</a:t>
            </a:r>
            <a:r>
              <a:rPr lang="sk-SK" sz="1400" dirty="0" smtClean="0"/>
              <a:t>/</a:t>
            </a:r>
            <a:r>
              <a:rPr lang="sk-SK" sz="1400" b="1" dirty="0" smtClean="0"/>
              <a:t>2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 -  polomer kružnice </a:t>
            </a:r>
            <a:r>
              <a:rPr lang="sk-SK" sz="1400" b="1" dirty="0" err="1" smtClean="0">
                <a:sym typeface="Symbol"/>
              </a:rPr>
              <a:t>k</a:t>
            </a:r>
            <a:r>
              <a:rPr lang="sk-SK" sz="1400" b="1" baseline="30000" dirty="0" err="1" smtClean="0">
                <a:sym typeface="Symbol"/>
              </a:rPr>
              <a:t>z</a:t>
            </a:r>
            <a:endParaRPr lang="sk-SK" sz="1400" b="1" baseline="30000" dirty="0" smtClean="0">
              <a:sym typeface="Symbol"/>
            </a:endParaRPr>
          </a:p>
          <a:p>
            <a:endParaRPr lang="sk-SK" sz="1400" b="1" baseline="30000" dirty="0" smtClean="0">
              <a:sym typeface="Symbol"/>
            </a:endParaRPr>
          </a:p>
          <a:p>
            <a:r>
              <a:rPr lang="sk-SK" sz="1400" b="1" dirty="0" smtClean="0">
                <a:sym typeface="Symbol"/>
              </a:rPr>
              <a:t></a:t>
            </a:r>
            <a:r>
              <a:rPr lang="sk-SK" sz="1400" dirty="0" smtClean="0">
                <a:sym typeface="Symbol" pitchFamily="18" charset="2"/>
              </a:rPr>
              <a:t> </a:t>
            </a:r>
            <a:r>
              <a:rPr lang="sk-SK" sz="1400" dirty="0" smtClean="0"/>
              <a:t>≈ </a:t>
            </a:r>
            <a:r>
              <a:rPr lang="sk-SK" sz="1400" dirty="0" smtClean="0">
                <a:sym typeface="Symbol" pitchFamily="18" charset="2"/>
              </a:rPr>
              <a:t>26,6°</a:t>
            </a:r>
          </a:p>
          <a:p>
            <a:pPr>
              <a:buFont typeface="Symbol"/>
              <a:buChar char="j"/>
            </a:pPr>
            <a:endParaRPr lang="sk-SK" sz="1400" dirty="0" smtClean="0">
              <a:sym typeface="Symbol" pitchFamily="18" charset="2"/>
            </a:endParaRPr>
          </a:p>
          <a:p>
            <a:r>
              <a:rPr lang="sk-SK" sz="1400" dirty="0" err="1" smtClean="0">
                <a:sym typeface="Symbol" pitchFamily="18" charset="2"/>
              </a:rPr>
              <a:t>tg</a:t>
            </a:r>
            <a:r>
              <a:rPr lang="sk-SK" sz="1400" dirty="0" smtClean="0">
                <a:sym typeface="Symbol" pitchFamily="18" charset="2"/>
              </a:rPr>
              <a:t> 26,6° </a:t>
            </a:r>
            <a:r>
              <a:rPr lang="sk-SK" sz="1400" dirty="0" smtClean="0"/>
              <a:t>≈ </a:t>
            </a:r>
            <a:r>
              <a:rPr lang="sk-SK" sz="1400" dirty="0" smtClean="0">
                <a:sym typeface="Symbol" pitchFamily="18" charset="2"/>
              </a:rPr>
              <a:t>1</a:t>
            </a:r>
            <a:r>
              <a:rPr lang="sk-SK" sz="1400" dirty="0" smtClean="0"/>
              <a:t>/2</a:t>
            </a:r>
            <a:endParaRPr lang="sk-SK" sz="1400" dirty="0"/>
          </a:p>
        </p:txBody>
      </p:sp>
      <p:sp>
        <p:nvSpPr>
          <p:cNvPr id="41" name="BlokTextu 40"/>
          <p:cNvSpPr txBox="1"/>
          <p:nvPr/>
        </p:nvSpPr>
        <p:spPr>
          <a:xfrm>
            <a:off x="360000" y="5824855"/>
            <a:ext cx="8061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Všetky vlastnosti stredového premietania platia aj v lineárnej zvislej perspektíve.</a:t>
            </a:r>
            <a:endParaRPr lang="sk-SK" sz="1600" b="1" dirty="0">
              <a:solidFill>
                <a:srgbClr val="0000FF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2025965" y="3037665"/>
            <a:ext cx="2310555" cy="317985"/>
          </a:xfrm>
          <a:prstGeom prst="line">
            <a:avLst/>
          </a:prstGeom>
          <a:ln w="19050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>
            <a:spLocks noChangeAspect="1"/>
          </p:cNvSpPr>
          <p:nvPr/>
        </p:nvSpPr>
        <p:spPr>
          <a:xfrm>
            <a:off x="1991785" y="3011412"/>
            <a:ext cx="43200" cy="4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BlokTextu 24"/>
          <p:cNvSpPr txBox="1"/>
          <p:nvPr/>
        </p:nvSpPr>
        <p:spPr>
          <a:xfrm>
            <a:off x="1777167" y="2756471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4276715" y="3080065"/>
            <a:ext cx="30489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endParaRPr lang="sk-SK" sz="1400" b="1" dirty="0"/>
          </a:p>
        </p:txBody>
      </p:sp>
      <p:sp>
        <p:nvSpPr>
          <p:cNvPr id="44" name="BlokTextu 43"/>
          <p:cNvSpPr txBox="1"/>
          <p:nvPr/>
        </p:nvSpPr>
        <p:spPr>
          <a:xfrm>
            <a:off x="2561961" y="303516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 dirty="0" smtClean="0">
                <a:sym typeface="Symbol"/>
              </a:rPr>
              <a:t></a:t>
            </a:r>
            <a:endParaRPr lang="sk-SK" sz="1200" b="1" dirty="0"/>
          </a:p>
        </p:txBody>
      </p:sp>
      <p:cxnSp>
        <p:nvCxnSpPr>
          <p:cNvPr id="53" name="Rovná spojnica 52"/>
          <p:cNvCxnSpPr/>
          <p:nvPr/>
        </p:nvCxnSpPr>
        <p:spPr>
          <a:xfrm>
            <a:off x="1475750" y="3197891"/>
            <a:ext cx="2859706" cy="1659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ál 15"/>
          <p:cNvSpPr>
            <a:spLocks noChangeAspect="1"/>
          </p:cNvSpPr>
          <p:nvPr/>
        </p:nvSpPr>
        <p:spPr>
          <a:xfrm>
            <a:off x="4314486" y="3336608"/>
            <a:ext cx="43200" cy="43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BlokTextu 37"/>
          <p:cNvSpPr txBox="1"/>
          <p:nvPr/>
        </p:nvSpPr>
        <p:spPr>
          <a:xfrm>
            <a:off x="1609586" y="2845435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r</a:t>
            </a:r>
            <a:endParaRPr lang="sk-SK" sz="1400" b="1" dirty="0"/>
          </a:p>
        </p:txBody>
      </p:sp>
      <p:sp>
        <p:nvSpPr>
          <p:cNvPr id="43" name="BlokTextu 42"/>
          <p:cNvSpPr txBox="1"/>
          <p:nvPr/>
        </p:nvSpPr>
        <p:spPr>
          <a:xfrm>
            <a:off x="2959480" y="291635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d</a:t>
            </a:r>
            <a:endParaRPr lang="sk-SK" sz="1400" b="1" dirty="0"/>
          </a:p>
        </p:txBody>
      </p:sp>
      <p:cxnSp>
        <p:nvCxnSpPr>
          <p:cNvPr id="45" name="Rovná spojnica 44"/>
          <p:cNvCxnSpPr/>
          <p:nvPr/>
        </p:nvCxnSpPr>
        <p:spPr>
          <a:xfrm rot="5400000">
            <a:off x="1823975" y="2432683"/>
            <a:ext cx="789775" cy="396826"/>
          </a:xfrm>
          <a:prstGeom prst="line">
            <a:avLst/>
          </a:prstGeom>
          <a:ln w="19050">
            <a:solidFill>
              <a:schemeClr val="tx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BlokTextu 49"/>
          <p:cNvSpPr txBox="1"/>
          <p:nvPr/>
        </p:nvSpPr>
        <p:spPr>
          <a:xfrm>
            <a:off x="2102224" y="2293074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r</a:t>
            </a:r>
            <a:endParaRPr lang="sk-SK" sz="1400" b="1" dirty="0"/>
          </a:p>
        </p:txBody>
      </p:sp>
      <p:cxnSp>
        <p:nvCxnSpPr>
          <p:cNvPr id="48" name="Rovná spojnica 47"/>
          <p:cNvCxnSpPr/>
          <p:nvPr/>
        </p:nvCxnSpPr>
        <p:spPr>
          <a:xfrm>
            <a:off x="2032065" y="4198450"/>
            <a:ext cx="2310555" cy="317985"/>
          </a:xfrm>
          <a:prstGeom prst="line">
            <a:avLst/>
          </a:prstGeom>
          <a:ln w="19050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nica 50"/>
          <p:cNvCxnSpPr/>
          <p:nvPr/>
        </p:nvCxnSpPr>
        <p:spPr>
          <a:xfrm rot="16200000" flipV="1">
            <a:off x="1445916" y="3591362"/>
            <a:ext cx="1152000" cy="25779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nica 51"/>
          <p:cNvCxnSpPr/>
          <p:nvPr/>
        </p:nvCxnSpPr>
        <p:spPr>
          <a:xfrm rot="16200000" flipV="1">
            <a:off x="3784000" y="3920230"/>
            <a:ext cx="1152000" cy="25779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Skupina 46"/>
          <p:cNvGrpSpPr>
            <a:grpSpLocks/>
          </p:cNvGrpSpPr>
          <p:nvPr/>
        </p:nvGrpSpPr>
        <p:grpSpPr bwMode="auto">
          <a:xfrm>
            <a:off x="7666395" y="119497"/>
            <a:ext cx="1348083" cy="393700"/>
            <a:chOff x="2699794" y="4497810"/>
            <a:chExt cx="1347057" cy="393091"/>
          </a:xfrm>
        </p:grpSpPr>
        <p:pic>
          <p:nvPicPr>
            <p:cNvPr id="49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56" name="Zástupný symbol čísla snímky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4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Rovná spojnica 58"/>
          <p:cNvCxnSpPr/>
          <p:nvPr/>
        </p:nvCxnSpPr>
        <p:spPr>
          <a:xfrm>
            <a:off x="1857356" y="946776"/>
            <a:ext cx="2370612" cy="12892"/>
          </a:xfrm>
          <a:prstGeom prst="line">
            <a:avLst/>
          </a:prstGeom>
          <a:ln w="19050">
            <a:solidFill>
              <a:srgbClr val="008000"/>
            </a:solidFill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360000" y="18000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Lineárna zvislá perspektíva</a:t>
            </a:r>
          </a:p>
          <a:p>
            <a:r>
              <a:rPr lang="sk-SK" sz="1600" b="1" dirty="0" smtClean="0"/>
              <a:t>Vodorovné priamky</a:t>
            </a:r>
            <a:endParaRPr lang="sk-SK" sz="1600" b="1" dirty="0"/>
          </a:p>
        </p:txBody>
      </p:sp>
      <p:sp>
        <p:nvSpPr>
          <p:cNvPr id="34" name="Voľná forma 33"/>
          <p:cNvSpPr/>
          <p:nvPr/>
        </p:nvSpPr>
        <p:spPr>
          <a:xfrm>
            <a:off x="1904777" y="1899863"/>
            <a:ext cx="2670405" cy="735167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  <a:gd name="connsiteX0" fmla="*/ 0 w 4146487"/>
              <a:gd name="connsiteY0" fmla="*/ 497940 h 610517"/>
              <a:gd name="connsiteX1" fmla="*/ 552781 w 4146487"/>
              <a:gd name="connsiteY1" fmla="*/ 610517 h 610517"/>
              <a:gd name="connsiteX2" fmla="*/ 4146487 w 4146487"/>
              <a:gd name="connsiteY2" fmla="*/ 389299 h 610517"/>
              <a:gd name="connsiteX3" fmla="*/ 1620570 w 4146487"/>
              <a:gd name="connsiteY3" fmla="*/ 0 h 610517"/>
              <a:gd name="connsiteX4" fmla="*/ 0 w 4146487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1620570 w 2217629"/>
              <a:gd name="connsiteY3" fmla="*/ 0 h 610517"/>
              <a:gd name="connsiteX4" fmla="*/ 0 w 2217629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2154854 w 2217629"/>
              <a:gd name="connsiteY3" fmla="*/ 84581 h 610517"/>
              <a:gd name="connsiteX4" fmla="*/ 1620570 w 2217629"/>
              <a:gd name="connsiteY4" fmla="*/ 0 h 610517"/>
              <a:gd name="connsiteX5" fmla="*/ 0 w 2217629"/>
              <a:gd name="connsiteY5" fmla="*/ 497940 h 6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29" h="610517">
                <a:moveTo>
                  <a:pt x="0" y="497940"/>
                </a:moveTo>
                <a:lnTo>
                  <a:pt x="552781" y="610517"/>
                </a:lnTo>
                <a:lnTo>
                  <a:pt x="2217629" y="103523"/>
                </a:lnTo>
                <a:lnTo>
                  <a:pt x="2154854" y="84581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Voľná forma 3"/>
          <p:cNvSpPr/>
          <p:nvPr/>
        </p:nvSpPr>
        <p:spPr>
          <a:xfrm>
            <a:off x="1904796" y="3321046"/>
            <a:ext cx="2670405" cy="735167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  <a:gd name="connsiteX0" fmla="*/ 0 w 4146487"/>
              <a:gd name="connsiteY0" fmla="*/ 497940 h 610517"/>
              <a:gd name="connsiteX1" fmla="*/ 552781 w 4146487"/>
              <a:gd name="connsiteY1" fmla="*/ 610517 h 610517"/>
              <a:gd name="connsiteX2" fmla="*/ 4146487 w 4146487"/>
              <a:gd name="connsiteY2" fmla="*/ 389299 h 610517"/>
              <a:gd name="connsiteX3" fmla="*/ 1620570 w 4146487"/>
              <a:gd name="connsiteY3" fmla="*/ 0 h 610517"/>
              <a:gd name="connsiteX4" fmla="*/ 0 w 4146487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1620570 w 2217629"/>
              <a:gd name="connsiteY3" fmla="*/ 0 h 610517"/>
              <a:gd name="connsiteX4" fmla="*/ 0 w 2217629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2154854 w 2217629"/>
              <a:gd name="connsiteY3" fmla="*/ 84581 h 610517"/>
              <a:gd name="connsiteX4" fmla="*/ 1620570 w 2217629"/>
              <a:gd name="connsiteY4" fmla="*/ 0 h 610517"/>
              <a:gd name="connsiteX5" fmla="*/ 0 w 2217629"/>
              <a:gd name="connsiteY5" fmla="*/ 497940 h 6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29" h="610517">
                <a:moveTo>
                  <a:pt x="0" y="497940"/>
                </a:moveTo>
                <a:lnTo>
                  <a:pt x="552781" y="610517"/>
                </a:lnTo>
                <a:lnTo>
                  <a:pt x="2217629" y="103523"/>
                </a:lnTo>
                <a:lnTo>
                  <a:pt x="2154854" y="84581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55" name="Rovná spojnica 54"/>
          <p:cNvCxnSpPr/>
          <p:nvPr/>
        </p:nvCxnSpPr>
        <p:spPr>
          <a:xfrm rot="10800000" flipV="1">
            <a:off x="2214547" y="3865829"/>
            <a:ext cx="945113" cy="851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oľná forma 5"/>
          <p:cNvSpPr/>
          <p:nvPr/>
        </p:nvSpPr>
        <p:spPr>
          <a:xfrm>
            <a:off x="2589629" y="357166"/>
            <a:ext cx="1986580" cy="4000624"/>
          </a:xfrm>
          <a:custGeom>
            <a:avLst/>
            <a:gdLst>
              <a:gd name="connsiteX0" fmla="*/ 0 w 1964602"/>
              <a:gd name="connsiteY0" fmla="*/ 660903 h 3956364"/>
              <a:gd name="connsiteX1" fmla="*/ 1937442 w 1964602"/>
              <a:gd name="connsiteY1" fmla="*/ 0 h 3956364"/>
              <a:gd name="connsiteX2" fmla="*/ 1964602 w 1964602"/>
              <a:gd name="connsiteY2" fmla="*/ 3277354 h 3956364"/>
              <a:gd name="connsiteX3" fmla="*/ 18107 w 1964602"/>
              <a:gd name="connsiteY3" fmla="*/ 3956364 h 3956364"/>
              <a:gd name="connsiteX4" fmla="*/ 0 w 1964602"/>
              <a:gd name="connsiteY4" fmla="*/ 660903 h 39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602" h="3956364">
                <a:moveTo>
                  <a:pt x="0" y="660903"/>
                </a:moveTo>
                <a:lnTo>
                  <a:pt x="1937442" y="0"/>
                </a:lnTo>
                <a:lnTo>
                  <a:pt x="1964602" y="3277354"/>
                </a:lnTo>
                <a:lnTo>
                  <a:pt x="18107" y="3956364"/>
                </a:lnTo>
                <a:cubicBezTo>
                  <a:pt x="12071" y="2848824"/>
                  <a:pt x="6036" y="1741283"/>
                  <a:pt x="0" y="660903"/>
                </a:cubicBezTo>
                <a:close/>
              </a:path>
            </a:pathLst>
          </a:custGeom>
          <a:solidFill>
            <a:schemeClr val="bg1">
              <a:lumMod val="65000"/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037893" y="505209"/>
            <a:ext cx="287230" cy="3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1571604" y="4249103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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z</a:t>
            </a:r>
            <a:endParaRPr lang="sk-SK" sz="1400" b="1" dirty="0"/>
          </a:p>
        </p:txBody>
      </p:sp>
      <p:sp>
        <p:nvSpPr>
          <p:cNvPr id="17" name="Voľná forma 16"/>
          <p:cNvSpPr/>
          <p:nvPr/>
        </p:nvSpPr>
        <p:spPr>
          <a:xfrm>
            <a:off x="2630458" y="3441642"/>
            <a:ext cx="4993081" cy="1079290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6849458" y="3742501"/>
            <a:ext cx="370968" cy="401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</a:t>
            </a:r>
            <a:endParaRPr lang="sk-SK" sz="1400" b="1" dirty="0"/>
          </a:p>
        </p:txBody>
      </p:sp>
      <p:cxnSp>
        <p:nvCxnSpPr>
          <p:cNvPr id="19" name="Rovná spojnica 18"/>
          <p:cNvCxnSpPr/>
          <p:nvPr/>
        </p:nvCxnSpPr>
        <p:spPr>
          <a:xfrm>
            <a:off x="3539244" y="3751165"/>
            <a:ext cx="2770613" cy="432908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6356254" y="3960725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cxnSp>
        <p:nvCxnSpPr>
          <p:cNvPr id="22" name="Rovná spojnica 21"/>
          <p:cNvCxnSpPr/>
          <p:nvPr/>
        </p:nvCxnSpPr>
        <p:spPr>
          <a:xfrm rot="16200000" flipV="1">
            <a:off x="5638365" y="3441144"/>
            <a:ext cx="1474995" cy="31042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/>
        </p:nvCxnSpPr>
        <p:spPr>
          <a:xfrm flipV="1">
            <a:off x="1611047" y="3301832"/>
            <a:ext cx="3388379" cy="10684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3434157" y="1992482"/>
            <a:ext cx="308303" cy="3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883397" y="3097983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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h</a:t>
            </a:r>
            <a:endParaRPr lang="sk-SK" sz="1400" b="1" dirty="0"/>
          </a:p>
        </p:txBody>
      </p:sp>
      <p:cxnSp>
        <p:nvCxnSpPr>
          <p:cNvPr id="33" name="Rovná spojnica 32"/>
          <p:cNvCxnSpPr/>
          <p:nvPr/>
        </p:nvCxnSpPr>
        <p:spPr>
          <a:xfrm flipV="1">
            <a:off x="760702" y="1819567"/>
            <a:ext cx="4422239" cy="13944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lokTextu 55"/>
          <p:cNvSpPr txBox="1"/>
          <p:nvPr/>
        </p:nvSpPr>
        <p:spPr>
          <a:xfrm>
            <a:off x="360000" y="4714884"/>
            <a:ext cx="83872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Vodorovné</a:t>
            </a:r>
            <a:r>
              <a:rPr lang="sk-SK" sz="1600" dirty="0" smtClean="0"/>
              <a:t> priamky sú priamky rovnobežné so základnou rovinou </a:t>
            </a:r>
            <a:r>
              <a:rPr lang="sk-SK" sz="1600" b="1" dirty="0" smtClean="0">
                <a:sym typeface="Symbol"/>
              </a:rPr>
              <a:t></a:t>
            </a:r>
            <a:r>
              <a:rPr lang="sk-SK" sz="1600" dirty="0" smtClean="0"/>
              <a:t>.</a:t>
            </a:r>
          </a:p>
          <a:p>
            <a:r>
              <a:rPr lang="sk-SK" sz="1600" dirty="0" smtClean="0"/>
              <a:t>Všetky vodorovné priamky majú </a:t>
            </a:r>
            <a:r>
              <a:rPr lang="sk-SK" sz="1600" dirty="0" err="1" smtClean="0"/>
              <a:t>úbežník</a:t>
            </a:r>
            <a:r>
              <a:rPr lang="sk-SK" sz="1600" dirty="0" smtClean="0"/>
              <a:t> na horizonte.</a:t>
            </a:r>
            <a:endParaRPr lang="sk-SK" sz="1400" dirty="0" smtClean="0"/>
          </a:p>
          <a:p>
            <a:endParaRPr lang="sk-SK" sz="1600" dirty="0" smtClean="0"/>
          </a:p>
          <a:p>
            <a:r>
              <a:rPr lang="sk-SK" sz="1200" dirty="0" smtClean="0">
                <a:solidFill>
                  <a:srgbClr val="0000FF"/>
                </a:solidFill>
              </a:rPr>
              <a:t>Príklad: </a:t>
            </a:r>
            <a:r>
              <a:rPr lang="sk-SK" sz="1200" dirty="0" smtClean="0"/>
              <a:t>Priamka </a:t>
            </a:r>
            <a:r>
              <a:rPr lang="sk-SK" sz="1200" b="1" dirty="0" smtClean="0"/>
              <a:t>a </a:t>
            </a:r>
            <a:r>
              <a:rPr lang="sk-SK" sz="1200" dirty="0" smtClean="0"/>
              <a:t>leží v rovine</a:t>
            </a:r>
            <a:r>
              <a:rPr lang="sk-SK" sz="1200" b="1" dirty="0" smtClean="0"/>
              <a:t> </a:t>
            </a:r>
            <a:r>
              <a:rPr lang="sk-SK" sz="1200" b="1" dirty="0" smtClean="0">
                <a:sym typeface="Symbol"/>
              </a:rPr>
              <a:t></a:t>
            </a:r>
            <a:r>
              <a:rPr lang="sk-SK" sz="1200" dirty="0" smtClean="0">
                <a:sym typeface="Symbol"/>
              </a:rPr>
              <a:t>. Jej </a:t>
            </a:r>
            <a:r>
              <a:rPr lang="sk-SK" sz="1200" dirty="0" err="1" smtClean="0">
                <a:sym typeface="Symbol"/>
              </a:rPr>
              <a:t>stopník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b="1" dirty="0" err="1" smtClean="0">
                <a:sym typeface="Symbol"/>
              </a:rPr>
              <a:t>P</a:t>
            </a:r>
            <a:r>
              <a:rPr lang="sk-SK" sz="1200" b="1" baseline="30000" dirty="0" err="1" smtClean="0">
                <a:sym typeface="Symbol"/>
              </a:rPr>
              <a:t>a</a:t>
            </a:r>
            <a:r>
              <a:rPr lang="sk-SK" sz="1200" b="1" baseline="30000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(priesečník s priemetňou </a:t>
            </a:r>
            <a:r>
              <a:rPr lang="sk-SK" sz="1200" b="1" dirty="0" smtClean="0">
                <a:sym typeface="Symbol"/>
              </a:rPr>
              <a:t></a:t>
            </a:r>
            <a:r>
              <a:rPr lang="sk-SK" sz="1200" dirty="0" smtClean="0">
                <a:sym typeface="Symbol"/>
              </a:rPr>
              <a:t>) leží na </a:t>
            </a:r>
            <a:r>
              <a:rPr lang="sk-SK" sz="1200" dirty="0" err="1" smtClean="0">
                <a:sym typeface="Symbol"/>
              </a:rPr>
              <a:t>základnici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b="1" dirty="0" smtClean="0">
                <a:sym typeface="Symbol"/>
              </a:rPr>
              <a:t>z</a:t>
            </a:r>
            <a:r>
              <a:rPr lang="sk-SK" sz="1200" dirty="0" smtClean="0">
                <a:sym typeface="Symbol"/>
              </a:rPr>
              <a:t>.</a:t>
            </a:r>
          </a:p>
          <a:p>
            <a:r>
              <a:rPr lang="sk-SK" sz="1200" dirty="0" smtClean="0">
                <a:sym typeface="Symbol"/>
              </a:rPr>
              <a:t>Priamka </a:t>
            </a:r>
            <a:r>
              <a:rPr lang="sk-SK" sz="1200" b="1" dirty="0" smtClean="0">
                <a:sym typeface="Symbol"/>
              </a:rPr>
              <a:t>b</a:t>
            </a:r>
            <a:r>
              <a:rPr lang="sk-SK" sz="1200" dirty="0" smtClean="0">
                <a:sym typeface="Symbol"/>
              </a:rPr>
              <a:t>, rovnobežná s priamkou </a:t>
            </a:r>
            <a:r>
              <a:rPr lang="sk-SK" sz="1200" b="1" dirty="0" smtClean="0">
                <a:sym typeface="Symbol"/>
              </a:rPr>
              <a:t>a</a:t>
            </a:r>
            <a:r>
              <a:rPr lang="sk-SK" sz="1200" dirty="0" smtClean="0">
                <a:sym typeface="Symbol"/>
              </a:rPr>
              <a:t>, neleží v rovine </a:t>
            </a:r>
            <a:r>
              <a:rPr lang="sk-SK" sz="1200" b="1" dirty="0" smtClean="0">
                <a:sym typeface="Symbol"/>
              </a:rPr>
              <a:t></a:t>
            </a:r>
            <a:r>
              <a:rPr lang="sk-SK" sz="1200" dirty="0" smtClean="0">
                <a:sym typeface="Symbol"/>
              </a:rPr>
              <a:t>. Jej </a:t>
            </a:r>
            <a:r>
              <a:rPr lang="sk-SK" sz="1200" dirty="0" err="1" smtClean="0">
                <a:sym typeface="Symbol"/>
              </a:rPr>
              <a:t>stopník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b="1" dirty="0" err="1" smtClean="0">
                <a:sym typeface="Symbol"/>
              </a:rPr>
              <a:t>P</a:t>
            </a:r>
            <a:r>
              <a:rPr lang="sk-SK" sz="1200" b="1" baseline="30000" dirty="0" err="1" smtClean="0">
                <a:sym typeface="Symbol"/>
              </a:rPr>
              <a:t>b</a:t>
            </a:r>
            <a:r>
              <a:rPr lang="sk-SK" sz="1200" b="1" baseline="30000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(priesečník s priemetňou </a:t>
            </a:r>
            <a:r>
              <a:rPr lang="sk-SK" sz="1200" b="1" dirty="0" smtClean="0">
                <a:sym typeface="Symbol"/>
              </a:rPr>
              <a:t></a:t>
            </a:r>
            <a:r>
              <a:rPr lang="sk-SK" sz="1200" dirty="0" smtClean="0">
                <a:sym typeface="Symbol"/>
              </a:rPr>
              <a:t>) neleží na </a:t>
            </a:r>
            <a:r>
              <a:rPr lang="sk-SK" sz="1200" dirty="0" err="1" smtClean="0">
                <a:sym typeface="Symbol"/>
              </a:rPr>
              <a:t>základnici</a:t>
            </a:r>
            <a:r>
              <a:rPr lang="sk-SK" sz="1200" dirty="0" smtClean="0">
                <a:sym typeface="Symbol"/>
              </a:rPr>
              <a:t>.</a:t>
            </a:r>
          </a:p>
          <a:p>
            <a:r>
              <a:rPr lang="sk-SK" sz="1200" dirty="0" smtClean="0">
                <a:sym typeface="Symbol"/>
              </a:rPr>
              <a:t>Smerové priamky </a:t>
            </a:r>
            <a:r>
              <a:rPr lang="sk-SK" sz="1200" b="1" dirty="0" smtClean="0">
                <a:sym typeface="Symbol"/>
              </a:rPr>
              <a:t>a´ </a:t>
            </a:r>
            <a:r>
              <a:rPr lang="sk-SK" sz="1200" dirty="0" smtClean="0">
                <a:sym typeface="Symbol"/>
              </a:rPr>
              <a:t>a </a:t>
            </a:r>
            <a:r>
              <a:rPr lang="sk-SK" sz="1200" b="1" dirty="0" smtClean="0">
                <a:sym typeface="Symbol"/>
              </a:rPr>
              <a:t>b´</a:t>
            </a:r>
            <a:r>
              <a:rPr lang="sk-SK" sz="1200" dirty="0" smtClean="0">
                <a:sym typeface="Symbol"/>
              </a:rPr>
              <a:t> sú totožné, ich </a:t>
            </a:r>
            <a:r>
              <a:rPr lang="sk-SK" sz="1200" dirty="0" err="1" smtClean="0">
                <a:sym typeface="Symbol"/>
              </a:rPr>
              <a:t>stopník</a:t>
            </a:r>
            <a:r>
              <a:rPr lang="sk-SK" sz="1200" dirty="0" smtClean="0">
                <a:sym typeface="Symbol"/>
              </a:rPr>
              <a:t> </a:t>
            </a:r>
            <a:r>
              <a:rPr lang="sk-SK" sz="1200" b="1" dirty="0" err="1" smtClean="0">
                <a:sym typeface="Symbol"/>
              </a:rPr>
              <a:t>U</a:t>
            </a:r>
            <a:r>
              <a:rPr lang="sk-SK" sz="1200" b="1" baseline="30000" dirty="0" err="1" smtClean="0">
                <a:sym typeface="Symbol"/>
              </a:rPr>
              <a:t>a</a:t>
            </a:r>
            <a:r>
              <a:rPr lang="sk-SK" sz="1200" b="1" baseline="-25000" dirty="0" err="1" smtClean="0">
                <a:sym typeface="Symbol"/>
              </a:rPr>
              <a:t>s</a:t>
            </a:r>
            <a:r>
              <a:rPr lang="sk-SK" sz="1200" b="1" dirty="0" smtClean="0">
                <a:sym typeface="Symbol"/>
              </a:rPr>
              <a:t> </a:t>
            </a:r>
            <a:r>
              <a:rPr lang="sk-SK" sz="1200" dirty="0" smtClean="0">
                <a:sym typeface="Symbol"/>
              </a:rPr>
              <a:t>je </a:t>
            </a:r>
            <a:r>
              <a:rPr lang="sk-SK" sz="1200" dirty="0" err="1" smtClean="0">
                <a:sym typeface="Symbol"/>
              </a:rPr>
              <a:t>úbežníkom</a:t>
            </a:r>
            <a:r>
              <a:rPr lang="sk-SK" sz="1200" dirty="0" smtClean="0">
                <a:sym typeface="Symbol"/>
              </a:rPr>
              <a:t> všetkých priamok, ktoré sú s priamkou </a:t>
            </a:r>
            <a:r>
              <a:rPr lang="sk-SK" sz="1200" b="1" dirty="0" smtClean="0">
                <a:sym typeface="Symbol"/>
              </a:rPr>
              <a:t>a</a:t>
            </a:r>
            <a:r>
              <a:rPr lang="sk-SK" sz="1200" dirty="0" smtClean="0">
                <a:sym typeface="Symbol"/>
              </a:rPr>
              <a:t> rovnobežné.</a:t>
            </a:r>
            <a:endParaRPr lang="sk-SK" sz="1200" dirty="0" smtClean="0"/>
          </a:p>
        </p:txBody>
      </p:sp>
      <p:cxnSp>
        <p:nvCxnSpPr>
          <p:cNvPr id="40" name="Rovná spojnica 39"/>
          <p:cNvCxnSpPr/>
          <p:nvPr/>
        </p:nvCxnSpPr>
        <p:spPr>
          <a:xfrm>
            <a:off x="3192449" y="3866681"/>
            <a:ext cx="3643338" cy="1588"/>
          </a:xfrm>
          <a:prstGeom prst="line">
            <a:avLst/>
          </a:prstGeom>
          <a:ln w="19050">
            <a:solidFill>
              <a:srgbClr val="0000FF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lokTextu 48"/>
          <p:cNvSpPr txBox="1"/>
          <p:nvPr/>
        </p:nvSpPr>
        <p:spPr>
          <a:xfrm>
            <a:off x="7696278" y="268452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a´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244405" y="3472606"/>
            <a:ext cx="602401" cy="37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H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50" name="BlokTextu 49"/>
          <p:cNvSpPr txBox="1"/>
          <p:nvPr/>
        </p:nvSpPr>
        <p:spPr>
          <a:xfrm>
            <a:off x="5275826" y="36212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a</a:t>
            </a:r>
            <a:endParaRPr lang="sk-SK" sz="1400" b="1" dirty="0">
              <a:solidFill>
                <a:srgbClr val="0033CC"/>
              </a:solidFill>
            </a:endParaRPr>
          </a:p>
        </p:txBody>
      </p:sp>
      <p:cxnSp>
        <p:nvCxnSpPr>
          <p:cNvPr id="51" name="Rovná spojnica 50"/>
          <p:cNvCxnSpPr/>
          <p:nvPr/>
        </p:nvCxnSpPr>
        <p:spPr>
          <a:xfrm>
            <a:off x="4225835" y="957776"/>
            <a:ext cx="3643338" cy="1588"/>
          </a:xfrm>
          <a:prstGeom prst="line">
            <a:avLst/>
          </a:prstGeom>
          <a:ln w="19050">
            <a:solidFill>
              <a:srgbClr val="008000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BlokTextu 51"/>
          <p:cNvSpPr txBox="1"/>
          <p:nvPr/>
        </p:nvSpPr>
        <p:spPr>
          <a:xfrm>
            <a:off x="7072801" y="71238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8000"/>
                </a:solidFill>
              </a:rPr>
              <a:t>b</a:t>
            </a:r>
            <a:endParaRPr lang="sk-SK" sz="1400" b="1" dirty="0">
              <a:solidFill>
                <a:srgbClr val="008000"/>
              </a:solidFill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2966124" y="3603158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  <a:sym typeface="Symbol"/>
              </a:rPr>
              <a:t>P</a:t>
            </a:r>
            <a:r>
              <a:rPr lang="sk-SK" sz="1400" b="1" baseline="30000" dirty="0" err="1" smtClean="0">
                <a:solidFill>
                  <a:srgbClr val="0033CC"/>
                </a:solidFill>
                <a:sym typeface="Symbol"/>
              </a:rPr>
              <a:t>a</a:t>
            </a:r>
            <a:r>
              <a:rPr lang="sk-SK" sz="1400" b="1" dirty="0" smtClean="0">
                <a:solidFill>
                  <a:srgbClr val="0033CC"/>
                </a:solidFill>
                <a:sym typeface="Symbol"/>
              </a:rPr>
              <a:t> 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61" name="BlokTextu 60"/>
          <p:cNvSpPr txBox="1"/>
          <p:nvPr/>
        </p:nvSpPr>
        <p:spPr>
          <a:xfrm>
            <a:off x="7903690" y="2692595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</a:t>
            </a:r>
            <a:r>
              <a:rPr lang="sk-SK" sz="1400" b="1" dirty="0" smtClean="0">
                <a:solidFill>
                  <a:srgbClr val="008000"/>
                </a:solidFill>
              </a:rPr>
              <a:t> b´</a:t>
            </a:r>
            <a:endParaRPr lang="sk-SK" sz="1400" b="1" dirty="0">
              <a:solidFill>
                <a:srgbClr val="008000"/>
              </a:solidFill>
            </a:endParaRPr>
          </a:p>
        </p:txBody>
      </p:sp>
      <p:sp>
        <p:nvSpPr>
          <p:cNvPr id="63" name="BlokTextu 62"/>
          <p:cNvSpPr txBox="1"/>
          <p:nvPr/>
        </p:nvSpPr>
        <p:spPr>
          <a:xfrm>
            <a:off x="1764542" y="2730284"/>
            <a:ext cx="973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sym typeface="Symbol"/>
              </a:rPr>
              <a:t>a</a:t>
            </a:r>
            <a:r>
              <a:rPr lang="sk-SK" sz="1400" b="1" baseline="-25000" dirty="0" err="1" smtClean="0">
                <a:solidFill>
                  <a:srgbClr val="0033CC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0033CC"/>
                </a:solidFill>
                <a:sym typeface="Symbol"/>
              </a:rPr>
              <a:t> = </a:t>
            </a:r>
            <a:r>
              <a:rPr lang="sk-SK" sz="1400" b="1" dirty="0" err="1" smtClean="0">
                <a:solidFill>
                  <a:srgbClr val="008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sk-SK" sz="1400" b="1" baseline="-25000" dirty="0" err="1" smtClean="0">
                <a:solidFill>
                  <a:srgbClr val="008000"/>
                </a:solidFill>
                <a:sym typeface="Symbol"/>
              </a:rPr>
              <a:t>s</a:t>
            </a:r>
            <a:r>
              <a:rPr lang="sk-SK" sz="1400" b="1" dirty="0" smtClean="0">
                <a:solidFill>
                  <a:srgbClr val="0033CC"/>
                </a:solidFill>
                <a:sym typeface="Symbol"/>
              </a:rPr>
              <a:t> </a:t>
            </a:r>
            <a:endParaRPr lang="sk-SK" sz="1400" b="1" dirty="0">
              <a:solidFill>
                <a:srgbClr val="0033CC"/>
              </a:solidFill>
            </a:endParaRPr>
          </a:p>
        </p:txBody>
      </p:sp>
      <p:grpSp>
        <p:nvGrpSpPr>
          <p:cNvPr id="69" name="Skupina 68"/>
          <p:cNvGrpSpPr/>
          <p:nvPr/>
        </p:nvGrpSpPr>
        <p:grpSpPr>
          <a:xfrm>
            <a:off x="6795325" y="884940"/>
            <a:ext cx="205567" cy="146570"/>
            <a:chOff x="6576638" y="1500174"/>
            <a:chExt cx="205567" cy="146570"/>
          </a:xfrm>
        </p:grpSpPr>
        <p:cxnSp>
          <p:nvCxnSpPr>
            <p:cNvPr id="66" name="Rovná spojnica 65"/>
            <p:cNvCxnSpPr/>
            <p:nvPr/>
          </p:nvCxnSpPr>
          <p:spPr>
            <a:xfrm rot="5400000">
              <a:off x="6576638" y="1500174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ovná spojnica 67"/>
            <p:cNvCxnSpPr/>
            <p:nvPr/>
          </p:nvCxnSpPr>
          <p:spPr>
            <a:xfrm rot="5400000">
              <a:off x="6643702" y="1508241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Skupina 69"/>
          <p:cNvGrpSpPr/>
          <p:nvPr/>
        </p:nvGrpSpPr>
        <p:grpSpPr>
          <a:xfrm>
            <a:off x="5643570" y="3782496"/>
            <a:ext cx="205567" cy="146570"/>
            <a:chOff x="6576638" y="1500174"/>
            <a:chExt cx="205567" cy="146570"/>
          </a:xfrm>
        </p:grpSpPr>
        <p:cxnSp>
          <p:nvCxnSpPr>
            <p:cNvPr id="71" name="Rovná spojnica 70"/>
            <p:cNvCxnSpPr/>
            <p:nvPr/>
          </p:nvCxnSpPr>
          <p:spPr>
            <a:xfrm rot="5400000">
              <a:off x="6576638" y="1500174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ovná spojnica 71"/>
            <p:cNvCxnSpPr/>
            <p:nvPr/>
          </p:nvCxnSpPr>
          <p:spPr>
            <a:xfrm rot="5400000">
              <a:off x="6643702" y="1508241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Skupina 72"/>
          <p:cNvGrpSpPr/>
          <p:nvPr/>
        </p:nvGrpSpPr>
        <p:grpSpPr>
          <a:xfrm>
            <a:off x="7631517" y="2604262"/>
            <a:ext cx="205567" cy="146570"/>
            <a:chOff x="6576638" y="1500174"/>
            <a:chExt cx="205567" cy="146570"/>
          </a:xfrm>
        </p:grpSpPr>
        <p:cxnSp>
          <p:nvCxnSpPr>
            <p:cNvPr id="74" name="Rovná spojnica 73"/>
            <p:cNvCxnSpPr/>
            <p:nvPr/>
          </p:nvCxnSpPr>
          <p:spPr>
            <a:xfrm rot="5400000">
              <a:off x="6576638" y="1500174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ovná spojnica 74"/>
            <p:cNvCxnSpPr/>
            <p:nvPr/>
          </p:nvCxnSpPr>
          <p:spPr>
            <a:xfrm rot="5400000">
              <a:off x="6643702" y="1508241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BlokTextu 75"/>
          <p:cNvSpPr txBox="1"/>
          <p:nvPr/>
        </p:nvSpPr>
        <p:spPr>
          <a:xfrm>
            <a:off x="4147640" y="963164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8000"/>
                </a:solidFill>
                <a:sym typeface="Symbol"/>
              </a:rPr>
              <a:t>P</a:t>
            </a:r>
            <a:r>
              <a:rPr lang="sk-SK" sz="1400" b="1" baseline="30000" dirty="0" err="1" smtClean="0">
                <a:solidFill>
                  <a:srgbClr val="008000"/>
                </a:solidFill>
                <a:sym typeface="Symbol"/>
              </a:rPr>
              <a:t>b</a:t>
            </a:r>
            <a:endParaRPr lang="sk-SK" sz="1400" b="1" dirty="0">
              <a:solidFill>
                <a:srgbClr val="008000"/>
              </a:solidFill>
            </a:endParaRPr>
          </a:p>
        </p:txBody>
      </p:sp>
      <p:sp>
        <p:nvSpPr>
          <p:cNvPr id="29" name="Voľná forma 28"/>
          <p:cNvSpPr/>
          <p:nvPr/>
        </p:nvSpPr>
        <p:spPr>
          <a:xfrm>
            <a:off x="2591540" y="2033151"/>
            <a:ext cx="4993081" cy="1079290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43" name="Rovná spojnica 42"/>
          <p:cNvCxnSpPr/>
          <p:nvPr/>
        </p:nvCxnSpPr>
        <p:spPr>
          <a:xfrm flipV="1">
            <a:off x="2317687" y="2706986"/>
            <a:ext cx="5767058" cy="2716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/>
          <p:cNvSpPr txBox="1"/>
          <p:nvPr/>
        </p:nvSpPr>
        <p:spPr>
          <a:xfrm>
            <a:off x="6669239" y="2349780"/>
            <a:ext cx="413469" cy="370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´</a:t>
            </a:r>
            <a:endParaRPr lang="sk-SK" sz="14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6291422" y="2393046"/>
            <a:ext cx="30489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endParaRPr lang="sk-SK" sz="1400" b="1" dirty="0"/>
          </a:p>
        </p:txBody>
      </p:sp>
      <p:pic>
        <p:nvPicPr>
          <p:cNvPr id="48" name="Picture 4" descr="http://studentview.ceskyblog.cz/data/studentview/upload/2007/07/otaz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0" y="6060176"/>
            <a:ext cx="571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BlokTextu 52"/>
          <p:cNvSpPr txBox="1"/>
          <p:nvPr/>
        </p:nvSpPr>
        <p:spPr>
          <a:xfrm>
            <a:off x="1043608" y="6165304"/>
            <a:ext cx="5734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 smtClean="0"/>
              <a:t>Doplňte do obrázku ďalšie vodorovné priamky, ktoré sú rovnobežné s priamkou </a:t>
            </a:r>
            <a:r>
              <a:rPr lang="sk-SK" sz="1200" b="1" dirty="0" smtClean="0"/>
              <a:t>a</a:t>
            </a:r>
            <a:r>
              <a:rPr lang="sk-SK" sz="1200" dirty="0" smtClean="0"/>
              <a:t>,</a:t>
            </a:r>
            <a:r>
              <a:rPr lang="sk-SK" sz="1200" b="1" dirty="0" smtClean="0"/>
              <a:t> </a:t>
            </a:r>
          </a:p>
          <a:p>
            <a:r>
              <a:rPr lang="sk-SK" sz="1200" dirty="0" smtClean="0"/>
              <a:t>a aj také vodorovné priamky, ktoré nie sú rovnobežné s priamkou </a:t>
            </a:r>
            <a:r>
              <a:rPr lang="sk-SK" sz="1200" b="1" dirty="0" smtClean="0"/>
              <a:t>a</a:t>
            </a:r>
            <a:r>
              <a:rPr lang="sk-SK" sz="1200" dirty="0" smtClean="0"/>
              <a:t>.</a:t>
            </a:r>
            <a:endParaRPr lang="sk-SK" sz="1200" dirty="0"/>
          </a:p>
        </p:txBody>
      </p:sp>
      <p:cxnSp>
        <p:nvCxnSpPr>
          <p:cNvPr id="60" name="Rovná spojnica 59"/>
          <p:cNvCxnSpPr/>
          <p:nvPr/>
        </p:nvCxnSpPr>
        <p:spPr>
          <a:xfrm flipH="1" flipV="1">
            <a:off x="3571705" y="2334251"/>
            <a:ext cx="29852" cy="141844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3581134" y="2341989"/>
            <a:ext cx="2782304" cy="382908"/>
          </a:xfrm>
          <a:prstGeom prst="line">
            <a:avLst/>
          </a:prstGeom>
          <a:ln w="19050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>
            <a:spLocks noChangeAspect="1"/>
          </p:cNvSpPr>
          <p:nvPr/>
        </p:nvSpPr>
        <p:spPr>
          <a:xfrm>
            <a:off x="3539975" y="2310376"/>
            <a:ext cx="52020" cy="520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>
            <a:spLocks noChangeAspect="1"/>
          </p:cNvSpPr>
          <p:nvPr/>
        </p:nvSpPr>
        <p:spPr>
          <a:xfrm>
            <a:off x="6336905" y="2690040"/>
            <a:ext cx="52020" cy="5202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58" name="Skupina 57"/>
          <p:cNvGrpSpPr>
            <a:grpSpLocks/>
          </p:cNvGrpSpPr>
          <p:nvPr/>
        </p:nvGrpSpPr>
        <p:grpSpPr bwMode="auto">
          <a:xfrm>
            <a:off x="7666395" y="119497"/>
            <a:ext cx="1348083" cy="393700"/>
            <a:chOff x="2699794" y="4497810"/>
            <a:chExt cx="1347057" cy="393091"/>
          </a:xfrm>
        </p:grpSpPr>
        <p:pic>
          <p:nvPicPr>
            <p:cNvPr id="62" name="Picture 5" descr="mandaly"/>
            <p:cNvPicPr>
              <a:picLocks noChangeAspect="1" noChangeArrowheads="1"/>
            </p:cNvPicPr>
            <p:nvPr/>
          </p:nvPicPr>
          <p:blipFill>
            <a:blip r:embed="rId4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67" name="Zástupný symbol čísla snímky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Donatell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10" y="3793365"/>
            <a:ext cx="5269089" cy="257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 descr="Donatello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597" y="142852"/>
            <a:ext cx="7538315" cy="342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6"/>
          <p:cNvSpPr>
            <a:spLocks noChangeShapeType="1"/>
          </p:cNvSpPr>
          <p:nvPr/>
        </p:nvSpPr>
        <p:spPr bwMode="auto">
          <a:xfrm flipH="1">
            <a:off x="4526486" y="1777032"/>
            <a:ext cx="1598339" cy="21727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 flipH="1" flipV="1">
            <a:off x="5500692" y="2000239"/>
            <a:ext cx="1475227" cy="1384281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4362563" y="1946668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8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sk-SK" sz="1400" b="1" baseline="-25000" dirty="0" err="1" smtClean="0">
                <a:solidFill>
                  <a:srgbClr val="008000"/>
                </a:solidFill>
                <a:sym typeface="Symbol"/>
              </a:rPr>
              <a:t>s</a:t>
            </a:r>
            <a:r>
              <a:rPr lang="sk-SK" sz="1400" b="1" dirty="0" smtClean="0">
                <a:solidFill>
                  <a:srgbClr val="0033CC"/>
                </a:solidFill>
                <a:sym typeface="Symbol"/>
              </a:rPr>
              <a:t> 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202243" y="198551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a</a:t>
            </a:r>
            <a:r>
              <a:rPr lang="sk-SK" sz="1400" b="1" baseline="-25000" dirty="0" err="1" smtClean="0">
                <a:solidFill>
                  <a:srgbClr val="FF0000"/>
                </a:solidFill>
                <a:sym typeface="Symbol"/>
              </a:rPr>
              <a:t>s</a:t>
            </a:r>
            <a:endParaRPr lang="sk-SK" sz="1400" b="1" dirty="0">
              <a:solidFill>
                <a:srgbClr val="FF0000"/>
              </a:solidFill>
            </a:endParaRPr>
          </a:p>
        </p:txBody>
      </p:sp>
      <p:pic>
        <p:nvPicPr>
          <p:cNvPr id="10" name="Picture 8" descr="http://www.autoobrana.sk/Linky.files/image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3850" y="4327487"/>
            <a:ext cx="824992" cy="103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BlokTextu 13"/>
          <p:cNvSpPr txBox="1"/>
          <p:nvPr/>
        </p:nvSpPr>
        <p:spPr>
          <a:xfrm>
            <a:off x="5929322" y="5487615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smtClean="0">
                <a:solidFill>
                  <a:srgbClr val="0000FF"/>
                </a:solidFill>
              </a:rPr>
              <a:t>Hrany schodíšť nemajú spoločný </a:t>
            </a:r>
            <a:r>
              <a:rPr lang="sk-SK" sz="1200" dirty="0" err="1" smtClean="0">
                <a:solidFill>
                  <a:srgbClr val="0000FF"/>
                </a:solidFill>
              </a:rPr>
              <a:t>úbežník</a:t>
            </a:r>
            <a:r>
              <a:rPr lang="sk-SK" sz="1200" dirty="0" smtClean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sk-SK" sz="1200" dirty="0" smtClean="0">
                <a:solidFill>
                  <a:srgbClr val="0000FF"/>
                </a:solidFill>
              </a:rPr>
              <a:t>Čo to znamená?</a:t>
            </a:r>
            <a:endParaRPr lang="sk-SK" sz="1200" dirty="0">
              <a:solidFill>
                <a:srgbClr val="0000FF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79512" y="3481263"/>
            <a:ext cx="8851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/>
              <a:t>Donatello</a:t>
            </a:r>
            <a:r>
              <a:rPr lang="sk-SK" sz="1400" b="1" dirty="0" smtClean="0"/>
              <a:t>: </a:t>
            </a:r>
            <a:r>
              <a:rPr lang="sk-SK" sz="1400" dirty="0" smtClean="0"/>
              <a:t>Reliéf na hlavnom oltári v kostole S. </a:t>
            </a:r>
            <a:r>
              <a:rPr lang="sk-SK" sz="1400" dirty="0" err="1" smtClean="0"/>
              <a:t>Antonio</a:t>
            </a:r>
            <a:r>
              <a:rPr lang="sk-SK" sz="1400" dirty="0" smtClean="0"/>
              <a:t> v </a:t>
            </a:r>
            <a:r>
              <a:rPr lang="sk-SK" sz="1400" dirty="0" err="1" smtClean="0"/>
              <a:t>Padove</a:t>
            </a:r>
            <a:r>
              <a:rPr lang="sk-SK" sz="1400" dirty="0" smtClean="0"/>
              <a:t>. Zdroj</a:t>
            </a:r>
            <a:r>
              <a:rPr lang="en-US" sz="1400" dirty="0" smtClean="0"/>
              <a:t> </a:t>
            </a:r>
            <a:r>
              <a:rPr lang="en-US" sz="1400" dirty="0" err="1" smtClean="0"/>
              <a:t>obr</a:t>
            </a:r>
            <a:r>
              <a:rPr lang="sk-SK" sz="1400" dirty="0" smtClean="0"/>
              <a:t>á</a:t>
            </a:r>
            <a:r>
              <a:rPr lang="en-US" sz="1400" dirty="0" err="1" smtClean="0"/>
              <a:t>zkov</a:t>
            </a:r>
            <a:r>
              <a:rPr lang="sk-SK" sz="1400" dirty="0" smtClean="0"/>
              <a:t>: </a:t>
            </a:r>
            <a:r>
              <a:rPr lang="en-US" sz="1400" dirty="0" smtClean="0"/>
              <a:t>[</a:t>
            </a:r>
            <a:r>
              <a:rPr lang="sk-SK" sz="1400" dirty="0" smtClean="0"/>
              <a:t>A. </a:t>
            </a:r>
            <a:r>
              <a:rPr lang="sk-SK" sz="1400" dirty="0" err="1" smtClean="0"/>
              <a:t>Coleová</a:t>
            </a:r>
            <a:r>
              <a:rPr lang="sk-SK" sz="1400" dirty="0" smtClean="0"/>
              <a:t>: Perspektíva</a:t>
            </a:r>
            <a:r>
              <a:rPr lang="en-US" sz="1400" dirty="0" smtClean="0"/>
              <a:t>]</a:t>
            </a:r>
            <a:r>
              <a:rPr lang="sk-SK" sz="1400" dirty="0" smtClean="0"/>
              <a:t>.</a:t>
            </a:r>
            <a:endParaRPr lang="sk-SK" sz="1400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6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8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Lineárna zvislá perspektíva je daná prvkami vnútornej orientácie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pričom polomer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kružnice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sa rovná polovici dištancie, t. j.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r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= </a:t>
            </a:r>
            <a:r>
              <a:rPr lang="sk-SK" sz="1400" b="1" dirty="0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/</a:t>
            </a:r>
            <a:r>
              <a:rPr lang="sk-SK" sz="1400" b="1" dirty="0" smtClean="0">
                <a:solidFill>
                  <a:srgbClr val="FF0000"/>
                </a:solidFill>
              </a:rPr>
              <a:t>2</a:t>
            </a:r>
            <a:r>
              <a:rPr lang="sk-SK" sz="1400" dirty="0" smtClean="0">
                <a:solidFill>
                  <a:srgbClr val="FF0000"/>
                </a:solidFill>
              </a:rPr>
              <a:t>. Daný je horizont 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 a </a:t>
            </a:r>
            <a:r>
              <a:rPr lang="sk-SK" sz="1400" dirty="0" err="1" smtClean="0">
                <a:solidFill>
                  <a:srgbClr val="FF0000"/>
                </a:solidFill>
              </a:rPr>
              <a:t>základnica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</a:rPr>
              <a:t>z</a:t>
            </a:r>
            <a:r>
              <a:rPr lang="sk-SK" sz="1400" dirty="0" smtClean="0">
                <a:solidFill>
                  <a:srgbClr val="FF0000"/>
                </a:solidFill>
              </a:rPr>
              <a:t>.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Určte dĺžku úsečky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endParaRPr lang="sk-SK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3"/>
          <p:cNvSpPr txBox="1">
            <a:spLocks noChangeArrowheads="1"/>
          </p:cNvSpPr>
          <p:nvPr/>
        </p:nvSpPr>
        <p:spPr bwMode="auto">
          <a:xfrm>
            <a:off x="0" y="75600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P1</a:t>
            </a:r>
            <a:endParaRPr lang="sk-SK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19"/>
          <p:cNvSpPr>
            <a:spLocks noChangeAspect="1" noChangeArrowheads="1"/>
          </p:cNvSpPr>
          <p:nvPr/>
        </p:nvSpPr>
        <p:spPr bwMode="auto">
          <a:xfrm flipH="1">
            <a:off x="1721104" y="2670704"/>
            <a:ext cx="2160000" cy="216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 flipH="1">
            <a:off x="71406" y="3750704"/>
            <a:ext cx="619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 flipH="1">
            <a:off x="182494" y="4898817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z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 flipH="1">
            <a:off x="182494" y="3714752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h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 flipH="1">
            <a:off x="3194798" y="408387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 flipH="1">
            <a:off x="2175645" y="4314401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 flipH="1">
            <a:off x="2338330" y="4911092"/>
            <a:ext cx="37382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A</a:t>
            </a:r>
            <a:r>
              <a:rPr lang="sk-SK" sz="1400" b="1" baseline="30000" dirty="0" smtClean="0">
                <a:sym typeface="Symbol" pitchFamily="18" charset="2"/>
              </a:rPr>
              <a:t>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53" name="AutoShape 16"/>
          <p:cNvSpPr>
            <a:spLocks/>
          </p:cNvSpPr>
          <p:nvPr/>
        </p:nvSpPr>
        <p:spPr bwMode="auto">
          <a:xfrm rot="5400000" flipH="1">
            <a:off x="3305757" y="4266613"/>
            <a:ext cx="250573" cy="1575741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 flipH="1">
            <a:off x="3143240" y="5143512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ym typeface="Symbol" pitchFamily="18" charset="2"/>
              </a:rPr>
              <a:t></a:t>
            </a:r>
            <a:r>
              <a:rPr lang="sk-SK" sz="1400" b="1" dirty="0" smtClean="0">
                <a:sym typeface="Symbol" pitchFamily="18" charset="2"/>
              </a:rPr>
              <a:t>AB</a:t>
            </a:r>
            <a:r>
              <a:rPr lang="sk-SK" sz="1400" dirty="0" smtClean="0">
                <a:sym typeface="Symbol" pitchFamily="18" charset="2"/>
              </a:rPr>
              <a:t>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 flipH="1">
            <a:off x="1120717" y="1785926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dirty="0"/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 flipH="1">
            <a:off x="2389959" y="1284874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</a:t>
            </a:r>
            <a:r>
              <a:rPr lang="sk-SK" sz="1400" dirty="0"/>
              <a:t>)</a:t>
            </a:r>
          </a:p>
        </p:txBody>
      </p:sp>
      <p:sp>
        <p:nvSpPr>
          <p:cNvPr id="57" name="Line 25"/>
          <p:cNvSpPr>
            <a:spLocks noChangeShapeType="1"/>
          </p:cNvSpPr>
          <p:nvPr/>
        </p:nvSpPr>
        <p:spPr bwMode="auto">
          <a:xfrm flipH="1" flipV="1">
            <a:off x="2789391" y="1357298"/>
            <a:ext cx="0" cy="2373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 flipV="1">
            <a:off x="1468081" y="3749039"/>
            <a:ext cx="4415883" cy="11850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 flipH="1">
            <a:off x="1293919" y="4947304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P</a:t>
            </a:r>
            <a:r>
              <a:rPr lang="sk-SK" sz="1400" b="1" baseline="30000" dirty="0" err="1"/>
              <a:t>a</a:t>
            </a:r>
            <a:endParaRPr lang="sk-SK" sz="1400" b="1" dirty="0"/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 flipH="1">
            <a:off x="5104531" y="3949041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63" name="Text Box 35"/>
          <p:cNvSpPr txBox="1">
            <a:spLocks noChangeArrowheads="1"/>
          </p:cNvSpPr>
          <p:nvPr/>
        </p:nvSpPr>
        <p:spPr bwMode="auto">
          <a:xfrm flipH="1">
            <a:off x="2078034" y="3429000"/>
            <a:ext cx="3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</a:t>
            </a:r>
            <a:r>
              <a:rPr lang="sk-SK" sz="1400" b="1" baseline="30000" dirty="0">
                <a:sym typeface="Symbol" pitchFamily="18" charset="2"/>
              </a:rPr>
              <a:t>a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66" name="Line 46"/>
          <p:cNvSpPr>
            <a:spLocks noChangeShapeType="1"/>
          </p:cNvSpPr>
          <p:nvPr/>
        </p:nvSpPr>
        <p:spPr bwMode="auto">
          <a:xfrm flipH="1" flipV="1">
            <a:off x="2806809" y="1598211"/>
            <a:ext cx="3072913" cy="2140869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67" name="Text Box 47"/>
          <p:cNvSpPr txBox="1">
            <a:spLocks noChangeArrowheads="1"/>
          </p:cNvSpPr>
          <p:nvPr/>
        </p:nvSpPr>
        <p:spPr bwMode="auto">
          <a:xfrm flipH="1">
            <a:off x="5684174" y="3758045"/>
            <a:ext cx="449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70" name="Text Box 83"/>
          <p:cNvSpPr txBox="1">
            <a:spLocks noChangeArrowheads="1"/>
          </p:cNvSpPr>
          <p:nvPr/>
        </p:nvSpPr>
        <p:spPr bwMode="auto">
          <a:xfrm>
            <a:off x="3221042" y="920603"/>
            <a:ext cx="5100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sk-SK" sz="1400" b="1" baseline="30000" dirty="0" smtClean="0">
                <a:sym typeface="Symbol" pitchFamily="18" charset="2"/>
              </a:rPr>
              <a:t></a:t>
            </a:r>
            <a:r>
              <a:rPr lang="sk-SK" sz="1400" dirty="0" smtClean="0">
                <a:sym typeface="Symbol" pitchFamily="18" charset="2"/>
              </a:rPr>
              <a:t>)</a:t>
            </a:r>
            <a:endParaRPr lang="sk-SK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auto">
          <a:xfrm flipH="1">
            <a:off x="2786050" y="3751950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grpSp>
        <p:nvGrpSpPr>
          <p:cNvPr id="3" name="Skupina 46"/>
          <p:cNvGrpSpPr/>
          <p:nvPr/>
        </p:nvGrpSpPr>
        <p:grpSpPr>
          <a:xfrm flipV="1">
            <a:off x="2363724" y="3322234"/>
            <a:ext cx="856474" cy="856474"/>
            <a:chOff x="2430810" y="3033180"/>
            <a:chExt cx="605369" cy="605369"/>
          </a:xfrm>
        </p:grpSpPr>
        <p:sp>
          <p:nvSpPr>
            <p:cNvPr id="74" name="Oblúk 73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5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Line 4"/>
          <p:cNvSpPr>
            <a:spLocks noChangeShapeType="1"/>
          </p:cNvSpPr>
          <p:nvPr/>
        </p:nvSpPr>
        <p:spPr bwMode="auto">
          <a:xfrm flipH="1" flipV="1">
            <a:off x="71406" y="4934138"/>
            <a:ext cx="63115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78" name="Obdĺžnik 77"/>
          <p:cNvSpPr/>
          <p:nvPr/>
        </p:nvSpPr>
        <p:spPr>
          <a:xfrm>
            <a:off x="2027261" y="4038688"/>
            <a:ext cx="351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sym typeface="Symbol"/>
              </a:rPr>
              <a:t>e</a:t>
            </a:r>
            <a:r>
              <a:rPr lang="en-US" sz="1400" b="1" baseline="-25000" dirty="0" smtClean="0">
                <a:solidFill>
                  <a:srgbClr val="009900"/>
                </a:solidFill>
                <a:sym typeface="Symbol"/>
              </a:rPr>
              <a:t>s</a:t>
            </a:r>
            <a:endParaRPr lang="sk-SK" sz="1400" dirty="0">
              <a:solidFill>
                <a:srgbClr val="009900"/>
              </a:solidFill>
            </a:endParaRPr>
          </a:p>
        </p:txBody>
      </p:sp>
      <p:sp>
        <p:nvSpPr>
          <p:cNvPr id="79" name="Obdĺžnik 78"/>
          <p:cNvSpPr/>
          <p:nvPr/>
        </p:nvSpPr>
        <p:spPr>
          <a:xfrm>
            <a:off x="2579803" y="4046655"/>
            <a:ext cx="440432" cy="4354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sym typeface="Symbol"/>
              </a:rPr>
              <a:t>f</a:t>
            </a:r>
            <a:r>
              <a:rPr lang="en-US" sz="1400" b="1" baseline="-25000" dirty="0" smtClean="0">
                <a:solidFill>
                  <a:srgbClr val="009900"/>
                </a:solidFill>
                <a:sym typeface="Symbol"/>
              </a:rPr>
              <a:t>s</a:t>
            </a:r>
            <a:endParaRPr lang="sk-SK" sz="1400" dirty="0">
              <a:solidFill>
                <a:srgbClr val="009900"/>
              </a:solidFill>
            </a:endParaRPr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 flipH="1">
            <a:off x="4164008" y="4897520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B</a:t>
            </a:r>
            <a:r>
              <a:rPr lang="sk-SK" sz="1400" b="1" baseline="30000" dirty="0" smtClean="0">
                <a:sym typeface="Symbol" pitchFamily="18" charset="2"/>
              </a:rPr>
              <a:t>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84" name="Oval 19"/>
          <p:cNvSpPr>
            <a:spLocks noChangeAspect="1" noChangeArrowheads="1"/>
          </p:cNvSpPr>
          <p:nvPr/>
        </p:nvSpPr>
        <p:spPr bwMode="auto">
          <a:xfrm flipH="1">
            <a:off x="631168" y="1590704"/>
            <a:ext cx="4320000" cy="432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 flipH="1">
            <a:off x="1853681" y="2643182"/>
            <a:ext cx="343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k</a:t>
            </a:r>
            <a:r>
              <a:rPr lang="sk-SK" sz="1400" b="1" baseline="30000" dirty="0" err="1"/>
              <a:t>z</a:t>
            </a:r>
            <a:endParaRPr lang="sk-SK" sz="1400" b="1" dirty="0"/>
          </a:p>
        </p:txBody>
      </p:sp>
      <p:sp>
        <p:nvSpPr>
          <p:cNvPr id="86" name="Oval 26"/>
          <p:cNvSpPr>
            <a:spLocks noChangeAspect="1" noChangeArrowheads="1"/>
          </p:cNvSpPr>
          <p:nvPr/>
        </p:nvSpPr>
        <p:spPr bwMode="auto">
          <a:xfrm flipH="1" flipV="1">
            <a:off x="2764269" y="3716056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93" name="Rovná spojnica 92"/>
          <p:cNvCxnSpPr/>
          <p:nvPr/>
        </p:nvCxnSpPr>
        <p:spPr>
          <a:xfrm>
            <a:off x="2145671" y="3748135"/>
            <a:ext cx="2068520" cy="1190966"/>
          </a:xfrm>
          <a:prstGeom prst="line">
            <a:avLst/>
          </a:prstGeom>
          <a:ln w="19050">
            <a:solidFill>
              <a:srgbClr val="009900"/>
            </a:solidFill>
            <a:prstDash val="sysDash"/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ovná spojnica 94"/>
          <p:cNvCxnSpPr/>
          <p:nvPr/>
        </p:nvCxnSpPr>
        <p:spPr>
          <a:xfrm rot="16200000" flipH="1">
            <a:off x="1791517" y="4074485"/>
            <a:ext cx="1198766" cy="529672"/>
          </a:xfrm>
          <a:prstGeom prst="line">
            <a:avLst/>
          </a:prstGeom>
          <a:ln w="19050">
            <a:solidFill>
              <a:srgbClr val="009900"/>
            </a:solidFill>
            <a:prstDash val="sysDash"/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26"/>
          <p:cNvSpPr>
            <a:spLocks noChangeAspect="1" noChangeArrowheads="1"/>
          </p:cNvSpPr>
          <p:nvPr/>
        </p:nvSpPr>
        <p:spPr bwMode="auto">
          <a:xfrm flipH="1" flipV="1">
            <a:off x="2500599" y="4618462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8" name="Oval 26"/>
          <p:cNvSpPr>
            <a:spLocks noChangeAspect="1" noChangeArrowheads="1"/>
          </p:cNvSpPr>
          <p:nvPr/>
        </p:nvSpPr>
        <p:spPr bwMode="auto">
          <a:xfrm flipH="1" flipV="1">
            <a:off x="3302081" y="4402291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89" name="Oblúk 88"/>
          <p:cNvSpPr/>
          <p:nvPr/>
        </p:nvSpPr>
        <p:spPr>
          <a:xfrm flipH="1">
            <a:off x="2131366" y="-15978"/>
            <a:ext cx="7512732" cy="7512732"/>
          </a:xfrm>
          <a:prstGeom prst="arc">
            <a:avLst>
              <a:gd name="adj1" fmla="val 18588278"/>
              <a:gd name="adj2" fmla="val 0"/>
            </a:avLst>
          </a:prstGeom>
          <a:noFill/>
          <a:ln w="19050">
            <a:solidFill>
              <a:schemeClr val="tx1"/>
            </a:solidFill>
            <a:prstDash val="dashDot"/>
            <a:round/>
            <a:headEnd type="none"/>
            <a:tailEnd type="oval"/>
          </a:ln>
        </p:spPr>
        <p:txBody>
          <a:bodyPr/>
          <a:lstStyle/>
          <a:p>
            <a:endParaRPr lang="sk-SK">
              <a:latin typeface="Arial" charset="0"/>
              <a:cs typeface="Arial" charset="0"/>
            </a:endParaRPr>
          </a:p>
        </p:txBody>
      </p:sp>
      <p:sp>
        <p:nvSpPr>
          <p:cNvPr id="76" name="Oval 26"/>
          <p:cNvSpPr>
            <a:spLocks noChangeAspect="1" noChangeArrowheads="1"/>
          </p:cNvSpPr>
          <p:nvPr/>
        </p:nvSpPr>
        <p:spPr bwMode="auto">
          <a:xfrm flipH="1" flipV="1">
            <a:off x="2767096" y="1566650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99" name="BlokTextu 98"/>
          <p:cNvSpPr txBox="1"/>
          <p:nvPr/>
        </p:nvSpPr>
        <p:spPr>
          <a:xfrm>
            <a:off x="4214810" y="720000"/>
            <a:ext cx="49291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Priamka </a:t>
            </a:r>
            <a:r>
              <a:rPr lang="sk-SK" sz="1400" b="1" dirty="0" smtClean="0"/>
              <a:t>a </a:t>
            </a:r>
            <a:r>
              <a:rPr lang="sk-SK" sz="1400" dirty="0" smtClean="0"/>
              <a:t>= </a:t>
            </a:r>
            <a:r>
              <a:rPr lang="sk-SK" sz="1400" b="1" dirty="0" smtClean="0"/>
              <a:t>AB </a:t>
            </a:r>
            <a:r>
              <a:rPr lang="sk-SK" sz="1400" dirty="0" smtClean="0"/>
              <a:t>má </a:t>
            </a:r>
            <a:r>
              <a:rPr lang="sk-SK" sz="1400" dirty="0" err="1" smtClean="0"/>
              <a:t>stopník</a:t>
            </a:r>
            <a:r>
              <a:rPr lang="sk-SK" sz="1400" dirty="0" smtClean="0"/>
              <a:t> na </a:t>
            </a:r>
            <a:r>
              <a:rPr lang="sk-SK" sz="1400" dirty="0" err="1" smtClean="0"/>
              <a:t>základnici</a:t>
            </a:r>
            <a:r>
              <a:rPr lang="sk-SK" sz="1400" dirty="0" smtClean="0"/>
              <a:t> </a:t>
            </a:r>
            <a:r>
              <a:rPr lang="sk-SK" sz="1400" b="1" dirty="0" smtClean="0"/>
              <a:t>z</a:t>
            </a:r>
            <a:r>
              <a:rPr lang="sk-SK" sz="1400" dirty="0" smtClean="0"/>
              <a:t> a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 </a:t>
            </a:r>
          </a:p>
          <a:p>
            <a:r>
              <a:rPr lang="sk-SK" sz="1400" dirty="0" smtClean="0"/>
              <a:t>na horizonte </a:t>
            </a:r>
            <a:r>
              <a:rPr lang="sk-SK" sz="1400" b="1" dirty="0" smtClean="0"/>
              <a:t>h</a:t>
            </a:r>
            <a:r>
              <a:rPr lang="sk-SK" sz="1400" dirty="0" smtClean="0"/>
              <a:t>, t. j. priamka </a:t>
            </a:r>
            <a:r>
              <a:rPr lang="sk-SK" sz="1400" b="1" dirty="0" smtClean="0"/>
              <a:t>AB </a:t>
            </a:r>
            <a:r>
              <a:rPr lang="sk-SK" sz="1400" dirty="0" smtClean="0"/>
              <a:t>leží v základnej rovine, je to vodorovná priamka.</a:t>
            </a:r>
          </a:p>
          <a:p>
            <a:endParaRPr lang="sk-SK" sz="1400" dirty="0" smtClean="0"/>
          </a:p>
          <a:p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r>
              <a:rPr lang="sk-SK" sz="1400" b="1" dirty="0" smtClean="0"/>
              <a:t>1) </a:t>
            </a:r>
            <a:r>
              <a:rPr lang="sk-SK" sz="1400" dirty="0" smtClean="0"/>
              <a:t>Narysujeme dištančnú kružnicu </a:t>
            </a:r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d</a:t>
            </a:r>
            <a:r>
              <a:rPr lang="sk-SK" sz="1400" b="1" dirty="0" smtClean="0"/>
              <a:t> </a:t>
            </a:r>
            <a:r>
              <a:rPr lang="sk-SK" sz="1400" dirty="0" smtClean="0"/>
              <a:t>s polomerom </a:t>
            </a:r>
            <a:r>
              <a:rPr lang="sk-SK" sz="1400" b="1" dirty="0" smtClean="0"/>
              <a:t>d </a:t>
            </a:r>
            <a:r>
              <a:rPr lang="sk-SK" sz="1400" dirty="0" smtClean="0"/>
              <a:t>= </a:t>
            </a:r>
            <a:r>
              <a:rPr lang="sk-SK" sz="1400" b="1" dirty="0" smtClean="0"/>
              <a:t>2r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Ďalší postup je analogický ako v príklade 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S17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v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kapitole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400" dirty="0"/>
          </a:p>
        </p:txBody>
      </p:sp>
      <p:cxnSp>
        <p:nvCxnSpPr>
          <p:cNvPr id="101" name="Rovná spojnica 100"/>
          <p:cNvCxnSpPr/>
          <p:nvPr/>
        </p:nvCxnSpPr>
        <p:spPr>
          <a:xfrm rot="16200000" flipH="1">
            <a:off x="2128829" y="3061486"/>
            <a:ext cx="1010339" cy="304104"/>
          </a:xfrm>
          <a:prstGeom prst="line">
            <a:avLst/>
          </a:prstGeom>
          <a:ln w="19050">
            <a:solidFill>
              <a:schemeClr val="tx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BlokTextu 103"/>
          <p:cNvSpPr txBox="1"/>
          <p:nvPr/>
        </p:nvSpPr>
        <p:spPr>
          <a:xfrm>
            <a:off x="2375528" y="3000372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r</a:t>
            </a:r>
            <a:endParaRPr lang="sk-SK" sz="1400" b="1" dirty="0"/>
          </a:p>
        </p:txBody>
      </p:sp>
      <p:cxnSp>
        <p:nvCxnSpPr>
          <p:cNvPr id="61" name="Rovná spojnica 60"/>
          <p:cNvCxnSpPr/>
          <p:nvPr/>
        </p:nvCxnSpPr>
        <p:spPr>
          <a:xfrm rot="16200000" flipH="1">
            <a:off x="1812623" y="2054110"/>
            <a:ext cx="1033205" cy="310986"/>
          </a:xfrm>
          <a:prstGeom prst="line">
            <a:avLst/>
          </a:prstGeom>
          <a:ln w="19050">
            <a:solidFill>
              <a:schemeClr val="tx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BlokTextu 64"/>
          <p:cNvSpPr txBox="1"/>
          <p:nvPr/>
        </p:nvSpPr>
        <p:spPr>
          <a:xfrm>
            <a:off x="2071670" y="200024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r</a:t>
            </a:r>
            <a:endParaRPr lang="sk-SK" sz="1400" b="1" dirty="0"/>
          </a:p>
        </p:txBody>
      </p:sp>
      <p:grpSp>
        <p:nvGrpSpPr>
          <p:cNvPr id="64" name="Skupina 63"/>
          <p:cNvGrpSpPr>
            <a:grpSpLocks/>
          </p:cNvGrpSpPr>
          <p:nvPr/>
        </p:nvGrpSpPr>
        <p:grpSpPr bwMode="auto">
          <a:xfrm>
            <a:off x="120068" y="6390985"/>
            <a:ext cx="1348083" cy="393700"/>
            <a:chOff x="2699794" y="4497810"/>
            <a:chExt cx="1347057" cy="393091"/>
          </a:xfrm>
        </p:grpSpPr>
        <p:pic>
          <p:nvPicPr>
            <p:cNvPr id="68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73" name="Zástupný symbol čísla snímky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7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5" grpId="0"/>
      <p:bldP spid="56" grpId="0"/>
      <p:bldP spid="57" grpId="0" animBg="1"/>
      <p:bldP spid="63" grpId="0"/>
      <p:bldP spid="66" grpId="0" animBg="1"/>
      <p:bldP spid="70" grpId="0"/>
      <p:bldP spid="78" grpId="0"/>
      <p:bldP spid="79" grpId="0"/>
      <p:bldP spid="81" grpId="0"/>
      <p:bldP spid="84" grpId="0" animBg="1"/>
      <p:bldP spid="89" grpId="0" animBg="1"/>
      <p:bldP spid="76" grpId="0" animBg="1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Rovná spojnica 72"/>
          <p:cNvCxnSpPr/>
          <p:nvPr/>
        </p:nvCxnSpPr>
        <p:spPr>
          <a:xfrm rot="10800000">
            <a:off x="2567458" y="660904"/>
            <a:ext cx="1632792" cy="297041"/>
          </a:xfrm>
          <a:prstGeom prst="line">
            <a:avLst/>
          </a:prstGeom>
          <a:ln w="19050">
            <a:solidFill>
              <a:srgbClr val="008000"/>
            </a:solidFill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360000" y="180000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/>
              <a:t>Lineárna zvislá perspektíva</a:t>
            </a:r>
          </a:p>
          <a:p>
            <a:r>
              <a:rPr lang="sk-SK" sz="1600" b="1" dirty="0" smtClean="0"/>
              <a:t>Hĺbkové priamky</a:t>
            </a:r>
            <a:endParaRPr lang="sk-SK" sz="1600" b="1" dirty="0"/>
          </a:p>
        </p:txBody>
      </p:sp>
      <p:sp>
        <p:nvSpPr>
          <p:cNvPr id="34" name="Voľná forma 33"/>
          <p:cNvSpPr/>
          <p:nvPr/>
        </p:nvSpPr>
        <p:spPr>
          <a:xfrm>
            <a:off x="1904777" y="1899863"/>
            <a:ext cx="2670405" cy="735167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  <a:gd name="connsiteX0" fmla="*/ 0 w 4146487"/>
              <a:gd name="connsiteY0" fmla="*/ 497940 h 610517"/>
              <a:gd name="connsiteX1" fmla="*/ 552781 w 4146487"/>
              <a:gd name="connsiteY1" fmla="*/ 610517 h 610517"/>
              <a:gd name="connsiteX2" fmla="*/ 4146487 w 4146487"/>
              <a:gd name="connsiteY2" fmla="*/ 389299 h 610517"/>
              <a:gd name="connsiteX3" fmla="*/ 1620570 w 4146487"/>
              <a:gd name="connsiteY3" fmla="*/ 0 h 610517"/>
              <a:gd name="connsiteX4" fmla="*/ 0 w 4146487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1620570 w 2217629"/>
              <a:gd name="connsiteY3" fmla="*/ 0 h 610517"/>
              <a:gd name="connsiteX4" fmla="*/ 0 w 2217629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2154854 w 2217629"/>
              <a:gd name="connsiteY3" fmla="*/ 84581 h 610517"/>
              <a:gd name="connsiteX4" fmla="*/ 1620570 w 2217629"/>
              <a:gd name="connsiteY4" fmla="*/ 0 h 610517"/>
              <a:gd name="connsiteX5" fmla="*/ 0 w 2217629"/>
              <a:gd name="connsiteY5" fmla="*/ 497940 h 6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29" h="610517">
                <a:moveTo>
                  <a:pt x="0" y="497940"/>
                </a:moveTo>
                <a:lnTo>
                  <a:pt x="552781" y="610517"/>
                </a:lnTo>
                <a:lnTo>
                  <a:pt x="2217629" y="103523"/>
                </a:lnTo>
                <a:lnTo>
                  <a:pt x="2154854" y="84581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Voľná forma 3"/>
          <p:cNvSpPr/>
          <p:nvPr/>
        </p:nvSpPr>
        <p:spPr>
          <a:xfrm>
            <a:off x="1904796" y="3321046"/>
            <a:ext cx="2670405" cy="735167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  <a:gd name="connsiteX0" fmla="*/ 0 w 4146487"/>
              <a:gd name="connsiteY0" fmla="*/ 497940 h 610517"/>
              <a:gd name="connsiteX1" fmla="*/ 552781 w 4146487"/>
              <a:gd name="connsiteY1" fmla="*/ 610517 h 610517"/>
              <a:gd name="connsiteX2" fmla="*/ 4146487 w 4146487"/>
              <a:gd name="connsiteY2" fmla="*/ 389299 h 610517"/>
              <a:gd name="connsiteX3" fmla="*/ 1620570 w 4146487"/>
              <a:gd name="connsiteY3" fmla="*/ 0 h 610517"/>
              <a:gd name="connsiteX4" fmla="*/ 0 w 4146487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1620570 w 2217629"/>
              <a:gd name="connsiteY3" fmla="*/ 0 h 610517"/>
              <a:gd name="connsiteX4" fmla="*/ 0 w 2217629"/>
              <a:gd name="connsiteY4" fmla="*/ 497940 h 610517"/>
              <a:gd name="connsiteX0" fmla="*/ 0 w 2217629"/>
              <a:gd name="connsiteY0" fmla="*/ 497940 h 610517"/>
              <a:gd name="connsiteX1" fmla="*/ 552781 w 2217629"/>
              <a:gd name="connsiteY1" fmla="*/ 610517 h 610517"/>
              <a:gd name="connsiteX2" fmla="*/ 2217629 w 2217629"/>
              <a:gd name="connsiteY2" fmla="*/ 103523 h 610517"/>
              <a:gd name="connsiteX3" fmla="*/ 2154854 w 2217629"/>
              <a:gd name="connsiteY3" fmla="*/ 84581 h 610517"/>
              <a:gd name="connsiteX4" fmla="*/ 1620570 w 2217629"/>
              <a:gd name="connsiteY4" fmla="*/ 0 h 610517"/>
              <a:gd name="connsiteX5" fmla="*/ 0 w 2217629"/>
              <a:gd name="connsiteY5" fmla="*/ 497940 h 61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629" h="610517">
                <a:moveTo>
                  <a:pt x="0" y="497940"/>
                </a:moveTo>
                <a:lnTo>
                  <a:pt x="552781" y="610517"/>
                </a:lnTo>
                <a:lnTo>
                  <a:pt x="2217629" y="103523"/>
                </a:lnTo>
                <a:lnTo>
                  <a:pt x="2154854" y="84581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55" name="Rovná spojnica 54"/>
          <p:cNvCxnSpPr/>
          <p:nvPr/>
        </p:nvCxnSpPr>
        <p:spPr>
          <a:xfrm rot="10800000">
            <a:off x="2105911" y="3740782"/>
            <a:ext cx="940862" cy="171163"/>
          </a:xfrm>
          <a:prstGeom prst="line">
            <a:avLst/>
          </a:prstGeom>
          <a:ln w="19050">
            <a:solidFill>
              <a:srgbClr val="0000FF"/>
            </a:solidFill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oľná forma 5"/>
          <p:cNvSpPr/>
          <p:nvPr/>
        </p:nvSpPr>
        <p:spPr>
          <a:xfrm>
            <a:off x="2589629" y="357166"/>
            <a:ext cx="1986580" cy="4000624"/>
          </a:xfrm>
          <a:custGeom>
            <a:avLst/>
            <a:gdLst>
              <a:gd name="connsiteX0" fmla="*/ 0 w 1964602"/>
              <a:gd name="connsiteY0" fmla="*/ 660903 h 3956364"/>
              <a:gd name="connsiteX1" fmla="*/ 1937442 w 1964602"/>
              <a:gd name="connsiteY1" fmla="*/ 0 h 3956364"/>
              <a:gd name="connsiteX2" fmla="*/ 1964602 w 1964602"/>
              <a:gd name="connsiteY2" fmla="*/ 3277354 h 3956364"/>
              <a:gd name="connsiteX3" fmla="*/ 18107 w 1964602"/>
              <a:gd name="connsiteY3" fmla="*/ 3956364 h 3956364"/>
              <a:gd name="connsiteX4" fmla="*/ 0 w 1964602"/>
              <a:gd name="connsiteY4" fmla="*/ 660903 h 395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4602" h="3956364">
                <a:moveTo>
                  <a:pt x="0" y="660903"/>
                </a:moveTo>
                <a:lnTo>
                  <a:pt x="1937442" y="0"/>
                </a:lnTo>
                <a:lnTo>
                  <a:pt x="1964602" y="3277354"/>
                </a:lnTo>
                <a:lnTo>
                  <a:pt x="18107" y="3956364"/>
                </a:lnTo>
                <a:cubicBezTo>
                  <a:pt x="12071" y="2848824"/>
                  <a:pt x="6036" y="1741283"/>
                  <a:pt x="0" y="660903"/>
                </a:cubicBezTo>
                <a:close/>
              </a:path>
            </a:pathLst>
          </a:custGeom>
          <a:solidFill>
            <a:schemeClr val="bg1">
              <a:lumMod val="65000"/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037893" y="505209"/>
            <a:ext cx="287230" cy="3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</a:t>
            </a:r>
            <a:endParaRPr lang="sk-SK" sz="1400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1571604" y="4249103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p</a:t>
            </a:r>
            <a:r>
              <a:rPr lang="sk-SK" sz="1400" b="1" baseline="30000" dirty="0" smtClean="0">
                <a:sym typeface="Symbol"/>
              </a:rPr>
              <a:t>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z</a:t>
            </a:r>
            <a:endParaRPr lang="sk-SK" sz="1400" b="1" dirty="0"/>
          </a:p>
        </p:txBody>
      </p:sp>
      <p:sp>
        <p:nvSpPr>
          <p:cNvPr id="17" name="Voľná forma 16"/>
          <p:cNvSpPr/>
          <p:nvPr/>
        </p:nvSpPr>
        <p:spPr>
          <a:xfrm>
            <a:off x="2630458" y="3441642"/>
            <a:ext cx="4993081" cy="1079290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6849458" y="3742501"/>
            <a:ext cx="370968" cy="401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</a:t>
            </a:r>
            <a:endParaRPr lang="sk-SK" sz="1400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6363569" y="3894890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cxnSp>
        <p:nvCxnSpPr>
          <p:cNvPr id="22" name="Rovná spojnica 21"/>
          <p:cNvCxnSpPr/>
          <p:nvPr/>
        </p:nvCxnSpPr>
        <p:spPr>
          <a:xfrm rot="16200000" flipV="1">
            <a:off x="5638365" y="3419199"/>
            <a:ext cx="1474995" cy="31042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/>
        </p:nvCxnSpPr>
        <p:spPr>
          <a:xfrm flipV="1">
            <a:off x="1611047" y="3301832"/>
            <a:ext cx="3388379" cy="10684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lokTextu 24"/>
          <p:cNvSpPr txBox="1"/>
          <p:nvPr/>
        </p:nvSpPr>
        <p:spPr>
          <a:xfrm>
            <a:off x="3434157" y="1996797"/>
            <a:ext cx="308303" cy="3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H</a:t>
            </a:r>
            <a:endParaRPr lang="sk-SK" sz="1400" b="1" dirty="0"/>
          </a:p>
        </p:txBody>
      </p:sp>
      <p:sp>
        <p:nvSpPr>
          <p:cNvPr id="32" name="BlokTextu 31"/>
          <p:cNvSpPr txBox="1"/>
          <p:nvPr/>
        </p:nvSpPr>
        <p:spPr>
          <a:xfrm>
            <a:off x="883397" y="3097983"/>
            <a:ext cx="739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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b="1" dirty="0" smtClean="0">
                <a:sym typeface="Symbol"/>
              </a:rPr>
              <a:t> </a:t>
            </a:r>
            <a:r>
              <a:rPr lang="sk-SK" sz="1400" dirty="0" smtClean="0">
                <a:sym typeface="Symbol"/>
              </a:rPr>
              <a:t>= </a:t>
            </a:r>
            <a:r>
              <a:rPr lang="sk-SK" sz="1400" b="1" dirty="0" smtClean="0">
                <a:sym typeface="Symbol"/>
              </a:rPr>
              <a:t>h</a:t>
            </a:r>
            <a:endParaRPr lang="sk-SK" sz="1400" b="1" dirty="0"/>
          </a:p>
        </p:txBody>
      </p:sp>
      <p:cxnSp>
        <p:nvCxnSpPr>
          <p:cNvPr id="33" name="Rovná spojnica 32"/>
          <p:cNvCxnSpPr/>
          <p:nvPr/>
        </p:nvCxnSpPr>
        <p:spPr>
          <a:xfrm flipV="1">
            <a:off x="760702" y="1819567"/>
            <a:ext cx="4422239" cy="13944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BlokTextu 55"/>
          <p:cNvSpPr txBox="1"/>
          <p:nvPr/>
        </p:nvSpPr>
        <p:spPr>
          <a:xfrm>
            <a:off x="360001" y="5085062"/>
            <a:ext cx="85697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Vodorovné priamky kolmé na priemetňu sa nazývajú</a:t>
            </a:r>
            <a:r>
              <a:rPr lang="sk-SK" sz="1600" b="1" dirty="0" smtClean="0"/>
              <a:t> hĺbkové</a:t>
            </a:r>
            <a:r>
              <a:rPr lang="sk-SK" sz="1600" dirty="0" smtClean="0"/>
              <a:t>. Ich </a:t>
            </a:r>
            <a:r>
              <a:rPr lang="sk-SK" sz="1600" dirty="0" err="1" smtClean="0"/>
              <a:t>úbežník</a:t>
            </a:r>
            <a:r>
              <a:rPr lang="sk-SK" sz="1600" dirty="0" smtClean="0"/>
              <a:t> je hlavný bod </a:t>
            </a:r>
            <a:r>
              <a:rPr lang="sk-SK" sz="1600" b="1" dirty="0" smtClean="0"/>
              <a:t>H</a:t>
            </a:r>
            <a:r>
              <a:rPr lang="sk-SK" sz="1600" dirty="0" smtClean="0"/>
              <a:t>.</a:t>
            </a:r>
          </a:p>
          <a:p>
            <a:endParaRPr lang="sk-SK" sz="1400" dirty="0" smtClean="0"/>
          </a:p>
          <a:p>
            <a:r>
              <a:rPr lang="sk-SK" sz="1400" dirty="0" smtClean="0">
                <a:solidFill>
                  <a:srgbClr val="0000FF"/>
                </a:solidFill>
              </a:rPr>
              <a:t>Príklad: </a:t>
            </a:r>
            <a:r>
              <a:rPr lang="sk-SK" sz="1400" dirty="0" smtClean="0"/>
              <a:t>Priamka </a:t>
            </a:r>
            <a:r>
              <a:rPr lang="sk-SK" sz="1400" b="1" dirty="0" smtClean="0"/>
              <a:t>a</a:t>
            </a:r>
            <a:r>
              <a:rPr lang="sk-SK" sz="1400" dirty="0" smtClean="0"/>
              <a:t>, kolmá na priemetňu,</a:t>
            </a:r>
            <a:r>
              <a:rPr lang="sk-SK" sz="1400" b="1" dirty="0" smtClean="0"/>
              <a:t> </a:t>
            </a:r>
            <a:r>
              <a:rPr lang="sk-SK" sz="1400" dirty="0" smtClean="0"/>
              <a:t>leží v rovine</a:t>
            </a:r>
            <a:r>
              <a:rPr lang="sk-SK" sz="1400" b="1" dirty="0" smtClean="0"/>
              <a:t> </a:t>
            </a:r>
            <a:r>
              <a:rPr lang="sk-SK" sz="1400" b="1" dirty="0" smtClean="0">
                <a:sym typeface="Symbol"/>
              </a:rPr>
              <a:t></a:t>
            </a:r>
            <a:r>
              <a:rPr lang="sk-SK" sz="1400" dirty="0" smtClean="0">
                <a:sym typeface="Symbol"/>
              </a:rPr>
              <a:t>. Jej </a:t>
            </a:r>
            <a:r>
              <a:rPr lang="sk-SK" sz="1400" dirty="0" err="1" smtClean="0">
                <a:sym typeface="Symbol"/>
              </a:rPr>
              <a:t>stopník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dirty="0" smtClean="0">
                <a:sym typeface="Symbol"/>
              </a:rPr>
              <a:t> leží na </a:t>
            </a:r>
            <a:r>
              <a:rPr lang="sk-SK" sz="1400" dirty="0" err="1" smtClean="0">
                <a:sym typeface="Symbol"/>
              </a:rPr>
              <a:t>základnici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smtClean="0">
                <a:sym typeface="Symbol"/>
              </a:rPr>
              <a:t>z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Priamka </a:t>
            </a:r>
            <a:r>
              <a:rPr lang="sk-SK" sz="1400" b="1" dirty="0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, </a:t>
            </a:r>
            <a:r>
              <a:rPr lang="sk-SK" sz="1400" dirty="0" smtClean="0"/>
              <a:t>kolmá na priemetňu</a:t>
            </a:r>
            <a:r>
              <a:rPr lang="sk-SK" sz="1400" dirty="0" smtClean="0">
                <a:sym typeface="Symbol"/>
              </a:rPr>
              <a:t>, neleží v rovine </a:t>
            </a:r>
            <a:r>
              <a:rPr lang="sk-SK" sz="1400" b="1" dirty="0" smtClean="0">
                <a:sym typeface="Symbol"/>
              </a:rPr>
              <a:t></a:t>
            </a:r>
            <a:r>
              <a:rPr lang="sk-SK" sz="1400" dirty="0" smtClean="0">
                <a:sym typeface="Symbol"/>
              </a:rPr>
              <a:t>. Jej </a:t>
            </a:r>
            <a:r>
              <a:rPr lang="sk-SK" sz="1400" dirty="0" err="1" smtClean="0">
                <a:sym typeface="Symbol"/>
              </a:rPr>
              <a:t>stopník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P</a:t>
            </a:r>
            <a:r>
              <a:rPr lang="sk-SK" sz="1400" b="1" baseline="30000" dirty="0" err="1" smtClean="0">
                <a:sym typeface="Symbol"/>
              </a:rPr>
              <a:t>b</a:t>
            </a:r>
            <a:r>
              <a:rPr lang="sk-SK" sz="1400" dirty="0" smtClean="0">
                <a:sym typeface="Symbol"/>
              </a:rPr>
              <a:t> neleží na </a:t>
            </a:r>
            <a:r>
              <a:rPr lang="sk-SK" sz="1400" dirty="0" err="1" smtClean="0">
                <a:sym typeface="Symbol"/>
              </a:rPr>
              <a:t>základnici</a:t>
            </a:r>
            <a:r>
              <a:rPr lang="sk-SK" sz="1400" dirty="0" smtClean="0">
                <a:sym typeface="Symbol"/>
              </a:rPr>
              <a:t>.</a:t>
            </a:r>
          </a:p>
          <a:p>
            <a:r>
              <a:rPr lang="sk-SK" sz="1400" dirty="0" smtClean="0">
                <a:sym typeface="Symbol"/>
              </a:rPr>
              <a:t>Smerové priamky </a:t>
            </a:r>
            <a:r>
              <a:rPr lang="sk-SK" sz="1400" b="1" dirty="0" smtClean="0">
                <a:sym typeface="Symbol"/>
              </a:rPr>
              <a:t>a´ </a:t>
            </a:r>
            <a:r>
              <a:rPr lang="sk-SK" sz="1400" dirty="0" smtClean="0">
                <a:sym typeface="Symbol"/>
              </a:rPr>
              <a:t>a </a:t>
            </a:r>
            <a:r>
              <a:rPr lang="sk-SK" sz="1400" b="1" dirty="0" smtClean="0">
                <a:sym typeface="Symbol"/>
              </a:rPr>
              <a:t>b´</a:t>
            </a:r>
            <a:r>
              <a:rPr lang="sk-SK" sz="1400" dirty="0" smtClean="0">
                <a:sym typeface="Symbol"/>
              </a:rPr>
              <a:t> sú totožné, ich </a:t>
            </a:r>
            <a:r>
              <a:rPr lang="sk-SK" sz="1400" dirty="0" err="1" smtClean="0">
                <a:sym typeface="Symbol"/>
              </a:rPr>
              <a:t>stopník</a:t>
            </a:r>
            <a:r>
              <a:rPr lang="sk-SK" sz="1400" dirty="0" smtClean="0">
                <a:sym typeface="Symbol"/>
              </a:rPr>
              <a:t> </a:t>
            </a:r>
            <a:r>
              <a:rPr lang="sk-SK" sz="1400" b="1" dirty="0" err="1" smtClean="0">
                <a:sym typeface="Symbol"/>
              </a:rPr>
              <a:t>U</a:t>
            </a:r>
            <a:r>
              <a:rPr lang="sk-SK" sz="1400" b="1" baseline="30000" dirty="0" err="1" smtClean="0">
                <a:sym typeface="Symbol"/>
              </a:rPr>
              <a:t>a</a:t>
            </a:r>
            <a:r>
              <a:rPr lang="sk-SK" sz="1400" b="1" baseline="-25000" dirty="0" err="1" smtClean="0">
                <a:sym typeface="Symbol"/>
              </a:rPr>
              <a:t>s</a:t>
            </a:r>
            <a:r>
              <a:rPr lang="sk-SK" sz="1400" dirty="0" smtClean="0">
                <a:sym typeface="Symbol"/>
              </a:rPr>
              <a:t> = </a:t>
            </a:r>
            <a:r>
              <a:rPr lang="sk-SK" sz="1400" b="1" dirty="0" smtClean="0">
                <a:sym typeface="Symbol"/>
              </a:rPr>
              <a:t>H </a:t>
            </a:r>
            <a:r>
              <a:rPr lang="sk-SK" sz="1400" dirty="0" smtClean="0">
                <a:sym typeface="Symbol"/>
              </a:rPr>
              <a:t>je </a:t>
            </a:r>
            <a:r>
              <a:rPr lang="sk-SK" sz="1400" dirty="0" err="1" smtClean="0">
                <a:sym typeface="Symbol"/>
              </a:rPr>
              <a:t>úbežníkom</a:t>
            </a:r>
            <a:r>
              <a:rPr lang="sk-SK" sz="1400" dirty="0" smtClean="0">
                <a:sym typeface="Symbol"/>
              </a:rPr>
              <a:t> všetkých priamok, ktoré sú </a:t>
            </a:r>
            <a:r>
              <a:rPr lang="sk-SK" sz="1400" dirty="0" smtClean="0"/>
              <a:t>kolmé na priemetňu</a:t>
            </a:r>
            <a:r>
              <a:rPr lang="sk-SK" sz="1400" dirty="0" smtClean="0">
                <a:sym typeface="Symbol"/>
              </a:rPr>
              <a:t>.</a:t>
            </a:r>
            <a:endParaRPr lang="sk-SK" sz="1400" dirty="0" smtClean="0"/>
          </a:p>
        </p:txBody>
      </p:sp>
      <p:cxnSp>
        <p:nvCxnSpPr>
          <p:cNvPr id="40" name="Rovná spojnica 39"/>
          <p:cNvCxnSpPr/>
          <p:nvPr/>
        </p:nvCxnSpPr>
        <p:spPr>
          <a:xfrm>
            <a:off x="3087936" y="3918041"/>
            <a:ext cx="3452795" cy="566549"/>
          </a:xfrm>
          <a:prstGeom prst="line">
            <a:avLst/>
          </a:prstGeom>
          <a:ln w="19050">
            <a:solidFill>
              <a:srgbClr val="0000FF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BlokTextu 48"/>
          <p:cNvSpPr txBox="1"/>
          <p:nvPr/>
        </p:nvSpPr>
        <p:spPr>
          <a:xfrm>
            <a:off x="7286644" y="2970280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a´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3280980" y="3472606"/>
            <a:ext cx="602401" cy="37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/>
              <a:t>H</a:t>
            </a:r>
            <a:r>
              <a:rPr lang="en-US" sz="1400" b="1" baseline="-25000" dirty="0" smtClean="0"/>
              <a:t>1</a:t>
            </a:r>
            <a:endParaRPr lang="sk-SK" sz="1400" b="1" dirty="0"/>
          </a:p>
        </p:txBody>
      </p:sp>
      <p:sp>
        <p:nvSpPr>
          <p:cNvPr id="50" name="BlokTextu 49"/>
          <p:cNvSpPr txBox="1"/>
          <p:nvPr/>
        </p:nvSpPr>
        <p:spPr>
          <a:xfrm>
            <a:off x="5000628" y="39623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33CC"/>
                </a:solidFill>
              </a:rPr>
              <a:t>a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52" name="BlokTextu 51"/>
          <p:cNvSpPr txBox="1"/>
          <p:nvPr/>
        </p:nvSpPr>
        <p:spPr>
          <a:xfrm>
            <a:off x="6786578" y="14287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rgbClr val="008000"/>
                </a:solidFill>
              </a:rPr>
              <a:t>b</a:t>
            </a:r>
            <a:endParaRPr lang="sk-SK" sz="1400" b="1" dirty="0">
              <a:solidFill>
                <a:srgbClr val="008000"/>
              </a:solidFill>
            </a:endParaRPr>
          </a:p>
        </p:txBody>
      </p:sp>
      <p:sp>
        <p:nvSpPr>
          <p:cNvPr id="54" name="BlokTextu 53"/>
          <p:cNvSpPr txBox="1"/>
          <p:nvPr/>
        </p:nvSpPr>
        <p:spPr>
          <a:xfrm>
            <a:off x="2966124" y="3603158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  <a:sym typeface="Symbol"/>
              </a:rPr>
              <a:t>P</a:t>
            </a:r>
            <a:r>
              <a:rPr lang="sk-SK" sz="1400" b="1" baseline="30000" dirty="0" err="1" smtClean="0">
                <a:solidFill>
                  <a:srgbClr val="0033CC"/>
                </a:solidFill>
                <a:sym typeface="Symbol"/>
              </a:rPr>
              <a:t>a</a:t>
            </a:r>
            <a:r>
              <a:rPr lang="sk-SK" sz="1400" b="1" dirty="0" smtClean="0">
                <a:solidFill>
                  <a:srgbClr val="0033CC"/>
                </a:solidFill>
                <a:sym typeface="Symbol"/>
              </a:rPr>
              <a:t> </a:t>
            </a:r>
            <a:endParaRPr lang="sk-SK" sz="1400" b="1" dirty="0">
              <a:solidFill>
                <a:srgbClr val="0033CC"/>
              </a:solidFill>
            </a:endParaRPr>
          </a:p>
        </p:txBody>
      </p:sp>
      <p:sp>
        <p:nvSpPr>
          <p:cNvPr id="61" name="BlokTextu 60"/>
          <p:cNvSpPr txBox="1"/>
          <p:nvPr/>
        </p:nvSpPr>
        <p:spPr>
          <a:xfrm>
            <a:off x="7494056" y="2978347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 smtClean="0"/>
              <a:t>=</a:t>
            </a:r>
            <a:r>
              <a:rPr lang="sk-SK" sz="1400" b="1" dirty="0" smtClean="0">
                <a:solidFill>
                  <a:srgbClr val="008000"/>
                </a:solidFill>
              </a:rPr>
              <a:t> b´</a:t>
            </a:r>
            <a:endParaRPr lang="sk-SK" sz="1400" b="1" dirty="0">
              <a:solidFill>
                <a:srgbClr val="008000"/>
              </a:solidFill>
            </a:endParaRPr>
          </a:p>
        </p:txBody>
      </p:sp>
      <p:grpSp>
        <p:nvGrpSpPr>
          <p:cNvPr id="27" name="Skupina 68"/>
          <p:cNvGrpSpPr/>
          <p:nvPr/>
        </p:nvGrpSpPr>
        <p:grpSpPr>
          <a:xfrm>
            <a:off x="6715140" y="1285860"/>
            <a:ext cx="205567" cy="146570"/>
            <a:chOff x="6576638" y="1500174"/>
            <a:chExt cx="205567" cy="146570"/>
          </a:xfrm>
        </p:grpSpPr>
        <p:cxnSp>
          <p:nvCxnSpPr>
            <p:cNvPr id="66" name="Rovná spojnica 65"/>
            <p:cNvCxnSpPr/>
            <p:nvPr/>
          </p:nvCxnSpPr>
          <p:spPr>
            <a:xfrm rot="5400000">
              <a:off x="6576638" y="1500174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ovná spojnica 67"/>
            <p:cNvCxnSpPr/>
            <p:nvPr/>
          </p:nvCxnSpPr>
          <p:spPr>
            <a:xfrm rot="5400000">
              <a:off x="6643702" y="1508241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Skupina 69"/>
          <p:cNvGrpSpPr/>
          <p:nvPr/>
        </p:nvGrpSpPr>
        <p:grpSpPr>
          <a:xfrm>
            <a:off x="5572132" y="4269136"/>
            <a:ext cx="205567" cy="146570"/>
            <a:chOff x="6576638" y="1500174"/>
            <a:chExt cx="205567" cy="146570"/>
          </a:xfrm>
        </p:grpSpPr>
        <p:cxnSp>
          <p:nvCxnSpPr>
            <p:cNvPr id="71" name="Rovná spojnica 70"/>
            <p:cNvCxnSpPr/>
            <p:nvPr/>
          </p:nvCxnSpPr>
          <p:spPr>
            <a:xfrm rot="5400000">
              <a:off x="6576638" y="1500174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ovná spojnica 71"/>
            <p:cNvCxnSpPr/>
            <p:nvPr/>
          </p:nvCxnSpPr>
          <p:spPr>
            <a:xfrm rot="5400000">
              <a:off x="6643702" y="1508241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72"/>
          <p:cNvGrpSpPr/>
          <p:nvPr/>
        </p:nvGrpSpPr>
        <p:grpSpPr>
          <a:xfrm>
            <a:off x="7286644" y="2786058"/>
            <a:ext cx="205567" cy="146570"/>
            <a:chOff x="6576638" y="1500174"/>
            <a:chExt cx="205567" cy="146570"/>
          </a:xfrm>
        </p:grpSpPr>
        <p:cxnSp>
          <p:nvCxnSpPr>
            <p:cNvPr id="74" name="Rovná spojnica 73"/>
            <p:cNvCxnSpPr/>
            <p:nvPr/>
          </p:nvCxnSpPr>
          <p:spPr>
            <a:xfrm rot="5400000">
              <a:off x="6576638" y="1500174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ovná spojnica 74"/>
            <p:cNvCxnSpPr/>
            <p:nvPr/>
          </p:nvCxnSpPr>
          <p:spPr>
            <a:xfrm rot="5400000">
              <a:off x="6643702" y="1508241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BlokTextu 75"/>
          <p:cNvSpPr txBox="1"/>
          <p:nvPr/>
        </p:nvSpPr>
        <p:spPr>
          <a:xfrm>
            <a:off x="4147640" y="963164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8000"/>
                </a:solidFill>
                <a:sym typeface="Symbol"/>
              </a:rPr>
              <a:t>P</a:t>
            </a:r>
            <a:r>
              <a:rPr lang="sk-SK" sz="1400" b="1" baseline="30000" dirty="0" err="1" smtClean="0">
                <a:solidFill>
                  <a:srgbClr val="008000"/>
                </a:solidFill>
                <a:sym typeface="Symbol"/>
              </a:rPr>
              <a:t>b</a:t>
            </a:r>
            <a:endParaRPr lang="sk-SK" sz="1400" b="1" dirty="0">
              <a:solidFill>
                <a:srgbClr val="008000"/>
              </a:solidFill>
            </a:endParaRPr>
          </a:p>
        </p:txBody>
      </p:sp>
      <p:sp>
        <p:nvSpPr>
          <p:cNvPr id="29" name="Voľná forma 28"/>
          <p:cNvSpPr/>
          <p:nvPr/>
        </p:nvSpPr>
        <p:spPr>
          <a:xfrm>
            <a:off x="2591540" y="2033151"/>
            <a:ext cx="4993081" cy="1079290"/>
          </a:xfrm>
          <a:custGeom>
            <a:avLst/>
            <a:gdLst>
              <a:gd name="connsiteX0" fmla="*/ 0 w 4146487"/>
              <a:gd name="connsiteY0" fmla="*/ 497940 h 896293"/>
              <a:gd name="connsiteX1" fmla="*/ 2553077 w 4146487"/>
              <a:gd name="connsiteY1" fmla="*/ 896293 h 896293"/>
              <a:gd name="connsiteX2" fmla="*/ 4146487 w 4146487"/>
              <a:gd name="connsiteY2" fmla="*/ 389299 h 896293"/>
              <a:gd name="connsiteX3" fmla="*/ 1620570 w 4146487"/>
              <a:gd name="connsiteY3" fmla="*/ 0 h 896293"/>
              <a:gd name="connsiteX4" fmla="*/ 0 w 4146487"/>
              <a:gd name="connsiteY4" fmla="*/ 497940 h 89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487" h="896293">
                <a:moveTo>
                  <a:pt x="0" y="497940"/>
                </a:moveTo>
                <a:lnTo>
                  <a:pt x="2553077" y="896293"/>
                </a:lnTo>
                <a:lnTo>
                  <a:pt x="4146487" y="389299"/>
                </a:lnTo>
                <a:lnTo>
                  <a:pt x="1620570" y="0"/>
                </a:lnTo>
                <a:lnTo>
                  <a:pt x="0" y="497940"/>
                </a:lnTo>
                <a:close/>
              </a:path>
            </a:pathLst>
          </a:custGeom>
          <a:solidFill>
            <a:srgbClr val="FF0000">
              <a:alpha val="58000"/>
            </a:srgb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43" name="Rovná spojnica 42"/>
          <p:cNvCxnSpPr/>
          <p:nvPr/>
        </p:nvCxnSpPr>
        <p:spPr>
          <a:xfrm>
            <a:off x="3572642" y="2331956"/>
            <a:ext cx="4409038" cy="57942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/>
          <p:cNvSpPr txBox="1"/>
          <p:nvPr/>
        </p:nvSpPr>
        <p:spPr>
          <a:xfrm>
            <a:off x="6669239" y="2349780"/>
            <a:ext cx="413469" cy="370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ym typeface="Symbol"/>
              </a:rPr>
              <a:t>´</a:t>
            </a:r>
            <a:endParaRPr lang="sk-SK" sz="14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6291422" y="2393046"/>
            <a:ext cx="304892" cy="30777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S</a:t>
            </a:r>
            <a:endParaRPr lang="sk-SK" sz="1400" b="1" dirty="0"/>
          </a:p>
        </p:txBody>
      </p:sp>
      <p:grpSp>
        <p:nvGrpSpPr>
          <p:cNvPr id="64" name="Skupina 69"/>
          <p:cNvGrpSpPr/>
          <p:nvPr/>
        </p:nvGrpSpPr>
        <p:grpSpPr>
          <a:xfrm>
            <a:off x="5857884" y="4036716"/>
            <a:ext cx="205567" cy="146570"/>
            <a:chOff x="6576638" y="1500174"/>
            <a:chExt cx="205567" cy="146570"/>
          </a:xfrm>
        </p:grpSpPr>
        <p:cxnSp>
          <p:nvCxnSpPr>
            <p:cNvPr id="65" name="Rovná spojnica 64"/>
            <p:cNvCxnSpPr/>
            <p:nvPr/>
          </p:nvCxnSpPr>
          <p:spPr>
            <a:xfrm rot="5400000">
              <a:off x="6576638" y="1500174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ovná spojnica 66"/>
            <p:cNvCxnSpPr/>
            <p:nvPr/>
          </p:nvCxnSpPr>
          <p:spPr>
            <a:xfrm rot="5400000">
              <a:off x="6643702" y="1508241"/>
              <a:ext cx="138503" cy="1385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Rovná spojnica 76"/>
          <p:cNvCxnSpPr/>
          <p:nvPr/>
        </p:nvCxnSpPr>
        <p:spPr>
          <a:xfrm>
            <a:off x="4241413" y="964039"/>
            <a:ext cx="3452795" cy="566549"/>
          </a:xfrm>
          <a:prstGeom prst="line">
            <a:avLst/>
          </a:prstGeom>
          <a:ln w="19050">
            <a:solidFill>
              <a:srgbClr val="008000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BlokTextu 62"/>
          <p:cNvSpPr txBox="1"/>
          <p:nvPr/>
        </p:nvSpPr>
        <p:spPr>
          <a:xfrm>
            <a:off x="2541578" y="1998519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 smtClean="0">
                <a:solidFill>
                  <a:srgbClr val="0033CC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0033CC"/>
                </a:solidFill>
                <a:sym typeface="Symbol"/>
              </a:rPr>
              <a:t>a</a:t>
            </a:r>
            <a:r>
              <a:rPr lang="sk-SK" sz="1400" b="1" baseline="-25000" dirty="0" err="1" smtClean="0">
                <a:solidFill>
                  <a:srgbClr val="0033CC"/>
                </a:solidFill>
                <a:sym typeface="Symbol"/>
              </a:rPr>
              <a:t>s</a:t>
            </a:r>
            <a:r>
              <a:rPr lang="sk-SK" sz="1400" dirty="0" smtClean="0">
                <a:solidFill>
                  <a:srgbClr val="0033CC"/>
                </a:solidFill>
                <a:sym typeface="Symbol"/>
              </a:rPr>
              <a:t> = </a:t>
            </a:r>
            <a:r>
              <a:rPr lang="sk-SK" sz="1400" b="1" dirty="0" err="1" smtClean="0">
                <a:solidFill>
                  <a:srgbClr val="008000"/>
                </a:solidFill>
                <a:sym typeface="Symbol"/>
              </a:rPr>
              <a:t>U</a:t>
            </a:r>
            <a:r>
              <a:rPr lang="sk-SK" sz="1400" b="1" baseline="30000" dirty="0" err="1" smtClean="0">
                <a:solidFill>
                  <a:srgbClr val="008000"/>
                </a:solidFill>
                <a:sym typeface="Symbol"/>
              </a:rPr>
              <a:t>b</a:t>
            </a:r>
            <a:r>
              <a:rPr lang="sk-SK" sz="1400" b="1" baseline="-25000" dirty="0" err="1" smtClean="0">
                <a:solidFill>
                  <a:srgbClr val="008000"/>
                </a:solidFill>
                <a:sym typeface="Symbol"/>
              </a:rPr>
              <a:t>s</a:t>
            </a:r>
            <a:r>
              <a:rPr lang="sk-SK" sz="1400" b="1" dirty="0" smtClean="0">
                <a:solidFill>
                  <a:srgbClr val="0033CC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0033CC"/>
                </a:solidFill>
                <a:sym typeface="Symbol"/>
              </a:rPr>
              <a:t>=</a:t>
            </a:r>
            <a:endParaRPr lang="sk-SK" sz="1400" b="1" dirty="0">
              <a:solidFill>
                <a:srgbClr val="0033CC"/>
              </a:solidFill>
            </a:endParaRPr>
          </a:p>
        </p:txBody>
      </p:sp>
      <p:cxnSp>
        <p:nvCxnSpPr>
          <p:cNvPr id="59" name="Rovná spojnica 58"/>
          <p:cNvCxnSpPr/>
          <p:nvPr/>
        </p:nvCxnSpPr>
        <p:spPr>
          <a:xfrm>
            <a:off x="3612394" y="3751165"/>
            <a:ext cx="2770613" cy="432908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ovná spojnica 59"/>
          <p:cNvCxnSpPr/>
          <p:nvPr/>
        </p:nvCxnSpPr>
        <p:spPr>
          <a:xfrm rot="16200000" flipV="1">
            <a:off x="5638365" y="3419199"/>
            <a:ext cx="1474995" cy="31042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ovná spojnica 61"/>
          <p:cNvCxnSpPr/>
          <p:nvPr/>
        </p:nvCxnSpPr>
        <p:spPr>
          <a:xfrm flipH="1" flipV="1">
            <a:off x="3571705" y="2334251"/>
            <a:ext cx="29852" cy="1418447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Skupina 52"/>
          <p:cNvGrpSpPr>
            <a:grpSpLocks/>
          </p:cNvGrpSpPr>
          <p:nvPr/>
        </p:nvGrpSpPr>
        <p:grpSpPr bwMode="auto">
          <a:xfrm>
            <a:off x="7666395" y="119497"/>
            <a:ext cx="1348083" cy="393700"/>
            <a:chOff x="2699794" y="4497810"/>
            <a:chExt cx="1347057" cy="393091"/>
          </a:xfrm>
        </p:grpSpPr>
        <p:pic>
          <p:nvPicPr>
            <p:cNvPr id="57" name="Picture 5" descr="mandaly"/>
            <p:cNvPicPr>
              <a:picLocks noChangeAspect="1" noChangeArrowheads="1"/>
            </p:cNvPicPr>
            <p:nvPr/>
          </p:nvPicPr>
          <p:blipFill>
            <a:blip r:embed="rId2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70" name="Zástupný symbol čísla snímky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8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9"/>
          <p:cNvSpPr>
            <a:spLocks noChangeAspect="1" noChangeArrowheads="1"/>
          </p:cNvSpPr>
          <p:nvPr/>
        </p:nvSpPr>
        <p:spPr bwMode="auto">
          <a:xfrm flipH="1">
            <a:off x="1721104" y="2670704"/>
            <a:ext cx="2160000" cy="216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 flipH="1">
            <a:off x="182494" y="4898817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z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flipH="1">
            <a:off x="182494" y="3714752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h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flipH="1">
            <a:off x="2143108" y="3785098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B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 flipH="1">
            <a:off x="1991956" y="4298670"/>
            <a:ext cx="381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 flipH="1">
            <a:off x="3409394" y="4929198"/>
            <a:ext cx="37382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A</a:t>
            </a:r>
            <a:r>
              <a:rPr lang="sk-SK" sz="1400" b="1" baseline="30000" dirty="0" smtClean="0">
                <a:sym typeface="Symbol" pitchFamily="18" charset="2"/>
              </a:rPr>
              <a:t>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9" name="AutoShape 16"/>
          <p:cNvSpPr>
            <a:spLocks/>
          </p:cNvSpPr>
          <p:nvPr/>
        </p:nvSpPr>
        <p:spPr bwMode="auto">
          <a:xfrm rot="5400000" flipH="1">
            <a:off x="4620096" y="3978326"/>
            <a:ext cx="250573" cy="2152316"/>
          </a:xfrm>
          <a:prstGeom prst="leftBrace">
            <a:avLst>
              <a:gd name="adj1" fmla="val 59438"/>
              <a:gd name="adj2" fmla="val 5093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 flipH="1">
            <a:off x="4572000" y="5143512"/>
            <a:ext cx="5148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sym typeface="Symbol" pitchFamily="18" charset="2"/>
              </a:rPr>
              <a:t></a:t>
            </a:r>
            <a:r>
              <a:rPr lang="sk-SK" sz="1400" b="1" dirty="0" smtClean="0">
                <a:sym typeface="Symbol" pitchFamily="18" charset="2"/>
              </a:rPr>
              <a:t>AB</a:t>
            </a:r>
            <a:r>
              <a:rPr lang="sk-SK" sz="1400" dirty="0" smtClean="0">
                <a:sym typeface="Symbol" pitchFamily="18" charset="2"/>
              </a:rPr>
              <a:t></a:t>
            </a:r>
            <a:endParaRPr lang="sk-SK" sz="1400" dirty="0">
              <a:sym typeface="Symbol" pitchFamily="18" charset="2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 flipH="1">
            <a:off x="1138473" y="1785926"/>
            <a:ext cx="3577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k</a:t>
            </a:r>
            <a:r>
              <a:rPr lang="sk-SK" sz="1400" b="1" baseline="30000" dirty="0" err="1"/>
              <a:t>d</a:t>
            </a:r>
            <a:endParaRPr lang="sk-SK" sz="1400" b="1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 flipH="1">
            <a:off x="2389959" y="1284874"/>
            <a:ext cx="4235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/>
              <a:t>(</a:t>
            </a:r>
            <a:r>
              <a:rPr lang="sk-SK" sz="1400" b="1" dirty="0"/>
              <a:t>S</a:t>
            </a:r>
            <a:r>
              <a:rPr lang="sk-SK" sz="1400" dirty="0"/>
              <a:t>)</a:t>
            </a: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H="1" flipV="1">
            <a:off x="2789391" y="1357298"/>
            <a:ext cx="0" cy="2373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V="1">
            <a:off x="1468082" y="3739080"/>
            <a:ext cx="1329440" cy="11950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 flipH="1">
            <a:off x="1293919" y="4947304"/>
            <a:ext cx="3722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P</a:t>
            </a:r>
            <a:r>
              <a:rPr lang="sk-SK" sz="1400" b="1" baseline="30000" dirty="0" err="1"/>
              <a:t>a</a:t>
            </a:r>
            <a:endParaRPr lang="sk-SK" sz="1400" b="1" dirty="0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 flipH="1">
            <a:off x="2512712" y="3819294"/>
            <a:ext cx="3513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baseline="-25000" dirty="0" err="1"/>
              <a:t>s</a:t>
            </a:r>
            <a:endParaRPr lang="sk-SK" sz="1400" b="1" dirty="0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 flipH="1">
            <a:off x="642910" y="3430972"/>
            <a:ext cx="3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</a:t>
            </a:r>
            <a:r>
              <a:rPr lang="sk-SK" sz="1400" b="1" baseline="30000" dirty="0">
                <a:sym typeface="Symbol" pitchFamily="18" charset="2"/>
              </a:rPr>
              <a:t>a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19" name="Text Box 83"/>
          <p:cNvSpPr txBox="1">
            <a:spLocks noChangeArrowheads="1"/>
          </p:cNvSpPr>
          <p:nvPr/>
        </p:nvSpPr>
        <p:spPr bwMode="auto">
          <a:xfrm>
            <a:off x="609650" y="1785926"/>
            <a:ext cx="663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k-SK" sz="1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sk-SK" sz="1400" b="1" baseline="300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sk-SK" sz="1400" b="1" baseline="30000" dirty="0" smtClean="0">
                <a:sym typeface="Symbol" pitchFamily="18" charset="2"/>
              </a:rPr>
              <a:t></a:t>
            </a:r>
            <a:r>
              <a:rPr lang="sk-SK" sz="1400" dirty="0" smtClean="0">
                <a:sym typeface="Symbol" pitchFamily="18" charset="2"/>
              </a:rPr>
              <a:t>) =</a:t>
            </a:r>
            <a:endParaRPr lang="sk-SK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 flipH="1">
            <a:off x="2786050" y="3739939"/>
            <a:ext cx="314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/>
              <a:t>H</a:t>
            </a:r>
          </a:p>
        </p:txBody>
      </p:sp>
      <p:grpSp>
        <p:nvGrpSpPr>
          <p:cNvPr id="21" name="Skupina 46"/>
          <p:cNvGrpSpPr/>
          <p:nvPr/>
        </p:nvGrpSpPr>
        <p:grpSpPr>
          <a:xfrm flipV="1">
            <a:off x="2363724" y="3322234"/>
            <a:ext cx="856474" cy="856474"/>
            <a:chOff x="2430810" y="3033180"/>
            <a:chExt cx="605369" cy="605369"/>
          </a:xfrm>
        </p:grpSpPr>
        <p:sp>
          <p:nvSpPr>
            <p:cNvPr id="22" name="Oblúk 21"/>
            <p:cNvSpPr/>
            <p:nvPr/>
          </p:nvSpPr>
          <p:spPr>
            <a:xfrm flipV="1">
              <a:off x="2430810" y="3033180"/>
              <a:ext cx="605369" cy="605369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3" name="Oval 94"/>
            <p:cNvSpPr>
              <a:spLocks noChangeArrowheads="1"/>
            </p:cNvSpPr>
            <p:nvPr/>
          </p:nvSpPr>
          <p:spPr bwMode="auto">
            <a:xfrm flipH="1" flipV="1">
              <a:off x="2830206" y="3429000"/>
              <a:ext cx="45719" cy="4574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 sz="1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Obdĺžnik 23"/>
          <p:cNvSpPr/>
          <p:nvPr/>
        </p:nvSpPr>
        <p:spPr>
          <a:xfrm>
            <a:off x="2428860" y="4429132"/>
            <a:ext cx="351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sym typeface="Symbol"/>
              </a:rPr>
              <a:t>e</a:t>
            </a:r>
            <a:r>
              <a:rPr lang="en-US" sz="1400" b="1" baseline="-25000" dirty="0" smtClean="0">
                <a:solidFill>
                  <a:srgbClr val="009900"/>
                </a:solidFill>
                <a:sym typeface="Symbol"/>
              </a:rPr>
              <a:t>s</a:t>
            </a:r>
            <a:endParaRPr lang="sk-SK" sz="1400" dirty="0">
              <a:solidFill>
                <a:srgbClr val="009900"/>
              </a:solidFill>
            </a:endParaRPr>
          </a:p>
        </p:txBody>
      </p:sp>
      <p:sp>
        <p:nvSpPr>
          <p:cNvPr id="25" name="Obdĺžnik 24"/>
          <p:cNvSpPr/>
          <p:nvPr/>
        </p:nvSpPr>
        <p:spPr>
          <a:xfrm>
            <a:off x="2857488" y="4214818"/>
            <a:ext cx="311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smtClean="0">
                <a:solidFill>
                  <a:srgbClr val="009900"/>
                </a:solidFill>
                <a:sym typeface="Symbol"/>
              </a:rPr>
              <a:t>f</a:t>
            </a:r>
            <a:r>
              <a:rPr lang="en-US" sz="1400" b="1" baseline="-25000" dirty="0" smtClean="0">
                <a:solidFill>
                  <a:srgbClr val="009900"/>
                </a:solidFill>
                <a:sym typeface="Symbol"/>
              </a:rPr>
              <a:t>s</a:t>
            </a:r>
            <a:endParaRPr lang="sk-SK" sz="1400" dirty="0">
              <a:solidFill>
                <a:srgbClr val="009900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 flipH="1">
            <a:off x="5791599" y="4897520"/>
            <a:ext cx="373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>
                <a:sym typeface="Symbol" pitchFamily="18" charset="2"/>
              </a:rPr>
              <a:t>B</a:t>
            </a:r>
            <a:r>
              <a:rPr lang="sk-SK" sz="1400" b="1" baseline="30000" dirty="0" smtClean="0">
                <a:sym typeface="Symbol" pitchFamily="18" charset="2"/>
              </a:rPr>
              <a:t>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27" name="Oval 19"/>
          <p:cNvSpPr>
            <a:spLocks noChangeAspect="1" noChangeArrowheads="1"/>
          </p:cNvSpPr>
          <p:nvPr/>
        </p:nvSpPr>
        <p:spPr bwMode="auto">
          <a:xfrm flipH="1">
            <a:off x="631168" y="1590704"/>
            <a:ext cx="4320000" cy="432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 flipH="1">
            <a:off x="1853681" y="2643182"/>
            <a:ext cx="343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k</a:t>
            </a:r>
            <a:r>
              <a:rPr lang="sk-SK" sz="1400" b="1" baseline="30000" dirty="0" err="1"/>
              <a:t>z</a:t>
            </a:r>
            <a:endParaRPr lang="sk-SK" sz="1400" b="1" dirty="0"/>
          </a:p>
        </p:txBody>
      </p:sp>
      <p:cxnSp>
        <p:nvCxnSpPr>
          <p:cNvPr id="30" name="Rovná spojnica 29"/>
          <p:cNvCxnSpPr/>
          <p:nvPr/>
        </p:nvCxnSpPr>
        <p:spPr>
          <a:xfrm>
            <a:off x="642796" y="3748135"/>
            <a:ext cx="5187636" cy="1186004"/>
          </a:xfrm>
          <a:prstGeom prst="line">
            <a:avLst/>
          </a:prstGeom>
          <a:ln w="19050">
            <a:solidFill>
              <a:srgbClr val="009900"/>
            </a:solidFill>
            <a:prstDash val="sysDash"/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>
            <a:off x="651850" y="3748135"/>
            <a:ext cx="3005750" cy="1186004"/>
          </a:xfrm>
          <a:prstGeom prst="line">
            <a:avLst/>
          </a:prstGeom>
          <a:ln w="19050">
            <a:solidFill>
              <a:srgbClr val="009900"/>
            </a:solidFill>
            <a:prstDash val="sysDash"/>
            <a:headEnd type="oval" w="sm" len="sm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26"/>
          <p:cNvSpPr>
            <a:spLocks noChangeAspect="1" noChangeArrowheads="1"/>
          </p:cNvSpPr>
          <p:nvPr/>
        </p:nvSpPr>
        <p:spPr bwMode="auto">
          <a:xfrm flipH="1" flipV="1">
            <a:off x="2114963" y="4304362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34" name="Oval 26"/>
          <p:cNvSpPr>
            <a:spLocks noChangeAspect="1" noChangeArrowheads="1"/>
          </p:cNvSpPr>
          <p:nvPr/>
        </p:nvSpPr>
        <p:spPr bwMode="auto">
          <a:xfrm flipH="1" flipV="1">
            <a:off x="2767096" y="1566650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35" name="Rovná spojnica 34"/>
          <p:cNvCxnSpPr/>
          <p:nvPr/>
        </p:nvCxnSpPr>
        <p:spPr>
          <a:xfrm rot="16200000" flipH="1">
            <a:off x="2145599" y="3078256"/>
            <a:ext cx="984558" cy="296345"/>
          </a:xfrm>
          <a:prstGeom prst="line">
            <a:avLst/>
          </a:prstGeom>
          <a:ln w="19050">
            <a:solidFill>
              <a:schemeClr val="tx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lokTextu 35"/>
          <p:cNvSpPr txBox="1"/>
          <p:nvPr/>
        </p:nvSpPr>
        <p:spPr>
          <a:xfrm>
            <a:off x="2375528" y="3000372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r</a:t>
            </a:r>
            <a:endParaRPr lang="sk-SK" sz="1400" b="1" dirty="0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H="1">
            <a:off x="71406" y="3750704"/>
            <a:ext cx="619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 flipH="1">
            <a:off x="182494" y="4898817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z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 flipH="1">
            <a:off x="182494" y="3714752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b="1" dirty="0" smtClean="0">
                <a:sym typeface="Symbol" pitchFamily="18" charset="2"/>
              </a:rPr>
              <a:t>h</a:t>
            </a:r>
            <a:endParaRPr lang="sk-SK" sz="1400" b="1" dirty="0">
              <a:sym typeface="Symbol" pitchFamily="18" charset="2"/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 flipH="1" flipV="1">
            <a:off x="71406" y="4934138"/>
            <a:ext cx="631158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40000" y="36000"/>
            <a:ext cx="8136458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srgbClr val="FF0000"/>
                </a:solidFill>
                <a:sym typeface="Symbol"/>
              </a:rPr>
              <a:t>Lineárna zvislá perspektíva je daná prvkami vnútornej orientácie 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, pričom polomer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kružnice </a:t>
            </a:r>
            <a:r>
              <a:rPr lang="sk-SK" sz="1400" b="1" dirty="0" err="1" smtClean="0">
                <a:solidFill>
                  <a:srgbClr val="FF0000"/>
                </a:solidFill>
                <a:sym typeface="Symbol"/>
              </a:rPr>
              <a:t>k</a:t>
            </a:r>
            <a:r>
              <a:rPr lang="sk-SK" sz="1400" b="1" baseline="30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 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sa rovná polovici dištancie, t. j.</a:t>
            </a:r>
            <a:r>
              <a:rPr lang="sk-SK" sz="1400" b="1" dirty="0" smtClean="0">
                <a:solidFill>
                  <a:srgbClr val="FF0000"/>
                </a:solidFill>
                <a:sym typeface="Symbol"/>
              </a:rPr>
              <a:t> r</a:t>
            </a:r>
            <a:r>
              <a:rPr lang="sk-SK" sz="1400" dirty="0" smtClean="0">
                <a:solidFill>
                  <a:srgbClr val="FF0000"/>
                </a:solidFill>
                <a:sym typeface="Symbol"/>
              </a:rPr>
              <a:t> = </a:t>
            </a:r>
            <a:r>
              <a:rPr lang="sk-SK" sz="1400" b="1" dirty="0" smtClean="0">
                <a:solidFill>
                  <a:srgbClr val="FF0000"/>
                </a:solidFill>
              </a:rPr>
              <a:t>d</a:t>
            </a:r>
            <a:r>
              <a:rPr lang="sk-SK" sz="1400" dirty="0" smtClean="0">
                <a:solidFill>
                  <a:srgbClr val="FF0000"/>
                </a:solidFill>
              </a:rPr>
              <a:t>/</a:t>
            </a:r>
            <a:r>
              <a:rPr lang="sk-SK" sz="1400" b="1" dirty="0" smtClean="0">
                <a:solidFill>
                  <a:srgbClr val="FF0000"/>
                </a:solidFill>
              </a:rPr>
              <a:t>2</a:t>
            </a:r>
            <a:r>
              <a:rPr lang="sk-SK" sz="1400" dirty="0" smtClean="0">
                <a:solidFill>
                  <a:srgbClr val="FF0000"/>
                </a:solidFill>
              </a:rPr>
              <a:t>. Daný je horizont </a:t>
            </a:r>
            <a:r>
              <a:rPr lang="sk-SK" sz="1400" b="1" dirty="0" smtClean="0">
                <a:solidFill>
                  <a:srgbClr val="FF0000"/>
                </a:solidFill>
              </a:rPr>
              <a:t>h</a:t>
            </a:r>
            <a:r>
              <a:rPr lang="sk-SK" sz="1400" dirty="0" smtClean="0">
                <a:solidFill>
                  <a:srgbClr val="FF0000"/>
                </a:solidFill>
              </a:rPr>
              <a:t> a </a:t>
            </a:r>
            <a:r>
              <a:rPr lang="sk-SK" sz="1400" dirty="0" err="1" smtClean="0">
                <a:solidFill>
                  <a:srgbClr val="FF0000"/>
                </a:solidFill>
              </a:rPr>
              <a:t>základnica</a:t>
            </a:r>
            <a:r>
              <a:rPr lang="sk-SK" sz="1400" dirty="0" smtClean="0">
                <a:solidFill>
                  <a:srgbClr val="FF0000"/>
                </a:solidFill>
              </a:rPr>
              <a:t> </a:t>
            </a:r>
            <a:r>
              <a:rPr lang="sk-SK" sz="1400" b="1" dirty="0" smtClean="0">
                <a:solidFill>
                  <a:srgbClr val="FF0000"/>
                </a:solidFill>
              </a:rPr>
              <a:t>z</a:t>
            </a:r>
            <a:r>
              <a:rPr lang="sk-SK" sz="1400" dirty="0" smtClean="0">
                <a:solidFill>
                  <a:srgbClr val="FF0000"/>
                </a:solidFill>
              </a:rPr>
              <a:t>. 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Určte dĺžku úsečky </a:t>
            </a:r>
            <a:r>
              <a:rPr lang="sk-SK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sk-SK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2" name="Picture 2" descr="http://www.zsphorova.sk/modernaskola/matematika/tema30/foto/images/text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32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BlokTextu 53"/>
          <p:cNvSpPr txBox="1">
            <a:spLocks noChangeArrowheads="1"/>
          </p:cNvSpPr>
          <p:nvPr/>
        </p:nvSpPr>
        <p:spPr bwMode="auto">
          <a:xfrm>
            <a:off x="0" y="756000"/>
            <a:ext cx="466794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P2</a:t>
            </a:r>
            <a:endParaRPr lang="sk-SK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BlokTextu 43"/>
          <p:cNvSpPr txBox="1"/>
          <p:nvPr/>
        </p:nvSpPr>
        <p:spPr>
          <a:xfrm>
            <a:off x="4643438" y="642918"/>
            <a:ext cx="45005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Priamka </a:t>
            </a:r>
            <a:r>
              <a:rPr lang="sk-SK" sz="1400" b="1" dirty="0" smtClean="0"/>
              <a:t>a </a:t>
            </a:r>
            <a:r>
              <a:rPr lang="sk-SK" sz="1400" dirty="0" smtClean="0"/>
              <a:t>= </a:t>
            </a:r>
            <a:r>
              <a:rPr lang="sk-SK" sz="1400" b="1" dirty="0" smtClean="0"/>
              <a:t>AB </a:t>
            </a:r>
            <a:r>
              <a:rPr lang="sk-SK" sz="1400" dirty="0" smtClean="0"/>
              <a:t> má </a:t>
            </a:r>
            <a:r>
              <a:rPr lang="sk-SK" sz="1400" dirty="0" err="1" smtClean="0"/>
              <a:t>st</a:t>
            </a:r>
            <a:r>
              <a:rPr lang="en-US" sz="1400" dirty="0" smtClean="0"/>
              <a:t>o</a:t>
            </a:r>
            <a:r>
              <a:rPr lang="sk-SK" sz="1400" dirty="0" smtClean="0"/>
              <a:t>pník na </a:t>
            </a:r>
            <a:r>
              <a:rPr lang="sk-SK" sz="1400" dirty="0" err="1" smtClean="0"/>
              <a:t>základnici</a:t>
            </a:r>
            <a:r>
              <a:rPr lang="sk-SK" sz="1400" dirty="0" smtClean="0"/>
              <a:t> </a:t>
            </a:r>
            <a:r>
              <a:rPr lang="sk-SK" sz="1400" b="1" dirty="0" smtClean="0"/>
              <a:t>z </a:t>
            </a:r>
            <a:r>
              <a:rPr lang="sk-SK" sz="1400" dirty="0" smtClean="0"/>
              <a:t>a </a:t>
            </a:r>
            <a:r>
              <a:rPr lang="sk-SK" sz="1400" dirty="0" err="1" smtClean="0"/>
              <a:t>úbežník</a:t>
            </a:r>
            <a:r>
              <a:rPr lang="sk-SK" sz="1400" dirty="0" smtClean="0"/>
              <a:t> </a:t>
            </a:r>
          </a:p>
          <a:p>
            <a:r>
              <a:rPr lang="sk-SK" sz="1400" dirty="0" smtClean="0"/>
              <a:t>v hlavnom bode </a:t>
            </a:r>
            <a:r>
              <a:rPr lang="sk-SK" sz="1400" b="1" dirty="0" smtClean="0"/>
              <a:t>H</a:t>
            </a:r>
            <a:r>
              <a:rPr lang="sk-SK" sz="1400" dirty="0" smtClean="0"/>
              <a:t>,</a:t>
            </a:r>
            <a:r>
              <a:rPr lang="sk-SK" sz="1400" b="1" dirty="0" smtClean="0"/>
              <a:t> </a:t>
            </a:r>
            <a:r>
              <a:rPr lang="sk-SK" sz="1400" dirty="0" smtClean="0"/>
              <a:t> t. j. je to hĺbková priamka,</a:t>
            </a:r>
            <a:r>
              <a:rPr lang="sk-SK" sz="1400" b="1" dirty="0" smtClean="0"/>
              <a:t> </a:t>
            </a:r>
            <a:r>
              <a:rPr lang="sk-SK" sz="1400" dirty="0" smtClean="0"/>
              <a:t>leží</a:t>
            </a:r>
          </a:p>
          <a:p>
            <a:r>
              <a:rPr lang="sk-SK" sz="1400" dirty="0" smtClean="0"/>
              <a:t>v základnej rovine a je vodorovná.</a:t>
            </a:r>
          </a:p>
          <a:p>
            <a:endParaRPr lang="sk-SK" sz="1400" dirty="0" smtClean="0"/>
          </a:p>
          <a:p>
            <a:r>
              <a:rPr lang="sk-SK" sz="1400" dirty="0" smtClean="0">
                <a:solidFill>
                  <a:srgbClr val="FF0000"/>
                </a:solidFill>
              </a:rPr>
              <a:t>Postup rysovania:</a:t>
            </a:r>
          </a:p>
          <a:p>
            <a:r>
              <a:rPr lang="sk-SK" sz="1400" b="1" dirty="0" smtClean="0"/>
              <a:t>1) </a:t>
            </a:r>
            <a:r>
              <a:rPr lang="sk-SK" sz="1400" dirty="0" smtClean="0"/>
              <a:t>Narysujeme dištančnú kružnicu </a:t>
            </a:r>
            <a:r>
              <a:rPr lang="sk-SK" sz="1400" b="1" dirty="0" err="1" smtClean="0"/>
              <a:t>k</a:t>
            </a:r>
            <a:r>
              <a:rPr lang="sk-SK" sz="1400" b="1" baseline="30000" dirty="0" err="1" smtClean="0"/>
              <a:t>d</a:t>
            </a:r>
            <a:r>
              <a:rPr lang="sk-SK" sz="1400" dirty="0" smtClean="0"/>
              <a:t> s polomerom</a:t>
            </a:r>
          </a:p>
          <a:p>
            <a:r>
              <a:rPr lang="sk-SK" sz="1400" b="1" dirty="0" smtClean="0"/>
              <a:t>d </a:t>
            </a:r>
            <a:r>
              <a:rPr lang="sk-SK" sz="1400" dirty="0" smtClean="0"/>
              <a:t>= </a:t>
            </a:r>
            <a:r>
              <a:rPr lang="sk-SK" sz="1400" b="1" dirty="0" smtClean="0"/>
              <a:t>2r</a:t>
            </a:r>
            <a:r>
              <a:rPr lang="sk-SK" sz="1400" dirty="0" smtClean="0"/>
              <a:t>.</a:t>
            </a:r>
          </a:p>
          <a:p>
            <a:r>
              <a:rPr lang="sk-SK" sz="1400" dirty="0" smtClean="0"/>
              <a:t>Ďalší postup je analogický ako v predchádzajúcom</a:t>
            </a:r>
          </a:p>
          <a:p>
            <a:r>
              <a:rPr lang="sk-SK" sz="1400" dirty="0" smtClean="0"/>
              <a:t>príklade, merací bod priamky </a:t>
            </a:r>
            <a:r>
              <a:rPr lang="sk-SK" sz="1400" b="1" dirty="0" smtClean="0"/>
              <a:t>AB </a:t>
            </a:r>
            <a:r>
              <a:rPr lang="sk-SK" sz="1400" dirty="0" smtClean="0"/>
              <a:t>leží na dištančnej</a:t>
            </a:r>
          </a:p>
          <a:p>
            <a:r>
              <a:rPr lang="sk-SK" sz="1400" dirty="0" smtClean="0"/>
              <a:t>kružnici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sk-SK" sz="1400" dirty="0"/>
          </a:p>
        </p:txBody>
      </p:sp>
      <p:sp>
        <p:nvSpPr>
          <p:cNvPr id="45" name="Text Box 47"/>
          <p:cNvSpPr txBox="1">
            <a:spLocks noChangeArrowheads="1"/>
          </p:cNvSpPr>
          <p:nvPr/>
        </p:nvSpPr>
        <p:spPr bwMode="auto">
          <a:xfrm flipH="1">
            <a:off x="3008431" y="3739939"/>
            <a:ext cx="603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 dirty="0" smtClean="0"/>
              <a:t>=</a:t>
            </a:r>
            <a:r>
              <a:rPr lang="sk-SK" sz="1400" b="1" dirty="0" smtClean="0"/>
              <a:t> </a:t>
            </a:r>
            <a:r>
              <a:rPr lang="sk-SK" sz="1400" b="1" dirty="0" err="1" smtClean="0"/>
              <a:t>U</a:t>
            </a:r>
            <a:r>
              <a:rPr lang="sk-SK" sz="1400" b="1" baseline="30000" dirty="0" err="1" smtClean="0"/>
              <a:t>a</a:t>
            </a:r>
            <a:r>
              <a:rPr lang="sk-SK" sz="1400" b="1" baseline="-25000" dirty="0" err="1" smtClean="0"/>
              <a:t>s</a:t>
            </a:r>
            <a:endParaRPr lang="sk-SK" sz="1400" b="1" dirty="0"/>
          </a:p>
        </p:txBody>
      </p:sp>
      <p:sp>
        <p:nvSpPr>
          <p:cNvPr id="29" name="Oval 26"/>
          <p:cNvSpPr>
            <a:spLocks noChangeAspect="1" noChangeArrowheads="1"/>
          </p:cNvSpPr>
          <p:nvPr/>
        </p:nvSpPr>
        <p:spPr bwMode="auto">
          <a:xfrm flipH="1" flipV="1">
            <a:off x="2762130" y="3712729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46" name="Oval 26"/>
          <p:cNvSpPr>
            <a:spLocks noChangeAspect="1" noChangeArrowheads="1"/>
          </p:cNvSpPr>
          <p:nvPr/>
        </p:nvSpPr>
        <p:spPr bwMode="auto">
          <a:xfrm flipH="1" flipV="1">
            <a:off x="607684" y="3706685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cxnSp>
        <p:nvCxnSpPr>
          <p:cNvPr id="51" name="Rovná spojnica 50"/>
          <p:cNvCxnSpPr/>
          <p:nvPr/>
        </p:nvCxnSpPr>
        <p:spPr>
          <a:xfrm rot="16200000" flipH="1">
            <a:off x="1812623" y="2054110"/>
            <a:ext cx="1033205" cy="310986"/>
          </a:xfrm>
          <a:prstGeom prst="line">
            <a:avLst/>
          </a:prstGeom>
          <a:ln w="19050">
            <a:solidFill>
              <a:schemeClr val="tx1"/>
            </a:solidFill>
            <a:headEnd type="arrow" w="sm" len="sm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BlokTextu 51"/>
          <p:cNvSpPr txBox="1"/>
          <p:nvPr/>
        </p:nvSpPr>
        <p:spPr>
          <a:xfrm>
            <a:off x="2071670" y="2000240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/>
              <a:t>r</a:t>
            </a:r>
            <a:endParaRPr lang="sk-SK" sz="1400" b="1" dirty="0"/>
          </a:p>
        </p:txBody>
      </p:sp>
      <p:sp>
        <p:nvSpPr>
          <p:cNvPr id="48" name="Oblúk 47"/>
          <p:cNvSpPr>
            <a:spLocks noChangeAspect="1"/>
          </p:cNvSpPr>
          <p:nvPr/>
        </p:nvSpPr>
        <p:spPr>
          <a:xfrm>
            <a:off x="626888" y="1590084"/>
            <a:ext cx="4320000" cy="4320000"/>
          </a:xfrm>
          <a:prstGeom prst="arc">
            <a:avLst>
              <a:gd name="adj1" fmla="val 10856436"/>
              <a:gd name="adj2" fmla="val 16227299"/>
            </a:avLst>
          </a:prstGeom>
          <a:ln w="190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50" name="Skupina 49"/>
          <p:cNvGrpSpPr>
            <a:grpSpLocks/>
          </p:cNvGrpSpPr>
          <p:nvPr/>
        </p:nvGrpSpPr>
        <p:grpSpPr bwMode="auto">
          <a:xfrm>
            <a:off x="111060" y="6400205"/>
            <a:ext cx="1348083" cy="393700"/>
            <a:chOff x="2699794" y="4497810"/>
            <a:chExt cx="1347057" cy="393091"/>
          </a:xfrm>
        </p:grpSpPr>
        <p:pic>
          <p:nvPicPr>
            <p:cNvPr id="53" name="Picture 5" descr="mandaly"/>
            <p:cNvPicPr>
              <a:picLocks noChangeAspect="1" noChangeArrowheads="1"/>
            </p:cNvPicPr>
            <p:nvPr/>
          </p:nvPicPr>
          <p:blipFill>
            <a:blip r:embed="rId3" cstate="print">
              <a:lum bright="-44000" contrast="62000"/>
            </a:blip>
            <a:srcRect l="11172" t="8176" r="49072" b="17651"/>
            <a:stretch>
              <a:fillRect/>
            </a:stretch>
          </p:blipFill>
          <p:spPr bwMode="auto">
            <a:xfrm>
              <a:off x="2699794" y="4497810"/>
              <a:ext cx="433405" cy="393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3059831" y="4571245"/>
              <a:ext cx="987020" cy="253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sk-S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sk-SK" sz="1050" dirty="0" smtClean="0"/>
                <a:t>Mészárosová</a:t>
              </a:r>
              <a:endParaRPr lang="sk-SK" sz="1050" dirty="0"/>
            </a:p>
          </p:txBody>
        </p:sp>
      </p:grpSp>
      <p:sp>
        <p:nvSpPr>
          <p:cNvPr id="55" name="Oval 26"/>
          <p:cNvSpPr>
            <a:spLocks noChangeAspect="1" noChangeArrowheads="1"/>
          </p:cNvSpPr>
          <p:nvPr/>
        </p:nvSpPr>
        <p:spPr bwMode="auto">
          <a:xfrm flipH="1" flipV="1">
            <a:off x="2323115" y="4108246"/>
            <a:ext cx="54000" cy="54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57" name="Zástupný symbol čísla snímky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5BB9D-2151-4B73-8CB6-29CE2E5BD535}" type="slidenum">
              <a:rPr lang="sk-SK" smtClean="0"/>
              <a:pPr>
                <a:defRPr/>
              </a:pPr>
              <a:t>9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  <p:bldP spid="13" grpId="0" animBg="1"/>
      <p:bldP spid="17" grpId="0"/>
      <p:bldP spid="19" grpId="0"/>
      <p:bldP spid="24" grpId="0"/>
      <p:bldP spid="25" grpId="0"/>
      <p:bldP spid="26" grpId="0"/>
      <p:bldP spid="27" grpId="0" animBg="1"/>
      <p:bldP spid="34" grpId="0" animBg="1"/>
      <p:bldP spid="46" grpId="0" animBg="1"/>
      <p:bldP spid="52" grpId="0"/>
      <p:bldP spid="48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19001</TotalTime>
  <Words>3305</Words>
  <Application>Microsoft Office PowerPoint</Application>
  <PresentationFormat>Prezentácia na obrazovke (4:3)</PresentationFormat>
  <Paragraphs>706</Paragraphs>
  <Slides>25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cp:lastModifiedBy>Katka</cp:lastModifiedBy>
  <cp:revision>1325</cp:revision>
  <dcterms:created xsi:type="dcterms:W3CDTF">2012-05-19T12:35:37Z</dcterms:created>
  <dcterms:modified xsi:type="dcterms:W3CDTF">2019-04-25T07:38:11Z</dcterms:modified>
</cp:coreProperties>
</file>