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11" r:id="rId2"/>
    <p:sldId id="257" r:id="rId3"/>
    <p:sldId id="259" r:id="rId4"/>
    <p:sldId id="397" r:id="rId5"/>
    <p:sldId id="261" r:id="rId6"/>
    <p:sldId id="262" r:id="rId7"/>
    <p:sldId id="408" r:id="rId8"/>
    <p:sldId id="388" r:id="rId9"/>
    <p:sldId id="265" r:id="rId10"/>
    <p:sldId id="266" r:id="rId11"/>
    <p:sldId id="274" r:id="rId12"/>
    <p:sldId id="267" r:id="rId13"/>
    <p:sldId id="269" r:id="rId14"/>
    <p:sldId id="279" r:id="rId15"/>
    <p:sldId id="276" r:id="rId16"/>
    <p:sldId id="286" r:id="rId17"/>
    <p:sldId id="280" r:id="rId18"/>
    <p:sldId id="271" r:id="rId19"/>
    <p:sldId id="283" r:id="rId20"/>
    <p:sldId id="308" r:id="rId21"/>
    <p:sldId id="402" r:id="rId22"/>
    <p:sldId id="282" r:id="rId23"/>
    <p:sldId id="403" r:id="rId24"/>
    <p:sldId id="404" r:id="rId25"/>
    <p:sldId id="405" r:id="rId26"/>
    <p:sldId id="287" r:id="rId27"/>
    <p:sldId id="406" r:id="rId28"/>
    <p:sldId id="268" r:id="rId29"/>
    <p:sldId id="410" r:id="rId30"/>
    <p:sldId id="288" r:id="rId31"/>
    <p:sldId id="291" r:id="rId32"/>
    <p:sldId id="292" r:id="rId33"/>
    <p:sldId id="295" r:id="rId34"/>
    <p:sldId id="296" r:id="rId35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00CCFF"/>
    <a:srgbClr val="CC00CC"/>
    <a:srgbClr val="0033CC"/>
    <a:srgbClr val="33CC33"/>
    <a:srgbClr val="FF33CC"/>
    <a:srgbClr val="009900"/>
    <a:srgbClr val="5F5F5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99849" autoAdjust="0"/>
  </p:normalViewPr>
  <p:slideViewPr>
    <p:cSldViewPr snapToGrid="0">
      <p:cViewPr varScale="1">
        <p:scale>
          <a:sx n="109" d="100"/>
          <a:sy n="109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A8A4-BFD5-44DD-A1BB-7BF3D5AF6BA3}" type="datetimeFigureOut">
              <a:rPr lang="sk-SK" smtClean="0"/>
              <a:pPr/>
              <a:t>13. 6. 2019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5303-6A49-40CE-9B05-D74CE4DB0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9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2C6B6-20E2-4891-B010-A3A904A85103}" type="datetimeFigureOut">
              <a:rPr lang="sk-SK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2653F-689B-4F6B-85C4-BB25FD0958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2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653F-689B-4F6B-85C4-BB25FD0958C8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08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71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DFBA4-BC87-411E-8CE6-2467AAD76369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E17C-EE07-4D5C-93C0-CD127936A9A8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129-BDA6-4D19-9E50-9B50C89A90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1EBB-A5C4-4119-AA5B-BD192E139722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57A2-D88A-4292-901E-CE83F8E10E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6467-BDE0-4BD1-9EFA-3C4EB2DD39F3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AD60-E2F3-4844-A43D-B78C4E423B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B082-4702-44A4-9228-2DD70A846A4B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8044-763B-45C9-8FAD-D2F7F186C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54BC-AF2D-4A86-9A5F-349483438E95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686-7BB5-41AA-B8A3-D3EDF0450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C07F-2812-4C03-8089-427A6B76F00C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79-3CE6-46D8-83D7-6C6CB229F6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3630-3206-424B-9107-5399B6E233DA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D21-ED05-4A00-8959-479F45466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9B91-794A-444B-B24B-C2ED541745F2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32-2946-4E98-B844-F656421D1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87F5-A29A-455B-AEBB-FDD60AB7EF42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2000" y="6516000"/>
            <a:ext cx="402674" cy="307777"/>
          </a:xfrm>
        </p:spPr>
        <p:txBody>
          <a:bodyPr wrap="none" anchor="b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C408-D8A4-4CB7-B33A-123B7B0DDB9D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D4F-0905-4870-86A1-3B9F2A409F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999-2323-491A-944F-7244D6B55464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CA0-84D5-4672-9569-62DE2B13CE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C7BA9-65FE-4704-810D-261D7E3922C5}" type="datetime1">
              <a:rPr lang="sk-SK" smtClean="0"/>
              <a:pPr>
                <a:defRPr/>
              </a:pPr>
              <a:t>13. 6. 2019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14C5-EB65-4717-95F8-ACD735DEFF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  <p:pic>
        <p:nvPicPr>
          <p:cNvPr id="41" name="Zástupný symbol obsahu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182" y="4130525"/>
            <a:ext cx="3621347" cy="25379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055927" y="2828836"/>
            <a:ext cx="50321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latin typeface="Arial" pitchFamily="34" charset="0"/>
                <a:ea typeface="+mj-ea"/>
                <a:cs typeface="Arial" pitchFamily="34" charset="0"/>
              </a:rPr>
              <a:t>Stredové premietanie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latin typeface="Arial" pitchFamily="34" charset="0"/>
                <a:ea typeface="+mj-ea"/>
                <a:cs typeface="Arial" pitchFamily="34" charset="0"/>
              </a:rPr>
              <a:t>a </a:t>
            </a:r>
            <a:r>
              <a:rPr lang="en-US" sz="3600" b="1" dirty="0" smtClean="0">
                <a:latin typeface="Arial" pitchFamily="34" charset="0"/>
                <a:ea typeface="+mj-ea"/>
                <a:cs typeface="Arial" pitchFamily="34" charset="0"/>
              </a:rPr>
              <a:t>line</a:t>
            </a:r>
            <a:r>
              <a:rPr lang="sk-SK" sz="3600" b="1" dirty="0" smtClean="0">
                <a:latin typeface="Arial" pitchFamily="34" charset="0"/>
                <a:ea typeface="+mj-ea"/>
                <a:cs typeface="Arial" pitchFamily="34" charset="0"/>
              </a:rPr>
              <a:t>á</a:t>
            </a:r>
            <a:r>
              <a:rPr lang="en-US" sz="3600" b="1" dirty="0" err="1" smtClean="0">
                <a:latin typeface="Arial" pitchFamily="34" charset="0"/>
                <a:ea typeface="+mj-ea"/>
                <a:cs typeface="Arial" pitchFamily="34" charset="0"/>
              </a:rPr>
              <a:t>rna</a:t>
            </a:r>
            <a:r>
              <a:rPr lang="en-US" sz="36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k-SK" sz="3600" b="1" dirty="0" smtClean="0">
                <a:latin typeface="Arial" pitchFamily="34" charset="0"/>
                <a:ea typeface="+mj-ea"/>
                <a:cs typeface="Arial" pitchFamily="34" charset="0"/>
              </a:rPr>
              <a:t>perspektíva</a:t>
            </a:r>
            <a:endParaRPr lang="sk-SK" sz="3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3" name="Picture 2" descr="Výsledok vyh&amp;lcaron;adávania obrázkov pre dopyt new york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05" y="135368"/>
            <a:ext cx="3619407" cy="2714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4" name="Picture 2" descr="http://lorvinglass.com/glass/big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6291" y="133225"/>
            <a:ext cx="3629651" cy="27188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2" descr="https://www.prodom.sk/userfiles/products/CUBER%203/___projektydomov_cuber_3_persp_2_var_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" y="4143380"/>
            <a:ext cx="4129867" cy="2477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ovná spojnica 58"/>
          <p:cNvCxnSpPr/>
          <p:nvPr/>
        </p:nvCxnSpPr>
        <p:spPr>
          <a:xfrm flipH="1">
            <a:off x="342900" y="3993666"/>
            <a:ext cx="529883" cy="255915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flipH="1">
            <a:off x="145855" y="4085385"/>
            <a:ext cx="721044" cy="44951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ľná forma 10"/>
          <p:cNvSpPr>
            <a:spLocks/>
          </p:cNvSpPr>
          <p:nvPr/>
        </p:nvSpPr>
        <p:spPr>
          <a:xfrm>
            <a:off x="871875" y="615215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3" name="Rovná spojnica 52"/>
          <p:cNvCxnSpPr/>
          <p:nvPr/>
        </p:nvCxnSpPr>
        <p:spPr>
          <a:xfrm flipV="1">
            <a:off x="895350" y="5213235"/>
            <a:ext cx="219696" cy="1061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2023110" y="1285564"/>
            <a:ext cx="515374" cy="737918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 flipV="1">
            <a:off x="881778" y="3487462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H="1">
            <a:off x="874969" y="4036338"/>
            <a:ext cx="782382" cy="48774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043608" y="17008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25755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1633320" y="324405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31" name="Rovná spojnica 30"/>
          <p:cNvCxnSpPr/>
          <p:nvPr/>
        </p:nvCxnSpPr>
        <p:spPr>
          <a:xfrm flipH="1" flipV="1">
            <a:off x="1745258" y="891540"/>
            <a:ext cx="263434" cy="37719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2549066" y="1856074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34" name="BlokTextu 33"/>
          <p:cNvSpPr txBox="1"/>
          <p:nvPr/>
        </p:nvSpPr>
        <p:spPr>
          <a:xfrm>
            <a:off x="550772" y="410182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55" name="BlokTextu 54"/>
          <p:cNvSpPr txBox="1"/>
          <p:nvPr/>
        </p:nvSpPr>
        <p:spPr>
          <a:xfrm>
            <a:off x="1578858" y="405650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693046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cxnSp>
        <p:nvCxnSpPr>
          <p:cNvPr id="72" name="Rovná spojnica 71"/>
          <p:cNvCxnSpPr/>
          <p:nvPr/>
        </p:nvCxnSpPr>
        <p:spPr>
          <a:xfrm flipH="1">
            <a:off x="1009403" y="1223158"/>
            <a:ext cx="1930969" cy="4218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360000" y="288000"/>
            <a:ext cx="373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Smerová priamka a </a:t>
            </a:r>
            <a:r>
              <a:rPr lang="sk-SK" sz="1600" b="1" dirty="0" err="1" smtClean="0"/>
              <a:t>úbežník</a:t>
            </a:r>
            <a:r>
              <a:rPr lang="sk-SK" sz="1600" b="1" dirty="0" smtClean="0"/>
              <a:t> priamky</a:t>
            </a:r>
            <a:endParaRPr lang="sk-SK" sz="1600" b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3680470" y="25451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39" name="Rovná spojnica 38"/>
          <p:cNvCxnSpPr/>
          <p:nvPr/>
        </p:nvCxnSpPr>
        <p:spPr>
          <a:xfrm flipV="1">
            <a:off x="1114425" y="3400069"/>
            <a:ext cx="3753991" cy="181303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lokTextu 42"/>
          <p:cNvSpPr txBox="1"/>
          <p:nvPr/>
        </p:nvSpPr>
        <p:spPr>
          <a:xfrm>
            <a:off x="4369790" y="220829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11"/>
          <p:cNvGrpSpPr/>
          <p:nvPr/>
        </p:nvGrpSpPr>
        <p:grpSpPr>
          <a:xfrm>
            <a:off x="1072498" y="5071901"/>
            <a:ext cx="385100" cy="373323"/>
            <a:chOff x="1072498" y="5071901"/>
            <a:chExt cx="385100" cy="373323"/>
          </a:xfrm>
        </p:grpSpPr>
        <p:sp>
          <p:nvSpPr>
            <p:cNvPr id="44" name="BlokTextu 43"/>
            <p:cNvSpPr txBox="1"/>
            <p:nvPr/>
          </p:nvSpPr>
          <p:spPr>
            <a:xfrm>
              <a:off x="1072498" y="5137447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U</a:t>
              </a:r>
              <a:r>
                <a:rPr lang="sk-SK" sz="1400" b="1" baseline="-25000" dirty="0" err="1" smtClean="0">
                  <a:latin typeface="Arial" pitchFamily="34" charset="0"/>
                  <a:cs typeface="Arial" pitchFamily="34" charset="0"/>
                  <a:sym typeface="Symbol"/>
                </a:rPr>
                <a:t>s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BlokTextu 46"/>
            <p:cNvSpPr txBox="1"/>
            <p:nvPr/>
          </p:nvSpPr>
          <p:spPr>
            <a:xfrm>
              <a:off x="1202400" y="507190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a</a:t>
              </a:r>
              <a:endParaRPr lang="sk-SK" sz="1000" b="1" dirty="0"/>
            </a:p>
          </p:txBody>
        </p:sp>
      </p:grpSp>
      <p:cxnSp>
        <p:nvCxnSpPr>
          <p:cNvPr id="56" name="Rovná spojnica 55"/>
          <p:cNvCxnSpPr/>
          <p:nvPr/>
        </p:nvCxnSpPr>
        <p:spPr>
          <a:xfrm flipH="1">
            <a:off x="159082" y="5335775"/>
            <a:ext cx="701821" cy="338953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BlokTextu 60"/>
          <p:cNvSpPr txBox="1"/>
          <p:nvPr/>
        </p:nvSpPr>
        <p:spPr>
          <a:xfrm>
            <a:off x="2202426" y="2588656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562486" y="2056660"/>
            <a:ext cx="1291058" cy="1848560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 flipV="1">
            <a:off x="1895475" y="2136626"/>
            <a:ext cx="2820541" cy="13622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flipH="1">
            <a:off x="1644555" y="3899296"/>
            <a:ext cx="2218785" cy="138322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lokTextu 67"/>
          <p:cNvSpPr txBox="1"/>
          <p:nvPr/>
        </p:nvSpPr>
        <p:spPr>
          <a:xfrm>
            <a:off x="4167080" y="361498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0" name="BlokTextu 69"/>
          <p:cNvSpPr txBox="1"/>
          <p:nvPr/>
        </p:nvSpPr>
        <p:spPr>
          <a:xfrm>
            <a:off x="4549560" y="342992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75"/>
          <p:cNvGrpSpPr/>
          <p:nvPr/>
        </p:nvGrpSpPr>
        <p:grpSpPr>
          <a:xfrm>
            <a:off x="4095072" y="2366632"/>
            <a:ext cx="171052" cy="92527"/>
            <a:chOff x="4838514" y="2924944"/>
            <a:chExt cx="171052" cy="92527"/>
          </a:xfrm>
        </p:grpSpPr>
        <p:cxnSp>
          <p:nvCxnSpPr>
            <p:cNvPr id="73" name="Rovná spojnica 7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76"/>
          <p:cNvGrpSpPr/>
          <p:nvPr/>
        </p:nvGrpSpPr>
        <p:grpSpPr>
          <a:xfrm>
            <a:off x="4427984" y="3536589"/>
            <a:ext cx="171052" cy="92527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ál 79"/>
          <p:cNvSpPr>
            <a:spLocks noChangeAspect="1"/>
          </p:cNvSpPr>
          <p:nvPr/>
        </p:nvSpPr>
        <p:spPr>
          <a:xfrm>
            <a:off x="3133227" y="288002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BlokTextu 80"/>
          <p:cNvSpPr txBox="1"/>
          <p:nvPr/>
        </p:nvSpPr>
        <p:spPr>
          <a:xfrm>
            <a:off x="2987871" y="29282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33" name="Ovál 32"/>
          <p:cNvSpPr>
            <a:spLocks noChangeAspect="1"/>
          </p:cNvSpPr>
          <p:nvPr/>
        </p:nvSpPr>
        <p:spPr>
          <a:xfrm>
            <a:off x="637649" y="408462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BlokTextu 68"/>
          <p:cNvSpPr txBox="1"/>
          <p:nvPr/>
        </p:nvSpPr>
        <p:spPr>
          <a:xfrm>
            <a:off x="4139952" y="980728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Smerová priamka a´ </a:t>
            </a:r>
            <a:r>
              <a:rPr lang="sk-SK" sz="1400" dirty="0" smtClean="0"/>
              <a:t>priamky </a:t>
            </a:r>
            <a:r>
              <a:rPr lang="sk-SK" sz="1400" b="1" dirty="0" smtClean="0"/>
              <a:t>a </a:t>
            </a:r>
            <a:r>
              <a:rPr lang="en-US" sz="1400" dirty="0" err="1" smtClean="0"/>
              <a:t>prech</a:t>
            </a:r>
            <a:r>
              <a:rPr lang="sk-SK" sz="1400" dirty="0" err="1" smtClean="0"/>
              <a:t>ádza</a:t>
            </a:r>
            <a:r>
              <a:rPr lang="sk-SK" sz="1400" dirty="0" smtClean="0"/>
              <a:t> stredom </a:t>
            </a:r>
          </a:p>
          <a:p>
            <a:r>
              <a:rPr lang="sk-SK" sz="1400" dirty="0" smtClean="0"/>
              <a:t>premietania </a:t>
            </a:r>
            <a:r>
              <a:rPr lang="sk-SK" sz="1400" b="1" dirty="0" smtClean="0"/>
              <a:t>S </a:t>
            </a:r>
            <a:r>
              <a:rPr lang="sk-SK" sz="1400" dirty="0" smtClean="0"/>
              <a:t>a</a:t>
            </a:r>
            <a:r>
              <a:rPr lang="sk-SK" sz="1400" b="1" dirty="0" smtClean="0"/>
              <a:t> </a:t>
            </a:r>
            <a:r>
              <a:rPr lang="sk-SK" sz="1400" dirty="0" smtClean="0"/>
              <a:t>je rovnobežná s priamkou </a:t>
            </a:r>
            <a:r>
              <a:rPr lang="sk-SK" sz="1400" b="1" dirty="0" smtClean="0"/>
              <a:t>a</a:t>
            </a:r>
            <a:r>
              <a:rPr lang="sk-SK" sz="1400" dirty="0" smtClean="0"/>
              <a:t>.</a:t>
            </a:r>
            <a:endParaRPr lang="sk-SK" sz="1400" dirty="0"/>
          </a:p>
        </p:txBody>
      </p:sp>
      <p:sp>
        <p:nvSpPr>
          <p:cNvPr id="91" name="BlokTextu 90"/>
          <p:cNvSpPr txBox="1"/>
          <p:nvPr/>
        </p:nvSpPr>
        <p:spPr>
          <a:xfrm>
            <a:off x="1835696" y="5589240"/>
            <a:ext cx="707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Úbežník</a:t>
            </a:r>
            <a:r>
              <a:rPr lang="sk-SK" sz="1600" b="1" dirty="0" smtClean="0"/>
              <a:t> U</a:t>
            </a:r>
            <a:r>
              <a:rPr lang="en-US" sz="1600" b="1" baseline="30000" dirty="0" smtClean="0"/>
              <a:t>a</a:t>
            </a:r>
            <a:r>
              <a:rPr lang="sk-SK" sz="1600" b="1" baseline="-25000" dirty="0" smtClean="0"/>
              <a:t>s</a:t>
            </a:r>
            <a:r>
              <a:rPr lang="sk-SK" sz="1600" b="1" dirty="0" smtClean="0"/>
              <a:t> priamky a </a:t>
            </a:r>
            <a:r>
              <a:rPr lang="sk-SK" sz="1600" dirty="0" smtClean="0"/>
              <a:t>je priesečník jej smerovej priamky </a:t>
            </a:r>
            <a:r>
              <a:rPr lang="sk-SK" sz="1600" b="1" dirty="0" smtClean="0"/>
              <a:t>a´ </a:t>
            </a:r>
            <a:r>
              <a:rPr lang="sk-SK" sz="1600" dirty="0" smtClean="0"/>
              <a:t>s priemetňou.</a:t>
            </a:r>
          </a:p>
          <a:p>
            <a:endParaRPr lang="sk-SK" sz="1600" dirty="0" smtClean="0"/>
          </a:p>
          <a:p>
            <a:r>
              <a:rPr lang="sk-SK" sz="1600" b="1" dirty="0" err="1" smtClean="0"/>
              <a:t>Úbežník</a:t>
            </a:r>
            <a:r>
              <a:rPr lang="sk-SK" sz="1600" b="1" dirty="0" smtClean="0"/>
              <a:t> U</a:t>
            </a:r>
            <a:r>
              <a:rPr lang="en-US" sz="1600" b="1" baseline="30000" dirty="0" smtClean="0"/>
              <a:t>a</a:t>
            </a:r>
            <a:r>
              <a:rPr lang="sk-SK" sz="1600" b="1" baseline="-25000" dirty="0" smtClean="0"/>
              <a:t>s</a:t>
            </a:r>
            <a:r>
              <a:rPr lang="sk-SK" sz="1600" b="1" dirty="0" smtClean="0"/>
              <a:t> priamky a </a:t>
            </a:r>
            <a:r>
              <a:rPr lang="sk-SK" sz="1600" dirty="0" smtClean="0"/>
              <a:t>je stredový priemet jej nevlastného bodu </a:t>
            </a:r>
            <a:r>
              <a:rPr lang="sk-SK" sz="16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6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6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600" dirty="0"/>
          </a:p>
        </p:txBody>
      </p:sp>
      <p:sp>
        <p:nvSpPr>
          <p:cNvPr id="50" name="BlokTextu 49"/>
          <p:cNvSpPr txBox="1"/>
          <p:nvPr/>
        </p:nvSpPr>
        <p:spPr>
          <a:xfrm>
            <a:off x="4720888" y="2629911"/>
            <a:ext cx="3321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Bod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nevlastný bod priamok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´.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ástupný symbol čísla snímky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  <p:grpSp>
        <p:nvGrpSpPr>
          <p:cNvPr id="54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69" grpId="0"/>
      <p:bldP spid="91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á forma 10"/>
          <p:cNvSpPr>
            <a:spLocks/>
          </p:cNvSpPr>
          <p:nvPr/>
        </p:nvSpPr>
        <p:spPr>
          <a:xfrm>
            <a:off x="871874" y="615215"/>
            <a:ext cx="2836029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043608" y="17008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25755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38" name="BlokTextu 37"/>
          <p:cNvSpPr txBox="1"/>
          <p:nvPr/>
        </p:nvSpPr>
        <p:spPr>
          <a:xfrm>
            <a:off x="360000" y="288000"/>
            <a:ext cx="651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priamky, ktorá prechádza stredom premietania</a:t>
            </a:r>
            <a:endParaRPr lang="sk-SK" sz="1600" b="1" dirty="0"/>
          </a:p>
        </p:txBody>
      </p:sp>
      <p:cxnSp>
        <p:nvCxnSpPr>
          <p:cNvPr id="104" name="Rovná spojnica 103"/>
          <p:cNvCxnSpPr/>
          <p:nvPr/>
        </p:nvCxnSpPr>
        <p:spPr>
          <a:xfrm>
            <a:off x="855634" y="2126324"/>
            <a:ext cx="603993" cy="358824"/>
          </a:xfrm>
          <a:prstGeom prst="line">
            <a:avLst/>
          </a:prstGeom>
          <a:ln w="19050">
            <a:solidFill>
              <a:srgbClr val="0099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>
            <a:off x="204716" y="1735920"/>
            <a:ext cx="647365" cy="384590"/>
          </a:xfrm>
          <a:prstGeom prst="line">
            <a:avLst/>
          </a:prstGeom>
          <a:ln w="19050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BlokTextu 110"/>
          <p:cNvSpPr txBox="1"/>
          <p:nvPr/>
        </p:nvSpPr>
        <p:spPr>
          <a:xfrm>
            <a:off x="1282072" y="2149686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endParaRPr lang="sk-SK" sz="1400" b="1" dirty="0"/>
          </a:p>
        </p:txBody>
      </p:sp>
      <p:sp>
        <p:nvSpPr>
          <p:cNvPr id="115" name="BlokTextu 114"/>
          <p:cNvSpPr txBox="1"/>
          <p:nvPr/>
        </p:nvSpPr>
        <p:spPr>
          <a:xfrm>
            <a:off x="1529208" y="2147912"/>
            <a:ext cx="66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Rovná spojnica 95"/>
          <p:cNvCxnSpPr/>
          <p:nvPr/>
        </p:nvCxnSpPr>
        <p:spPr>
          <a:xfrm>
            <a:off x="1475657" y="2492897"/>
            <a:ext cx="3930733" cy="2335194"/>
          </a:xfrm>
          <a:prstGeom prst="line">
            <a:avLst/>
          </a:prstGeom>
          <a:ln w="19050">
            <a:solidFill>
              <a:srgbClr val="0099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BlokTextu 100"/>
          <p:cNvSpPr txBox="1"/>
          <p:nvPr/>
        </p:nvSpPr>
        <p:spPr>
          <a:xfrm>
            <a:off x="4598288" y="411136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b 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smtClean="0">
                <a:solidFill>
                  <a:srgbClr val="009900"/>
                </a:solidFill>
              </a:rPr>
              <a:t>b´ 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4860032" y="47251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b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ál 79"/>
          <p:cNvSpPr>
            <a:spLocks noChangeAspect="1"/>
          </p:cNvSpPr>
          <p:nvPr/>
        </p:nvSpPr>
        <p:spPr>
          <a:xfrm>
            <a:off x="1935332" y="2754608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BlokTextu 80"/>
          <p:cNvSpPr txBox="1"/>
          <p:nvPr/>
        </p:nvSpPr>
        <p:spPr>
          <a:xfrm>
            <a:off x="1789976" y="27960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A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1909212" y="2147852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= </a:t>
            </a:r>
            <a:r>
              <a:rPr lang="en-US" sz="1400" b="1" dirty="0" smtClean="0"/>
              <a:t>A</a:t>
            </a:r>
            <a:r>
              <a:rPr lang="en-US" sz="1400" b="1" baseline="-25000" dirty="0" smtClean="0"/>
              <a:t>s</a:t>
            </a:r>
            <a:r>
              <a:rPr lang="en-US" sz="1400" dirty="0" smtClean="0"/>
              <a:t> = </a:t>
            </a:r>
            <a:r>
              <a:rPr lang="en-US" sz="1400" b="1" dirty="0" smtClean="0"/>
              <a:t>B</a:t>
            </a:r>
            <a:r>
              <a:rPr lang="en-US" sz="1400" b="1" baseline="-25000" dirty="0" smtClean="0"/>
              <a:t>s</a:t>
            </a:r>
            <a:r>
              <a:rPr lang="en-US" sz="1400" dirty="0" smtClean="0"/>
              <a:t> = </a:t>
            </a:r>
            <a:r>
              <a:rPr lang="en-US" sz="1400" b="1" dirty="0" smtClean="0"/>
              <a:t>C</a:t>
            </a:r>
            <a:r>
              <a:rPr lang="en-US" sz="1400" b="1" baseline="-25000" dirty="0" smtClean="0"/>
              <a:t>s</a:t>
            </a:r>
            <a:r>
              <a:rPr lang="en-US" sz="1400" dirty="0" smtClean="0"/>
              <a:t> = </a:t>
            </a:r>
            <a:r>
              <a:rPr lang="en-US" sz="1400" b="1" dirty="0" err="1" smtClean="0"/>
              <a:t>b</a:t>
            </a:r>
            <a:r>
              <a:rPr lang="en-US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0" name="Ovál 49"/>
          <p:cNvSpPr>
            <a:spLocks noChangeAspect="1"/>
          </p:cNvSpPr>
          <p:nvPr/>
        </p:nvSpPr>
        <p:spPr>
          <a:xfrm>
            <a:off x="612900" y="198184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9900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467544" y="200281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B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56" name="BlokTextu 55"/>
          <p:cNvSpPr txBox="1"/>
          <p:nvPr/>
        </p:nvSpPr>
        <p:spPr>
          <a:xfrm>
            <a:off x="4077010" y="412933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C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693046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4" name="Ovál 53"/>
          <p:cNvSpPr>
            <a:spLocks noChangeAspect="1"/>
          </p:cNvSpPr>
          <p:nvPr/>
        </p:nvSpPr>
        <p:spPr>
          <a:xfrm>
            <a:off x="4222366" y="410836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BlokTextu 56"/>
          <p:cNvSpPr txBox="1"/>
          <p:nvPr/>
        </p:nvSpPr>
        <p:spPr>
          <a:xfrm>
            <a:off x="4357686" y="1196752"/>
            <a:ext cx="4221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Ak priamka </a:t>
            </a:r>
            <a:r>
              <a:rPr lang="sk-SK" sz="1400" b="1" dirty="0" smtClean="0"/>
              <a:t>b </a:t>
            </a:r>
            <a:r>
              <a:rPr lang="sk-SK" sz="1400" dirty="0" smtClean="0"/>
              <a:t>prechádza stredom premietania, </a:t>
            </a:r>
          </a:p>
          <a:p>
            <a:r>
              <a:rPr lang="sk-SK" sz="1400" dirty="0" smtClean="0"/>
              <a:t>tak je totožná so svojou smerovou priamkou </a:t>
            </a:r>
            <a:r>
              <a:rPr lang="sk-SK" sz="1400" b="1" dirty="0" smtClean="0"/>
              <a:t>b´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dirty="0" err="1" smtClean="0"/>
              <a:t>Stopník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r>
              <a:rPr lang="sk-SK" sz="1400" dirty="0" smtClean="0"/>
              <a:t> priamky </a:t>
            </a:r>
            <a:r>
              <a:rPr lang="en-US" sz="1400" b="1" dirty="0" smtClean="0"/>
              <a:t>b </a:t>
            </a:r>
            <a:r>
              <a:rPr lang="sk-SK" sz="1400" dirty="0" smtClean="0"/>
              <a:t>je totožný s </a:t>
            </a:r>
            <a:r>
              <a:rPr lang="sk-SK" sz="1400" dirty="0" err="1" smtClean="0"/>
              <a:t>úbežníkom</a:t>
            </a:r>
            <a:r>
              <a:rPr lang="sk-SK" sz="1400" dirty="0" smtClean="0"/>
              <a:t> </a:t>
            </a:r>
            <a:r>
              <a:rPr lang="sk-SK" sz="1400" b="1" dirty="0" smtClean="0"/>
              <a:t>U</a:t>
            </a:r>
            <a:r>
              <a:rPr lang="en-US" sz="1400" b="1" baseline="30000" dirty="0" smtClean="0"/>
              <a:t>b</a:t>
            </a:r>
            <a:r>
              <a:rPr lang="sk-SK" sz="1400" b="1" baseline="-25000" dirty="0" smtClean="0"/>
              <a:t>s</a:t>
            </a:r>
            <a:r>
              <a:rPr lang="sk-SK" sz="1400" dirty="0" smtClean="0"/>
              <a:t>.</a:t>
            </a:r>
            <a:endParaRPr lang="sk-SK" sz="1400" dirty="0" smtClean="0"/>
          </a:p>
        </p:txBody>
      </p:sp>
      <p:sp>
        <p:nvSpPr>
          <p:cNvPr id="28" name="BlokTextu 27"/>
          <p:cNvSpPr txBox="1"/>
          <p:nvPr/>
        </p:nvSpPr>
        <p:spPr>
          <a:xfrm>
            <a:off x="1140284" y="5786454"/>
            <a:ext cx="740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priamky, ktorá prechádza stredom premietania, je bod.</a:t>
            </a:r>
            <a:endParaRPr lang="sk-SK" sz="16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71406" y="6223835"/>
            <a:ext cx="889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33CC"/>
                </a:solidFill>
              </a:rPr>
              <a:t>Pozn</a:t>
            </a:r>
            <a:r>
              <a:rPr lang="sk-SK" sz="1200" dirty="0" err="1" smtClean="0">
                <a:solidFill>
                  <a:srgbClr val="0033CC"/>
                </a:solidFill>
              </a:rPr>
              <a:t>ámka</a:t>
            </a:r>
            <a:r>
              <a:rPr lang="sk-SK" sz="1200" dirty="0" smtClean="0">
                <a:solidFill>
                  <a:srgbClr val="0033CC"/>
                </a:solidFill>
              </a:rPr>
              <a:t>: </a:t>
            </a:r>
            <a:r>
              <a:rPr lang="sk-SK" sz="1200" dirty="0" smtClean="0"/>
              <a:t>Ak priamka prechádza stredom premietania a je rovnobežná s priemetňou, tak jej stredový priemet je nevlastný bod</a:t>
            </a:r>
            <a:r>
              <a:rPr lang="sk-SK" sz="1200" dirty="0" smtClean="0">
                <a:solidFill>
                  <a:srgbClr val="0033CC"/>
                </a:solidFill>
              </a:rPr>
              <a:t>.</a:t>
            </a:r>
            <a:endParaRPr lang="sk-SK" sz="1200" dirty="0">
              <a:solidFill>
                <a:srgbClr val="0033CC"/>
              </a:solidFill>
            </a:endParaRPr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  <p:grpSp>
        <p:nvGrpSpPr>
          <p:cNvPr id="30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31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  <p:bldP spid="115" grpId="0"/>
      <p:bldP spid="101" grpId="0"/>
      <p:bldP spid="101" grpId="1"/>
      <p:bldP spid="103" grpId="0"/>
      <p:bldP spid="80" grpId="0" animBg="1"/>
      <p:bldP spid="81" grpId="0"/>
      <p:bldP spid="47" grpId="0"/>
      <p:bldP spid="50" grpId="0" animBg="1"/>
      <p:bldP spid="52" grpId="0"/>
      <p:bldP spid="56" grpId="0"/>
      <p:bldP spid="54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ovná spojnica 28"/>
          <p:cNvCxnSpPr/>
          <p:nvPr/>
        </p:nvCxnSpPr>
        <p:spPr>
          <a:xfrm flipH="1" flipV="1">
            <a:off x="2023110" y="1285564"/>
            <a:ext cx="515374" cy="73791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ľná forma 10"/>
          <p:cNvSpPr>
            <a:spLocks/>
          </p:cNvSpPr>
          <p:nvPr/>
        </p:nvSpPr>
        <p:spPr>
          <a:xfrm>
            <a:off x="898446" y="585252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043608" y="17008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25755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31" name="Rovná spojnica 30"/>
          <p:cNvCxnSpPr/>
          <p:nvPr/>
        </p:nvCxnSpPr>
        <p:spPr>
          <a:xfrm flipH="1" flipV="1">
            <a:off x="1745258" y="891540"/>
            <a:ext cx="263434" cy="37719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2541541" y="1853454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785406" y="388863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2" name="Rovná spojnica 71"/>
          <p:cNvCxnSpPr/>
          <p:nvPr/>
        </p:nvCxnSpPr>
        <p:spPr>
          <a:xfrm flipH="1">
            <a:off x="1000694" y="1223158"/>
            <a:ext cx="1930969" cy="4218420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360000" y="288000"/>
            <a:ext cx="8678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Stredov</a:t>
            </a:r>
            <a:r>
              <a:rPr lang="sk-SK" sz="1600" b="1" dirty="0" smtClean="0"/>
              <a:t>ý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priemet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priamky</a:t>
            </a:r>
            <a:r>
              <a:rPr lang="sk-SK" sz="1600" b="1" dirty="0" smtClean="0"/>
              <a:t>, ktorá je rovnobežná s priemetňou a neprechádza bodom S</a:t>
            </a:r>
            <a:endParaRPr lang="sk-SK" sz="1600" b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3523888" y="1881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3672468" y="148706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2202426" y="2588656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555854" y="2047164"/>
            <a:ext cx="1297690" cy="1858055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lokTextu 67"/>
          <p:cNvSpPr txBox="1"/>
          <p:nvPr/>
        </p:nvSpPr>
        <p:spPr>
          <a:xfrm>
            <a:off x="4300644" y="278893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0" name="BlokTextu 69"/>
          <p:cNvSpPr txBox="1"/>
          <p:nvPr/>
        </p:nvSpPr>
        <p:spPr>
          <a:xfrm>
            <a:off x="4776138" y="169508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75"/>
          <p:cNvGrpSpPr/>
          <p:nvPr/>
        </p:nvGrpSpPr>
        <p:grpSpPr>
          <a:xfrm>
            <a:off x="3572730" y="1782566"/>
            <a:ext cx="171052" cy="92527"/>
            <a:chOff x="4838514" y="2924944"/>
            <a:chExt cx="171052" cy="92527"/>
          </a:xfrm>
        </p:grpSpPr>
        <p:cxnSp>
          <p:nvCxnSpPr>
            <p:cNvPr id="73" name="Rovná spojnica 7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76"/>
          <p:cNvGrpSpPr/>
          <p:nvPr/>
        </p:nvGrpSpPr>
        <p:grpSpPr>
          <a:xfrm>
            <a:off x="2353862" y="2262014"/>
            <a:ext cx="171052" cy="92527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BlokTextu 80"/>
          <p:cNvSpPr txBox="1"/>
          <p:nvPr/>
        </p:nvSpPr>
        <p:spPr>
          <a:xfrm>
            <a:off x="2987871" y="29282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50" name="Rovná spojnica 49"/>
          <p:cNvCxnSpPr/>
          <p:nvPr/>
        </p:nvCxnSpPr>
        <p:spPr>
          <a:xfrm flipH="1">
            <a:off x="1906093" y="1375558"/>
            <a:ext cx="1930969" cy="4218420"/>
          </a:xfrm>
          <a:prstGeom prst="line">
            <a:avLst/>
          </a:prstGeom>
          <a:ln w="1905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H="1">
            <a:off x="3406140" y="1527958"/>
            <a:ext cx="1525901" cy="3333501"/>
          </a:xfrm>
          <a:prstGeom prst="line">
            <a:avLst/>
          </a:prstGeom>
          <a:ln w="1905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76"/>
          <p:cNvGrpSpPr/>
          <p:nvPr/>
        </p:nvGrpSpPr>
        <p:grpSpPr>
          <a:xfrm>
            <a:off x="4309508" y="2700164"/>
            <a:ext cx="171052" cy="92527"/>
            <a:chOff x="4838514" y="2924944"/>
            <a:chExt cx="171052" cy="92527"/>
          </a:xfrm>
        </p:grpSpPr>
        <p:cxnSp>
          <p:nvCxnSpPr>
            <p:cNvPr id="57" name="Rovná spojnica 56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ovná spojnica 5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BlokTextu 59"/>
          <p:cNvSpPr txBox="1"/>
          <p:nvPr/>
        </p:nvSpPr>
        <p:spPr>
          <a:xfrm>
            <a:off x="2842662" y="123904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ál 79"/>
          <p:cNvSpPr>
            <a:spLocks noChangeAspect="1"/>
          </p:cNvSpPr>
          <p:nvPr/>
        </p:nvSpPr>
        <p:spPr>
          <a:xfrm>
            <a:off x="3128464" y="287049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7" name="BlokTextu 86"/>
          <p:cNvSpPr txBox="1"/>
          <p:nvPr/>
        </p:nvSpPr>
        <p:spPr>
          <a:xfrm>
            <a:off x="4143372" y="4286256"/>
            <a:ext cx="48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Priamka rovnobežná s priemetňou má nevlastný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aj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, totožný s nevlastným bodom priamky.</a:t>
            </a:r>
          </a:p>
        </p:txBody>
      </p:sp>
      <p:sp>
        <p:nvSpPr>
          <p:cNvPr id="47" name="BlokTextu 46"/>
          <p:cNvSpPr txBox="1"/>
          <p:nvPr/>
        </p:nvSpPr>
        <p:spPr>
          <a:xfrm>
            <a:off x="-32" y="6019404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Priamka</a:t>
            </a:r>
            <a:r>
              <a:rPr lang="en-US" sz="1600" b="1" dirty="0" smtClean="0"/>
              <a:t> </a:t>
            </a:r>
            <a:r>
              <a:rPr lang="sk-SK" sz="1600" b="1" dirty="0" smtClean="0"/>
              <a:t>rovnobežná s priemetňou </a:t>
            </a:r>
            <a:r>
              <a:rPr lang="en-US" sz="1600" b="1" dirty="0" smtClean="0"/>
              <a:t>a </a:t>
            </a:r>
            <a:r>
              <a:rPr lang="en-US" sz="1600" b="1" dirty="0" err="1" smtClean="0"/>
              <a:t>jej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stredov</a:t>
            </a:r>
            <a:r>
              <a:rPr lang="sk-SK" sz="1600" b="1" dirty="0" smtClean="0"/>
              <a:t>ý priemet sú navzájom rovnobežné priamky.</a:t>
            </a:r>
            <a:endParaRPr lang="sk-SK" sz="1600" dirty="0"/>
          </a:p>
        </p:txBody>
      </p:sp>
      <p:sp>
        <p:nvSpPr>
          <p:cNvPr id="36" name="Zástupný symbol čísla snímky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  <p:grpSp>
        <p:nvGrpSpPr>
          <p:cNvPr id="37" name="Skupina 15"/>
          <p:cNvGrpSpPr>
            <a:grpSpLocks/>
          </p:cNvGrpSpPr>
          <p:nvPr/>
        </p:nvGrpSpPr>
        <p:grpSpPr bwMode="auto">
          <a:xfrm>
            <a:off x="7627980" y="778595"/>
            <a:ext cx="1348082" cy="393700"/>
            <a:chOff x="2699794" y="4497810"/>
            <a:chExt cx="1347057" cy="393091"/>
          </a:xfrm>
        </p:grpSpPr>
        <p:pic>
          <p:nvPicPr>
            <p:cNvPr id="3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/>
      <p:bldP spid="68" grpId="0"/>
      <p:bldP spid="70" grpId="0"/>
      <p:bldP spid="81" grpId="0"/>
      <p:bldP spid="60" grpId="0"/>
      <p:bldP spid="80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á forma 10"/>
          <p:cNvSpPr>
            <a:spLocks/>
          </p:cNvSpPr>
          <p:nvPr/>
        </p:nvSpPr>
        <p:spPr>
          <a:xfrm>
            <a:off x="898446" y="585252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043608" y="17008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257550"/>
            <a:ext cx="1612695" cy="645078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267744" y="299695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2564401" y="179630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360000" y="2880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Priamka kolmá na priemetňu</a:t>
            </a:r>
            <a:endParaRPr lang="sk-SK" sz="1600" b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4034263" y="26540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1979712" y="412933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68" name="BlokTextu 67"/>
          <p:cNvSpPr txBox="1"/>
          <p:nvPr/>
        </p:nvSpPr>
        <p:spPr>
          <a:xfrm>
            <a:off x="4405310" y="419931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0" name="BlokTextu 69"/>
          <p:cNvSpPr txBox="1"/>
          <p:nvPr/>
        </p:nvSpPr>
        <p:spPr>
          <a:xfrm>
            <a:off x="6481470" y="369728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75"/>
          <p:cNvGrpSpPr/>
          <p:nvPr/>
        </p:nvGrpSpPr>
        <p:grpSpPr>
          <a:xfrm flipH="1">
            <a:off x="3896892" y="2544385"/>
            <a:ext cx="171052" cy="92527"/>
            <a:chOff x="4838514" y="2924944"/>
            <a:chExt cx="171052" cy="92527"/>
          </a:xfrm>
        </p:grpSpPr>
        <p:cxnSp>
          <p:nvCxnSpPr>
            <p:cNvPr id="73" name="Rovná spojnica 7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BlokTextu 86"/>
          <p:cNvSpPr txBox="1"/>
          <p:nvPr/>
        </p:nvSpPr>
        <p:spPr>
          <a:xfrm>
            <a:off x="2136954" y="5701745"/>
            <a:ext cx="700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Priamka kolmá na priemetňu má </a:t>
            </a:r>
            <a:r>
              <a:rPr lang="sk-SK" sz="1600" b="1" dirty="0" err="1" smtClean="0"/>
              <a:t>úbežník</a:t>
            </a:r>
            <a:r>
              <a:rPr lang="sk-SK" sz="1600" b="1" dirty="0" smtClean="0"/>
              <a:t> totožný s hlavným bodom H,</a:t>
            </a:r>
          </a:p>
          <a:p>
            <a:r>
              <a:rPr lang="sk-SK" sz="1600" b="1" dirty="0" smtClean="0"/>
              <a:t>t. j. jej stredový priemet prechádza hlavným bodom H.</a:t>
            </a:r>
          </a:p>
        </p:txBody>
      </p:sp>
      <p:cxnSp>
        <p:nvCxnSpPr>
          <p:cNvPr id="47" name="Rovná spojnica 46"/>
          <p:cNvCxnSpPr/>
          <p:nvPr/>
        </p:nvCxnSpPr>
        <p:spPr>
          <a:xfrm>
            <a:off x="2576405" y="2060848"/>
            <a:ext cx="4430185" cy="1772074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>
            <a:off x="1383030" y="1579874"/>
            <a:ext cx="1184105" cy="47364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nica 52"/>
          <p:cNvCxnSpPr/>
          <p:nvPr/>
        </p:nvCxnSpPr>
        <p:spPr>
          <a:xfrm>
            <a:off x="626418" y="1270592"/>
            <a:ext cx="710892" cy="284357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>
            <a:off x="2245806" y="3257860"/>
            <a:ext cx="3530547" cy="1412219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nica 64"/>
          <p:cNvCxnSpPr/>
          <p:nvPr/>
        </p:nvCxnSpPr>
        <p:spPr>
          <a:xfrm>
            <a:off x="867442" y="2705268"/>
            <a:ext cx="1374465" cy="549786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>
            <a:off x="184536" y="2432779"/>
            <a:ext cx="710892" cy="284357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lokTextu 70"/>
          <p:cNvSpPr txBox="1"/>
          <p:nvPr/>
        </p:nvSpPr>
        <p:spPr>
          <a:xfrm>
            <a:off x="2439747" y="299695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Rovná spojnica 85"/>
          <p:cNvCxnSpPr/>
          <p:nvPr/>
        </p:nvCxnSpPr>
        <p:spPr>
          <a:xfrm flipV="1">
            <a:off x="1680210" y="914400"/>
            <a:ext cx="1201064" cy="4434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693046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BlokTextu 80"/>
          <p:cNvSpPr txBox="1"/>
          <p:nvPr/>
        </p:nvSpPr>
        <p:spPr>
          <a:xfrm>
            <a:off x="5346352" y="326565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80" name="Ovál 79"/>
          <p:cNvSpPr>
            <a:spLocks noChangeAspect="1"/>
          </p:cNvSpPr>
          <p:nvPr/>
        </p:nvSpPr>
        <p:spPr>
          <a:xfrm>
            <a:off x="5486945" y="3215491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" name="Rovná spojnica 24"/>
          <p:cNvCxnSpPr/>
          <p:nvPr/>
        </p:nvCxnSpPr>
        <p:spPr>
          <a:xfrm flipH="1">
            <a:off x="1855164" y="3070580"/>
            <a:ext cx="4056165" cy="1638066"/>
          </a:xfrm>
          <a:prstGeom prst="line">
            <a:avLst/>
          </a:prstGeom>
          <a:ln w="12700">
            <a:solidFill>
              <a:srgbClr val="0033CC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BlokTextu 99"/>
          <p:cNvSpPr txBox="1"/>
          <p:nvPr/>
        </p:nvSpPr>
        <p:spPr>
          <a:xfrm>
            <a:off x="1789894" y="464553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r>
              <a:rPr lang="en-US" sz="1400" b="1" baseline="-25000" dirty="0" smtClean="0"/>
              <a:t>s</a:t>
            </a:r>
            <a:endParaRPr lang="sk-SK" sz="1400" b="1" dirty="0"/>
          </a:p>
        </p:txBody>
      </p:sp>
      <p:sp>
        <p:nvSpPr>
          <p:cNvPr id="102" name="BlokTextu 101"/>
          <p:cNvSpPr txBox="1"/>
          <p:nvPr/>
        </p:nvSpPr>
        <p:spPr>
          <a:xfrm>
            <a:off x="5241786" y="457281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Skupina 75"/>
          <p:cNvGrpSpPr/>
          <p:nvPr/>
        </p:nvGrpSpPr>
        <p:grpSpPr>
          <a:xfrm flipH="1">
            <a:off x="4400948" y="4082841"/>
            <a:ext cx="171052" cy="92527"/>
            <a:chOff x="4838514" y="2924944"/>
            <a:chExt cx="171052" cy="92527"/>
          </a:xfrm>
        </p:grpSpPr>
        <p:cxnSp>
          <p:nvCxnSpPr>
            <p:cNvPr id="105" name="Rovná spojnica 10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ástupný symbol čísla snímky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  <p:grpSp>
        <p:nvGrpSpPr>
          <p:cNvPr id="37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3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1" name="BlokTextu 40"/>
          <p:cNvSpPr txBox="1"/>
          <p:nvPr/>
        </p:nvSpPr>
        <p:spPr>
          <a:xfrm>
            <a:off x="5540721" y="1720158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SH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 </a:t>
            </a:r>
            <a:r>
              <a:rPr lang="sk-SK" sz="1400" b="1" dirty="0" smtClean="0">
                <a:sym typeface="Symbol"/>
              </a:rPr>
              <a:t> </a:t>
            </a:r>
            <a:r>
              <a:rPr lang="sk-SK" sz="1400" dirty="0" smtClean="0">
                <a:sym typeface="Symbol"/>
              </a:rPr>
              <a:t></a:t>
            </a:r>
            <a:r>
              <a:rPr lang="sk-SK" sz="1400" b="1" dirty="0" smtClean="0">
                <a:sym typeface="Symbol"/>
              </a:rPr>
              <a:t> a´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SH </a:t>
            </a:r>
            <a:r>
              <a:rPr lang="sk-SK" sz="1400" dirty="0" smtClean="0">
                <a:sym typeface="Symbol"/>
              </a:rPr>
              <a:t>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8" grpId="0"/>
      <p:bldP spid="87" grpId="0"/>
      <p:bldP spid="71" grpId="0"/>
      <p:bldP spid="81" grpId="0"/>
      <p:bldP spid="80" grpId="0" animBg="1"/>
      <p:bldP spid="100" grpId="0"/>
      <p:bldP spid="102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Voľná forma 64"/>
          <p:cNvSpPr/>
          <p:nvPr/>
        </p:nvSpPr>
        <p:spPr>
          <a:xfrm>
            <a:off x="948740" y="712128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088874" y="313388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9" name="BlokTextu 98"/>
          <p:cNvSpPr txBox="1"/>
          <p:nvPr/>
        </p:nvSpPr>
        <p:spPr>
          <a:xfrm>
            <a:off x="1437996" y="3243108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BlokTextu 106"/>
          <p:cNvSpPr txBox="1"/>
          <p:nvPr/>
        </p:nvSpPr>
        <p:spPr>
          <a:xfrm>
            <a:off x="3672279" y="37463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a´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110" name="Rovná spojnica 109"/>
          <p:cNvCxnSpPr/>
          <p:nvPr/>
        </p:nvCxnSpPr>
        <p:spPr>
          <a:xfrm flipH="1" flipV="1">
            <a:off x="1668782" y="1618914"/>
            <a:ext cx="2457750" cy="37820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75"/>
          <p:cNvGrpSpPr/>
          <p:nvPr/>
        </p:nvGrpSpPr>
        <p:grpSpPr>
          <a:xfrm flipH="1">
            <a:off x="3444380" y="3861048"/>
            <a:ext cx="171052" cy="92527"/>
            <a:chOff x="4838514" y="2924944"/>
            <a:chExt cx="171052" cy="92527"/>
          </a:xfrm>
        </p:grpSpPr>
        <p:cxnSp>
          <p:nvCxnSpPr>
            <p:cNvPr id="114" name="Rovná spojnica 113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ovná spojnica 11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BlokTextu 80"/>
          <p:cNvSpPr txBox="1"/>
          <p:nvPr/>
        </p:nvSpPr>
        <p:spPr>
          <a:xfrm>
            <a:off x="1913972" y="463050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D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361876" y="408125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109" name="Rovná spojnica 108"/>
          <p:cNvCxnSpPr/>
          <p:nvPr/>
        </p:nvCxnSpPr>
        <p:spPr>
          <a:xfrm flipH="1">
            <a:off x="510493" y="3759328"/>
            <a:ext cx="2538061" cy="33692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BlokTextu 112"/>
          <p:cNvSpPr txBox="1"/>
          <p:nvPr/>
        </p:nvSpPr>
        <p:spPr>
          <a:xfrm>
            <a:off x="1115616" y="36751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94" name="BlokTextu 93"/>
          <p:cNvSpPr txBox="1"/>
          <p:nvPr/>
        </p:nvSpPr>
        <p:spPr>
          <a:xfrm>
            <a:off x="4704130" y="573097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3794061" y="413167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1259632" y="246134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4" name="BlokTextu 103"/>
          <p:cNvSpPr txBox="1"/>
          <p:nvPr/>
        </p:nvSpPr>
        <p:spPr>
          <a:xfrm>
            <a:off x="1212270" y="568100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Rovná spojnica 87"/>
          <p:cNvCxnSpPr/>
          <p:nvPr/>
        </p:nvCxnSpPr>
        <p:spPr>
          <a:xfrm flipH="1">
            <a:off x="1247188" y="1281165"/>
            <a:ext cx="440413" cy="4787126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ovná spojnica 95"/>
          <p:cNvCxnSpPr/>
          <p:nvPr/>
        </p:nvCxnSpPr>
        <p:spPr>
          <a:xfrm>
            <a:off x="1514239" y="3206338"/>
            <a:ext cx="2578511" cy="926275"/>
          </a:xfrm>
          <a:prstGeom prst="line">
            <a:avLst/>
          </a:prstGeom>
          <a:ln w="19050">
            <a:solidFill>
              <a:srgbClr val="0000FF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BlokTextu 63"/>
          <p:cNvSpPr txBox="1"/>
          <p:nvPr/>
        </p:nvSpPr>
        <p:spPr>
          <a:xfrm>
            <a:off x="360000" y="288000"/>
            <a:ext cx="5622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úsečky, ktorá pretína centrálnu rovinu</a:t>
            </a:r>
            <a:endParaRPr lang="sk-SK" sz="1600" b="1" dirty="0"/>
          </a:p>
        </p:txBody>
      </p:sp>
      <p:cxnSp>
        <p:nvCxnSpPr>
          <p:cNvPr id="66" name="Rovná spojnica 65"/>
          <p:cNvCxnSpPr/>
          <p:nvPr/>
        </p:nvCxnSpPr>
        <p:spPr>
          <a:xfrm>
            <a:off x="140970" y="3970774"/>
            <a:ext cx="796290" cy="286050"/>
          </a:xfrm>
          <a:prstGeom prst="line">
            <a:avLst/>
          </a:prstGeom>
          <a:ln w="19050">
            <a:solidFill>
              <a:srgbClr val="0000FF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>
            <a:off x="971550" y="4264798"/>
            <a:ext cx="426720" cy="15329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BlokTextu 72"/>
          <p:cNvSpPr txBox="1"/>
          <p:nvPr/>
        </p:nvSpPr>
        <p:spPr>
          <a:xfrm>
            <a:off x="1069896" y="436853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sk-SK" sz="1400" b="1" baseline="30000" dirty="0" smtClean="0"/>
              <a:t>a</a:t>
            </a:r>
            <a:endParaRPr lang="sk-SK" sz="1400" b="1" dirty="0"/>
          </a:p>
        </p:txBody>
      </p:sp>
      <p:sp>
        <p:nvSpPr>
          <p:cNvPr id="98" name="Ovál 97"/>
          <p:cNvSpPr>
            <a:spLocks noChangeAspect="1"/>
          </p:cNvSpPr>
          <p:nvPr/>
        </p:nvSpPr>
        <p:spPr>
          <a:xfrm>
            <a:off x="1381361" y="4399967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97" name="Ovál 96"/>
          <p:cNvSpPr>
            <a:spLocks noChangeAspect="1"/>
          </p:cNvSpPr>
          <p:nvPr/>
        </p:nvSpPr>
        <p:spPr>
          <a:xfrm>
            <a:off x="1496740" y="3189928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2352" y="362216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1646456" y="1159912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Skupina 75"/>
          <p:cNvGrpSpPr/>
          <p:nvPr/>
        </p:nvGrpSpPr>
        <p:grpSpPr>
          <a:xfrm flipH="1" flipV="1">
            <a:off x="1259632" y="4869160"/>
            <a:ext cx="171052" cy="92527"/>
            <a:chOff x="4838514" y="2924944"/>
            <a:chExt cx="171052" cy="92527"/>
          </a:xfrm>
        </p:grpSpPr>
        <p:cxnSp>
          <p:nvCxnSpPr>
            <p:cNvPr id="120" name="Rovná spojnica 119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ovná spojnica 120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BlokTextu 124"/>
          <p:cNvSpPr txBox="1"/>
          <p:nvPr/>
        </p:nvSpPr>
        <p:spPr>
          <a:xfrm>
            <a:off x="4071934" y="857232"/>
            <a:ext cx="485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je daná priamka </a:t>
            </a:r>
            <a:r>
              <a:rPr lang="sk-SK" sz="1400" b="1" dirty="0" smtClean="0"/>
              <a:t>a </a:t>
            </a:r>
            <a:r>
              <a:rPr lang="sk-SK" sz="1400" dirty="0" smtClean="0"/>
              <a:t>= </a:t>
            </a:r>
            <a:r>
              <a:rPr lang="sk-SK" sz="1400" b="1" dirty="0" smtClean="0"/>
              <a:t>AB</a:t>
            </a:r>
            <a:r>
              <a:rPr lang="sk-SK" sz="1400" dirty="0" smtClean="0"/>
              <a:t>, jej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a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=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dirty="0"/>
          </a:p>
        </p:txBody>
      </p:sp>
      <p:sp>
        <p:nvSpPr>
          <p:cNvPr id="129" name="BlokTextu 128"/>
          <p:cNvSpPr txBox="1"/>
          <p:nvPr/>
        </p:nvSpPr>
        <p:spPr>
          <a:xfrm>
            <a:off x="4071934" y="2214554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r>
              <a:rPr lang="sk-SK" sz="1400" dirty="0" err="1" smtClean="0"/>
              <a:t>tredový</a:t>
            </a:r>
            <a:r>
              <a:rPr lang="sk-SK" sz="1400" dirty="0" smtClean="0"/>
              <a:t> priemet bodu </a:t>
            </a:r>
            <a:r>
              <a:rPr lang="sk-SK" sz="1400" b="1" dirty="0" smtClean="0"/>
              <a:t>V</a:t>
            </a:r>
            <a:r>
              <a:rPr lang="en-US" sz="1400" b="1" dirty="0" smtClean="0"/>
              <a:t> </a:t>
            </a:r>
            <a:r>
              <a:rPr lang="en-US" sz="1400" dirty="0" smtClean="0"/>
              <a:t>je n</a:t>
            </a:r>
            <a:r>
              <a:rPr lang="sk-SK" sz="1400" dirty="0" err="1" smtClean="0"/>
              <a:t>evlastný</a:t>
            </a:r>
            <a:r>
              <a:rPr lang="sk-SK" sz="1400" dirty="0" smtClean="0"/>
              <a:t> bod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/>
              <a:t>Bod</a:t>
            </a:r>
            <a:r>
              <a:rPr lang="en-US" sz="1400" dirty="0" smtClean="0"/>
              <a:t>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je 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nevlastn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ý bod </a:t>
            </a:r>
            <a:r>
              <a:rPr lang="sk-SK" sz="1400" dirty="0" smtClean="0"/>
              <a:t>priamky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en-US" sz="1400" dirty="0" smtClean="0"/>
              <a:t>.</a:t>
            </a:r>
            <a:endParaRPr lang="sk-SK" sz="1400" dirty="0"/>
          </a:p>
        </p:txBody>
      </p:sp>
      <p:sp>
        <p:nvSpPr>
          <p:cNvPr id="54" name="BlokTextu 53"/>
          <p:cNvSpPr txBox="1"/>
          <p:nvPr/>
        </p:nvSpPr>
        <p:spPr>
          <a:xfrm>
            <a:off x="4077266" y="515594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C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335268" y="144086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80" name="Ovál 79"/>
          <p:cNvSpPr>
            <a:spLocks noChangeAspect="1"/>
          </p:cNvSpPr>
          <p:nvPr/>
        </p:nvSpPr>
        <p:spPr>
          <a:xfrm>
            <a:off x="1642000" y="157975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vál 68"/>
          <p:cNvSpPr>
            <a:spLocks noChangeAspect="1"/>
          </p:cNvSpPr>
          <p:nvPr/>
        </p:nvSpPr>
        <p:spPr>
          <a:xfrm>
            <a:off x="1303625" y="5224114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12" name="Ovál 111"/>
          <p:cNvSpPr>
            <a:spLocks noChangeAspect="1"/>
          </p:cNvSpPr>
          <p:nvPr/>
        </p:nvSpPr>
        <p:spPr>
          <a:xfrm>
            <a:off x="1427661" y="3955147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30" name="BlokTextu 129"/>
          <p:cNvSpPr txBox="1"/>
          <p:nvPr/>
        </p:nvSpPr>
        <p:spPr>
          <a:xfrm>
            <a:off x="4470650" y="3501008"/>
            <a:ext cx="458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Zobrazíme body </a:t>
            </a:r>
            <a:r>
              <a:rPr lang="sk-SK" sz="1400" b="1" dirty="0" smtClean="0"/>
              <a:t>A</a:t>
            </a:r>
            <a:r>
              <a:rPr lang="sk-SK" sz="1400" dirty="0" smtClean="0"/>
              <a:t>, </a:t>
            </a:r>
            <a:r>
              <a:rPr lang="sk-SK" sz="1400" b="1" dirty="0" smtClean="0"/>
              <a:t>B </a:t>
            </a:r>
            <a:r>
              <a:rPr lang="sk-SK" sz="1400" dirty="0" smtClean="0"/>
              <a:t>a niekoľko bodov úsečky </a:t>
            </a:r>
            <a:r>
              <a:rPr lang="sk-SK" sz="1400" b="1" dirty="0" smtClean="0"/>
              <a:t>AB </a:t>
            </a:r>
            <a:r>
              <a:rPr lang="sk-SK" sz="1400" dirty="0" smtClean="0">
                <a:sym typeface="Symbol"/>
              </a:rPr>
              <a:t>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cxnSp>
        <p:nvCxnSpPr>
          <p:cNvPr id="133" name="Rovná spojnica 132"/>
          <p:cNvCxnSpPr>
            <a:endCxn id="139" idx="5"/>
          </p:cNvCxnSpPr>
          <p:nvPr/>
        </p:nvCxnSpPr>
        <p:spPr>
          <a:xfrm flipH="1" flipV="1">
            <a:off x="1630151" y="2114228"/>
            <a:ext cx="3010430" cy="3475491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BlokTextu 137"/>
          <p:cNvSpPr txBox="1"/>
          <p:nvPr/>
        </p:nvSpPr>
        <p:spPr>
          <a:xfrm>
            <a:off x="1282632" y="188521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142" name="Rovná spojnica 141"/>
          <p:cNvCxnSpPr/>
          <p:nvPr/>
        </p:nvCxnSpPr>
        <p:spPr>
          <a:xfrm flipH="1">
            <a:off x="1323833" y="3753134"/>
            <a:ext cx="1740089" cy="1501254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>
            <a:off x="2130710" y="3386774"/>
            <a:ext cx="923041" cy="36921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BlokTextu 144"/>
          <p:cNvSpPr txBox="1"/>
          <p:nvPr/>
        </p:nvSpPr>
        <p:spPr>
          <a:xfrm>
            <a:off x="1272238" y="516573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79" name="Ovál 78"/>
          <p:cNvSpPr>
            <a:spLocks noChangeAspect="1"/>
          </p:cNvSpPr>
          <p:nvPr/>
        </p:nvSpPr>
        <p:spPr>
          <a:xfrm>
            <a:off x="2015859" y="462593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46" name="BlokTextu 145"/>
          <p:cNvSpPr txBox="1"/>
          <p:nvPr/>
        </p:nvSpPr>
        <p:spPr>
          <a:xfrm>
            <a:off x="4470650" y="4005064"/>
            <a:ext cx="43679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Bod </a:t>
            </a:r>
            <a:r>
              <a:rPr lang="sk-SK" sz="1400" b="1" dirty="0" smtClean="0"/>
              <a:t>V </a:t>
            </a:r>
            <a:r>
              <a:rPr lang="sk-SK" sz="1400" dirty="0" smtClean="0"/>
              <a:t>rozdeľuje úsečku </a:t>
            </a:r>
            <a:r>
              <a:rPr lang="sk-SK" sz="1400" b="1" dirty="0" smtClean="0"/>
              <a:t>AB </a:t>
            </a:r>
            <a:r>
              <a:rPr lang="sk-SK" sz="1400" dirty="0" smtClean="0"/>
              <a:t>na dve úsečky </a:t>
            </a:r>
            <a:r>
              <a:rPr lang="sk-SK" sz="1400" b="1" dirty="0" smtClean="0"/>
              <a:t>AV</a:t>
            </a:r>
            <a:r>
              <a:rPr lang="sk-SK" sz="1400" dirty="0" smtClean="0"/>
              <a:t> a </a:t>
            </a:r>
            <a:r>
              <a:rPr lang="sk-SK" sz="1400" b="1" dirty="0" smtClean="0"/>
              <a:t>VB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dirty="0" smtClean="0">
                <a:sym typeface="Symbol"/>
              </a:rPr>
              <a:t>Stredový priemet úsečky </a:t>
            </a:r>
            <a:r>
              <a:rPr lang="sk-SK" sz="1400" b="1" dirty="0" smtClean="0">
                <a:sym typeface="Symbol"/>
              </a:rPr>
              <a:t>AV</a:t>
            </a:r>
            <a:r>
              <a:rPr lang="sk-SK" sz="1400" dirty="0" smtClean="0">
                <a:sym typeface="Symbol"/>
              </a:rPr>
              <a:t> je polpriamka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C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Stredový priemet úsečky </a:t>
            </a:r>
            <a:r>
              <a:rPr lang="sk-SK" sz="1400" b="1" dirty="0" smtClean="0">
                <a:sym typeface="Symbol"/>
              </a:rPr>
              <a:t>BV</a:t>
            </a:r>
            <a:r>
              <a:rPr lang="sk-SK" sz="1400" dirty="0" smtClean="0">
                <a:sym typeface="Symbol"/>
              </a:rPr>
              <a:t> je polpriamka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D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147" name="BlokTextu 146"/>
          <p:cNvSpPr txBox="1"/>
          <p:nvPr/>
        </p:nvSpPr>
        <p:spPr>
          <a:xfrm>
            <a:off x="7833632" y="423372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ym typeface="Symbol"/>
              </a:rPr>
              <a:t></a:t>
            </a:r>
            <a:endParaRPr lang="sk-SK" dirty="0"/>
          </a:p>
        </p:txBody>
      </p:sp>
      <p:sp>
        <p:nvSpPr>
          <p:cNvPr id="148" name="BlokTextu 147"/>
          <p:cNvSpPr txBox="1"/>
          <p:nvPr/>
        </p:nvSpPr>
        <p:spPr>
          <a:xfrm>
            <a:off x="7867282" y="466501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ym typeface="Symbol"/>
              </a:rPr>
              <a:t></a:t>
            </a:r>
            <a:endParaRPr lang="sk-SK" dirty="0"/>
          </a:p>
        </p:txBody>
      </p:sp>
      <p:sp>
        <p:nvSpPr>
          <p:cNvPr id="111" name="Ovál 110"/>
          <p:cNvSpPr>
            <a:spLocks noChangeAspect="1"/>
          </p:cNvSpPr>
          <p:nvPr/>
        </p:nvSpPr>
        <p:spPr>
          <a:xfrm>
            <a:off x="492359" y="408844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cxnSp>
        <p:nvCxnSpPr>
          <p:cNvPr id="161" name="Rovná spojnica 160"/>
          <p:cNvCxnSpPr/>
          <p:nvPr/>
        </p:nvCxnSpPr>
        <p:spPr>
          <a:xfrm flipH="1">
            <a:off x="1248517" y="3990109"/>
            <a:ext cx="190829" cy="2074249"/>
          </a:xfrm>
          <a:prstGeom prst="line">
            <a:avLst/>
          </a:prstGeom>
          <a:ln w="19050">
            <a:solidFill>
              <a:srgbClr val="FFC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Rovná spojnica 163"/>
          <p:cNvCxnSpPr/>
          <p:nvPr/>
        </p:nvCxnSpPr>
        <p:spPr>
          <a:xfrm flipV="1">
            <a:off x="1612369" y="1280637"/>
            <a:ext cx="73373" cy="797545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ál 138"/>
          <p:cNvSpPr>
            <a:spLocks noChangeAspect="1"/>
          </p:cNvSpPr>
          <p:nvPr/>
        </p:nvSpPr>
        <p:spPr>
          <a:xfrm>
            <a:off x="1598446" y="208252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385285" y="8051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75" name="Rovná spojnica 74"/>
          <p:cNvCxnSpPr/>
          <p:nvPr/>
        </p:nvCxnSpPr>
        <p:spPr>
          <a:xfrm>
            <a:off x="997347" y="3016332"/>
            <a:ext cx="523633" cy="188104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ál 75"/>
          <p:cNvSpPr>
            <a:spLocks noChangeAspect="1"/>
          </p:cNvSpPr>
          <p:nvPr/>
        </p:nvSpPr>
        <p:spPr>
          <a:xfrm>
            <a:off x="1504071" y="319172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cxnSp>
        <p:nvCxnSpPr>
          <p:cNvPr id="78" name="Rovná spojnica 77"/>
          <p:cNvCxnSpPr/>
          <p:nvPr/>
        </p:nvCxnSpPr>
        <p:spPr>
          <a:xfrm>
            <a:off x="427994" y="2808628"/>
            <a:ext cx="516094" cy="185396"/>
          </a:xfrm>
          <a:prstGeom prst="line">
            <a:avLst/>
          </a:prstGeom>
          <a:ln w="19050">
            <a:solidFill>
              <a:srgbClr val="0000FF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flipV="1">
            <a:off x="2862887" y="3733548"/>
            <a:ext cx="194767" cy="2281490"/>
          </a:xfrm>
          <a:prstGeom prst="line">
            <a:avLst/>
          </a:prstGeom>
          <a:ln w="19050">
            <a:solidFill>
              <a:srgbClr val="0099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BlokTextu 76"/>
          <p:cNvSpPr txBox="1"/>
          <p:nvPr/>
        </p:nvSpPr>
        <p:spPr>
          <a:xfrm>
            <a:off x="4071934" y="1785926"/>
            <a:ext cx="486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Priesečník </a:t>
            </a:r>
            <a:r>
              <a:rPr lang="sk-SK" sz="1400" dirty="0" err="1" smtClean="0"/>
              <a:t>priamk</a:t>
            </a:r>
            <a:r>
              <a:rPr lang="en-US" sz="1400" dirty="0" smtClean="0"/>
              <a:t>y</a:t>
            </a:r>
            <a:r>
              <a:rPr lang="sk-SK" sz="1400" dirty="0" smtClean="0"/>
              <a:t> </a:t>
            </a:r>
            <a:r>
              <a:rPr lang="sk-SK" sz="1400" b="1" dirty="0" smtClean="0"/>
              <a:t>a</a:t>
            </a:r>
            <a:r>
              <a:rPr lang="en-US" sz="1400" dirty="0" smtClean="0"/>
              <a:t> s </a:t>
            </a:r>
            <a:r>
              <a:rPr lang="en-US" sz="1400" dirty="0" err="1" smtClean="0"/>
              <a:t>centr</a:t>
            </a:r>
            <a:r>
              <a:rPr lang="sk-SK" sz="1400" dirty="0" smtClean="0"/>
              <a:t>á</a:t>
            </a:r>
            <a:r>
              <a:rPr lang="en-US" sz="1400" dirty="0" err="1" smtClean="0"/>
              <a:t>lnou</a:t>
            </a:r>
            <a:r>
              <a:rPr lang="en-US" sz="1400" dirty="0" smtClean="0"/>
              <a:t> </a:t>
            </a:r>
            <a:r>
              <a:rPr lang="en-US" sz="1400" dirty="0" err="1" smtClean="0"/>
              <a:t>rovinou</a:t>
            </a:r>
            <a:r>
              <a:rPr lang="sk-SK" sz="1400" dirty="0" smtClean="0"/>
              <a:t> </a:t>
            </a:r>
            <a:r>
              <a:rPr lang="sk-SK" sz="1400" b="1" dirty="0" smtClean="0">
                <a:sym typeface="Symbol"/>
              </a:rPr>
              <a:t>´</a:t>
            </a:r>
            <a:r>
              <a:rPr lang="en-US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o</a:t>
            </a:r>
            <a:r>
              <a:rPr lang="en-US" sz="1400" dirty="0" smtClean="0">
                <a:sym typeface="Symbol"/>
              </a:rPr>
              <a:t>z</a:t>
            </a:r>
            <a:r>
              <a:rPr lang="sk-SK" sz="1400" dirty="0" err="1" smtClean="0">
                <a:sym typeface="Symbol"/>
              </a:rPr>
              <a:t>načíme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V</a:t>
            </a:r>
            <a:r>
              <a:rPr lang="sk-SK" sz="1400" dirty="0" smtClean="0">
                <a:sym typeface="Symbol"/>
              </a:rPr>
              <a:t>.</a:t>
            </a:r>
            <a:r>
              <a:rPr lang="en-US" sz="1400" dirty="0" smtClean="0"/>
              <a:t> </a:t>
            </a:r>
            <a:endParaRPr lang="sk-SK" sz="1400" dirty="0"/>
          </a:p>
        </p:txBody>
      </p:sp>
      <p:cxnSp>
        <p:nvCxnSpPr>
          <p:cNvPr id="82" name="Rovná spojnica 81"/>
          <p:cNvCxnSpPr/>
          <p:nvPr/>
        </p:nvCxnSpPr>
        <p:spPr>
          <a:xfrm rot="10800000">
            <a:off x="1395336" y="4417333"/>
            <a:ext cx="1556094" cy="558994"/>
          </a:xfrm>
          <a:prstGeom prst="line">
            <a:avLst/>
          </a:prstGeom>
          <a:ln w="1905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Voľná forma 115"/>
          <p:cNvSpPr/>
          <p:nvPr/>
        </p:nvSpPr>
        <p:spPr>
          <a:xfrm>
            <a:off x="1864582" y="1086574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rgbClr val="92D050">
              <a:alpha val="44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74" name="Rovná spojnica 73"/>
          <p:cNvCxnSpPr/>
          <p:nvPr/>
        </p:nvCxnSpPr>
        <p:spPr>
          <a:xfrm rot="10800000">
            <a:off x="2933324" y="4966519"/>
            <a:ext cx="2255897" cy="810384"/>
          </a:xfrm>
          <a:prstGeom prst="line">
            <a:avLst/>
          </a:prstGeom>
          <a:ln w="19050">
            <a:solidFill>
              <a:srgbClr val="0000FF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BlokTextu 92"/>
          <p:cNvSpPr txBox="1"/>
          <p:nvPr/>
        </p:nvSpPr>
        <p:spPr>
          <a:xfrm>
            <a:off x="3327252" y="48915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2852102" y="570953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2882667" y="497650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V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2" name="Ovál 101"/>
          <p:cNvSpPr>
            <a:spLocks noChangeAspect="1"/>
          </p:cNvSpPr>
          <p:nvPr/>
        </p:nvSpPr>
        <p:spPr>
          <a:xfrm>
            <a:off x="2928169" y="4948098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9900"/>
              </a:solidFill>
            </a:endParaRPr>
          </a:p>
        </p:txBody>
      </p:sp>
      <p:grpSp>
        <p:nvGrpSpPr>
          <p:cNvPr id="11" name="Skupina 75"/>
          <p:cNvGrpSpPr/>
          <p:nvPr/>
        </p:nvGrpSpPr>
        <p:grpSpPr>
          <a:xfrm flipH="1" flipV="1">
            <a:off x="2843262" y="5401533"/>
            <a:ext cx="171052" cy="92527"/>
            <a:chOff x="4838514" y="2924944"/>
            <a:chExt cx="171052" cy="92527"/>
          </a:xfrm>
        </p:grpSpPr>
        <p:cxnSp>
          <p:nvCxnSpPr>
            <p:cNvPr id="123" name="Rovná spojnica 12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ovná spojnica 123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BlokTextu 121"/>
          <p:cNvSpPr txBox="1"/>
          <p:nvPr/>
        </p:nvSpPr>
        <p:spPr>
          <a:xfrm>
            <a:off x="3336644" y="115121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´</a:t>
            </a:r>
            <a:endParaRPr lang="sk-SK" sz="1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024230" y="3541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3" name="Ovál 52"/>
          <p:cNvSpPr>
            <a:spLocks noChangeAspect="1"/>
          </p:cNvSpPr>
          <p:nvPr/>
        </p:nvSpPr>
        <p:spPr>
          <a:xfrm>
            <a:off x="4106198" y="538226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36" name="Ovál 135"/>
          <p:cNvSpPr>
            <a:spLocks noChangeAspect="1"/>
          </p:cNvSpPr>
          <p:nvPr/>
        </p:nvSpPr>
        <p:spPr>
          <a:xfrm>
            <a:off x="4604144" y="555247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37" name="BlokTextu 136"/>
          <p:cNvSpPr txBox="1"/>
          <p:nvPr/>
        </p:nvSpPr>
        <p:spPr>
          <a:xfrm>
            <a:off x="4575212" y="532616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154" name="Rovná spojnica 153"/>
          <p:cNvCxnSpPr/>
          <p:nvPr/>
        </p:nvCxnSpPr>
        <p:spPr>
          <a:xfrm flipH="1" flipV="1">
            <a:off x="2954974" y="4976263"/>
            <a:ext cx="1640793" cy="58942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75"/>
          <p:cNvGrpSpPr/>
          <p:nvPr/>
        </p:nvGrpSpPr>
        <p:grpSpPr>
          <a:xfrm flipH="1">
            <a:off x="3799764" y="5252132"/>
            <a:ext cx="171052" cy="92527"/>
            <a:chOff x="4838514" y="2924944"/>
            <a:chExt cx="171052" cy="92527"/>
          </a:xfrm>
        </p:grpSpPr>
        <p:cxnSp>
          <p:nvCxnSpPr>
            <p:cNvPr id="117" name="Rovná spojnica 116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vná spojnica 11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ovná spojnica 157"/>
          <p:cNvCxnSpPr>
            <a:endCxn id="111" idx="6"/>
          </p:cNvCxnSpPr>
          <p:nvPr/>
        </p:nvCxnSpPr>
        <p:spPr>
          <a:xfrm rot="10800000">
            <a:off x="529504" y="4107020"/>
            <a:ext cx="2416502" cy="866069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BlokTextu 86"/>
          <p:cNvSpPr txBox="1"/>
          <p:nvPr/>
        </p:nvSpPr>
        <p:spPr>
          <a:xfrm>
            <a:off x="1000100" y="6357958"/>
            <a:ext cx="7584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</a:t>
            </a:r>
            <a:r>
              <a:rPr lang="sk-SK" sz="1600" b="1" dirty="0" err="1" smtClean="0"/>
              <a:t>úsečk</a:t>
            </a:r>
            <a:r>
              <a:rPr lang="en-US" sz="1600" b="1" dirty="0" smtClean="0"/>
              <a:t>y</a:t>
            </a:r>
            <a:r>
              <a:rPr lang="sk-SK" sz="1600" b="1" dirty="0" smtClean="0"/>
              <a:t>, ktorá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pret</a:t>
            </a:r>
            <a:r>
              <a:rPr lang="sk-SK" sz="1600" b="1" dirty="0" smtClean="0"/>
              <a:t>í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centr</a:t>
            </a:r>
            <a:r>
              <a:rPr lang="sk-SK" sz="1600" b="1" dirty="0" smtClean="0"/>
              <a:t>á</a:t>
            </a:r>
            <a:r>
              <a:rPr lang="en-US" sz="1600" b="1" dirty="0" err="1" smtClean="0"/>
              <a:t>lnu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rovinu</a:t>
            </a:r>
            <a:r>
              <a:rPr lang="sk-SK" sz="1600" b="1" dirty="0" smtClean="0"/>
              <a:t>, sú dve polpriamky.</a:t>
            </a:r>
            <a:endParaRPr lang="sk-SK" sz="1600" b="1" dirty="0"/>
          </a:p>
        </p:txBody>
      </p:sp>
      <p:pic>
        <p:nvPicPr>
          <p:cNvPr id="89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9068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6316" y="19068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Zástupný symbol čísla snímky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  <p:grpSp>
        <p:nvGrpSpPr>
          <p:cNvPr id="84" name="Skupina 15"/>
          <p:cNvGrpSpPr>
            <a:grpSpLocks/>
          </p:cNvGrpSpPr>
          <p:nvPr/>
        </p:nvGrpSpPr>
        <p:grpSpPr bwMode="auto">
          <a:xfrm>
            <a:off x="7673243" y="5513554"/>
            <a:ext cx="1348082" cy="393700"/>
            <a:chOff x="2699794" y="4497810"/>
            <a:chExt cx="1347057" cy="393091"/>
          </a:xfrm>
        </p:grpSpPr>
        <p:pic>
          <p:nvPicPr>
            <p:cNvPr id="86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13" grpId="0"/>
      <p:bldP spid="104" grpId="0"/>
      <p:bldP spid="92" grpId="0"/>
      <p:bldP spid="129" grpId="0"/>
      <p:bldP spid="54" grpId="0"/>
      <p:bldP spid="14" grpId="0"/>
      <p:bldP spid="80" grpId="0" animBg="1"/>
      <p:bldP spid="69" grpId="1" animBg="1"/>
      <p:bldP spid="112" grpId="0" animBg="1"/>
      <p:bldP spid="130" grpId="0"/>
      <p:bldP spid="138" grpId="0"/>
      <p:bldP spid="145" grpId="0"/>
      <p:bldP spid="79" grpId="0" animBg="1"/>
      <p:bldP spid="146" grpId="0"/>
      <p:bldP spid="147" grpId="0"/>
      <p:bldP spid="148" grpId="0"/>
      <p:bldP spid="139" grpId="0" animBg="1"/>
      <p:bldP spid="77" grpId="0"/>
      <p:bldP spid="116" grpId="0" animBg="1"/>
      <p:bldP spid="106" grpId="0"/>
      <p:bldP spid="103" grpId="0"/>
      <p:bldP spid="102" grpId="0" animBg="1"/>
      <p:bldP spid="122" grpId="0"/>
      <p:bldP spid="53" grpId="0" animBg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ovná spojnica 54"/>
          <p:cNvCxnSpPr/>
          <p:nvPr/>
        </p:nvCxnSpPr>
        <p:spPr>
          <a:xfrm flipH="1" flipV="1">
            <a:off x="1930392" y="2435772"/>
            <a:ext cx="459114" cy="703974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nica 44"/>
          <p:cNvCxnSpPr/>
          <p:nvPr/>
        </p:nvCxnSpPr>
        <p:spPr>
          <a:xfrm flipH="1" flipV="1">
            <a:off x="1153334" y="3986779"/>
            <a:ext cx="459114" cy="703974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oľná forma 9"/>
          <p:cNvSpPr/>
          <p:nvPr/>
        </p:nvSpPr>
        <p:spPr>
          <a:xfrm>
            <a:off x="254000" y="3536950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oľná forma 17"/>
          <p:cNvSpPr/>
          <p:nvPr/>
        </p:nvSpPr>
        <p:spPr>
          <a:xfrm>
            <a:off x="246826" y="2366720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60000" y="288000"/>
            <a:ext cx="789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St</a:t>
            </a:r>
            <a:r>
              <a:rPr lang="en-US" sz="1600" b="1" dirty="0" err="1" smtClean="0"/>
              <a:t>opa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roviny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smerov</a:t>
            </a:r>
            <a:r>
              <a:rPr lang="sk-SK" sz="1600" b="1" dirty="0" smtClean="0"/>
              <a:t>á rovina roviny, </a:t>
            </a:r>
            <a:r>
              <a:rPr lang="sk-SK" sz="1600" b="1" dirty="0" err="1" smtClean="0"/>
              <a:t>úbežnica</a:t>
            </a:r>
            <a:r>
              <a:rPr lang="sk-SK" sz="1600" b="1" dirty="0" smtClean="0"/>
              <a:t> roviny. Priamka ležiaca v rovine.</a:t>
            </a:r>
            <a:endParaRPr lang="sk-SK" sz="1600" b="1" dirty="0"/>
          </a:p>
        </p:txBody>
      </p:sp>
      <p:sp>
        <p:nvSpPr>
          <p:cNvPr id="4" name="Voľná forma 3"/>
          <p:cNvSpPr/>
          <p:nvPr/>
        </p:nvSpPr>
        <p:spPr>
          <a:xfrm>
            <a:off x="941020" y="1084292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Voľná forma 10"/>
          <p:cNvSpPr/>
          <p:nvPr/>
        </p:nvSpPr>
        <p:spPr>
          <a:xfrm>
            <a:off x="937310" y="4171950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4064362" y="5679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</a:t>
            </a:r>
            <a:endParaRPr lang="sk-SK" sz="1400" b="1" dirty="0"/>
          </a:p>
        </p:txBody>
      </p:sp>
      <p:sp>
        <p:nvSpPr>
          <p:cNvPr id="13" name="Obdĺžnik 12"/>
          <p:cNvSpPr/>
          <p:nvPr/>
        </p:nvSpPr>
        <p:spPr>
          <a:xfrm>
            <a:off x="323528" y="52292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cxnSp>
        <p:nvCxnSpPr>
          <p:cNvPr id="14" name="Rovná spojnica 13"/>
          <p:cNvCxnSpPr/>
          <p:nvPr/>
        </p:nvCxnSpPr>
        <p:spPr>
          <a:xfrm flipV="1">
            <a:off x="395536" y="3931920"/>
            <a:ext cx="2806302" cy="137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3563888" y="642918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Stopa roviny </a:t>
            </a:r>
            <a:r>
              <a:rPr lang="sk-SK" sz="1600" dirty="0" smtClean="0"/>
              <a:t>je priesečnica roviny s priemetňou.</a:t>
            </a:r>
          </a:p>
          <a:p>
            <a:r>
              <a:rPr lang="sk-SK" sz="1600" b="1" dirty="0" smtClean="0"/>
              <a:t>p</a:t>
            </a:r>
            <a:r>
              <a:rPr lang="sk-SK" sz="1600" b="1" baseline="30000" dirty="0" smtClean="0">
                <a:sym typeface="Symbol"/>
              </a:rPr>
              <a:t></a:t>
            </a:r>
            <a:r>
              <a:rPr lang="sk-SK" sz="1600" dirty="0" smtClean="0"/>
              <a:t> =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b="1" dirty="0" smtClean="0"/>
              <a:t> </a:t>
            </a:r>
            <a:r>
              <a:rPr lang="sk-SK" sz="1600" b="1" dirty="0" smtClean="0">
                <a:sym typeface="Symbol"/>
              </a:rPr>
              <a:t> </a:t>
            </a:r>
            <a:endParaRPr lang="sk-SK" sz="1600" dirty="0"/>
          </a:p>
        </p:txBody>
      </p:sp>
      <p:sp>
        <p:nvSpPr>
          <p:cNvPr id="17" name="BlokTextu 16"/>
          <p:cNvSpPr txBox="1"/>
          <p:nvPr/>
        </p:nvSpPr>
        <p:spPr>
          <a:xfrm>
            <a:off x="3563888" y="1268760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Smerová rovina </a:t>
            </a:r>
            <a:r>
              <a:rPr lang="sk-SK" sz="1600" b="1" dirty="0" smtClean="0">
                <a:sym typeface="Symbol"/>
              </a:rPr>
              <a:t>´ </a:t>
            </a:r>
            <a:r>
              <a:rPr lang="sk-SK" sz="1600" dirty="0" smtClean="0"/>
              <a:t>roviny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/>
              <a:t> prechádza stredom </a:t>
            </a:r>
          </a:p>
          <a:p>
            <a:r>
              <a:rPr lang="sk-SK" sz="1600" dirty="0" smtClean="0"/>
              <a:t>premietania </a:t>
            </a:r>
            <a:r>
              <a:rPr lang="sk-SK" sz="1600" b="1" dirty="0" smtClean="0"/>
              <a:t>S </a:t>
            </a:r>
            <a:r>
              <a:rPr lang="sk-SK" sz="1600" dirty="0" smtClean="0"/>
              <a:t>a</a:t>
            </a:r>
            <a:r>
              <a:rPr lang="sk-SK" sz="1600" b="1" dirty="0" smtClean="0"/>
              <a:t> </a:t>
            </a:r>
            <a:r>
              <a:rPr lang="sk-SK" sz="1600" dirty="0" smtClean="0"/>
              <a:t>je rovnobežná s rovinou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/>
              <a:t> .</a:t>
            </a:r>
            <a:endParaRPr lang="sk-SK" sz="1600" dirty="0"/>
          </a:p>
        </p:txBody>
      </p:sp>
      <p:sp>
        <p:nvSpPr>
          <p:cNvPr id="22" name="BlokTextu 21"/>
          <p:cNvSpPr txBox="1"/>
          <p:nvPr/>
        </p:nvSpPr>
        <p:spPr>
          <a:xfrm>
            <a:off x="3563888" y="2060848"/>
            <a:ext cx="4923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Úbežnica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u</a:t>
            </a:r>
            <a:r>
              <a:rPr lang="sk-SK" sz="1600" b="1" baseline="30000" dirty="0" err="1" smtClean="0">
                <a:sym typeface="Symbol"/>
              </a:rPr>
              <a:t></a:t>
            </a:r>
            <a:r>
              <a:rPr lang="sk-SK" sz="1600" b="1" baseline="-25000" dirty="0" err="1" smtClean="0"/>
              <a:t>s</a:t>
            </a:r>
            <a:r>
              <a:rPr lang="sk-SK" sz="1600" b="1" dirty="0" smtClean="0"/>
              <a:t>  roviny </a:t>
            </a:r>
            <a:r>
              <a:rPr lang="sk-SK" sz="1600" b="1" dirty="0" smtClean="0">
                <a:sym typeface="Symbol"/>
              </a:rPr>
              <a:t> </a:t>
            </a:r>
            <a:r>
              <a:rPr lang="sk-SK" sz="1600" b="1" dirty="0" smtClean="0"/>
              <a:t> </a:t>
            </a:r>
            <a:r>
              <a:rPr lang="sk-SK" sz="1600" dirty="0" smtClean="0"/>
              <a:t>je priesečnica jej smerovej </a:t>
            </a:r>
          </a:p>
          <a:p>
            <a:r>
              <a:rPr lang="sk-SK" sz="1600" dirty="0" smtClean="0"/>
              <a:t>roviny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b="1" dirty="0" smtClean="0"/>
              <a:t>´ </a:t>
            </a:r>
            <a:r>
              <a:rPr lang="sk-SK" sz="1600" dirty="0" smtClean="0"/>
              <a:t>s priemetňou.</a:t>
            </a:r>
          </a:p>
          <a:p>
            <a:r>
              <a:rPr lang="sk-SK" sz="1600" dirty="0" smtClean="0"/>
              <a:t>Stopa a </a:t>
            </a:r>
            <a:r>
              <a:rPr lang="sk-SK" sz="1600" dirty="0" err="1" smtClean="0"/>
              <a:t>úbežnica</a:t>
            </a:r>
            <a:r>
              <a:rPr lang="sk-SK" sz="1600" dirty="0" smtClean="0"/>
              <a:t> roviny sú navzájom rovnobežné.</a:t>
            </a:r>
            <a:endParaRPr lang="sk-SK" sz="1600" dirty="0"/>
          </a:p>
        </p:txBody>
      </p:sp>
      <p:sp>
        <p:nvSpPr>
          <p:cNvPr id="27" name="Obdĺžnik 26"/>
          <p:cNvSpPr/>
          <p:nvPr/>
        </p:nvSpPr>
        <p:spPr>
          <a:xfrm>
            <a:off x="208722" y="3754750"/>
            <a:ext cx="436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dirty="0"/>
          </a:p>
        </p:txBody>
      </p:sp>
      <p:grpSp>
        <p:nvGrpSpPr>
          <p:cNvPr id="28" name="Skupina 75"/>
          <p:cNvGrpSpPr/>
          <p:nvPr/>
        </p:nvGrpSpPr>
        <p:grpSpPr>
          <a:xfrm flipH="1" flipV="1">
            <a:off x="630610" y="5110584"/>
            <a:ext cx="171052" cy="92527"/>
            <a:chOff x="4838514" y="2924944"/>
            <a:chExt cx="171052" cy="92527"/>
          </a:xfrm>
        </p:grpSpPr>
        <p:cxnSp>
          <p:nvCxnSpPr>
            <p:cNvPr id="29" name="Rovná spojnica 2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2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Rovná spojnica 31"/>
          <p:cNvCxnSpPr/>
          <p:nvPr/>
        </p:nvCxnSpPr>
        <p:spPr>
          <a:xfrm flipH="1" flipV="1">
            <a:off x="681410" y="3950816"/>
            <a:ext cx="149534" cy="74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H="1" flipV="1">
            <a:off x="702928" y="3933056"/>
            <a:ext cx="149534" cy="74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 flipV="1">
            <a:off x="251520" y="2731168"/>
            <a:ext cx="3028209" cy="148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lokTextu 38"/>
          <p:cNvSpPr txBox="1"/>
          <p:nvPr/>
        </p:nvSpPr>
        <p:spPr>
          <a:xfrm>
            <a:off x="4357686" y="3214686"/>
            <a:ext cx="46698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Priamka leží v rovine práve vtedy</a:t>
            </a:r>
            <a:r>
              <a:rPr lang="en-US" sz="1600" dirty="0" smtClean="0"/>
              <a:t>,</a:t>
            </a:r>
            <a:r>
              <a:rPr lang="sk-SK" sz="1600" dirty="0" smtClean="0"/>
              <a:t> </a:t>
            </a:r>
          </a:p>
          <a:p>
            <a:r>
              <a:rPr lang="sk-SK" sz="1600" dirty="0" smtClean="0"/>
              <a:t>ak</a:t>
            </a:r>
            <a:r>
              <a:rPr lang="sk-SK" sz="1600" dirty="0" smtClean="0">
                <a:sym typeface="Symbol"/>
              </a:rPr>
              <a:t> jej </a:t>
            </a:r>
            <a:r>
              <a:rPr lang="sk-SK" sz="1600" dirty="0" err="1" smtClean="0">
                <a:sym typeface="Symbol"/>
              </a:rPr>
              <a:t>stopník</a:t>
            </a:r>
            <a:r>
              <a:rPr lang="sk-SK" sz="1600" dirty="0" smtClean="0">
                <a:sym typeface="Symbol"/>
              </a:rPr>
              <a:t> leží na stope tejto roviny a zároveň </a:t>
            </a:r>
          </a:p>
          <a:p>
            <a:r>
              <a:rPr lang="sk-SK" sz="1600" dirty="0" err="1" smtClean="0">
                <a:sym typeface="Symbol"/>
              </a:rPr>
              <a:t>úbežník</a:t>
            </a:r>
            <a:r>
              <a:rPr lang="sk-SK" sz="1600" dirty="0" smtClean="0">
                <a:sym typeface="Symbol"/>
              </a:rPr>
              <a:t> priamky leží na </a:t>
            </a:r>
            <a:r>
              <a:rPr lang="sk-SK" sz="1600" dirty="0" err="1" smtClean="0">
                <a:sym typeface="Symbol"/>
              </a:rPr>
              <a:t>úbežnici</a:t>
            </a:r>
            <a:r>
              <a:rPr lang="sk-SK" sz="1600" dirty="0" smtClean="0">
                <a:sym typeface="Symbol"/>
              </a:rPr>
              <a:t> tejto roviny.</a:t>
            </a:r>
          </a:p>
          <a:p>
            <a:r>
              <a:rPr lang="sk-SK" sz="1600" b="1" dirty="0" smtClean="0">
                <a:sym typeface="Symbol"/>
              </a:rPr>
              <a:t>a </a:t>
            </a:r>
            <a:r>
              <a:rPr lang="sk-SK" sz="1600" dirty="0" smtClean="0">
                <a:sym typeface="Symbol"/>
              </a:rPr>
              <a:t> </a:t>
            </a:r>
            <a:r>
              <a:rPr lang="sk-SK" sz="1600" b="1" dirty="0" smtClean="0">
                <a:sym typeface="Symbol"/>
              </a:rPr>
              <a:t> </a:t>
            </a:r>
            <a:r>
              <a:rPr lang="sk-SK" sz="1600" dirty="0" smtClean="0">
                <a:sym typeface="Symbol"/>
              </a:rPr>
              <a:t> </a:t>
            </a:r>
            <a:r>
              <a:rPr lang="sk-SK" sz="1600" b="1" dirty="0" err="1" smtClean="0">
                <a:sym typeface="Symbol"/>
              </a:rPr>
              <a:t>P</a:t>
            </a:r>
            <a:r>
              <a:rPr lang="sk-SK" sz="1600" b="1" baseline="30000" dirty="0" err="1" smtClean="0">
                <a:sym typeface="Symbol"/>
              </a:rPr>
              <a:t>a</a:t>
            </a:r>
            <a:r>
              <a:rPr lang="sk-SK" sz="1600" b="1" baseline="30000" dirty="0" smtClean="0">
                <a:sym typeface="Symbol"/>
              </a:rPr>
              <a:t> </a:t>
            </a:r>
            <a:r>
              <a:rPr lang="sk-SK" sz="1600" dirty="0" smtClean="0">
                <a:sym typeface="Symbol"/>
              </a:rPr>
              <a:t> </a:t>
            </a:r>
            <a:r>
              <a:rPr lang="sk-SK" sz="1600" b="1" dirty="0" smtClean="0">
                <a:sym typeface="Symbol"/>
              </a:rPr>
              <a:t>p</a:t>
            </a:r>
            <a:r>
              <a:rPr lang="sk-SK" sz="1600" b="1" baseline="30000" dirty="0" smtClean="0">
                <a:sym typeface="Symbol"/>
              </a:rPr>
              <a:t></a:t>
            </a:r>
            <a:r>
              <a:rPr lang="sk-SK" sz="1600" dirty="0" smtClean="0">
                <a:sym typeface="Symbol"/>
              </a:rPr>
              <a:t>  </a:t>
            </a:r>
            <a:r>
              <a:rPr lang="sk-SK" sz="1600" b="1" dirty="0" err="1" smtClean="0">
                <a:sym typeface="Symbol"/>
              </a:rPr>
              <a:t>U</a:t>
            </a:r>
            <a:r>
              <a:rPr lang="sk-SK" sz="1600" b="1" baseline="30000" dirty="0" err="1" smtClean="0">
                <a:sym typeface="Symbol"/>
              </a:rPr>
              <a:t>a</a:t>
            </a:r>
            <a:r>
              <a:rPr lang="sk-SK" sz="1600" baseline="-25000" dirty="0" err="1" smtClean="0">
                <a:sym typeface="Symbol"/>
              </a:rPr>
              <a:t>s</a:t>
            </a:r>
            <a:r>
              <a:rPr lang="sk-SK" sz="1600" b="1" baseline="30000" dirty="0" smtClean="0">
                <a:sym typeface="Symbol"/>
              </a:rPr>
              <a:t> </a:t>
            </a:r>
            <a:r>
              <a:rPr lang="sk-SK" sz="1600" dirty="0" smtClean="0">
                <a:sym typeface="Symbol"/>
              </a:rPr>
              <a:t> </a:t>
            </a:r>
            <a:r>
              <a:rPr lang="sk-SK" sz="1600" b="1" dirty="0" err="1" smtClean="0">
                <a:sym typeface="Symbol"/>
              </a:rPr>
              <a:t>u</a:t>
            </a:r>
            <a:r>
              <a:rPr lang="sk-SK" sz="1600" b="1" baseline="30000" dirty="0" err="1" smtClean="0">
                <a:sym typeface="Symbol"/>
              </a:rPr>
              <a:t></a:t>
            </a:r>
            <a:r>
              <a:rPr lang="sk-SK" sz="1600" b="1" baseline="-25000" dirty="0" err="1" smtClean="0">
                <a:sym typeface="Symbol"/>
              </a:rPr>
              <a:t>s</a:t>
            </a:r>
            <a:r>
              <a:rPr lang="sk-SK" sz="1600" dirty="0" smtClean="0">
                <a:sym typeface="Symbol"/>
              </a:rPr>
              <a:t> </a:t>
            </a:r>
            <a:endParaRPr lang="sk-SK" sz="1600" dirty="0"/>
          </a:p>
        </p:txBody>
      </p:sp>
      <p:cxnSp>
        <p:nvCxnSpPr>
          <p:cNvPr id="44" name="Rovná spojnica 43"/>
          <p:cNvCxnSpPr/>
          <p:nvPr/>
        </p:nvCxnSpPr>
        <p:spPr>
          <a:xfrm>
            <a:off x="1632856" y="4712152"/>
            <a:ext cx="1178478" cy="1806999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BlokTextu 47"/>
          <p:cNvSpPr txBox="1"/>
          <p:nvPr/>
        </p:nvSpPr>
        <p:spPr>
          <a:xfrm>
            <a:off x="2775228" y="623014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2559756" y="59295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1232663" y="451100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30000" dirty="0" smtClean="0"/>
              <a:t>a</a:t>
            </a:r>
            <a:endParaRPr lang="sk-SK" sz="1400" b="1" dirty="0"/>
          </a:p>
        </p:txBody>
      </p:sp>
      <p:grpSp>
        <p:nvGrpSpPr>
          <p:cNvPr id="57" name="Skupina 75"/>
          <p:cNvGrpSpPr/>
          <p:nvPr/>
        </p:nvGrpSpPr>
        <p:grpSpPr>
          <a:xfrm flipH="1">
            <a:off x="2289856" y="5784745"/>
            <a:ext cx="171052" cy="92527"/>
            <a:chOff x="4838514" y="2924944"/>
            <a:chExt cx="171052" cy="92527"/>
          </a:xfrm>
        </p:grpSpPr>
        <p:cxnSp>
          <p:nvCxnSpPr>
            <p:cNvPr id="58" name="Rovná spojnica 5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ovná spojnica 5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BlokTextu 66"/>
          <p:cNvSpPr txBox="1"/>
          <p:nvPr/>
        </p:nvSpPr>
        <p:spPr>
          <a:xfrm>
            <a:off x="4881569" y="5085184"/>
            <a:ext cx="3631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Stredový priemet priamky </a:t>
            </a:r>
            <a:r>
              <a:rPr lang="sk-SK" sz="1600" b="1" dirty="0" smtClean="0"/>
              <a:t>a </a:t>
            </a:r>
            <a:r>
              <a:rPr lang="sk-SK" sz="1600" dirty="0" smtClean="0"/>
              <a:t>je určený </a:t>
            </a:r>
            <a:endParaRPr lang="en-US" sz="1600" dirty="0" smtClean="0"/>
          </a:p>
          <a:p>
            <a:r>
              <a:rPr lang="sk-SK" sz="1600" dirty="0" smtClean="0"/>
              <a:t>jej </a:t>
            </a:r>
            <a:r>
              <a:rPr lang="sk-SK" sz="1600" dirty="0" err="1" smtClean="0"/>
              <a:t>stopníkom</a:t>
            </a:r>
            <a:r>
              <a:rPr lang="sk-SK" sz="1600" dirty="0" smtClean="0"/>
              <a:t> a </a:t>
            </a:r>
            <a:r>
              <a:rPr lang="sk-SK" sz="1600" dirty="0" err="1" smtClean="0"/>
              <a:t>úbežníkom</a:t>
            </a:r>
            <a:r>
              <a:rPr lang="sk-SK" sz="1600" dirty="0" smtClean="0"/>
              <a:t>. 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a</a:t>
            </a:r>
            <a:r>
              <a:rPr lang="sk-SK" sz="1600" b="1" baseline="-25000" dirty="0" smtClean="0"/>
              <a:t>s</a:t>
            </a:r>
            <a:r>
              <a:rPr lang="sk-SK" sz="1600" dirty="0" smtClean="0"/>
              <a:t> = </a:t>
            </a:r>
            <a:r>
              <a:rPr lang="sk-SK" sz="1600" b="1" dirty="0" err="1" smtClean="0"/>
              <a:t>P</a:t>
            </a:r>
            <a:r>
              <a:rPr lang="sk-SK" sz="1600" b="1" baseline="30000" dirty="0" err="1" smtClean="0"/>
              <a:t>a</a:t>
            </a:r>
            <a:r>
              <a:rPr lang="sk-SK" sz="1600" b="1" dirty="0" err="1" smtClean="0"/>
              <a:t>U</a:t>
            </a:r>
            <a:r>
              <a:rPr lang="sk-SK" sz="1600" b="1" baseline="30000" dirty="0" err="1" smtClean="0"/>
              <a:t>a</a:t>
            </a:r>
            <a:r>
              <a:rPr lang="sk-SK" sz="1600" b="1" baseline="-25000" dirty="0" err="1" smtClean="0"/>
              <a:t>s</a:t>
            </a:r>
            <a:endParaRPr lang="sk-SK" sz="1600" dirty="0"/>
          </a:p>
        </p:txBody>
      </p:sp>
      <p:cxnSp>
        <p:nvCxnSpPr>
          <p:cNvPr id="69" name="Rovná spojnica 68"/>
          <p:cNvCxnSpPr/>
          <p:nvPr/>
        </p:nvCxnSpPr>
        <p:spPr>
          <a:xfrm flipH="1">
            <a:off x="1154430" y="2686050"/>
            <a:ext cx="1474470" cy="2994660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/>
          <p:cNvSpPr txBox="1"/>
          <p:nvPr/>
        </p:nvSpPr>
        <p:spPr>
          <a:xfrm>
            <a:off x="1331640" y="515719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9" name="Voľná forma 18"/>
          <p:cNvSpPr/>
          <p:nvPr/>
        </p:nvSpPr>
        <p:spPr>
          <a:xfrm>
            <a:off x="942012" y="3000826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3851920" y="45091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5" name="BlokTextu 4"/>
          <p:cNvSpPr txBox="1"/>
          <p:nvPr/>
        </p:nvSpPr>
        <p:spPr>
          <a:xfrm>
            <a:off x="2373409" y="13407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104240" y="407021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Ovál 7"/>
          <p:cNvSpPr>
            <a:spLocks noChangeAspect="1"/>
          </p:cNvSpPr>
          <p:nvPr/>
        </p:nvSpPr>
        <p:spPr>
          <a:xfrm>
            <a:off x="3122950" y="426503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BlokTextu 62"/>
          <p:cNvSpPr txBox="1"/>
          <p:nvPr/>
        </p:nvSpPr>
        <p:spPr>
          <a:xfrm>
            <a:off x="3203848" y="42210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a´</a:t>
            </a:r>
            <a:endParaRPr lang="sk-SK" sz="1400" b="1" dirty="0">
              <a:solidFill>
                <a:srgbClr val="0000FF"/>
              </a:solidFill>
            </a:endParaRPr>
          </a:p>
        </p:txBody>
      </p:sp>
      <p:grpSp>
        <p:nvGrpSpPr>
          <p:cNvPr id="64" name="Skupina 75"/>
          <p:cNvGrpSpPr/>
          <p:nvPr/>
        </p:nvGrpSpPr>
        <p:grpSpPr>
          <a:xfrm flipH="1">
            <a:off x="3246918" y="4508645"/>
            <a:ext cx="171052" cy="92527"/>
            <a:chOff x="4838514" y="2924944"/>
            <a:chExt cx="171052" cy="92527"/>
          </a:xfrm>
        </p:grpSpPr>
        <p:cxnSp>
          <p:nvCxnSpPr>
            <p:cNvPr id="65" name="Rovná spojnica 6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ovná spojnica 6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Rovná spojnica 53"/>
          <p:cNvCxnSpPr/>
          <p:nvPr/>
        </p:nvCxnSpPr>
        <p:spPr>
          <a:xfrm>
            <a:off x="2409914" y="3161145"/>
            <a:ext cx="1059529" cy="1624611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2168493" y="367550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72" name="Rovná spojnica 71"/>
          <p:cNvCxnSpPr/>
          <p:nvPr/>
        </p:nvCxnSpPr>
        <p:spPr>
          <a:xfrm>
            <a:off x="2196533" y="3909060"/>
            <a:ext cx="942670" cy="37706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BlokTextu 60"/>
          <p:cNvSpPr txBox="1"/>
          <p:nvPr/>
        </p:nvSpPr>
        <p:spPr>
          <a:xfrm>
            <a:off x="1970305" y="290523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ástupný symbol čísla snímky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  <p:grpSp>
        <p:nvGrpSpPr>
          <p:cNvPr id="51" name="Skupina 15"/>
          <p:cNvGrpSpPr>
            <a:grpSpLocks/>
          </p:cNvGrpSpPr>
          <p:nvPr/>
        </p:nvGrpSpPr>
        <p:grpSpPr bwMode="auto">
          <a:xfrm>
            <a:off x="6994237" y="6301208"/>
            <a:ext cx="1348082" cy="393700"/>
            <a:chOff x="2699794" y="4497810"/>
            <a:chExt cx="1347057" cy="393091"/>
          </a:xfrm>
        </p:grpSpPr>
        <p:pic>
          <p:nvPicPr>
            <p:cNvPr id="5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1" grpId="0" animBg="1"/>
      <p:bldP spid="12" grpId="0"/>
      <p:bldP spid="13" grpId="0"/>
      <p:bldP spid="15" grpId="0"/>
      <p:bldP spid="17" grpId="0"/>
      <p:bldP spid="27" grpId="0"/>
      <p:bldP spid="39" grpId="0"/>
      <p:bldP spid="67" grpId="0"/>
      <p:bldP spid="19" grpId="0" animBg="1"/>
      <p:bldP spid="2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Voľná forma 53"/>
          <p:cNvSpPr/>
          <p:nvPr/>
        </p:nvSpPr>
        <p:spPr>
          <a:xfrm>
            <a:off x="112962" y="2262909"/>
            <a:ext cx="2918691" cy="1348509"/>
          </a:xfrm>
          <a:custGeom>
            <a:avLst/>
            <a:gdLst>
              <a:gd name="connsiteX0" fmla="*/ 2918691 w 2918691"/>
              <a:gd name="connsiteY0" fmla="*/ 461818 h 1348509"/>
              <a:gd name="connsiteX1" fmla="*/ 1828800 w 2918691"/>
              <a:gd name="connsiteY1" fmla="*/ 0 h 1348509"/>
              <a:gd name="connsiteX2" fmla="*/ 0 w 2918691"/>
              <a:gd name="connsiteY2" fmla="*/ 858982 h 1348509"/>
              <a:gd name="connsiteX3" fmla="*/ 1154545 w 2918691"/>
              <a:gd name="connsiteY3" fmla="*/ 1348509 h 1348509"/>
              <a:gd name="connsiteX4" fmla="*/ 2918691 w 2918691"/>
              <a:gd name="connsiteY4" fmla="*/ 461818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691" h="1348509">
                <a:moveTo>
                  <a:pt x="2918691" y="461818"/>
                </a:moveTo>
                <a:lnTo>
                  <a:pt x="1828800" y="0"/>
                </a:lnTo>
                <a:lnTo>
                  <a:pt x="0" y="858982"/>
                </a:lnTo>
                <a:lnTo>
                  <a:pt x="1154545" y="1348509"/>
                </a:lnTo>
                <a:lnTo>
                  <a:pt x="2918691" y="461818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Voľná forma 54"/>
          <p:cNvSpPr/>
          <p:nvPr/>
        </p:nvSpPr>
        <p:spPr>
          <a:xfrm>
            <a:off x="71406" y="3428577"/>
            <a:ext cx="2918691" cy="1348509"/>
          </a:xfrm>
          <a:custGeom>
            <a:avLst/>
            <a:gdLst>
              <a:gd name="connsiteX0" fmla="*/ 2918691 w 2918691"/>
              <a:gd name="connsiteY0" fmla="*/ 461818 h 1348509"/>
              <a:gd name="connsiteX1" fmla="*/ 1828800 w 2918691"/>
              <a:gd name="connsiteY1" fmla="*/ 0 h 1348509"/>
              <a:gd name="connsiteX2" fmla="*/ 0 w 2918691"/>
              <a:gd name="connsiteY2" fmla="*/ 858982 h 1348509"/>
              <a:gd name="connsiteX3" fmla="*/ 1154545 w 2918691"/>
              <a:gd name="connsiteY3" fmla="*/ 1348509 h 1348509"/>
              <a:gd name="connsiteX4" fmla="*/ 2918691 w 2918691"/>
              <a:gd name="connsiteY4" fmla="*/ 461818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691" h="1348509">
                <a:moveTo>
                  <a:pt x="2918691" y="461818"/>
                </a:moveTo>
                <a:lnTo>
                  <a:pt x="1828800" y="0"/>
                </a:lnTo>
                <a:lnTo>
                  <a:pt x="0" y="858982"/>
                </a:lnTo>
                <a:lnTo>
                  <a:pt x="1154545" y="1348509"/>
                </a:lnTo>
                <a:lnTo>
                  <a:pt x="2918691" y="461818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60000" y="288000"/>
            <a:ext cx="2864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Rovina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kolm</a:t>
            </a:r>
            <a:r>
              <a:rPr lang="sk-SK" sz="1600" b="1" dirty="0" smtClean="0"/>
              <a:t>á na priemetňu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1250710" y="818566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33218" y="499503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grpSp>
        <p:nvGrpSpPr>
          <p:cNvPr id="8" name="Skupina 75"/>
          <p:cNvGrpSpPr/>
          <p:nvPr/>
        </p:nvGrpSpPr>
        <p:grpSpPr>
          <a:xfrm flipH="1" flipV="1">
            <a:off x="940300" y="4844858"/>
            <a:ext cx="171052" cy="92527"/>
            <a:chOff x="4838514" y="2924944"/>
            <a:chExt cx="171052" cy="92527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75"/>
          <p:cNvGrpSpPr/>
          <p:nvPr/>
        </p:nvGrpSpPr>
        <p:grpSpPr>
          <a:xfrm flipH="1" flipV="1">
            <a:off x="991100" y="3667330"/>
            <a:ext cx="171052" cy="92527"/>
            <a:chOff x="4838514" y="2924944"/>
            <a:chExt cx="171052" cy="92527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lokTextu 13"/>
          <p:cNvSpPr txBox="1"/>
          <p:nvPr/>
        </p:nvSpPr>
        <p:spPr>
          <a:xfrm>
            <a:off x="2683099" y="10750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21" name="Voľná forma 20"/>
          <p:cNvSpPr/>
          <p:nvPr/>
        </p:nvSpPr>
        <p:spPr>
          <a:xfrm>
            <a:off x="1235064" y="3884028"/>
            <a:ext cx="3509010" cy="1543050"/>
          </a:xfrm>
          <a:custGeom>
            <a:avLst/>
            <a:gdLst>
              <a:gd name="connsiteX0" fmla="*/ 1805940 w 3509010"/>
              <a:gd name="connsiteY0" fmla="*/ 0 h 1543050"/>
              <a:gd name="connsiteX1" fmla="*/ 1805940 w 3509010"/>
              <a:gd name="connsiteY1" fmla="*/ 0 h 1543050"/>
              <a:gd name="connsiteX2" fmla="*/ 3509010 w 3509010"/>
              <a:gd name="connsiteY2" fmla="*/ 685800 h 1543050"/>
              <a:gd name="connsiteX3" fmla="*/ 1600200 w 3509010"/>
              <a:gd name="connsiteY3" fmla="*/ 1543050 h 1543050"/>
              <a:gd name="connsiteX4" fmla="*/ 0 w 3509010"/>
              <a:gd name="connsiteY4" fmla="*/ 880110 h 1543050"/>
              <a:gd name="connsiteX5" fmla="*/ 1805940 w 3509010"/>
              <a:gd name="connsiteY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010" h="1543050">
                <a:moveTo>
                  <a:pt x="1805940" y="0"/>
                </a:moveTo>
                <a:lnTo>
                  <a:pt x="1805940" y="0"/>
                </a:lnTo>
                <a:lnTo>
                  <a:pt x="3509010" y="685800"/>
                </a:lnTo>
                <a:lnTo>
                  <a:pt x="1600200" y="1543050"/>
                </a:lnTo>
                <a:lnTo>
                  <a:pt x="0" y="880110"/>
                </a:lnTo>
                <a:lnTo>
                  <a:pt x="180594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 flipV="1">
            <a:off x="705226" y="3666194"/>
            <a:ext cx="2806302" cy="137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2644026" y="6093296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Ak je rovina kolmá na priemetňu</a:t>
            </a:r>
            <a:r>
              <a:rPr lang="en-US" sz="1600" dirty="0" smtClean="0"/>
              <a:t>, </a:t>
            </a:r>
            <a:r>
              <a:rPr lang="sk-SK" sz="1600" dirty="0" smtClean="0"/>
              <a:t>tak jej </a:t>
            </a:r>
            <a:r>
              <a:rPr lang="sk-SK" sz="1600" dirty="0" err="1" smtClean="0"/>
              <a:t>úbežnica</a:t>
            </a:r>
            <a:r>
              <a:rPr lang="sk-SK" sz="1600" dirty="0" smtClean="0"/>
              <a:t> </a:t>
            </a:r>
          </a:p>
          <a:p>
            <a:r>
              <a:rPr lang="sk-SK" sz="1600" dirty="0" smtClean="0"/>
              <a:t>prechádza hlavným bodom.</a:t>
            </a:r>
          </a:p>
        </p:txBody>
      </p:sp>
      <p:sp>
        <p:nvSpPr>
          <p:cNvPr id="30" name="Voľná forma 29"/>
          <p:cNvSpPr/>
          <p:nvPr/>
        </p:nvSpPr>
        <p:spPr>
          <a:xfrm>
            <a:off x="4431906" y="2060855"/>
            <a:ext cx="2411730" cy="2320290"/>
          </a:xfrm>
          <a:custGeom>
            <a:avLst/>
            <a:gdLst>
              <a:gd name="connsiteX0" fmla="*/ 617220 w 2411730"/>
              <a:gd name="connsiteY0" fmla="*/ 262890 h 2320290"/>
              <a:gd name="connsiteX1" fmla="*/ 0 w 2411730"/>
              <a:gd name="connsiteY1" fmla="*/ 0 h 2320290"/>
              <a:gd name="connsiteX2" fmla="*/ 1828800 w 2411730"/>
              <a:gd name="connsiteY2" fmla="*/ 2103120 h 2320290"/>
              <a:gd name="connsiteX3" fmla="*/ 2411730 w 2411730"/>
              <a:gd name="connsiteY3" fmla="*/ 2320290 h 2320290"/>
              <a:gd name="connsiteX4" fmla="*/ 617220 w 2411730"/>
              <a:gd name="connsiteY4" fmla="*/ 262890 h 23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30" h="2320290">
                <a:moveTo>
                  <a:pt x="617220" y="262890"/>
                </a:moveTo>
                <a:lnTo>
                  <a:pt x="0" y="0"/>
                </a:lnTo>
                <a:lnTo>
                  <a:pt x="1828800" y="2103120"/>
                </a:lnTo>
                <a:lnTo>
                  <a:pt x="2411730" y="2320290"/>
                </a:lnTo>
                <a:lnTo>
                  <a:pt x="617220" y="26289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Voľná forma 30"/>
          <p:cNvSpPr/>
          <p:nvPr/>
        </p:nvSpPr>
        <p:spPr>
          <a:xfrm>
            <a:off x="4430752" y="902466"/>
            <a:ext cx="2411730" cy="2320290"/>
          </a:xfrm>
          <a:custGeom>
            <a:avLst/>
            <a:gdLst>
              <a:gd name="connsiteX0" fmla="*/ 617220 w 2411730"/>
              <a:gd name="connsiteY0" fmla="*/ 262890 h 2320290"/>
              <a:gd name="connsiteX1" fmla="*/ 0 w 2411730"/>
              <a:gd name="connsiteY1" fmla="*/ 0 h 2320290"/>
              <a:gd name="connsiteX2" fmla="*/ 1828800 w 2411730"/>
              <a:gd name="connsiteY2" fmla="*/ 2103120 h 2320290"/>
              <a:gd name="connsiteX3" fmla="*/ 2411730 w 2411730"/>
              <a:gd name="connsiteY3" fmla="*/ 2320290 h 2320290"/>
              <a:gd name="connsiteX4" fmla="*/ 617220 w 2411730"/>
              <a:gd name="connsiteY4" fmla="*/ 262890 h 23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30" h="2320290">
                <a:moveTo>
                  <a:pt x="617220" y="262890"/>
                </a:moveTo>
                <a:lnTo>
                  <a:pt x="0" y="0"/>
                </a:lnTo>
                <a:lnTo>
                  <a:pt x="1828800" y="2103120"/>
                </a:lnTo>
                <a:lnTo>
                  <a:pt x="2411730" y="2320290"/>
                </a:lnTo>
                <a:lnTo>
                  <a:pt x="617220" y="26289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Voľná forma 32"/>
          <p:cNvSpPr/>
          <p:nvPr/>
        </p:nvSpPr>
        <p:spPr>
          <a:xfrm>
            <a:off x="5040302" y="104186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7" name="Obdĺžnik 36"/>
          <p:cNvSpPr/>
          <p:nvPr/>
        </p:nvSpPr>
        <p:spPr>
          <a:xfrm>
            <a:off x="7015098" y="4908977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  <a:r>
              <a:rPr lang="sk-SK" sz="1400" baseline="30000" dirty="0" smtClean="0">
                <a:sym typeface="Symbol"/>
              </a:rPr>
              <a:t>  </a:t>
            </a:r>
            <a:endParaRPr lang="sk-SK" sz="1400" dirty="0"/>
          </a:p>
        </p:txBody>
      </p:sp>
      <p:grpSp>
        <p:nvGrpSpPr>
          <p:cNvPr id="39" name="Skupina 75"/>
          <p:cNvGrpSpPr/>
          <p:nvPr/>
        </p:nvGrpSpPr>
        <p:grpSpPr>
          <a:xfrm flipV="1">
            <a:off x="7018506" y="4622357"/>
            <a:ext cx="171052" cy="92527"/>
            <a:chOff x="4838514" y="2924944"/>
            <a:chExt cx="171052" cy="92527"/>
          </a:xfrm>
        </p:grpSpPr>
        <p:cxnSp>
          <p:nvCxnSpPr>
            <p:cNvPr id="40" name="Rovná spojnica 39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ovná spojnica 40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75"/>
          <p:cNvGrpSpPr/>
          <p:nvPr/>
        </p:nvGrpSpPr>
        <p:grpSpPr>
          <a:xfrm flipV="1">
            <a:off x="7187030" y="3607881"/>
            <a:ext cx="171052" cy="92527"/>
            <a:chOff x="4838514" y="2924944"/>
            <a:chExt cx="171052" cy="92527"/>
          </a:xfrm>
        </p:grpSpPr>
        <p:cxnSp>
          <p:nvCxnSpPr>
            <p:cNvPr id="43" name="Rovná spojnica 4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ovná spojnica 43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Voľná forma 21"/>
          <p:cNvSpPr/>
          <p:nvPr/>
        </p:nvSpPr>
        <p:spPr>
          <a:xfrm>
            <a:off x="1254496" y="2729638"/>
            <a:ext cx="3509010" cy="1543050"/>
          </a:xfrm>
          <a:custGeom>
            <a:avLst/>
            <a:gdLst>
              <a:gd name="connsiteX0" fmla="*/ 1805940 w 3509010"/>
              <a:gd name="connsiteY0" fmla="*/ 0 h 1543050"/>
              <a:gd name="connsiteX1" fmla="*/ 1805940 w 3509010"/>
              <a:gd name="connsiteY1" fmla="*/ 0 h 1543050"/>
              <a:gd name="connsiteX2" fmla="*/ 3509010 w 3509010"/>
              <a:gd name="connsiteY2" fmla="*/ 685800 h 1543050"/>
              <a:gd name="connsiteX3" fmla="*/ 1600200 w 3509010"/>
              <a:gd name="connsiteY3" fmla="*/ 1543050 h 1543050"/>
              <a:gd name="connsiteX4" fmla="*/ 0 w 3509010"/>
              <a:gd name="connsiteY4" fmla="*/ 880110 h 1543050"/>
              <a:gd name="connsiteX5" fmla="*/ 1805940 w 3509010"/>
              <a:gd name="connsiteY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010" h="1543050">
                <a:moveTo>
                  <a:pt x="1805940" y="0"/>
                </a:moveTo>
                <a:lnTo>
                  <a:pt x="1805940" y="0"/>
                </a:lnTo>
                <a:lnTo>
                  <a:pt x="3509010" y="685800"/>
                </a:lnTo>
                <a:lnTo>
                  <a:pt x="1600200" y="1543050"/>
                </a:lnTo>
                <a:lnTo>
                  <a:pt x="0" y="880110"/>
                </a:lnTo>
                <a:lnTo>
                  <a:pt x="1805940" y="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/>
          <p:cNvCxnSpPr/>
          <p:nvPr/>
        </p:nvCxnSpPr>
        <p:spPr>
          <a:xfrm flipV="1">
            <a:off x="561210" y="2465442"/>
            <a:ext cx="3028209" cy="148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4168312" y="436867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</a:t>
            </a:r>
            <a:endParaRPr lang="sk-SK" sz="1400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3955870" y="319825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45" name="Voľná forma 44"/>
          <p:cNvSpPr/>
          <p:nvPr/>
        </p:nvSpPr>
        <p:spPr>
          <a:xfrm>
            <a:off x="5037433" y="1166989"/>
            <a:ext cx="4006437" cy="2925931"/>
          </a:xfrm>
          <a:custGeom>
            <a:avLst/>
            <a:gdLst>
              <a:gd name="connsiteX0" fmla="*/ 0 w 5035137"/>
              <a:gd name="connsiteY0" fmla="*/ 0 h 3348841"/>
              <a:gd name="connsiteX1" fmla="*/ 1805049 w 5035137"/>
              <a:gd name="connsiteY1" fmla="*/ 2054431 h 3348841"/>
              <a:gd name="connsiteX2" fmla="*/ 5035137 w 5035137"/>
              <a:gd name="connsiteY2" fmla="*/ 3348841 h 3348841"/>
              <a:gd name="connsiteX3" fmla="*/ 3230088 w 5035137"/>
              <a:gd name="connsiteY3" fmla="*/ 1282535 h 3348841"/>
              <a:gd name="connsiteX4" fmla="*/ 0 w 5035137"/>
              <a:gd name="connsiteY4" fmla="*/ 0 h 3348841"/>
              <a:gd name="connsiteX0" fmla="*/ 0 w 5035137"/>
              <a:gd name="connsiteY0" fmla="*/ 0 h 3348841"/>
              <a:gd name="connsiteX1" fmla="*/ 1805049 w 5035137"/>
              <a:gd name="connsiteY1" fmla="*/ 2054431 h 3348841"/>
              <a:gd name="connsiteX2" fmla="*/ 5035137 w 5035137"/>
              <a:gd name="connsiteY2" fmla="*/ 3348841 h 3348841"/>
              <a:gd name="connsiteX3" fmla="*/ 2149948 w 5035137"/>
              <a:gd name="connsiteY3" fmla="*/ 849331 h 3348841"/>
              <a:gd name="connsiteX4" fmla="*/ 0 w 5035137"/>
              <a:gd name="connsiteY4" fmla="*/ 0 h 3348841"/>
              <a:gd name="connsiteX0" fmla="*/ 0 w 4006437"/>
              <a:gd name="connsiteY0" fmla="*/ 0 h 2925931"/>
              <a:gd name="connsiteX1" fmla="*/ 1805049 w 4006437"/>
              <a:gd name="connsiteY1" fmla="*/ 2054431 h 2925931"/>
              <a:gd name="connsiteX2" fmla="*/ 4006437 w 4006437"/>
              <a:gd name="connsiteY2" fmla="*/ 2925931 h 2925931"/>
              <a:gd name="connsiteX3" fmla="*/ 2149948 w 4006437"/>
              <a:gd name="connsiteY3" fmla="*/ 849331 h 2925931"/>
              <a:gd name="connsiteX4" fmla="*/ 0 w 4006437"/>
              <a:gd name="connsiteY4" fmla="*/ 0 h 292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6437" h="2925931">
                <a:moveTo>
                  <a:pt x="0" y="0"/>
                </a:moveTo>
                <a:lnTo>
                  <a:pt x="1805049" y="2054431"/>
                </a:lnTo>
                <a:lnTo>
                  <a:pt x="4006437" y="2925931"/>
                </a:lnTo>
                <a:lnTo>
                  <a:pt x="2149948" y="849331"/>
                </a:lnTo>
                <a:lnTo>
                  <a:pt x="0" y="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BlokTextu 47"/>
          <p:cNvSpPr txBox="1"/>
          <p:nvPr/>
        </p:nvSpPr>
        <p:spPr>
          <a:xfrm>
            <a:off x="8092404" y="334454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</a:t>
            </a:r>
            <a:r>
              <a:rPr lang="sk-SK" sz="1400" dirty="0" smtClean="0">
                <a:sym typeface="Symbol"/>
              </a:rPr>
              <a:t>´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34" name="BlokTextu 33"/>
          <p:cNvSpPr txBox="1"/>
          <p:nvPr/>
        </p:nvSpPr>
        <p:spPr>
          <a:xfrm>
            <a:off x="6472691" y="5766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49" name="Rovná spojnica 48"/>
          <p:cNvCxnSpPr/>
          <p:nvPr/>
        </p:nvCxnSpPr>
        <p:spPr>
          <a:xfrm>
            <a:off x="6078994" y="2336434"/>
            <a:ext cx="998398" cy="399359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7015098" y="246070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6" name="Obdĺžnik 55"/>
          <p:cNvSpPr/>
          <p:nvPr/>
        </p:nvSpPr>
        <p:spPr>
          <a:xfrm>
            <a:off x="352902" y="3573016"/>
            <a:ext cx="436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dirty="0"/>
          </a:p>
        </p:txBody>
      </p:sp>
      <p:sp>
        <p:nvSpPr>
          <p:cNvPr id="57" name="Obdĺžnik 56"/>
          <p:cNvSpPr/>
          <p:nvPr/>
        </p:nvSpPr>
        <p:spPr>
          <a:xfrm>
            <a:off x="7092280" y="3841303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dirty="0"/>
          </a:p>
        </p:txBody>
      </p:sp>
      <p:cxnSp>
        <p:nvCxnSpPr>
          <p:cNvPr id="35" name="Rovná spojnica 34"/>
          <p:cNvCxnSpPr/>
          <p:nvPr/>
        </p:nvCxnSpPr>
        <p:spPr>
          <a:xfrm flipH="1" flipV="1">
            <a:off x="4800662" y="893856"/>
            <a:ext cx="2872867" cy="3265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3120128" y="331567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056868" y="276278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26" name="Rovná spojnica 25"/>
          <p:cNvCxnSpPr/>
          <p:nvPr/>
        </p:nvCxnSpPr>
        <p:spPr>
          <a:xfrm>
            <a:off x="2164918" y="3148357"/>
            <a:ext cx="998398" cy="399359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oľná forma 45"/>
          <p:cNvSpPr/>
          <p:nvPr/>
        </p:nvSpPr>
        <p:spPr>
          <a:xfrm>
            <a:off x="5040020" y="2333115"/>
            <a:ext cx="4006437" cy="2925931"/>
          </a:xfrm>
          <a:custGeom>
            <a:avLst/>
            <a:gdLst>
              <a:gd name="connsiteX0" fmla="*/ 0 w 5035137"/>
              <a:gd name="connsiteY0" fmla="*/ 0 h 3348841"/>
              <a:gd name="connsiteX1" fmla="*/ 1805049 w 5035137"/>
              <a:gd name="connsiteY1" fmla="*/ 2054431 h 3348841"/>
              <a:gd name="connsiteX2" fmla="*/ 5035137 w 5035137"/>
              <a:gd name="connsiteY2" fmla="*/ 3348841 h 3348841"/>
              <a:gd name="connsiteX3" fmla="*/ 3230088 w 5035137"/>
              <a:gd name="connsiteY3" fmla="*/ 1282535 h 3348841"/>
              <a:gd name="connsiteX4" fmla="*/ 0 w 5035137"/>
              <a:gd name="connsiteY4" fmla="*/ 0 h 3348841"/>
              <a:gd name="connsiteX0" fmla="*/ 0 w 5035137"/>
              <a:gd name="connsiteY0" fmla="*/ 0 h 3348841"/>
              <a:gd name="connsiteX1" fmla="*/ 1805049 w 5035137"/>
              <a:gd name="connsiteY1" fmla="*/ 2054431 h 3348841"/>
              <a:gd name="connsiteX2" fmla="*/ 5035137 w 5035137"/>
              <a:gd name="connsiteY2" fmla="*/ 3348841 h 3348841"/>
              <a:gd name="connsiteX3" fmla="*/ 2149948 w 5035137"/>
              <a:gd name="connsiteY3" fmla="*/ 849331 h 3348841"/>
              <a:gd name="connsiteX4" fmla="*/ 0 w 5035137"/>
              <a:gd name="connsiteY4" fmla="*/ 0 h 3348841"/>
              <a:gd name="connsiteX0" fmla="*/ 0 w 4006437"/>
              <a:gd name="connsiteY0" fmla="*/ 0 h 2925931"/>
              <a:gd name="connsiteX1" fmla="*/ 1805049 w 4006437"/>
              <a:gd name="connsiteY1" fmla="*/ 2054431 h 2925931"/>
              <a:gd name="connsiteX2" fmla="*/ 4006437 w 4006437"/>
              <a:gd name="connsiteY2" fmla="*/ 2925931 h 2925931"/>
              <a:gd name="connsiteX3" fmla="*/ 2149948 w 4006437"/>
              <a:gd name="connsiteY3" fmla="*/ 849331 h 2925931"/>
              <a:gd name="connsiteX4" fmla="*/ 0 w 4006437"/>
              <a:gd name="connsiteY4" fmla="*/ 0 h 292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6437" h="2925931">
                <a:moveTo>
                  <a:pt x="0" y="0"/>
                </a:moveTo>
                <a:lnTo>
                  <a:pt x="1805049" y="2054431"/>
                </a:lnTo>
                <a:lnTo>
                  <a:pt x="4006437" y="2925931"/>
                </a:lnTo>
                <a:lnTo>
                  <a:pt x="2149948" y="8493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BlokTextu 49"/>
          <p:cNvSpPr txBox="1"/>
          <p:nvPr/>
        </p:nvSpPr>
        <p:spPr>
          <a:xfrm>
            <a:off x="5773276" y="219667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8208372" y="462437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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cxnSp>
        <p:nvCxnSpPr>
          <p:cNvPr id="38" name="Rovná spojnica 37"/>
          <p:cNvCxnSpPr/>
          <p:nvPr/>
        </p:nvCxnSpPr>
        <p:spPr>
          <a:xfrm flipH="1" flipV="1">
            <a:off x="4286248" y="1472339"/>
            <a:ext cx="3310614" cy="3763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ástupný symbol čísla snímky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  <p:grpSp>
        <p:nvGrpSpPr>
          <p:cNvPr id="52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3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 animBg="1"/>
      <p:bldP spid="31" grpId="0" animBg="1"/>
      <p:bldP spid="33" grpId="0" animBg="1"/>
      <p:bldP spid="37" grpId="0"/>
      <p:bldP spid="22" grpId="0" animBg="1"/>
      <p:bldP spid="28" grpId="0"/>
      <p:bldP spid="45" grpId="0" animBg="1"/>
      <p:bldP spid="48" grpId="0"/>
      <p:bldP spid="34" grpId="0"/>
      <p:bldP spid="36" grpId="0"/>
      <p:bldP spid="56" grpId="0"/>
      <p:bldP spid="57" grpId="0"/>
      <p:bldP spid="46" grpId="0" animBg="1"/>
      <p:bldP spid="50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ľná forma 7"/>
          <p:cNvSpPr/>
          <p:nvPr/>
        </p:nvSpPr>
        <p:spPr>
          <a:xfrm>
            <a:off x="173904" y="3096538"/>
            <a:ext cx="2569296" cy="1550287"/>
          </a:xfrm>
          <a:custGeom>
            <a:avLst/>
            <a:gdLst>
              <a:gd name="connsiteX0" fmla="*/ 0 w 2743200"/>
              <a:gd name="connsiteY0" fmla="*/ 894304 h 1743389"/>
              <a:gd name="connsiteX1" fmla="*/ 939521 w 2743200"/>
              <a:gd name="connsiteY1" fmla="*/ 1743389 h 1743389"/>
              <a:gd name="connsiteX2" fmla="*/ 2743200 w 2743200"/>
              <a:gd name="connsiteY2" fmla="*/ 869183 h 1743389"/>
              <a:gd name="connsiteX3" fmla="*/ 1808703 w 2743200"/>
              <a:gd name="connsiteY3" fmla="*/ 0 h 1743389"/>
              <a:gd name="connsiteX4" fmla="*/ 0 w 2743200"/>
              <a:gd name="connsiteY4" fmla="*/ 894304 h 1743389"/>
              <a:gd name="connsiteX0" fmla="*/ 0 w 2569296"/>
              <a:gd name="connsiteY0" fmla="*/ 1059172 h 1743389"/>
              <a:gd name="connsiteX1" fmla="*/ 765617 w 2569296"/>
              <a:gd name="connsiteY1" fmla="*/ 1743389 h 1743389"/>
              <a:gd name="connsiteX2" fmla="*/ 2569296 w 2569296"/>
              <a:gd name="connsiteY2" fmla="*/ 869183 h 1743389"/>
              <a:gd name="connsiteX3" fmla="*/ 1634799 w 2569296"/>
              <a:gd name="connsiteY3" fmla="*/ 0 h 1743389"/>
              <a:gd name="connsiteX4" fmla="*/ 0 w 2569296"/>
              <a:gd name="connsiteY4" fmla="*/ 1059172 h 1743389"/>
              <a:gd name="connsiteX0" fmla="*/ 0 w 2569296"/>
              <a:gd name="connsiteY0" fmla="*/ 866070 h 1550287"/>
              <a:gd name="connsiteX1" fmla="*/ 765617 w 2569296"/>
              <a:gd name="connsiteY1" fmla="*/ 1550287 h 1550287"/>
              <a:gd name="connsiteX2" fmla="*/ 2569296 w 2569296"/>
              <a:gd name="connsiteY2" fmla="*/ 676081 h 1550287"/>
              <a:gd name="connsiteX3" fmla="*/ 1835466 w 2569296"/>
              <a:gd name="connsiteY3" fmla="*/ 0 h 1550287"/>
              <a:gd name="connsiteX4" fmla="*/ 0 w 2569296"/>
              <a:gd name="connsiteY4" fmla="*/ 866070 h 155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296" h="1550287">
                <a:moveTo>
                  <a:pt x="0" y="866070"/>
                </a:moveTo>
                <a:lnTo>
                  <a:pt x="765617" y="1550287"/>
                </a:lnTo>
                <a:lnTo>
                  <a:pt x="2569296" y="676081"/>
                </a:lnTo>
                <a:lnTo>
                  <a:pt x="1835466" y="0"/>
                </a:lnTo>
                <a:lnTo>
                  <a:pt x="0" y="86607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945312" y="717838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024230" y="35414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73191" y="338886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11" name="Obdĺžnik 10"/>
          <p:cNvSpPr/>
          <p:nvPr/>
        </p:nvSpPr>
        <p:spPr>
          <a:xfrm>
            <a:off x="364032" y="4833510"/>
            <a:ext cx="40267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aseline="30000" dirty="0" smtClean="0">
                <a:solidFill>
                  <a:srgbClr val="FF0000"/>
                </a:solidFill>
                <a:sym typeface="Symbol"/>
              </a:rPr>
              <a:t> </a:t>
            </a:r>
            <a:endParaRPr lang="sk-SK" sz="1400" dirty="0">
              <a:solidFill>
                <a:srgbClr val="FF0000"/>
              </a:solidFill>
            </a:endParaRPr>
          </a:p>
        </p:txBody>
      </p:sp>
      <p:cxnSp>
        <p:nvCxnSpPr>
          <p:cNvPr id="12" name="Rovná spojnica 11"/>
          <p:cNvCxnSpPr/>
          <p:nvPr/>
        </p:nvCxnSpPr>
        <p:spPr>
          <a:xfrm flipV="1">
            <a:off x="395536" y="3515096"/>
            <a:ext cx="2857767" cy="1400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2130710" y="3386774"/>
            <a:ext cx="923041" cy="369216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373409" y="8607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9" name="Voľná forma 8"/>
          <p:cNvSpPr/>
          <p:nvPr/>
        </p:nvSpPr>
        <p:spPr>
          <a:xfrm>
            <a:off x="932489" y="3758373"/>
            <a:ext cx="3750873" cy="2693263"/>
          </a:xfrm>
          <a:custGeom>
            <a:avLst/>
            <a:gdLst>
              <a:gd name="connsiteX0" fmla="*/ 0 w 2743200"/>
              <a:gd name="connsiteY0" fmla="*/ 894304 h 1743389"/>
              <a:gd name="connsiteX1" fmla="*/ 939521 w 2743200"/>
              <a:gd name="connsiteY1" fmla="*/ 1743389 h 1743389"/>
              <a:gd name="connsiteX2" fmla="*/ 2743200 w 2743200"/>
              <a:gd name="connsiteY2" fmla="*/ 869183 h 1743389"/>
              <a:gd name="connsiteX3" fmla="*/ 1808703 w 2743200"/>
              <a:gd name="connsiteY3" fmla="*/ 0 h 1743389"/>
              <a:gd name="connsiteX4" fmla="*/ 0 w 2743200"/>
              <a:gd name="connsiteY4" fmla="*/ 894304 h 1743389"/>
              <a:gd name="connsiteX0" fmla="*/ 0 w 2736232"/>
              <a:gd name="connsiteY0" fmla="*/ 894304 h 1743389"/>
              <a:gd name="connsiteX1" fmla="*/ 939521 w 2736232"/>
              <a:gd name="connsiteY1" fmla="*/ 1743389 h 1743389"/>
              <a:gd name="connsiteX2" fmla="*/ 2736232 w 2736232"/>
              <a:gd name="connsiteY2" fmla="*/ 857038 h 1743389"/>
              <a:gd name="connsiteX3" fmla="*/ 1808703 w 2736232"/>
              <a:gd name="connsiteY3" fmla="*/ 0 h 1743389"/>
              <a:gd name="connsiteX4" fmla="*/ 0 w 2736232"/>
              <a:gd name="connsiteY4" fmla="*/ 894304 h 1743389"/>
              <a:gd name="connsiteX0" fmla="*/ 0 w 3750873"/>
              <a:gd name="connsiteY0" fmla="*/ 894304 h 1795877"/>
              <a:gd name="connsiteX1" fmla="*/ 939521 w 3750873"/>
              <a:gd name="connsiteY1" fmla="*/ 1743389 h 1795877"/>
              <a:gd name="connsiteX2" fmla="*/ 3750873 w 3750873"/>
              <a:gd name="connsiteY2" fmla="*/ 1795877 h 1795877"/>
              <a:gd name="connsiteX3" fmla="*/ 1808703 w 3750873"/>
              <a:gd name="connsiteY3" fmla="*/ 0 h 1795877"/>
              <a:gd name="connsiteX4" fmla="*/ 0 w 3750873"/>
              <a:gd name="connsiteY4" fmla="*/ 894304 h 1795877"/>
              <a:gd name="connsiteX0" fmla="*/ 0 w 3750873"/>
              <a:gd name="connsiteY0" fmla="*/ 894304 h 2693263"/>
              <a:gd name="connsiteX1" fmla="*/ 1970441 w 3750873"/>
              <a:gd name="connsiteY1" fmla="*/ 2693263 h 2693263"/>
              <a:gd name="connsiteX2" fmla="*/ 3750873 w 3750873"/>
              <a:gd name="connsiteY2" fmla="*/ 1795877 h 2693263"/>
              <a:gd name="connsiteX3" fmla="*/ 1808703 w 3750873"/>
              <a:gd name="connsiteY3" fmla="*/ 0 h 2693263"/>
              <a:gd name="connsiteX4" fmla="*/ 0 w 3750873"/>
              <a:gd name="connsiteY4" fmla="*/ 894304 h 269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873" h="2693263">
                <a:moveTo>
                  <a:pt x="0" y="894304"/>
                </a:moveTo>
                <a:lnTo>
                  <a:pt x="1970441" y="2693263"/>
                </a:lnTo>
                <a:lnTo>
                  <a:pt x="3750873" y="1795877"/>
                </a:lnTo>
                <a:lnTo>
                  <a:pt x="1808703" y="0"/>
                </a:lnTo>
                <a:lnTo>
                  <a:pt x="0" y="894304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627784" y="5969987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18" name="BlokTextu 17"/>
          <p:cNvSpPr txBox="1"/>
          <p:nvPr/>
        </p:nvSpPr>
        <p:spPr>
          <a:xfrm>
            <a:off x="1004650" y="493143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b="1" baseline="-25000" dirty="0" smtClean="0"/>
              <a:t>s</a:t>
            </a:r>
            <a:endParaRPr lang="sk-SK" sz="1400" b="1" dirty="0"/>
          </a:p>
        </p:txBody>
      </p:sp>
      <p:sp>
        <p:nvSpPr>
          <p:cNvPr id="22" name="BlokTextu 21"/>
          <p:cNvSpPr txBox="1"/>
          <p:nvPr/>
        </p:nvSpPr>
        <p:spPr>
          <a:xfrm>
            <a:off x="535410" y="414233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B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24" name="Rovná spojnica 23"/>
          <p:cNvCxnSpPr/>
          <p:nvPr/>
        </p:nvCxnSpPr>
        <p:spPr>
          <a:xfrm flipH="1">
            <a:off x="668589" y="3760683"/>
            <a:ext cx="2387425" cy="39988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377492" y="51226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a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1319462" y="443442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30000" dirty="0" smtClean="0"/>
              <a:t>a</a:t>
            </a:r>
            <a:endParaRPr lang="sk-SK" sz="1400" b="1" dirty="0"/>
          </a:p>
        </p:txBody>
      </p:sp>
      <p:sp>
        <p:nvSpPr>
          <p:cNvPr id="31" name="BlokTextu 30"/>
          <p:cNvSpPr txBox="1"/>
          <p:nvPr/>
        </p:nvSpPr>
        <p:spPr>
          <a:xfrm>
            <a:off x="1259632" y="246134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32" name="Rovná spojnica 31"/>
          <p:cNvCxnSpPr/>
          <p:nvPr/>
        </p:nvCxnSpPr>
        <p:spPr>
          <a:xfrm flipH="1">
            <a:off x="1287477" y="1573481"/>
            <a:ext cx="373231" cy="405688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>
            <a:spLocks noChangeAspect="1"/>
          </p:cNvSpPr>
          <p:nvPr/>
        </p:nvSpPr>
        <p:spPr>
          <a:xfrm>
            <a:off x="1415511" y="401634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108704" y="373559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B</a:t>
            </a:r>
            <a:r>
              <a:rPr lang="sk-SK" sz="1400" b="1" baseline="-25000" dirty="0" smtClean="0"/>
              <a:t>s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 flipH="1">
            <a:off x="1323526" y="3761151"/>
            <a:ext cx="1733068" cy="1408116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>
            <a:spLocks noChangeAspect="1"/>
          </p:cNvSpPr>
          <p:nvPr/>
        </p:nvSpPr>
        <p:spPr>
          <a:xfrm>
            <a:off x="1974915" y="461412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859380" y="464415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A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7" name="Ovál 16"/>
          <p:cNvSpPr>
            <a:spLocks noChangeAspect="1"/>
          </p:cNvSpPr>
          <p:nvPr/>
        </p:nvSpPr>
        <p:spPr>
          <a:xfrm>
            <a:off x="1313952" y="513712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23" name="Ovál 22"/>
          <p:cNvSpPr>
            <a:spLocks noChangeAspect="1"/>
          </p:cNvSpPr>
          <p:nvPr/>
        </p:nvSpPr>
        <p:spPr>
          <a:xfrm>
            <a:off x="649780" y="413556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cxnSp>
        <p:nvCxnSpPr>
          <p:cNvPr id="38" name="Rovná spojnica 37"/>
          <p:cNvCxnSpPr/>
          <p:nvPr/>
        </p:nvCxnSpPr>
        <p:spPr>
          <a:xfrm>
            <a:off x="2523506" y="1577026"/>
            <a:ext cx="1040382" cy="4300246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H="1" flipV="1">
            <a:off x="1546529" y="4277802"/>
            <a:ext cx="2213459" cy="175723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/>
          <p:cNvCxnSpPr/>
          <p:nvPr/>
        </p:nvCxnSpPr>
        <p:spPr>
          <a:xfrm flipV="1">
            <a:off x="1115616" y="1240228"/>
            <a:ext cx="1514768" cy="452795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ál 42"/>
          <p:cNvSpPr>
            <a:spLocks noChangeAspect="1"/>
          </p:cNvSpPr>
          <p:nvPr/>
        </p:nvSpPr>
        <p:spPr>
          <a:xfrm>
            <a:off x="3553031" y="586413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3540838" y="564150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C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2843808" y="540078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FF00"/>
                </a:solidFill>
              </a:rPr>
              <a:t>b</a:t>
            </a:r>
            <a:endParaRPr lang="sk-SK" sz="1400" b="1" dirty="0">
              <a:solidFill>
                <a:srgbClr val="FFFF00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1663852" y="4192736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</a:rPr>
              <a:t>P</a:t>
            </a:r>
            <a:r>
              <a:rPr lang="en-US" sz="1400" b="1" baseline="30000" dirty="0" err="1" smtClean="0">
                <a:solidFill>
                  <a:srgbClr val="FFFF00"/>
                </a:solidFill>
              </a:rPr>
              <a:t>b</a:t>
            </a:r>
            <a:endParaRPr lang="sk-SK" sz="1400" b="1" dirty="0">
              <a:solidFill>
                <a:srgbClr val="FFFF00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2188294" y="2258306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FF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FF00"/>
                </a:solidFill>
              </a:rPr>
              <a:t>s</a:t>
            </a:r>
            <a:endParaRPr lang="sk-SK" sz="1400" b="1" dirty="0">
              <a:solidFill>
                <a:srgbClr val="FFFF00"/>
              </a:solidFill>
            </a:endParaRPr>
          </a:p>
        </p:txBody>
      </p:sp>
      <p:sp>
        <p:nvSpPr>
          <p:cNvPr id="55" name="Ovál 54"/>
          <p:cNvSpPr>
            <a:spLocks noChangeAspect="1"/>
          </p:cNvSpPr>
          <p:nvPr/>
        </p:nvSpPr>
        <p:spPr>
          <a:xfrm>
            <a:off x="2508301" y="1563964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2185816" y="132145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</a:rPr>
              <a:t>C</a:t>
            </a:r>
            <a:r>
              <a:rPr lang="sk-SK" sz="1400" b="1" baseline="-25000" dirty="0" smtClean="0">
                <a:solidFill>
                  <a:srgbClr val="FFFF00"/>
                </a:solidFill>
              </a:rPr>
              <a:t>s</a:t>
            </a:r>
            <a:endParaRPr lang="sk-SK" sz="1400" b="1" dirty="0">
              <a:solidFill>
                <a:srgbClr val="FFFF00"/>
              </a:solidFill>
            </a:endParaRPr>
          </a:p>
        </p:txBody>
      </p:sp>
      <p:cxnSp>
        <p:nvCxnSpPr>
          <p:cNvPr id="29" name="Rovná spojnica 28"/>
          <p:cNvCxnSpPr/>
          <p:nvPr/>
        </p:nvCxnSpPr>
        <p:spPr>
          <a:xfrm>
            <a:off x="342900" y="4035965"/>
            <a:ext cx="4131879" cy="1484289"/>
          </a:xfrm>
          <a:prstGeom prst="line">
            <a:avLst/>
          </a:prstGeom>
          <a:ln w="1905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>
            <a:spLocks noChangeAspect="1"/>
          </p:cNvSpPr>
          <p:nvPr/>
        </p:nvSpPr>
        <p:spPr>
          <a:xfrm>
            <a:off x="1385069" y="440078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64" name="Ovál 63"/>
          <p:cNvSpPr>
            <a:spLocks noChangeAspect="1"/>
          </p:cNvSpPr>
          <p:nvPr/>
        </p:nvSpPr>
        <p:spPr>
          <a:xfrm>
            <a:off x="1588465" y="4305777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00FF"/>
              </a:solidFill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60000" y="288000"/>
            <a:ext cx="646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roviny, ktorá neprechádza stredom premietania</a:t>
            </a:r>
            <a:endParaRPr lang="sk-SK" sz="1600" b="1" dirty="0"/>
          </a:p>
        </p:txBody>
      </p:sp>
      <p:sp>
        <p:nvSpPr>
          <p:cNvPr id="67" name="BlokTextu 66"/>
          <p:cNvSpPr txBox="1"/>
          <p:nvPr/>
        </p:nvSpPr>
        <p:spPr>
          <a:xfrm>
            <a:off x="3563888" y="1412776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Nech</a:t>
            </a:r>
            <a:r>
              <a:rPr lang="en-US" sz="1400" dirty="0" smtClean="0"/>
              <a:t> je </a:t>
            </a:r>
            <a:r>
              <a:rPr lang="en-US" sz="1400" dirty="0" err="1" smtClean="0"/>
              <a:t>dan</a:t>
            </a:r>
            <a:r>
              <a:rPr lang="sk-SK" sz="1400" dirty="0" smtClean="0"/>
              <a:t>á rovina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a body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C</a:t>
            </a:r>
            <a:r>
              <a:rPr lang="sk-SK" sz="1400" dirty="0" smtClean="0">
                <a:sym typeface="Symbol"/>
              </a:rPr>
              <a:t>, ktoré v nej ležia.</a:t>
            </a:r>
          </a:p>
          <a:p>
            <a:r>
              <a:rPr lang="sk-SK" sz="1400" dirty="0" smtClean="0">
                <a:sym typeface="Symbol"/>
              </a:rPr>
              <a:t>Nech stredový priemet bodu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 je bod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</p:txBody>
      </p:sp>
      <p:sp>
        <p:nvSpPr>
          <p:cNvPr id="44" name="BlokTextu 43"/>
          <p:cNvSpPr txBox="1"/>
          <p:nvPr/>
        </p:nvSpPr>
        <p:spPr>
          <a:xfrm>
            <a:off x="4572000" y="5805264"/>
            <a:ext cx="434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roviny, ktorá </a:t>
            </a:r>
            <a:r>
              <a:rPr lang="sk-SK" sz="1600" b="1" dirty="0" err="1" smtClean="0"/>
              <a:t>neinciduje</a:t>
            </a:r>
            <a:r>
              <a:rPr lang="sk-SK" sz="1600" b="1" dirty="0" smtClean="0"/>
              <a:t> </a:t>
            </a:r>
            <a:endParaRPr lang="en-US" sz="1600" b="1" dirty="0" smtClean="0"/>
          </a:p>
          <a:p>
            <a:r>
              <a:rPr lang="sk-SK" sz="1600" b="1" dirty="0" smtClean="0"/>
              <a:t>so stredom premietania, je celá priemetňa.</a:t>
            </a:r>
            <a:endParaRPr lang="sk-SK" sz="1600" b="1" dirty="0"/>
          </a:p>
        </p:txBody>
      </p:sp>
      <p:sp>
        <p:nvSpPr>
          <p:cNvPr id="46" name="Zástupný symbol čísla snímky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  <p:grpSp>
        <p:nvGrpSpPr>
          <p:cNvPr id="47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0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3" name="BlokTextu 52"/>
          <p:cNvSpPr txBox="1"/>
          <p:nvPr/>
        </p:nvSpPr>
        <p:spPr>
          <a:xfrm>
            <a:off x="3563888" y="2059106"/>
            <a:ext cx="55386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Stredový priemet bodu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určíme pomocou priamky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AB</a:t>
            </a:r>
            <a:r>
              <a:rPr lang="sk-SK" sz="1400" dirty="0" smtClean="0">
                <a:sym typeface="Symbol"/>
              </a:rPr>
              <a:t>,</a:t>
            </a:r>
          </a:p>
          <a:p>
            <a:r>
              <a:rPr lang="sk-SK" sz="1400" dirty="0" smtClean="0">
                <a:sym typeface="Symbol"/>
              </a:rPr>
              <a:t>ktorá leží v rovine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 a preto jej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leží na stope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roviny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 smtClean="0">
              <a:sym typeface="Symbol"/>
            </a:endParaRPr>
          </a:p>
          <a:p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BS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Podobne určíme stredový priemet bodu </a:t>
            </a:r>
            <a:r>
              <a:rPr lang="sk-SK" sz="1400" b="1" dirty="0" smtClean="0">
                <a:sym typeface="Symbol"/>
              </a:rPr>
              <a:t>C</a:t>
            </a:r>
            <a:r>
              <a:rPr lang="sk-SK" sz="1400" dirty="0" smtClean="0">
                <a:sym typeface="Symbo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9" grpId="0" animBg="1"/>
      <p:bldP spid="10" grpId="0"/>
      <p:bldP spid="18" grpId="0"/>
      <p:bldP spid="22" grpId="0"/>
      <p:bldP spid="25" grpId="0"/>
      <p:bldP spid="30" grpId="0"/>
      <p:bldP spid="31" grpId="0"/>
      <p:bldP spid="33" grpId="0" animBg="1"/>
      <p:bldP spid="34" grpId="0"/>
      <p:bldP spid="14" grpId="0" animBg="1"/>
      <p:bldP spid="15" grpId="0"/>
      <p:bldP spid="17" grpId="0" animBg="1"/>
      <p:bldP spid="23" grpId="0" animBg="1"/>
      <p:bldP spid="43" grpId="0" animBg="1"/>
      <p:bldP spid="45" grpId="0"/>
      <p:bldP spid="48" grpId="0"/>
      <p:bldP spid="49" grpId="0"/>
      <p:bldP spid="52" grpId="0"/>
      <p:bldP spid="55" grpId="2" animBg="1"/>
      <p:bldP spid="62" grpId="0"/>
      <p:bldP spid="63" grpId="0" animBg="1"/>
      <p:bldP spid="64" grpId="0" animBg="1"/>
      <p:bldP spid="44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Voľná forma 62"/>
          <p:cNvSpPr/>
          <p:nvPr/>
        </p:nvSpPr>
        <p:spPr>
          <a:xfrm>
            <a:off x="114300" y="935453"/>
            <a:ext cx="2825223" cy="4536374"/>
          </a:xfrm>
          <a:custGeom>
            <a:avLst/>
            <a:gdLst>
              <a:gd name="connsiteX0" fmla="*/ 2802576 w 2802576"/>
              <a:gd name="connsiteY0" fmla="*/ 285007 h 4536374"/>
              <a:gd name="connsiteX1" fmla="*/ 1555667 w 2802576"/>
              <a:gd name="connsiteY1" fmla="*/ 0 h 4536374"/>
              <a:gd name="connsiteX2" fmla="*/ 558140 w 2802576"/>
              <a:gd name="connsiteY2" fmla="*/ 676893 h 4536374"/>
              <a:gd name="connsiteX3" fmla="*/ 665018 w 2802576"/>
              <a:gd name="connsiteY3" fmla="*/ 1092530 h 4536374"/>
              <a:gd name="connsiteX4" fmla="*/ 59376 w 2802576"/>
              <a:gd name="connsiteY4" fmla="*/ 1306285 h 4536374"/>
              <a:gd name="connsiteX5" fmla="*/ 356259 w 2802576"/>
              <a:gd name="connsiteY5" fmla="*/ 1959428 h 4536374"/>
              <a:gd name="connsiteX6" fmla="*/ 83127 w 2802576"/>
              <a:gd name="connsiteY6" fmla="*/ 2280062 h 4536374"/>
              <a:gd name="connsiteX7" fmla="*/ 0 w 2802576"/>
              <a:gd name="connsiteY7" fmla="*/ 4334493 h 4536374"/>
              <a:gd name="connsiteX8" fmla="*/ 890649 w 2802576"/>
              <a:gd name="connsiteY8" fmla="*/ 4536374 h 4536374"/>
              <a:gd name="connsiteX9" fmla="*/ 2802576 w 2802576"/>
              <a:gd name="connsiteY9" fmla="*/ 285007 h 4536374"/>
              <a:gd name="connsiteX0" fmla="*/ 2825223 w 2825223"/>
              <a:gd name="connsiteY0" fmla="*/ 283643 h 4536374"/>
              <a:gd name="connsiteX1" fmla="*/ 1555667 w 2825223"/>
              <a:gd name="connsiteY1" fmla="*/ 0 h 4536374"/>
              <a:gd name="connsiteX2" fmla="*/ 558140 w 2825223"/>
              <a:gd name="connsiteY2" fmla="*/ 676893 h 4536374"/>
              <a:gd name="connsiteX3" fmla="*/ 665018 w 2825223"/>
              <a:gd name="connsiteY3" fmla="*/ 1092530 h 4536374"/>
              <a:gd name="connsiteX4" fmla="*/ 59376 w 2825223"/>
              <a:gd name="connsiteY4" fmla="*/ 1306285 h 4536374"/>
              <a:gd name="connsiteX5" fmla="*/ 356259 w 2825223"/>
              <a:gd name="connsiteY5" fmla="*/ 1959428 h 4536374"/>
              <a:gd name="connsiteX6" fmla="*/ 83127 w 2825223"/>
              <a:gd name="connsiteY6" fmla="*/ 2280062 h 4536374"/>
              <a:gd name="connsiteX7" fmla="*/ 0 w 2825223"/>
              <a:gd name="connsiteY7" fmla="*/ 4334493 h 4536374"/>
              <a:gd name="connsiteX8" fmla="*/ 890649 w 2825223"/>
              <a:gd name="connsiteY8" fmla="*/ 4536374 h 4536374"/>
              <a:gd name="connsiteX9" fmla="*/ 2825223 w 2825223"/>
              <a:gd name="connsiteY9" fmla="*/ 283643 h 45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5223" h="4536374">
                <a:moveTo>
                  <a:pt x="2825223" y="283643"/>
                </a:moveTo>
                <a:lnTo>
                  <a:pt x="1555667" y="0"/>
                </a:lnTo>
                <a:lnTo>
                  <a:pt x="558140" y="676893"/>
                </a:lnTo>
                <a:lnTo>
                  <a:pt x="665018" y="1092530"/>
                </a:lnTo>
                <a:lnTo>
                  <a:pt x="59376" y="1306285"/>
                </a:lnTo>
                <a:lnTo>
                  <a:pt x="356259" y="1959428"/>
                </a:lnTo>
                <a:lnTo>
                  <a:pt x="83127" y="2280062"/>
                </a:lnTo>
                <a:lnTo>
                  <a:pt x="0" y="4334493"/>
                </a:lnTo>
                <a:lnTo>
                  <a:pt x="890649" y="4536374"/>
                </a:lnTo>
                <a:lnTo>
                  <a:pt x="2825223" y="283643"/>
                </a:lnTo>
                <a:close/>
              </a:path>
            </a:pathLst>
          </a:custGeom>
          <a:solidFill>
            <a:srgbClr val="FF3399">
              <a:alpha val="53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9" name="Rovná spojnica 58"/>
          <p:cNvCxnSpPr/>
          <p:nvPr/>
        </p:nvCxnSpPr>
        <p:spPr>
          <a:xfrm flipV="1">
            <a:off x="342900" y="3993666"/>
            <a:ext cx="529883" cy="255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flipH="1">
            <a:off x="145855" y="4085385"/>
            <a:ext cx="721044" cy="44951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ľná forma 10"/>
          <p:cNvSpPr>
            <a:spLocks/>
          </p:cNvSpPr>
          <p:nvPr/>
        </p:nvSpPr>
        <p:spPr>
          <a:xfrm>
            <a:off x="871875" y="615215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40" name="Rovná spojnica 39"/>
          <p:cNvCxnSpPr/>
          <p:nvPr/>
        </p:nvCxnSpPr>
        <p:spPr>
          <a:xfrm flipH="1">
            <a:off x="874969" y="4036338"/>
            <a:ext cx="782382" cy="48774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2023110" y="1285564"/>
            <a:ext cx="515374" cy="737918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 flipV="1">
            <a:off x="881778" y="3487462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043608" y="17008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257550"/>
            <a:ext cx="1612695" cy="645078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1633320" y="324405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31" name="Rovná spojnica 30"/>
          <p:cNvCxnSpPr/>
          <p:nvPr/>
        </p:nvCxnSpPr>
        <p:spPr>
          <a:xfrm flipH="1" flipV="1">
            <a:off x="1745258" y="891540"/>
            <a:ext cx="263434" cy="37719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550772" y="410182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BlokTextu 37"/>
          <p:cNvSpPr txBox="1"/>
          <p:nvPr/>
        </p:nvSpPr>
        <p:spPr>
          <a:xfrm>
            <a:off x="360000" y="288000"/>
            <a:ext cx="628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roviny, ktorá prechádza stredom premietania</a:t>
            </a:r>
          </a:p>
        </p:txBody>
      </p:sp>
      <p:sp>
        <p:nvSpPr>
          <p:cNvPr id="33" name="Ovál 32"/>
          <p:cNvSpPr>
            <a:spLocks noChangeAspect="1"/>
          </p:cNvSpPr>
          <p:nvPr/>
        </p:nvSpPr>
        <p:spPr>
          <a:xfrm>
            <a:off x="637649" y="408462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Voľná forma 68"/>
          <p:cNvSpPr/>
          <p:nvPr/>
        </p:nvSpPr>
        <p:spPr>
          <a:xfrm>
            <a:off x="982980" y="1223010"/>
            <a:ext cx="4309110" cy="4629150"/>
          </a:xfrm>
          <a:custGeom>
            <a:avLst/>
            <a:gdLst>
              <a:gd name="connsiteX0" fmla="*/ 1965960 w 4309110"/>
              <a:gd name="connsiteY0" fmla="*/ 0 h 4629150"/>
              <a:gd name="connsiteX1" fmla="*/ 4309110 w 4309110"/>
              <a:gd name="connsiteY1" fmla="*/ 480060 h 4629150"/>
              <a:gd name="connsiteX2" fmla="*/ 3909060 w 4309110"/>
              <a:gd name="connsiteY2" fmla="*/ 1405890 h 4629150"/>
              <a:gd name="connsiteX3" fmla="*/ 4206240 w 4309110"/>
              <a:gd name="connsiteY3" fmla="*/ 2000250 h 4629150"/>
              <a:gd name="connsiteX4" fmla="*/ 3600450 w 4309110"/>
              <a:gd name="connsiteY4" fmla="*/ 2308860 h 4629150"/>
              <a:gd name="connsiteX5" fmla="*/ 3337560 w 4309110"/>
              <a:gd name="connsiteY5" fmla="*/ 3108960 h 4629150"/>
              <a:gd name="connsiteX6" fmla="*/ 3440430 w 4309110"/>
              <a:gd name="connsiteY6" fmla="*/ 3954780 h 4629150"/>
              <a:gd name="connsiteX7" fmla="*/ 2548890 w 4309110"/>
              <a:gd name="connsiteY7" fmla="*/ 4057650 h 4629150"/>
              <a:gd name="connsiteX8" fmla="*/ 2228850 w 4309110"/>
              <a:gd name="connsiteY8" fmla="*/ 4629150 h 4629150"/>
              <a:gd name="connsiteX9" fmla="*/ 0 w 4309110"/>
              <a:gd name="connsiteY9" fmla="*/ 4263390 h 4629150"/>
              <a:gd name="connsiteX10" fmla="*/ 1965960 w 4309110"/>
              <a:gd name="connsiteY10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9110" h="4629150">
                <a:moveTo>
                  <a:pt x="1965960" y="0"/>
                </a:moveTo>
                <a:lnTo>
                  <a:pt x="4309110" y="480060"/>
                </a:lnTo>
                <a:lnTo>
                  <a:pt x="3909060" y="1405890"/>
                </a:lnTo>
                <a:lnTo>
                  <a:pt x="4206240" y="2000250"/>
                </a:lnTo>
                <a:lnTo>
                  <a:pt x="3600450" y="2308860"/>
                </a:lnTo>
                <a:lnTo>
                  <a:pt x="3337560" y="3108960"/>
                </a:lnTo>
                <a:lnTo>
                  <a:pt x="3440430" y="3954780"/>
                </a:lnTo>
                <a:lnTo>
                  <a:pt x="2548890" y="4057650"/>
                </a:lnTo>
                <a:lnTo>
                  <a:pt x="2228850" y="4629150"/>
                </a:lnTo>
                <a:lnTo>
                  <a:pt x="0" y="4263390"/>
                </a:lnTo>
                <a:lnTo>
                  <a:pt x="1965960" y="0"/>
                </a:lnTo>
                <a:close/>
              </a:path>
            </a:pathLst>
          </a:custGeom>
          <a:solidFill>
            <a:srgbClr val="FF3399">
              <a:alpha val="53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BlokTextu 63"/>
          <p:cNvSpPr txBox="1"/>
          <p:nvPr/>
        </p:nvSpPr>
        <p:spPr>
          <a:xfrm>
            <a:off x="3779912" y="1681063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</a:t>
            </a:r>
            <a:endParaRPr lang="sk-SK" sz="1400" dirty="0"/>
          </a:p>
        </p:txBody>
      </p:sp>
      <p:sp>
        <p:nvSpPr>
          <p:cNvPr id="35" name="BlokTextu 34"/>
          <p:cNvSpPr txBox="1"/>
          <p:nvPr/>
        </p:nvSpPr>
        <p:spPr>
          <a:xfrm>
            <a:off x="3680470" y="25451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4369790" y="220829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1895475" y="2136626"/>
            <a:ext cx="2820541" cy="13622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2558068" y="1850700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55" name="BlokTextu 54"/>
          <p:cNvSpPr txBox="1"/>
          <p:nvPr/>
        </p:nvSpPr>
        <p:spPr>
          <a:xfrm>
            <a:off x="1561440" y="401295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693046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1233120" y="4633391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endParaRPr lang="sk-SK" sz="1400" b="1" dirty="0"/>
          </a:p>
        </p:txBody>
      </p:sp>
      <p:cxnSp>
        <p:nvCxnSpPr>
          <p:cNvPr id="72" name="Rovná spojnica 71"/>
          <p:cNvCxnSpPr/>
          <p:nvPr/>
        </p:nvCxnSpPr>
        <p:spPr>
          <a:xfrm flipH="1">
            <a:off x="926275" y="857250"/>
            <a:ext cx="2181592" cy="4765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ál 79"/>
          <p:cNvSpPr>
            <a:spLocks noChangeAspect="1"/>
          </p:cNvSpPr>
          <p:nvPr/>
        </p:nvSpPr>
        <p:spPr>
          <a:xfrm>
            <a:off x="3133227" y="288002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BlokTextu 80"/>
          <p:cNvSpPr txBox="1"/>
          <p:nvPr/>
        </p:nvSpPr>
        <p:spPr>
          <a:xfrm>
            <a:off x="2987871" y="29282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48" name="Rovná spojnica 47"/>
          <p:cNvCxnSpPr/>
          <p:nvPr/>
        </p:nvCxnSpPr>
        <p:spPr>
          <a:xfrm flipH="1">
            <a:off x="1644555" y="3899296"/>
            <a:ext cx="2218785" cy="138322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flipH="1" flipV="1">
            <a:off x="2561080" y="2054646"/>
            <a:ext cx="1292464" cy="1850574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kTextu 49"/>
          <p:cNvSpPr txBox="1"/>
          <p:nvPr/>
        </p:nvSpPr>
        <p:spPr>
          <a:xfrm>
            <a:off x="3916287" y="800086"/>
            <a:ext cx="520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Nech rovina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prechádza bodom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a priamka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leží v rovine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2627784" y="579655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Stredový priemet roviny, ktorá prechádza stredom</a:t>
            </a:r>
            <a:r>
              <a:rPr lang="en-US" sz="1600" b="1" dirty="0" smtClean="0"/>
              <a:t> </a:t>
            </a:r>
            <a:r>
              <a:rPr lang="sk-SK" sz="1600" b="1" dirty="0" smtClean="0"/>
              <a:t>premietania,</a:t>
            </a:r>
            <a:endParaRPr lang="en-US" sz="1600" b="1" dirty="0" smtClean="0"/>
          </a:p>
          <a:p>
            <a:r>
              <a:rPr lang="sk-SK" sz="1600" b="1" dirty="0" smtClean="0"/>
              <a:t>je priamka totožná so stopou roviny aj s jej </a:t>
            </a:r>
            <a:r>
              <a:rPr lang="sk-SK" sz="1600" b="1" dirty="0" err="1" smtClean="0"/>
              <a:t>úbežnicou</a:t>
            </a:r>
            <a:r>
              <a:rPr lang="sk-SK" sz="1600" b="1" dirty="0" smtClean="0"/>
              <a:t>. </a:t>
            </a:r>
            <a:endParaRPr lang="sk-SK" sz="1600" b="1" dirty="0"/>
          </a:p>
        </p:txBody>
      </p:sp>
      <p:sp>
        <p:nvSpPr>
          <p:cNvPr id="37" name="BlokTextu 36"/>
          <p:cNvSpPr txBox="1"/>
          <p:nvPr/>
        </p:nvSpPr>
        <p:spPr>
          <a:xfrm>
            <a:off x="360000" y="6429396"/>
            <a:ext cx="8210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Poznámka: </a:t>
            </a:r>
            <a:r>
              <a:rPr lang="sk-SK" sz="1200" dirty="0" smtClean="0"/>
              <a:t>Ak rovina prechádza bodom </a:t>
            </a:r>
            <a:r>
              <a:rPr lang="sk-SK" sz="1200" b="1" dirty="0" smtClean="0"/>
              <a:t>S</a:t>
            </a:r>
            <a:r>
              <a:rPr lang="sk-SK" sz="1200" dirty="0" smtClean="0"/>
              <a:t> a je rovnobežná s priemetňou, tak jej stredový priemet je nevlastná priamka.</a:t>
            </a:r>
            <a:endParaRPr lang="sk-SK" sz="1200" dirty="0">
              <a:solidFill>
                <a:srgbClr val="0033CC"/>
              </a:solidFill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4876809" y="1173490"/>
            <a:ext cx="42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400" dirty="0" smtClean="0">
                <a:sym typeface="Symbol"/>
              </a:rPr>
              <a:t>Smerová rovina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roviny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je totožná s rovinou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, t. j. </a:t>
            </a:r>
            <a:r>
              <a:rPr lang="sk-SK" sz="1400" b="1" dirty="0">
                <a:solidFill>
                  <a:prstClr val="black"/>
                </a:solidFill>
              </a:rPr>
              <a:t>p</a:t>
            </a:r>
            <a:r>
              <a:rPr lang="sk-SK" sz="1400" b="1" baseline="30000" dirty="0">
                <a:solidFill>
                  <a:prstClr val="black"/>
                </a:solidFill>
                <a:sym typeface="Symbol"/>
              </a:rPr>
              <a:t></a:t>
            </a:r>
            <a:r>
              <a:rPr lang="sk-SK" sz="1400" dirty="0">
                <a:solidFill>
                  <a:prstClr val="black"/>
                </a:solidFill>
                <a:sym typeface="Symbol"/>
              </a:rPr>
              <a:t> =</a:t>
            </a:r>
            <a:r>
              <a:rPr lang="en-US" sz="1400" dirty="0">
                <a:solidFill>
                  <a:prstClr val="black"/>
                </a:solidFill>
                <a:sym typeface="Symbol"/>
              </a:rPr>
              <a:t> </a:t>
            </a:r>
            <a:r>
              <a:rPr lang="sk-SK" sz="1400" b="1" dirty="0">
                <a:solidFill>
                  <a:prstClr val="black"/>
                </a:solidFill>
                <a:sym typeface="Symbol"/>
              </a:rPr>
              <a:t>u</a:t>
            </a:r>
            <a:r>
              <a:rPr lang="sk-SK" sz="1400" b="1" baseline="30000" dirty="0">
                <a:solidFill>
                  <a:prstClr val="black"/>
                </a:solidFill>
                <a:sym typeface="Symbol"/>
              </a:rPr>
              <a:t></a:t>
            </a:r>
            <a:r>
              <a:rPr lang="en-US" sz="1400" b="1" baseline="-25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sk-SK" sz="1400" dirty="0">
                <a:sym typeface="Symbol"/>
              </a:rPr>
              <a:t>.</a:t>
            </a:r>
            <a:endParaRPr lang="sk-SK" sz="1400" b="1" dirty="0">
              <a:solidFill>
                <a:prstClr val="black"/>
              </a:solidFill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1948087" y="4633391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dirty="0"/>
          </a:p>
        </p:txBody>
      </p:sp>
      <p:sp>
        <p:nvSpPr>
          <p:cNvPr id="42" name="BlokTextu 41"/>
          <p:cNvSpPr txBox="1"/>
          <p:nvPr/>
        </p:nvSpPr>
        <p:spPr>
          <a:xfrm>
            <a:off x="2297729" y="4633391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b="1" baseline="-25000" dirty="0" smtClean="0">
                <a:sym typeface="Symbol"/>
              </a:rPr>
              <a:t>s</a:t>
            </a:r>
            <a:endParaRPr lang="sk-SK" sz="1400" dirty="0"/>
          </a:p>
        </p:txBody>
      </p:sp>
      <p:sp>
        <p:nvSpPr>
          <p:cNvPr id="44" name="BlokTextu 43"/>
          <p:cNvSpPr txBox="1"/>
          <p:nvPr/>
        </p:nvSpPr>
        <p:spPr>
          <a:xfrm>
            <a:off x="4001410" y="168106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´</a:t>
            </a:r>
            <a:endParaRPr lang="sk-SK" sz="1400" dirty="0"/>
          </a:p>
        </p:txBody>
      </p:sp>
      <p:sp>
        <p:nvSpPr>
          <p:cNvPr id="47" name="BlokTextu 46"/>
          <p:cNvSpPr txBox="1"/>
          <p:nvPr/>
        </p:nvSpPr>
        <p:spPr>
          <a:xfrm>
            <a:off x="4416880" y="4357694"/>
            <a:ext cx="4697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sz="1400" dirty="0" smtClean="0">
                <a:sym typeface="Symbol"/>
              </a:rPr>
              <a:t>Stredový priemet roviny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je priamka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r>
              <a:rPr lang="sk-SK" sz="1400" dirty="0"/>
              <a:t>= </a:t>
            </a:r>
            <a:r>
              <a:rPr lang="sk-SK" sz="1400" b="1" dirty="0"/>
              <a:t>p</a:t>
            </a:r>
            <a:r>
              <a:rPr lang="sk-SK" sz="1400" b="1" baseline="30000" dirty="0">
                <a:sym typeface="Symbol"/>
              </a:rPr>
              <a:t></a:t>
            </a:r>
            <a:r>
              <a:rPr lang="sk-SK" sz="1400" dirty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>
                <a:sym typeface="Symbol"/>
              </a:rPr>
              <a:t>u</a:t>
            </a:r>
            <a:r>
              <a:rPr lang="sk-SK" sz="1400" b="1" baseline="30000" dirty="0">
                <a:sym typeface="Symbol"/>
              </a:rPr>
              <a:t></a:t>
            </a:r>
            <a:r>
              <a:rPr lang="en-US" sz="1400" b="1" baseline="-25000" dirty="0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b="1" dirty="0">
                <a:sym typeface="Symbol"/>
              </a:rPr>
              <a:t></a:t>
            </a:r>
            <a:r>
              <a:rPr lang="sk-SK" sz="1400" b="1" baseline="-25000" dirty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r>
              <a:rPr lang="sk-SK" sz="1400" dirty="0" smtClean="0"/>
              <a:t> </a:t>
            </a:r>
            <a:endParaRPr lang="sk-SK" sz="1400" b="1" dirty="0" smtClean="0"/>
          </a:p>
        </p:txBody>
      </p:sp>
      <p:sp>
        <p:nvSpPr>
          <p:cNvPr id="52" name="BlokTextu 51"/>
          <p:cNvSpPr txBox="1"/>
          <p:nvPr/>
        </p:nvSpPr>
        <p:spPr>
          <a:xfrm>
            <a:off x="4876808" y="3429000"/>
            <a:ext cx="4029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Zobrazíme stredový priemet bodov </a:t>
            </a:r>
            <a:r>
              <a:rPr lang="sk-SK" sz="1400" b="1" dirty="0" smtClean="0"/>
              <a:t>A </a:t>
            </a:r>
            <a:r>
              <a:rPr lang="sk-SK" sz="1400" b="1" dirty="0" smtClean="0">
                <a:sym typeface="Symbol"/>
              </a:rPr>
              <a:t> a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B  a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53" name="Zástupný symbol čísla snímky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  <p:grpSp>
        <p:nvGrpSpPr>
          <p:cNvPr id="54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8" name="BlokTextu 57"/>
          <p:cNvSpPr txBox="1"/>
          <p:nvPr/>
        </p:nvSpPr>
        <p:spPr>
          <a:xfrm>
            <a:off x="4876808" y="3703316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dirty="0" smtClean="0"/>
              <a:t> </a:t>
            </a:r>
            <a:r>
              <a:rPr lang="sk-SK" sz="1400" b="1" dirty="0" smtClean="0">
                <a:sym typeface="Symbol"/>
              </a:rPr>
              <a:t> </a:t>
            </a:r>
            <a:r>
              <a:rPr lang="sk-SK" sz="1400" b="1" dirty="0"/>
              <a:t>p</a:t>
            </a:r>
            <a:r>
              <a:rPr lang="sk-SK" sz="1400" b="1" baseline="30000" dirty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/>
              <a:t>s</a:t>
            </a:r>
            <a:r>
              <a:rPr lang="sk-SK" sz="1400" b="1" dirty="0" smtClean="0">
                <a:sym typeface="Symbol"/>
              </a:rPr>
              <a:t>  </a:t>
            </a:r>
            <a:r>
              <a:rPr lang="sk-SK" sz="1400" b="1" dirty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 </a:t>
            </a:r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r>
              <a:rPr lang="sk-SK" sz="1400" dirty="0"/>
              <a:t> = </a:t>
            </a:r>
            <a:r>
              <a:rPr lang="sk-SK" sz="1400" b="1" dirty="0"/>
              <a:t>p</a:t>
            </a:r>
            <a:r>
              <a:rPr lang="sk-SK" sz="1400" b="1" baseline="30000" dirty="0">
                <a:sym typeface="Symbol"/>
              </a:rPr>
              <a:t></a:t>
            </a:r>
            <a:r>
              <a:rPr lang="sk-SK" sz="1400" dirty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60" name="BlokTextu 59"/>
          <p:cNvSpPr txBox="1"/>
          <p:nvPr/>
        </p:nvSpPr>
        <p:spPr>
          <a:xfrm>
            <a:off x="1511023" y="4633391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en-US" sz="1400" b="1" baseline="-25000" dirty="0" smtClean="0">
                <a:sym typeface="Symbol"/>
              </a:rPr>
              <a:t>s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33" grpId="0" animBg="1"/>
      <p:bldP spid="35" grpId="0"/>
      <p:bldP spid="43" grpId="0"/>
      <p:bldP spid="32" grpId="0"/>
      <p:bldP spid="55" grpId="0"/>
      <p:bldP spid="80" grpId="0" animBg="1"/>
      <p:bldP spid="81" grpId="0"/>
      <p:bldP spid="36" grpId="0"/>
      <p:bldP spid="37" grpId="0"/>
      <p:bldP spid="39" grpId="0"/>
      <p:bldP spid="41" grpId="0"/>
      <p:bldP spid="42" grpId="0"/>
      <p:bldP spid="44" grpId="0"/>
      <p:bldP spid="47" grpId="0"/>
      <p:bldP spid="52" grpId="0"/>
      <p:bldP spid="58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ľná forma 67"/>
          <p:cNvSpPr>
            <a:spLocks/>
          </p:cNvSpPr>
          <p:nvPr/>
        </p:nvSpPr>
        <p:spPr>
          <a:xfrm>
            <a:off x="755576" y="980728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al 8"/>
          <p:cNvSpPr>
            <a:spLocks noChangeAspect="1" noChangeArrowheads="1"/>
          </p:cNvSpPr>
          <p:nvPr/>
        </p:nvSpPr>
        <p:spPr bwMode="auto">
          <a:xfrm rot="1168271">
            <a:off x="972336" y="2141904"/>
            <a:ext cx="2207253" cy="297541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360000" y="288000"/>
            <a:ext cx="652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Dištančná kružnica. Prvky vnútornej orientácie. Nositeľka bodu.  </a:t>
            </a:r>
            <a:endParaRPr lang="sk-SK" sz="1600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3707904" y="764704"/>
            <a:ext cx="54360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Dištančná kružnica </a:t>
            </a:r>
            <a:r>
              <a:rPr lang="sk-SK" sz="1600" b="1" dirty="0" err="1" smtClean="0"/>
              <a:t>k</a:t>
            </a:r>
            <a:r>
              <a:rPr lang="sk-SK" sz="1600" b="1" baseline="30000" dirty="0" err="1" smtClean="0"/>
              <a:t>d</a:t>
            </a:r>
            <a:r>
              <a:rPr lang="sk-SK" sz="1600" b="1" baseline="30000" dirty="0" smtClean="0"/>
              <a:t> </a:t>
            </a:r>
            <a:r>
              <a:rPr lang="sk-SK" sz="1600" dirty="0" smtClean="0"/>
              <a:t> leží v priemetni, </a:t>
            </a:r>
          </a:p>
          <a:p>
            <a:r>
              <a:rPr lang="sk-SK" sz="1600" dirty="0" smtClean="0"/>
              <a:t>jej stred je hlavný bod </a:t>
            </a:r>
            <a:r>
              <a:rPr lang="en-US" sz="1600" b="1" dirty="0" smtClean="0"/>
              <a:t>H </a:t>
            </a:r>
            <a:r>
              <a:rPr lang="sk-SK" sz="1600" dirty="0" smtClean="0"/>
              <a:t>a jej polomer sa rovná dištancii</a:t>
            </a:r>
            <a:r>
              <a:rPr lang="en-US" sz="1600" dirty="0" smtClean="0"/>
              <a:t> </a:t>
            </a:r>
            <a:r>
              <a:rPr lang="en-US" sz="1600" b="1" dirty="0" smtClean="0"/>
              <a:t>d</a:t>
            </a:r>
            <a:r>
              <a:rPr lang="sk-SK" sz="1600" dirty="0" smtClean="0"/>
              <a:t>.</a:t>
            </a:r>
          </a:p>
          <a:p>
            <a:endParaRPr lang="sk-SK" sz="1600" dirty="0" smtClean="0"/>
          </a:p>
          <a:p>
            <a:r>
              <a:rPr lang="sk-SK" sz="1600" dirty="0" smtClean="0"/>
              <a:t>Hlavný bod a dištančná kružnica sú </a:t>
            </a:r>
            <a:r>
              <a:rPr lang="sk-SK" sz="1600" b="1" dirty="0" smtClean="0"/>
              <a:t>prvky vnútornej orientácie</a:t>
            </a:r>
            <a:r>
              <a:rPr lang="en-US" sz="1600" b="1" dirty="0" smtClean="0"/>
              <a:t> </a:t>
            </a:r>
            <a:r>
              <a:rPr lang="sk-SK" sz="1600" dirty="0" smtClean="0"/>
              <a:t>stredového premietania</a:t>
            </a:r>
            <a:r>
              <a:rPr lang="en-US" sz="1600" dirty="0" smtClean="0"/>
              <a:t>.</a:t>
            </a:r>
          </a:p>
          <a:p>
            <a:r>
              <a:rPr lang="en-US" sz="1400" dirty="0" err="1" smtClean="0">
                <a:solidFill>
                  <a:srgbClr val="0033CC"/>
                </a:solidFill>
              </a:rPr>
              <a:t>Pozn</a:t>
            </a:r>
            <a:r>
              <a:rPr lang="sk-SK" sz="1400" dirty="0" err="1" smtClean="0">
                <a:solidFill>
                  <a:srgbClr val="0033CC"/>
                </a:solidFill>
              </a:rPr>
              <a:t>ámka</a:t>
            </a:r>
            <a:r>
              <a:rPr lang="sk-SK" sz="1400" dirty="0" smtClean="0">
                <a:solidFill>
                  <a:srgbClr val="0033CC"/>
                </a:solidFill>
              </a:rPr>
              <a:t>: </a:t>
            </a:r>
            <a:r>
              <a:rPr lang="sk-SK" sz="1400" b="1" dirty="0" smtClean="0"/>
              <a:t>H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dirty="0" smtClean="0"/>
              <a:t> určujú stredové premietanie.</a:t>
            </a:r>
            <a:endParaRPr lang="en-US" sz="1600" dirty="0" smtClean="0"/>
          </a:p>
        </p:txBody>
      </p:sp>
      <p:sp>
        <p:nvSpPr>
          <p:cNvPr id="25" name="BlokTextu 24"/>
          <p:cNvSpPr txBox="1"/>
          <p:nvPr/>
        </p:nvSpPr>
        <p:spPr>
          <a:xfrm>
            <a:off x="4788024" y="4581128"/>
            <a:ext cx="434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Stredový priemet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 je daný jej </a:t>
            </a:r>
            <a:r>
              <a:rPr lang="sk-SK" sz="1400" dirty="0" err="1" smtClean="0"/>
              <a:t>stopníkom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en-US" sz="1400" b="1" baseline="30000" dirty="0" smtClean="0"/>
              <a:t>  </a:t>
            </a:r>
          </a:p>
          <a:p>
            <a:r>
              <a:rPr lang="sk-SK" sz="1400" dirty="0" smtClean="0"/>
              <a:t>a </a:t>
            </a:r>
            <a:r>
              <a:rPr lang="sk-SK" sz="1400" dirty="0" err="1" smtClean="0"/>
              <a:t>úbežníkom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  <a:r>
              <a:rPr lang="en-US" sz="1400" dirty="0" smtClean="0"/>
              <a:t> </a:t>
            </a:r>
            <a:r>
              <a:rPr lang="sk-SK" sz="1400" dirty="0" smtClean="0"/>
              <a:t>Priamka </a:t>
            </a:r>
            <a:r>
              <a:rPr lang="sk-SK" sz="1400" b="1" dirty="0" smtClean="0"/>
              <a:t>a </a:t>
            </a:r>
            <a:r>
              <a:rPr lang="sk-SK" sz="1400" dirty="0" smtClean="0"/>
              <a:t>je nositeľkou bodu </a:t>
            </a:r>
            <a:r>
              <a:rPr lang="sk-SK" sz="1400" b="1" dirty="0" smtClean="0"/>
              <a:t>A</a:t>
            </a:r>
            <a:r>
              <a:rPr lang="sk-SK" sz="1400" dirty="0" smtClean="0"/>
              <a:t>.</a:t>
            </a:r>
          </a:p>
        </p:txBody>
      </p:sp>
      <p:cxnSp>
        <p:nvCxnSpPr>
          <p:cNvPr id="66" name="Rovná spojnica 65"/>
          <p:cNvCxnSpPr/>
          <p:nvPr/>
        </p:nvCxnSpPr>
        <p:spPr>
          <a:xfrm flipH="1">
            <a:off x="225685" y="4342589"/>
            <a:ext cx="529883" cy="255915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nica 68"/>
          <p:cNvCxnSpPr/>
          <p:nvPr/>
        </p:nvCxnSpPr>
        <p:spPr>
          <a:xfrm flipV="1">
            <a:off x="778135" y="5562158"/>
            <a:ext cx="219696" cy="1061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H="1" flipV="1">
            <a:off x="1905895" y="1634487"/>
            <a:ext cx="515374" cy="737918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 flipV="1">
            <a:off x="764563" y="3836385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BlokTextu 72"/>
          <p:cNvSpPr txBox="1"/>
          <p:nvPr/>
        </p:nvSpPr>
        <p:spPr>
          <a:xfrm>
            <a:off x="926393" y="20497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74" name="Rovná spojnica 73"/>
          <p:cNvCxnSpPr/>
          <p:nvPr/>
        </p:nvCxnSpPr>
        <p:spPr>
          <a:xfrm>
            <a:off x="2122010" y="3606473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BlokTextu 74"/>
          <p:cNvSpPr txBox="1"/>
          <p:nvPr/>
        </p:nvSpPr>
        <p:spPr>
          <a:xfrm>
            <a:off x="2006513" y="36339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76" name="BlokTextu 75"/>
          <p:cNvSpPr txBox="1"/>
          <p:nvPr/>
        </p:nvSpPr>
        <p:spPr>
          <a:xfrm>
            <a:off x="1516105" y="359297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77" name="Rovná spojnica 76"/>
          <p:cNvCxnSpPr/>
          <p:nvPr/>
        </p:nvCxnSpPr>
        <p:spPr>
          <a:xfrm flipH="1" flipV="1">
            <a:off x="1628043" y="1240463"/>
            <a:ext cx="263434" cy="37719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lokTextu 77"/>
          <p:cNvSpPr txBox="1"/>
          <p:nvPr/>
        </p:nvSpPr>
        <p:spPr>
          <a:xfrm>
            <a:off x="2424326" y="2202377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81" name="BlokTextu 80"/>
          <p:cNvSpPr txBox="1"/>
          <p:nvPr/>
        </p:nvSpPr>
        <p:spPr>
          <a:xfrm>
            <a:off x="3575831" y="426526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2" name="Ovál 81"/>
          <p:cNvSpPr>
            <a:spLocks noChangeAspect="1"/>
          </p:cNvSpPr>
          <p:nvPr/>
        </p:nvSpPr>
        <p:spPr>
          <a:xfrm>
            <a:off x="3716633" y="423036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3" name="Rovná spojnica 82"/>
          <p:cNvCxnSpPr/>
          <p:nvPr/>
        </p:nvCxnSpPr>
        <p:spPr>
          <a:xfrm flipH="1">
            <a:off x="892188" y="1572081"/>
            <a:ext cx="1930969" cy="4218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BlokTextu 83"/>
          <p:cNvSpPr txBox="1"/>
          <p:nvPr/>
        </p:nvSpPr>
        <p:spPr>
          <a:xfrm>
            <a:off x="3563255" y="28940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85" name="Rovná spojnica 84"/>
          <p:cNvCxnSpPr/>
          <p:nvPr/>
        </p:nvCxnSpPr>
        <p:spPr>
          <a:xfrm flipV="1">
            <a:off x="997210" y="3748992"/>
            <a:ext cx="3753991" cy="181303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4252575" y="256741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BlokTextu 87"/>
          <p:cNvSpPr txBox="1"/>
          <p:nvPr/>
        </p:nvSpPr>
        <p:spPr>
          <a:xfrm>
            <a:off x="955283" y="548637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Rovná spojnica 89"/>
          <p:cNvCxnSpPr/>
          <p:nvPr/>
        </p:nvCxnSpPr>
        <p:spPr>
          <a:xfrm flipH="1">
            <a:off x="41867" y="5684698"/>
            <a:ext cx="701821" cy="338953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2085211" y="29375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92" name="Rovná spojnica 91"/>
          <p:cNvCxnSpPr/>
          <p:nvPr/>
        </p:nvCxnSpPr>
        <p:spPr>
          <a:xfrm flipH="1" flipV="1">
            <a:off x="2438639" y="2396087"/>
            <a:ext cx="1297690" cy="185805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vná spojnica 92"/>
          <p:cNvCxnSpPr/>
          <p:nvPr/>
        </p:nvCxnSpPr>
        <p:spPr>
          <a:xfrm flipV="1">
            <a:off x="1778260" y="2485549"/>
            <a:ext cx="2820541" cy="13622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BlokTextu 94"/>
          <p:cNvSpPr txBox="1"/>
          <p:nvPr/>
        </p:nvSpPr>
        <p:spPr>
          <a:xfrm>
            <a:off x="4049865" y="396390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6" name="BlokTextu 95"/>
          <p:cNvSpPr txBox="1"/>
          <p:nvPr/>
        </p:nvSpPr>
        <p:spPr>
          <a:xfrm>
            <a:off x="4432345" y="378904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Skupina 75"/>
          <p:cNvGrpSpPr/>
          <p:nvPr/>
        </p:nvGrpSpPr>
        <p:grpSpPr>
          <a:xfrm>
            <a:off x="3977857" y="2715555"/>
            <a:ext cx="171052" cy="92527"/>
            <a:chOff x="4838514" y="2924944"/>
            <a:chExt cx="171052" cy="92527"/>
          </a:xfrm>
        </p:grpSpPr>
        <p:cxnSp>
          <p:nvCxnSpPr>
            <p:cNvPr id="98" name="Rovná spojnica 9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Skupina 76"/>
          <p:cNvGrpSpPr/>
          <p:nvPr/>
        </p:nvGrpSpPr>
        <p:grpSpPr>
          <a:xfrm>
            <a:off x="4310769" y="3885512"/>
            <a:ext cx="171052" cy="92527"/>
            <a:chOff x="4838514" y="2924944"/>
            <a:chExt cx="171052" cy="92527"/>
          </a:xfrm>
        </p:grpSpPr>
        <p:cxnSp>
          <p:nvCxnSpPr>
            <p:cNvPr id="101" name="Rovná spojnica 10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ál 102"/>
          <p:cNvSpPr>
            <a:spLocks noChangeAspect="1"/>
          </p:cNvSpPr>
          <p:nvPr/>
        </p:nvSpPr>
        <p:spPr>
          <a:xfrm>
            <a:off x="3016012" y="322894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BlokTextu 103"/>
          <p:cNvSpPr txBox="1"/>
          <p:nvPr/>
        </p:nvSpPr>
        <p:spPr>
          <a:xfrm>
            <a:off x="2870656" y="32772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1188162" y="228017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endParaRPr lang="sk-SK" sz="1400" dirty="0"/>
          </a:p>
        </p:txBody>
      </p:sp>
      <p:sp>
        <p:nvSpPr>
          <p:cNvPr id="109" name="Ovál 108"/>
          <p:cNvSpPr>
            <a:spLocks noChangeAspect="1"/>
          </p:cNvSpPr>
          <p:nvPr/>
        </p:nvSpPr>
        <p:spPr>
          <a:xfrm>
            <a:off x="2088546" y="3580701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0" name="Ovál 109"/>
          <p:cNvSpPr>
            <a:spLocks noChangeAspect="1"/>
          </p:cNvSpPr>
          <p:nvPr/>
        </p:nvSpPr>
        <p:spPr>
          <a:xfrm>
            <a:off x="983030" y="553745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Ovál 110"/>
          <p:cNvSpPr>
            <a:spLocks noChangeAspect="1"/>
          </p:cNvSpPr>
          <p:nvPr/>
        </p:nvSpPr>
        <p:spPr>
          <a:xfrm>
            <a:off x="1761751" y="384161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3" name="Rovná spojovacia šípka 112"/>
          <p:cNvCxnSpPr/>
          <p:nvPr/>
        </p:nvCxnSpPr>
        <p:spPr>
          <a:xfrm rot="10800000" flipH="1" flipV="1">
            <a:off x="1209459" y="2918692"/>
            <a:ext cx="892979" cy="673389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BlokTextu 113"/>
          <p:cNvSpPr txBox="1"/>
          <p:nvPr/>
        </p:nvSpPr>
        <p:spPr>
          <a:xfrm>
            <a:off x="1662742" y="29969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d</a:t>
            </a:r>
            <a:endParaRPr lang="sk-SK" sz="1400" dirty="0"/>
          </a:p>
        </p:txBody>
      </p:sp>
      <p:sp>
        <p:nvSpPr>
          <p:cNvPr id="115" name="Ovál 114"/>
          <p:cNvSpPr>
            <a:spLocks noChangeAspect="1"/>
          </p:cNvSpPr>
          <p:nvPr/>
        </p:nvSpPr>
        <p:spPr>
          <a:xfrm>
            <a:off x="2429561" y="238601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0" name="BlokTextu 119"/>
          <p:cNvSpPr txBox="1"/>
          <p:nvPr/>
        </p:nvSpPr>
        <p:spPr>
          <a:xfrm>
            <a:off x="2931672" y="3516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9900"/>
                </a:solidFill>
              </a:rPr>
              <a:t>d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56" name="Pravá zložená zátvorka 55"/>
          <p:cNvSpPr/>
          <p:nvPr/>
        </p:nvSpPr>
        <p:spPr>
          <a:xfrm rot="6720000" flipH="1">
            <a:off x="2869536" y="2969431"/>
            <a:ext cx="144462" cy="1758581"/>
          </a:xfrm>
          <a:prstGeom prst="rightBrace">
            <a:avLst>
              <a:gd name="adj1" fmla="val 84782"/>
              <a:gd name="adj2" fmla="val 50000"/>
            </a:avLst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2915816" y="5571237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ym typeface="Symbol" pitchFamily="18" charset="2"/>
              </a:rPr>
              <a:t>Stredov</a:t>
            </a:r>
            <a:r>
              <a:rPr lang="sk-SK" sz="1600" b="1" dirty="0" smtClean="0">
                <a:sym typeface="Symbol" pitchFamily="18" charset="2"/>
              </a:rPr>
              <a:t>é</a:t>
            </a:r>
            <a:r>
              <a:rPr lang="en-US" sz="1600" b="1" dirty="0" smtClean="0">
                <a:sym typeface="Symbol" pitchFamily="18" charset="2"/>
              </a:rPr>
              <a:t> </a:t>
            </a:r>
            <a:r>
              <a:rPr lang="en-US" sz="1600" b="1" dirty="0" err="1" smtClean="0">
                <a:sym typeface="Symbol" pitchFamily="18" charset="2"/>
              </a:rPr>
              <a:t>premietanie</a:t>
            </a:r>
            <a:r>
              <a:rPr lang="sk-SK" sz="1600" b="1" dirty="0" smtClean="0">
                <a:sym typeface="Symbol" pitchFamily="18" charset="2"/>
              </a:rPr>
              <a:t> nie je </a:t>
            </a:r>
            <a:r>
              <a:rPr lang="sk-SK" sz="1600" b="1" dirty="0" err="1" smtClean="0">
                <a:sym typeface="Symbol" pitchFamily="18" charset="2"/>
              </a:rPr>
              <a:t>bijektívne</a:t>
            </a:r>
            <a:r>
              <a:rPr lang="sk-SK" sz="1600" b="1" dirty="0" smtClean="0">
                <a:sym typeface="Symbol" pitchFamily="18" charset="2"/>
              </a:rPr>
              <a:t> zobrazenie.</a:t>
            </a:r>
          </a:p>
          <a:p>
            <a:r>
              <a:rPr lang="sk-SK" sz="1600" b="1" dirty="0" smtClean="0">
                <a:sym typeface="Symbol" pitchFamily="18" charset="2"/>
              </a:rPr>
              <a:t>Aby toto zobrazenie bolo </a:t>
            </a:r>
            <a:r>
              <a:rPr lang="sk-SK" sz="1600" b="1" dirty="0" err="1" smtClean="0">
                <a:sym typeface="Symbol" pitchFamily="18" charset="2"/>
              </a:rPr>
              <a:t>bijektívne</a:t>
            </a:r>
            <a:r>
              <a:rPr lang="en-US" sz="1600" b="1" dirty="0" smtClean="0">
                <a:sym typeface="Symbol" pitchFamily="18" charset="2"/>
              </a:rPr>
              <a:t>,</a:t>
            </a:r>
            <a:r>
              <a:rPr lang="sk-SK" sz="1600" b="1" dirty="0" smtClean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sk-SK" sz="1600" b="1" dirty="0" smtClean="0">
                <a:sym typeface="Symbol" pitchFamily="18" charset="2"/>
              </a:rPr>
              <a:t>každý bod zobraz</a:t>
            </a:r>
            <a:r>
              <a:rPr lang="en-US" sz="1600" b="1" dirty="0" err="1" smtClean="0">
                <a:sym typeface="Symbol" pitchFamily="18" charset="2"/>
              </a:rPr>
              <a:t>ujeme</a:t>
            </a:r>
            <a:endParaRPr lang="sk-SK" sz="1600" b="1" dirty="0" smtClean="0">
              <a:sym typeface="Symbol" pitchFamily="18" charset="2"/>
            </a:endParaRPr>
          </a:p>
          <a:p>
            <a:r>
              <a:rPr lang="sk-SK" sz="1600" b="1" dirty="0" smtClean="0">
                <a:sym typeface="Symbol" pitchFamily="18" charset="2"/>
              </a:rPr>
              <a:t>spolu s jeho nositeľkou. </a:t>
            </a:r>
            <a:endParaRPr lang="sk-SK" sz="1600" dirty="0"/>
          </a:p>
        </p:txBody>
      </p:sp>
      <p:sp>
        <p:nvSpPr>
          <p:cNvPr id="55" name="BlokTextu 54"/>
          <p:cNvSpPr txBox="1"/>
          <p:nvPr/>
        </p:nvSpPr>
        <p:spPr>
          <a:xfrm>
            <a:off x="4788024" y="292494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Ak bod </a:t>
            </a:r>
            <a:r>
              <a:rPr lang="sk-SK" sz="1600" b="1" dirty="0" smtClean="0"/>
              <a:t>A </a:t>
            </a:r>
            <a:r>
              <a:rPr lang="sk-SK" sz="1600" dirty="0" smtClean="0"/>
              <a:t>leží na priamke </a:t>
            </a:r>
            <a:r>
              <a:rPr lang="sk-SK" sz="1600" b="1" dirty="0" smtClean="0"/>
              <a:t>a</a:t>
            </a:r>
            <a:r>
              <a:rPr lang="sk-SK" sz="1600" dirty="0" smtClean="0"/>
              <a:t>, tak ju nazývame </a:t>
            </a:r>
            <a:r>
              <a:rPr lang="sk-SK" sz="1600" b="1" dirty="0" smtClean="0"/>
              <a:t>nositeľka bodu A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sp>
        <p:nvSpPr>
          <p:cNvPr id="50" name="Zástupný symbol čísla snímky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  <p:grpSp>
        <p:nvGrpSpPr>
          <p:cNvPr id="51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76" grpId="0"/>
      <p:bldP spid="78" grpId="0"/>
      <p:bldP spid="82" grpId="0" animBg="1"/>
      <p:bldP spid="84" grpId="0"/>
      <p:bldP spid="86" grpId="0"/>
      <p:bldP spid="88" grpId="0"/>
      <p:bldP spid="91" grpId="0"/>
      <p:bldP spid="95" grpId="0"/>
      <p:bldP spid="96" grpId="0"/>
      <p:bldP spid="103" grpId="0" animBg="1"/>
      <p:bldP spid="104" grpId="0"/>
      <p:bldP spid="108" grpId="0"/>
      <p:bldP spid="110" grpId="0" animBg="1"/>
      <p:bldP spid="111" grpId="0" animBg="1"/>
      <p:bldP spid="114" grpId="0"/>
      <p:bldP spid="115" grpId="0" animBg="1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7088" y="1274564"/>
            <a:ext cx="5553123" cy="4308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Stredové premietanie a lineárna perspektíva</a:t>
            </a: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Obsah</a:t>
            </a:r>
            <a:r>
              <a:rPr lang="sk-SK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Stredové premietanie</a:t>
            </a:r>
            <a:endParaRPr lang="sk-SK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S1 Základné pojmy a polohové úlohy</a:t>
            </a: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S2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Metrické úloh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S3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Stredový priemet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jednoduchých telies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Lineárna perspektíva</a:t>
            </a:r>
            <a:endParaRPr lang="sk-SK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P1 Základné pojmy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ypy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perspektív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	 P2 Lineárna zvislá perspektíva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P2.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Stopn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íkovo-úbežníková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metóda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 smtClean="0">
                <a:latin typeface="Arial" pitchFamily="34" charset="0"/>
                <a:cs typeface="Arial" pitchFamily="34" charset="0"/>
              </a:rPr>
              <a:t>		 P2.2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Priesečná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metóda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 smtClean="0">
                <a:latin typeface="Arial" pitchFamily="34" charset="0"/>
                <a:cs typeface="Arial" pitchFamily="34" charset="0"/>
              </a:rPr>
              <a:t>		 P2.3 Štvorcové siete</a:t>
            </a:r>
            <a:endParaRPr lang="sk-SK" sz="1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úhrnné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cvičenia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ľná forma 67"/>
          <p:cNvSpPr>
            <a:spLocks/>
          </p:cNvSpPr>
          <p:nvPr/>
        </p:nvSpPr>
        <p:spPr>
          <a:xfrm>
            <a:off x="503021" y="980728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al 8"/>
          <p:cNvSpPr>
            <a:spLocks noChangeAspect="1" noChangeArrowheads="1"/>
          </p:cNvSpPr>
          <p:nvPr/>
        </p:nvSpPr>
        <p:spPr bwMode="auto">
          <a:xfrm rot="1168271">
            <a:off x="719781" y="2141904"/>
            <a:ext cx="2207253" cy="297541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360000" y="288000"/>
            <a:ext cx="6914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Rekonštrukcia priamky a bodu zo stredového priemetu do priestoru  </a:t>
            </a:r>
            <a:endParaRPr lang="sk-SK" sz="1600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4716016" y="83671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Stredový priemet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 je daný jej </a:t>
            </a:r>
            <a:r>
              <a:rPr lang="sk-SK" sz="1400" dirty="0" err="1" smtClean="0"/>
              <a:t>stopníkom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a </a:t>
            </a:r>
            <a:r>
              <a:rPr lang="sk-SK" sz="1400" dirty="0" err="1" smtClean="0"/>
              <a:t>úbežníkom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Nech je priamka </a:t>
            </a:r>
            <a:r>
              <a:rPr lang="sk-SK" sz="1400" b="1" dirty="0" smtClean="0"/>
              <a:t>a</a:t>
            </a:r>
            <a:r>
              <a:rPr lang="sk-SK" sz="1400" dirty="0" smtClean="0"/>
              <a:t> nositeľkou bodu </a:t>
            </a:r>
            <a:r>
              <a:rPr lang="sk-SK" sz="1400" b="1" dirty="0" smtClean="0"/>
              <a:t>A</a:t>
            </a:r>
            <a:r>
              <a:rPr lang="sk-SK" sz="1400" dirty="0" smtClean="0"/>
              <a:t>. </a:t>
            </a:r>
          </a:p>
          <a:p>
            <a:r>
              <a:rPr lang="sk-SK" sz="1400" dirty="0" smtClean="0"/>
              <a:t>Nech sú dané prvky vnútornej orientácie </a:t>
            </a:r>
            <a:r>
              <a:rPr lang="sk-SK" sz="1400" b="1" dirty="0" smtClean="0"/>
              <a:t>H </a:t>
            </a:r>
            <a:r>
              <a:rPr lang="sk-SK" sz="1400" dirty="0" smtClean="0"/>
              <a:t>a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Tieto prvky jednoznačne určujú v priestore priamku </a:t>
            </a:r>
            <a:r>
              <a:rPr lang="sk-SK" sz="1400" b="1" dirty="0" smtClean="0"/>
              <a:t>a </a:t>
            </a:r>
            <a:r>
              <a:rPr lang="sk-SK" sz="1400" dirty="0" smtClean="0"/>
              <a:t> </a:t>
            </a:r>
            <a:r>
              <a:rPr lang="sk-SK" sz="1400" dirty="0" err="1" smtClean="0"/>
              <a:t>a</a:t>
            </a:r>
            <a:r>
              <a:rPr lang="sk-SK" sz="1400" dirty="0" smtClean="0"/>
              <a:t> bod </a:t>
            </a:r>
            <a:r>
              <a:rPr lang="sk-SK" sz="1400" b="1" dirty="0" smtClean="0"/>
              <a:t>A</a:t>
            </a:r>
            <a:r>
              <a:rPr lang="en-US" sz="1400" dirty="0" smtClean="0"/>
              <a:t>.</a:t>
            </a:r>
            <a:endParaRPr lang="sk-SK" sz="1400" dirty="0"/>
          </a:p>
        </p:txBody>
      </p:sp>
      <p:cxnSp>
        <p:nvCxnSpPr>
          <p:cNvPr id="66" name="Rovná spojnica 65"/>
          <p:cNvCxnSpPr/>
          <p:nvPr/>
        </p:nvCxnSpPr>
        <p:spPr>
          <a:xfrm flipH="1">
            <a:off x="163286" y="4342589"/>
            <a:ext cx="339728" cy="164076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nica 68"/>
          <p:cNvCxnSpPr/>
          <p:nvPr/>
        </p:nvCxnSpPr>
        <p:spPr>
          <a:xfrm flipV="1">
            <a:off x="525580" y="5562158"/>
            <a:ext cx="219696" cy="1061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H="1" flipV="1">
            <a:off x="1653340" y="1634487"/>
            <a:ext cx="515374" cy="737918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 flipV="1">
            <a:off x="512008" y="3836385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BlokTextu 72"/>
          <p:cNvSpPr txBox="1"/>
          <p:nvPr/>
        </p:nvSpPr>
        <p:spPr>
          <a:xfrm>
            <a:off x="673838" y="20497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74" name="Rovná spojnica 73"/>
          <p:cNvCxnSpPr/>
          <p:nvPr/>
        </p:nvCxnSpPr>
        <p:spPr>
          <a:xfrm>
            <a:off x="1869455" y="3606473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BlokTextu 74"/>
          <p:cNvSpPr txBox="1"/>
          <p:nvPr/>
        </p:nvSpPr>
        <p:spPr>
          <a:xfrm>
            <a:off x="1753958" y="36339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76" name="BlokTextu 75"/>
          <p:cNvSpPr txBox="1"/>
          <p:nvPr/>
        </p:nvSpPr>
        <p:spPr>
          <a:xfrm>
            <a:off x="1263550" y="359297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77" name="Rovná spojnica 76"/>
          <p:cNvCxnSpPr/>
          <p:nvPr/>
        </p:nvCxnSpPr>
        <p:spPr>
          <a:xfrm flipH="1" flipV="1">
            <a:off x="1375488" y="1240463"/>
            <a:ext cx="263434" cy="37719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lokTextu 77"/>
          <p:cNvSpPr txBox="1"/>
          <p:nvPr/>
        </p:nvSpPr>
        <p:spPr>
          <a:xfrm>
            <a:off x="2171771" y="2202377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81" name="BlokTextu 80"/>
          <p:cNvSpPr txBox="1"/>
          <p:nvPr/>
        </p:nvSpPr>
        <p:spPr>
          <a:xfrm>
            <a:off x="3323276" y="426526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2" name="Ovál 81"/>
          <p:cNvSpPr>
            <a:spLocks noChangeAspect="1"/>
          </p:cNvSpPr>
          <p:nvPr/>
        </p:nvSpPr>
        <p:spPr>
          <a:xfrm>
            <a:off x="3464078" y="423036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3" name="Rovná spojnica 82"/>
          <p:cNvCxnSpPr/>
          <p:nvPr/>
        </p:nvCxnSpPr>
        <p:spPr>
          <a:xfrm flipH="1">
            <a:off x="639633" y="1572081"/>
            <a:ext cx="1930969" cy="4218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BlokTextu 83"/>
          <p:cNvSpPr txBox="1"/>
          <p:nvPr/>
        </p:nvSpPr>
        <p:spPr>
          <a:xfrm>
            <a:off x="3310700" y="28940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85" name="Rovná spojnica 84"/>
          <p:cNvCxnSpPr/>
          <p:nvPr/>
        </p:nvCxnSpPr>
        <p:spPr>
          <a:xfrm flipV="1">
            <a:off x="744655" y="3748992"/>
            <a:ext cx="3753991" cy="181303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4000020" y="256741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BlokTextu 87"/>
          <p:cNvSpPr txBox="1"/>
          <p:nvPr/>
        </p:nvSpPr>
        <p:spPr>
          <a:xfrm>
            <a:off x="702728" y="548637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Rovná spojnica 89"/>
          <p:cNvCxnSpPr/>
          <p:nvPr/>
        </p:nvCxnSpPr>
        <p:spPr>
          <a:xfrm flipH="1">
            <a:off x="135378" y="5684698"/>
            <a:ext cx="355756" cy="171816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1832656" y="29375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92" name="Rovná spojnica 91"/>
          <p:cNvCxnSpPr/>
          <p:nvPr/>
        </p:nvCxnSpPr>
        <p:spPr>
          <a:xfrm flipH="1" flipV="1">
            <a:off x="2186084" y="2396087"/>
            <a:ext cx="1297690" cy="185805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vná spojnica 92"/>
          <p:cNvCxnSpPr/>
          <p:nvPr/>
        </p:nvCxnSpPr>
        <p:spPr>
          <a:xfrm flipV="1">
            <a:off x="1525705" y="2485549"/>
            <a:ext cx="2820541" cy="13622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BlokTextu 94"/>
          <p:cNvSpPr txBox="1"/>
          <p:nvPr/>
        </p:nvSpPr>
        <p:spPr>
          <a:xfrm>
            <a:off x="3797310" y="396390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6" name="BlokTextu 95"/>
          <p:cNvSpPr txBox="1"/>
          <p:nvPr/>
        </p:nvSpPr>
        <p:spPr>
          <a:xfrm>
            <a:off x="4179790" y="378904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75"/>
          <p:cNvGrpSpPr/>
          <p:nvPr/>
        </p:nvGrpSpPr>
        <p:grpSpPr>
          <a:xfrm>
            <a:off x="3725302" y="2715555"/>
            <a:ext cx="171052" cy="92527"/>
            <a:chOff x="4838514" y="2924944"/>
            <a:chExt cx="171052" cy="92527"/>
          </a:xfrm>
        </p:grpSpPr>
        <p:cxnSp>
          <p:nvCxnSpPr>
            <p:cNvPr id="98" name="Rovná spojnica 9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76"/>
          <p:cNvGrpSpPr/>
          <p:nvPr/>
        </p:nvGrpSpPr>
        <p:grpSpPr>
          <a:xfrm>
            <a:off x="4058214" y="3885512"/>
            <a:ext cx="171052" cy="92527"/>
            <a:chOff x="4838514" y="2924944"/>
            <a:chExt cx="171052" cy="92527"/>
          </a:xfrm>
        </p:grpSpPr>
        <p:cxnSp>
          <p:nvCxnSpPr>
            <p:cNvPr id="101" name="Rovná spojnica 10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ál 102"/>
          <p:cNvSpPr>
            <a:spLocks noChangeAspect="1"/>
          </p:cNvSpPr>
          <p:nvPr/>
        </p:nvSpPr>
        <p:spPr>
          <a:xfrm>
            <a:off x="2763457" y="322894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BlokTextu 103"/>
          <p:cNvSpPr txBox="1"/>
          <p:nvPr/>
        </p:nvSpPr>
        <p:spPr>
          <a:xfrm>
            <a:off x="2618101" y="32772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935607" y="228017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endParaRPr lang="sk-SK" sz="1400" dirty="0"/>
          </a:p>
        </p:txBody>
      </p:sp>
      <p:sp>
        <p:nvSpPr>
          <p:cNvPr id="109" name="Ovál 108"/>
          <p:cNvSpPr>
            <a:spLocks noChangeAspect="1"/>
          </p:cNvSpPr>
          <p:nvPr/>
        </p:nvSpPr>
        <p:spPr>
          <a:xfrm>
            <a:off x="1835991" y="3580701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0" name="Ovál 109"/>
          <p:cNvSpPr>
            <a:spLocks noChangeAspect="1"/>
          </p:cNvSpPr>
          <p:nvPr/>
        </p:nvSpPr>
        <p:spPr>
          <a:xfrm>
            <a:off x="730475" y="553745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1" name="Ovál 110"/>
          <p:cNvSpPr>
            <a:spLocks noChangeAspect="1"/>
          </p:cNvSpPr>
          <p:nvPr/>
        </p:nvSpPr>
        <p:spPr>
          <a:xfrm>
            <a:off x="1509196" y="384161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3" name="Rovná spojovacia šípka 112"/>
          <p:cNvCxnSpPr/>
          <p:nvPr/>
        </p:nvCxnSpPr>
        <p:spPr>
          <a:xfrm rot="10800000" flipH="1" flipV="1">
            <a:off x="956904" y="2918692"/>
            <a:ext cx="892979" cy="673389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BlokTextu 113"/>
          <p:cNvSpPr txBox="1"/>
          <p:nvPr/>
        </p:nvSpPr>
        <p:spPr>
          <a:xfrm>
            <a:off x="1410187" y="29969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d</a:t>
            </a:r>
            <a:endParaRPr lang="sk-SK" sz="1400" dirty="0"/>
          </a:p>
        </p:txBody>
      </p:sp>
      <p:sp>
        <p:nvSpPr>
          <p:cNvPr id="115" name="Ovál 114"/>
          <p:cNvSpPr>
            <a:spLocks noChangeAspect="1"/>
          </p:cNvSpPr>
          <p:nvPr/>
        </p:nvSpPr>
        <p:spPr>
          <a:xfrm>
            <a:off x="2177006" y="238601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0" name="BlokTextu 119"/>
          <p:cNvSpPr txBox="1"/>
          <p:nvPr/>
        </p:nvSpPr>
        <p:spPr>
          <a:xfrm>
            <a:off x="2679117" y="35168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9900"/>
                </a:solidFill>
              </a:rPr>
              <a:t>d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56" name="Pravá zložená zátvorka 55"/>
          <p:cNvSpPr/>
          <p:nvPr/>
        </p:nvSpPr>
        <p:spPr>
          <a:xfrm rot="6720000" flipH="1">
            <a:off x="2616981" y="2969431"/>
            <a:ext cx="144462" cy="1758581"/>
          </a:xfrm>
          <a:prstGeom prst="rightBrace">
            <a:avLst>
              <a:gd name="adj1" fmla="val 84782"/>
              <a:gd name="adj2" fmla="val 50000"/>
            </a:avLst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ástupný symbol čísla snímky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  <p:grpSp>
        <p:nvGrpSpPr>
          <p:cNvPr id="48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4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1" name="BlokTextu 50"/>
          <p:cNvSpPr txBox="1"/>
          <p:nvPr/>
        </p:nvSpPr>
        <p:spPr>
          <a:xfrm>
            <a:off x="4716016" y="2318690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</a:t>
            </a:r>
            <a:r>
              <a:rPr lang="en-US" sz="1400" dirty="0" err="1" smtClean="0">
                <a:solidFill>
                  <a:srgbClr val="FF0000"/>
                </a:solidFill>
              </a:rPr>
              <a:t>ostup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rekon</a:t>
            </a:r>
            <a:r>
              <a:rPr lang="sk-SK" sz="1400" dirty="0" smtClean="0">
                <a:solidFill>
                  <a:srgbClr val="FF0000"/>
                </a:solidFill>
              </a:rPr>
              <a:t>š</a:t>
            </a:r>
            <a:r>
              <a:rPr lang="en-US" sz="1400" dirty="0" err="1" smtClean="0">
                <a:solidFill>
                  <a:srgbClr val="FF0000"/>
                </a:solidFill>
              </a:rPr>
              <a:t>trukcie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priamky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a </a:t>
            </a:r>
            <a:r>
              <a:rPr lang="en-US" sz="1400" dirty="0" err="1" smtClean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bodu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zo stredového priemetu do priestoru:</a:t>
            </a:r>
          </a:p>
          <a:p>
            <a:endParaRPr lang="sk-SK" sz="1400" dirty="0" smtClean="0"/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S</a:t>
            </a:r>
            <a:r>
              <a:rPr lang="sk-SK" sz="1400" dirty="0" smtClean="0"/>
              <a:t>,</a:t>
            </a:r>
            <a:r>
              <a:rPr lang="sk-SK" sz="1400" b="1" dirty="0" smtClean="0"/>
              <a:t> </a:t>
            </a:r>
            <a:r>
              <a:rPr lang="sk-SK" sz="1400" dirty="0" smtClean="0"/>
              <a:t>stred premietania, leží na kolmici k priemetni, ktorá prechádza bodom </a:t>
            </a:r>
            <a:r>
              <a:rPr lang="sk-SK" sz="1400" b="1" dirty="0" smtClean="0"/>
              <a:t>H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Vzdialenosť bodu </a:t>
            </a:r>
            <a:r>
              <a:rPr lang="sk-SK" sz="1400" b="1" dirty="0" smtClean="0"/>
              <a:t>S </a:t>
            </a:r>
            <a:r>
              <a:rPr lang="sk-SK" sz="1400" dirty="0" smtClean="0"/>
              <a:t>od bodu </a:t>
            </a:r>
            <a:r>
              <a:rPr lang="sk-SK" sz="1400" b="1" dirty="0" smtClean="0"/>
              <a:t>H</a:t>
            </a:r>
            <a:r>
              <a:rPr lang="sk-SK" sz="1400" dirty="0" smtClean="0"/>
              <a:t> sa rovná dištancii </a:t>
            </a:r>
            <a:r>
              <a:rPr lang="sk-SK" sz="1400" b="1" dirty="0" smtClean="0"/>
              <a:t>d</a:t>
            </a:r>
            <a:r>
              <a:rPr lang="sk-SK" sz="1400" dirty="0" smtClean="0"/>
              <a:t>.</a:t>
            </a:r>
            <a:endParaRPr lang="sk-SK" sz="1400" dirty="0" smtClean="0">
              <a:solidFill>
                <a:srgbClr val="0033CC"/>
              </a:solidFill>
            </a:endParaRPr>
          </a:p>
          <a:p>
            <a:r>
              <a:rPr lang="sk-SK" sz="1200" dirty="0" smtClean="0">
                <a:solidFill>
                  <a:srgbClr val="0033CC"/>
                </a:solidFill>
              </a:rPr>
              <a:t>Poznámka: </a:t>
            </a:r>
            <a:r>
              <a:rPr lang="sk-SK" sz="1200" dirty="0" smtClean="0"/>
              <a:t>Bod </a:t>
            </a:r>
            <a:r>
              <a:rPr lang="sk-SK" sz="1200" b="1" dirty="0" smtClean="0"/>
              <a:t>S </a:t>
            </a:r>
            <a:r>
              <a:rPr lang="sk-SK" sz="1200" dirty="0" smtClean="0"/>
              <a:t>môže byť „pred“ alebo „za“ priemetňou.</a:t>
            </a:r>
            <a:endParaRPr lang="en-US" sz="1200" dirty="0" smtClean="0"/>
          </a:p>
          <a:p>
            <a:endParaRPr lang="sk-SK" sz="1400" dirty="0" smtClean="0"/>
          </a:p>
          <a:p>
            <a:endParaRPr lang="sk-SK" sz="1400" dirty="0" smtClean="0"/>
          </a:p>
          <a:p>
            <a:r>
              <a:rPr lang="sk-SK" sz="1400" dirty="0" smtClean="0"/>
              <a:t>Spojnica </a:t>
            </a:r>
            <a:r>
              <a:rPr lang="sk-SK" sz="1400" dirty="0" err="1" smtClean="0"/>
              <a:t>úbežníka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baseline="-25000" dirty="0" smtClean="0"/>
              <a:t> </a:t>
            </a:r>
            <a:r>
              <a:rPr lang="sk-SK" sz="1400" baseline="-25000" dirty="0" smtClean="0"/>
              <a:t> </a:t>
            </a:r>
            <a:r>
              <a:rPr lang="sk-SK" sz="1400" dirty="0" smtClean="0"/>
              <a:t>a stredu premietania </a:t>
            </a:r>
            <a:r>
              <a:rPr lang="sk-SK" sz="1400" b="1" dirty="0" smtClean="0"/>
              <a:t>S </a:t>
            </a:r>
            <a:r>
              <a:rPr lang="sk-SK" sz="1400" dirty="0" smtClean="0"/>
              <a:t>je smerová priamka </a:t>
            </a:r>
            <a:r>
              <a:rPr lang="sk-SK" sz="1400" b="1" dirty="0" smtClean="0"/>
              <a:t>a</a:t>
            </a:r>
            <a:r>
              <a:rPr lang="sk-SK" sz="1400" dirty="0" smtClean="0"/>
              <a:t>´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sk-SK" sz="1400" dirty="0" smtClean="0"/>
              <a:t>Priamka </a:t>
            </a:r>
            <a:r>
              <a:rPr lang="sk-SK" sz="1400" b="1" dirty="0" smtClean="0"/>
              <a:t>a </a:t>
            </a:r>
            <a:r>
              <a:rPr lang="sk-SK" sz="1400" dirty="0" smtClean="0"/>
              <a:t>je rovnobežná s priamkou </a:t>
            </a:r>
            <a:r>
              <a:rPr lang="sk-SK" sz="1400" b="1" dirty="0" smtClean="0"/>
              <a:t>a´</a:t>
            </a:r>
            <a:r>
              <a:rPr lang="sk-SK" sz="1400" dirty="0" smtClean="0"/>
              <a:t> a </a:t>
            </a:r>
            <a:r>
              <a:rPr lang="sk-SK" sz="1400" dirty="0" err="1" smtClean="0"/>
              <a:t>inciduje</a:t>
            </a:r>
            <a:r>
              <a:rPr lang="sk-SK" sz="1400" dirty="0" smtClean="0"/>
              <a:t> so </a:t>
            </a:r>
            <a:r>
              <a:rPr lang="sk-SK" sz="1400" dirty="0" err="1" smtClean="0"/>
              <a:t>stopníkom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A</a:t>
            </a:r>
            <a:r>
              <a:rPr lang="sk-SK" sz="1400" dirty="0" smtClean="0"/>
              <a:t> je priesečník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 s priamkou </a:t>
            </a:r>
            <a:r>
              <a:rPr lang="sk-SK" sz="1400" b="1" dirty="0" err="1" smtClean="0"/>
              <a:t>SA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/>
      <p:bldP spid="86" grpId="0"/>
      <p:bldP spid="95" grpId="0"/>
      <p:bldP spid="96" grpId="0"/>
      <p:bldP spid="103" grpId="0" animBg="1"/>
      <p:bldP spid="104" grpId="0"/>
      <p:bldP spid="120" grpId="0"/>
      <p:bldP spid="56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00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23"/>
          <p:cNvSpPr txBox="1"/>
          <p:nvPr/>
        </p:nvSpPr>
        <p:spPr>
          <a:xfrm>
            <a:off x="1080000" y="360000"/>
            <a:ext cx="6426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Urobte rekonštrukciu priamky </a:t>
            </a:r>
            <a:r>
              <a:rPr lang="sk-SK" sz="1600" b="1" dirty="0" smtClean="0"/>
              <a:t>a</a:t>
            </a:r>
            <a:r>
              <a:rPr lang="sk-SK" sz="1600" dirty="0" smtClean="0"/>
              <a:t> zo stredového priemetu do priestoru.</a:t>
            </a:r>
            <a:endParaRPr lang="sk-SK" sz="1600" dirty="0"/>
          </a:p>
        </p:txBody>
      </p:sp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540032" y="1484784"/>
            <a:ext cx="3562936" cy="356293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47000" y="2261474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727670" y="182926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1979712" y="2842571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a</a:t>
            </a:r>
            <a:r>
              <a:rPr lang="sk-SK" sz="1400" b="1" baseline="-25000" dirty="0" smtClean="0"/>
              <a:t>s</a:t>
            </a:r>
            <a:endParaRPr lang="sk-SK" sz="1400" b="1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20000">
            <a:off x="1259632" y="2459154"/>
            <a:ext cx="5279528" cy="2587602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4285668" y="3223642"/>
            <a:ext cx="79053" cy="7905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036978" y="326287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737013" y="491742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rot="120000" flipV="1">
            <a:off x="1641891" y="2526062"/>
            <a:ext cx="79053" cy="7905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0000" flipV="1">
            <a:off x="6051593" y="4885851"/>
            <a:ext cx="79053" cy="7905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" name="Zástupný symbol čísla snímky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  <p:grpSp>
        <p:nvGrpSpPr>
          <p:cNvPr id="18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1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4"/>
          <p:cNvSpPr/>
          <p:nvPr/>
        </p:nvSpPr>
        <p:spPr>
          <a:xfrm>
            <a:off x="515694" y="3406140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á forma 5"/>
          <p:cNvSpPr/>
          <p:nvPr/>
        </p:nvSpPr>
        <p:spPr>
          <a:xfrm>
            <a:off x="507460" y="2240475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á forma 6"/>
          <p:cNvSpPr/>
          <p:nvPr/>
        </p:nvSpPr>
        <p:spPr>
          <a:xfrm>
            <a:off x="1203092" y="1142538"/>
            <a:ext cx="1802180" cy="568226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Voľná forma 7"/>
          <p:cNvSpPr/>
          <p:nvPr/>
        </p:nvSpPr>
        <p:spPr>
          <a:xfrm>
            <a:off x="1199004" y="4041140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4273520" y="553551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</a:t>
            </a:r>
            <a:endParaRPr lang="sk-SK" sz="1400" b="1" dirty="0"/>
          </a:p>
        </p:txBody>
      </p:sp>
      <p:sp>
        <p:nvSpPr>
          <p:cNvPr id="10" name="Obdĺžnik 9"/>
          <p:cNvSpPr/>
          <p:nvPr/>
        </p:nvSpPr>
        <p:spPr>
          <a:xfrm>
            <a:off x="323528" y="52292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cxnSp>
        <p:nvCxnSpPr>
          <p:cNvPr id="11" name="Rovná spojnica 10"/>
          <p:cNvCxnSpPr/>
          <p:nvPr/>
        </p:nvCxnSpPr>
        <p:spPr>
          <a:xfrm flipV="1">
            <a:off x="395536" y="3931920"/>
            <a:ext cx="2806302" cy="137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228660" y="3792155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grpSp>
        <p:nvGrpSpPr>
          <p:cNvPr id="15" name="Skupina 75"/>
          <p:cNvGrpSpPr/>
          <p:nvPr/>
        </p:nvGrpSpPr>
        <p:grpSpPr>
          <a:xfrm flipH="1" flipV="1">
            <a:off x="630610" y="5110584"/>
            <a:ext cx="171052" cy="92527"/>
            <a:chOff x="4838514" y="2924944"/>
            <a:chExt cx="171052" cy="92527"/>
          </a:xfrm>
        </p:grpSpPr>
        <p:cxnSp>
          <p:nvCxnSpPr>
            <p:cNvPr id="16" name="Rovná spojnica 15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75"/>
          <p:cNvGrpSpPr/>
          <p:nvPr/>
        </p:nvGrpSpPr>
        <p:grpSpPr>
          <a:xfrm flipH="1" flipV="1">
            <a:off x="681410" y="3933056"/>
            <a:ext cx="171052" cy="92527"/>
            <a:chOff x="4838514" y="2924944"/>
            <a:chExt cx="171052" cy="92527"/>
          </a:xfrm>
        </p:grpSpPr>
        <p:cxnSp>
          <p:nvCxnSpPr>
            <p:cNvPr id="19" name="Rovná spojnica 1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BlokTextu 32"/>
          <p:cNvSpPr txBox="1"/>
          <p:nvPr/>
        </p:nvSpPr>
        <p:spPr>
          <a:xfrm>
            <a:off x="2373409" y="13407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41" name="BlokTextu 40"/>
          <p:cNvSpPr txBox="1"/>
          <p:nvPr/>
        </p:nvSpPr>
        <p:spPr>
          <a:xfrm>
            <a:off x="1932762" y="400356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42" name="Rovná spojnica 41"/>
          <p:cNvCxnSpPr/>
          <p:nvPr/>
        </p:nvCxnSpPr>
        <p:spPr>
          <a:xfrm>
            <a:off x="2120219" y="3977640"/>
            <a:ext cx="1157135" cy="394761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8"/>
          <p:cNvSpPr>
            <a:spLocks noChangeAspect="1" noChangeArrowheads="1"/>
          </p:cNvSpPr>
          <p:nvPr/>
        </p:nvSpPr>
        <p:spPr bwMode="auto">
          <a:xfrm rot="1168271">
            <a:off x="1299370" y="2801577"/>
            <a:ext cx="1633366" cy="2201804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48" name="Rovná spojovacia šípka 47"/>
          <p:cNvCxnSpPr/>
          <p:nvPr/>
        </p:nvCxnSpPr>
        <p:spPr>
          <a:xfrm>
            <a:off x="1430504" y="3465257"/>
            <a:ext cx="670364" cy="505517"/>
          </a:xfrm>
          <a:prstGeom prst="straightConnector1">
            <a:avLst/>
          </a:prstGeom>
          <a:ln w="158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1619672" y="37692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d</a:t>
            </a:r>
            <a:endParaRPr lang="sk-SK" sz="1400" dirty="0"/>
          </a:p>
        </p:txBody>
      </p:sp>
      <p:sp>
        <p:nvSpPr>
          <p:cNvPr id="58" name="Pravá zložená zátvorka 57"/>
          <p:cNvSpPr/>
          <p:nvPr/>
        </p:nvSpPr>
        <p:spPr>
          <a:xfrm rot="17340000" flipH="1">
            <a:off x="2598489" y="3639881"/>
            <a:ext cx="144462" cy="1233609"/>
          </a:xfrm>
          <a:prstGeom prst="rightBrace">
            <a:avLst>
              <a:gd name="adj1" fmla="val 8478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4142154" y="828000"/>
            <a:ext cx="4461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je daná stopa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  </a:t>
            </a:r>
            <a:r>
              <a:rPr lang="sk-SK" sz="1400" dirty="0" smtClean="0"/>
              <a:t>a </a:t>
            </a:r>
            <a:r>
              <a:rPr lang="sk-SK" sz="1400" dirty="0" err="1" smtClean="0"/>
              <a:t>úbežnica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roviny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baseline="30000" dirty="0" smtClean="0"/>
          </a:p>
          <a:p>
            <a:r>
              <a:rPr lang="sk-SK" sz="1400" dirty="0" smtClean="0"/>
              <a:t>Nech sú dané prvky vnútornej orientácie </a:t>
            </a:r>
            <a:r>
              <a:rPr lang="sk-SK" sz="1400" b="1" dirty="0" smtClean="0"/>
              <a:t>H </a:t>
            </a:r>
            <a:r>
              <a:rPr lang="sk-SK" sz="1400" dirty="0" smtClean="0"/>
              <a:t>a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Tieto prvky jednoznačne určujú v priestore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/>
          </a:p>
        </p:txBody>
      </p:sp>
      <p:sp>
        <p:nvSpPr>
          <p:cNvPr id="62" name="BlokTextu 61"/>
          <p:cNvSpPr txBox="1"/>
          <p:nvPr/>
        </p:nvSpPr>
        <p:spPr>
          <a:xfrm>
            <a:off x="1332166" y="2924944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endParaRPr lang="sk-SK" sz="1400" dirty="0"/>
          </a:p>
        </p:txBody>
      </p:sp>
      <p:sp>
        <p:nvSpPr>
          <p:cNvPr id="63" name="BlokTextu 62"/>
          <p:cNvSpPr txBox="1"/>
          <p:nvPr/>
        </p:nvSpPr>
        <p:spPr>
          <a:xfrm>
            <a:off x="2434674" y="42194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d</a:t>
            </a:r>
            <a:endParaRPr lang="sk-SK" sz="1400" dirty="0"/>
          </a:p>
        </p:txBody>
      </p:sp>
      <p:sp>
        <p:nvSpPr>
          <p:cNvPr id="64" name="Ovál 63"/>
          <p:cNvSpPr>
            <a:spLocks noChangeAspect="1"/>
          </p:cNvSpPr>
          <p:nvPr/>
        </p:nvSpPr>
        <p:spPr>
          <a:xfrm>
            <a:off x="2097962" y="395458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/>
          <p:cNvCxnSpPr/>
          <p:nvPr/>
        </p:nvCxnSpPr>
        <p:spPr>
          <a:xfrm flipV="1">
            <a:off x="251520" y="2731168"/>
            <a:ext cx="3028209" cy="148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oľná forma 30"/>
          <p:cNvSpPr/>
          <p:nvPr/>
        </p:nvSpPr>
        <p:spPr>
          <a:xfrm flipH="1" flipV="1">
            <a:off x="1204375" y="2883669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BlokTextu 31"/>
          <p:cNvSpPr txBox="1"/>
          <p:nvPr/>
        </p:nvSpPr>
        <p:spPr>
          <a:xfrm>
            <a:off x="4061078" y="436510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34" name="BlokTextu 33"/>
          <p:cNvSpPr txBox="1"/>
          <p:nvPr/>
        </p:nvSpPr>
        <p:spPr>
          <a:xfrm>
            <a:off x="3134384" y="441736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5" name="Ovál 34"/>
          <p:cNvSpPr>
            <a:spLocks noChangeAspect="1"/>
          </p:cNvSpPr>
          <p:nvPr/>
        </p:nvSpPr>
        <p:spPr>
          <a:xfrm>
            <a:off x="3261346" y="436103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60000" y="288000"/>
            <a:ext cx="6013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Rekonštrukcia roviny zo stredového priemetu do priestoru  </a:t>
            </a:r>
            <a:endParaRPr lang="sk-SK" sz="1600" b="1" dirty="0"/>
          </a:p>
        </p:txBody>
      </p:sp>
      <p:sp>
        <p:nvSpPr>
          <p:cNvPr id="36" name="Zástupný symbol čísla snímky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  <p:grpSp>
        <p:nvGrpSpPr>
          <p:cNvPr id="37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3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3" name="BlokTextu 42"/>
          <p:cNvSpPr txBox="1"/>
          <p:nvPr/>
        </p:nvSpPr>
        <p:spPr>
          <a:xfrm>
            <a:off x="4142154" y="1674695"/>
            <a:ext cx="50018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1400" dirty="0" err="1" smtClean="0">
                <a:solidFill>
                  <a:srgbClr val="FF0000"/>
                </a:solidFill>
              </a:rPr>
              <a:t>ostup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rekon</a:t>
            </a:r>
            <a:r>
              <a:rPr lang="sk-SK" sz="1400" dirty="0" smtClean="0">
                <a:solidFill>
                  <a:srgbClr val="FF0000"/>
                </a:solidFill>
              </a:rPr>
              <a:t>š</a:t>
            </a:r>
            <a:r>
              <a:rPr lang="en-US" sz="1400" dirty="0" err="1" smtClean="0">
                <a:solidFill>
                  <a:srgbClr val="FF0000"/>
                </a:solidFill>
              </a:rPr>
              <a:t>trukcie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roviny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</a:rPr>
              <a:t> zo stredového priemetu do priestoru: </a:t>
            </a:r>
          </a:p>
          <a:p>
            <a:endParaRPr lang="sk-SK" sz="1400" dirty="0" smtClean="0"/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premietania, leží na kolmici k priemetni, ktorá prechádza bodom </a:t>
            </a:r>
            <a:r>
              <a:rPr lang="sk-SK" sz="1400" b="1" dirty="0" smtClean="0"/>
              <a:t>H</a:t>
            </a:r>
            <a:r>
              <a:rPr lang="sk-SK" sz="1400" dirty="0" smtClean="0"/>
              <a:t>, vo vzdialenosti </a:t>
            </a:r>
            <a:r>
              <a:rPr lang="sk-SK" sz="1400" b="1" dirty="0" smtClean="0"/>
              <a:t>d</a:t>
            </a:r>
            <a:r>
              <a:rPr lang="sk-SK" sz="1400" dirty="0" smtClean="0"/>
              <a:t> od bodu </a:t>
            </a:r>
            <a:r>
              <a:rPr lang="sk-SK" sz="1400" b="1" dirty="0" smtClean="0"/>
              <a:t>H</a:t>
            </a:r>
            <a:r>
              <a:rPr lang="sk-SK" sz="1400" dirty="0" smtClean="0"/>
              <a:t>.</a:t>
            </a:r>
          </a:p>
          <a:p>
            <a:r>
              <a:rPr lang="sk-SK" sz="1200" dirty="0">
                <a:solidFill>
                  <a:srgbClr val="0033CC"/>
                </a:solidFill>
              </a:rPr>
              <a:t>Poznámka: </a:t>
            </a:r>
            <a:r>
              <a:rPr lang="sk-SK" sz="1200" dirty="0"/>
              <a:t>Bod </a:t>
            </a:r>
            <a:r>
              <a:rPr lang="sk-SK" sz="1200" b="1" dirty="0"/>
              <a:t>S </a:t>
            </a:r>
            <a:r>
              <a:rPr lang="sk-SK" sz="1200" dirty="0"/>
              <a:t>môže byť „pred“ alebo „za“ priemetňou.</a:t>
            </a:r>
            <a:endParaRPr lang="sk-SK" sz="1200" dirty="0" smtClean="0"/>
          </a:p>
          <a:p>
            <a:endParaRPr lang="sk-SK" sz="1400" dirty="0" smtClean="0"/>
          </a:p>
          <a:p>
            <a:r>
              <a:rPr lang="sk-SK" sz="1400" dirty="0" err="1" smtClean="0">
                <a:sym typeface="Symbol"/>
              </a:rPr>
              <a:t>Úbežnica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 a bod </a:t>
            </a:r>
            <a:r>
              <a:rPr lang="sk-SK" sz="1400" b="1" dirty="0" smtClean="0">
                <a:sym typeface="Symbol"/>
              </a:rPr>
              <a:t>S </a:t>
            </a:r>
            <a:r>
              <a:rPr lang="sk-SK" sz="1400" dirty="0" smtClean="0">
                <a:sym typeface="Symbol"/>
              </a:rPr>
              <a:t>určujú rovinu </a:t>
            </a:r>
            <a:r>
              <a:rPr lang="sk-SK" sz="1400" b="1" dirty="0" smtClean="0">
                <a:sym typeface="Symbol"/>
              </a:rPr>
              <a:t>´</a:t>
            </a:r>
            <a:r>
              <a:rPr lang="sk-SK" sz="1400" dirty="0" smtClean="0">
                <a:sym typeface="Symbol"/>
              </a:rPr>
              <a:t>,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smerovú rovinu roviny</a:t>
            </a:r>
            <a:r>
              <a:rPr lang="sk-SK" sz="1400" b="1" dirty="0" smtClean="0">
                <a:sym typeface="Symbol"/>
              </a:rPr>
              <a:t> 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Rovina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je rovnobežná s rovinou </a:t>
            </a:r>
            <a:r>
              <a:rPr lang="sk-SK" sz="1400" b="1" dirty="0" smtClean="0">
                <a:sym typeface="Symbol"/>
              </a:rPr>
              <a:t>´</a:t>
            </a:r>
            <a:r>
              <a:rPr lang="sk-SK" sz="1400" dirty="0" smtClean="0">
                <a:sym typeface="Symbol"/>
              </a:rPr>
              <a:t> a </a:t>
            </a:r>
            <a:r>
              <a:rPr lang="sk-SK" sz="1400" dirty="0" err="1" smtClean="0">
                <a:sym typeface="Symbol"/>
              </a:rPr>
              <a:t>inciduje</a:t>
            </a:r>
            <a:r>
              <a:rPr lang="sk-SK" sz="1400" dirty="0" smtClean="0">
                <a:sym typeface="Symbol"/>
              </a:rPr>
              <a:t> so stopou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58" grpId="0" animBg="1"/>
      <p:bldP spid="63" grpId="0"/>
      <p:bldP spid="31" grpId="0" animBg="1"/>
      <p:bldP spid="32" grpId="0"/>
      <p:bldP spid="34" grpId="0"/>
      <p:bldP spid="35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989285" y="1772816"/>
            <a:ext cx="3288824" cy="328882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705299" y="2592971"/>
            <a:ext cx="694095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2447" y="4569721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954" y="2622214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667037" y="1867178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14799" y="4586422"/>
            <a:ext cx="794563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4600621" y="3377896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320000" y="3420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pic>
        <p:nvPicPr>
          <p:cNvPr id="22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00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23"/>
          <p:cNvSpPr txBox="1"/>
          <p:nvPr/>
        </p:nvSpPr>
        <p:spPr>
          <a:xfrm>
            <a:off x="1080000" y="360000"/>
            <a:ext cx="627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Urobte rekonštrukciu roviny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/>
              <a:t> zo stredového priemetu do priestoru.</a:t>
            </a:r>
            <a:endParaRPr lang="sk-SK" sz="1600" dirty="0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  <p:grpSp>
        <p:nvGrpSpPr>
          <p:cNvPr id="14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17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989285" y="1772816"/>
            <a:ext cx="3288824" cy="328882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705299" y="3417067"/>
            <a:ext cx="694095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2447" y="4569721"/>
            <a:ext cx="369012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954" y="3446310"/>
            <a:ext cx="436338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016992" y="2228422"/>
            <a:ext cx="357790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14799" y="4586422"/>
            <a:ext cx="7945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4600621" y="3377896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320000" y="3420000"/>
            <a:ext cx="314510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pic>
        <p:nvPicPr>
          <p:cNvPr id="22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00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23"/>
          <p:cNvSpPr txBox="1"/>
          <p:nvPr/>
        </p:nvSpPr>
        <p:spPr>
          <a:xfrm>
            <a:off x="1080000" y="360000"/>
            <a:ext cx="627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Urobte rekonštrukciu roviny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/>
              <a:t> zo stredového priemetu do priestoru.</a:t>
            </a:r>
            <a:endParaRPr lang="sk-SK" sz="1600" dirty="0"/>
          </a:p>
        </p:txBody>
      </p:sp>
      <p:sp>
        <p:nvSpPr>
          <p:cNvPr id="14" name="Zástupný symbol čísla snímky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  <p:grpSp>
        <p:nvGrpSpPr>
          <p:cNvPr id="13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17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989285" y="1772816"/>
            <a:ext cx="3288824" cy="328882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rot="16200000">
            <a:off x="2022260" y="3937167"/>
            <a:ext cx="52327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71339" y="126876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9015" y="1196752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107303" y="3910467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4600621" y="3377896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320000" y="3420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pic>
        <p:nvPicPr>
          <p:cNvPr id="22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00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23"/>
          <p:cNvSpPr txBox="1"/>
          <p:nvPr/>
        </p:nvSpPr>
        <p:spPr>
          <a:xfrm>
            <a:off x="1080000" y="360000"/>
            <a:ext cx="627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Urobte rekonštrukciu roviny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/>
              <a:t> zo stredového priemetu do priestoru.</a:t>
            </a:r>
            <a:endParaRPr lang="sk-SK" sz="16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16200000">
            <a:off x="-60590" y="3965388"/>
            <a:ext cx="52327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  <p:grpSp>
        <p:nvGrpSpPr>
          <p:cNvPr id="17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1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60001" y="288000"/>
            <a:ext cx="836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Stredový priemet rovnobežných priamok, ktoré nie sú rovnobežné s priemetňou a neprechádzajú stredom premietania</a:t>
            </a:r>
            <a:endParaRPr lang="sk-SK" sz="1600" b="1" dirty="0"/>
          </a:p>
        </p:txBody>
      </p:sp>
      <p:cxnSp>
        <p:nvCxnSpPr>
          <p:cNvPr id="4" name="Rovná spojnica 3"/>
          <p:cNvCxnSpPr/>
          <p:nvPr/>
        </p:nvCxnSpPr>
        <p:spPr>
          <a:xfrm flipH="1">
            <a:off x="-68718" y="4342589"/>
            <a:ext cx="529883" cy="25591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>
            <a:spLocks/>
          </p:cNvSpPr>
          <p:nvPr/>
        </p:nvSpPr>
        <p:spPr>
          <a:xfrm>
            <a:off x="460257" y="964138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7" name="Rovná spojnica 6"/>
          <p:cNvCxnSpPr/>
          <p:nvPr/>
        </p:nvCxnSpPr>
        <p:spPr>
          <a:xfrm flipV="1">
            <a:off x="483732" y="5562158"/>
            <a:ext cx="219696" cy="1061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V="1">
            <a:off x="470160" y="3836385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631990" y="20497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2256232" y="3777923"/>
            <a:ext cx="1184070" cy="473628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077870" y="388276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1221702" y="359297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3281428" y="426526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cxnSp>
        <p:nvCxnSpPr>
          <p:cNvPr id="21" name="Rovná spojnica 20"/>
          <p:cNvCxnSpPr/>
          <p:nvPr/>
        </p:nvCxnSpPr>
        <p:spPr>
          <a:xfrm flipH="1">
            <a:off x="597786" y="1555423"/>
            <a:ext cx="1928598" cy="4235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3268852" y="28940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24" name="Rovná spojnica 23"/>
          <p:cNvCxnSpPr/>
          <p:nvPr/>
        </p:nvCxnSpPr>
        <p:spPr>
          <a:xfrm flipV="1">
            <a:off x="702807" y="3892223"/>
            <a:ext cx="3457423" cy="166980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660880" y="548637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Rovná spojnica 28"/>
          <p:cNvCxnSpPr/>
          <p:nvPr/>
        </p:nvCxnSpPr>
        <p:spPr>
          <a:xfrm flipH="1">
            <a:off x="57150" y="5684698"/>
            <a:ext cx="392136" cy="18938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790808" y="29375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32" name="Rovná spojnica 31"/>
          <p:cNvCxnSpPr/>
          <p:nvPr/>
        </p:nvCxnSpPr>
        <p:spPr>
          <a:xfrm flipV="1">
            <a:off x="1483857" y="2693110"/>
            <a:ext cx="2390775" cy="115465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3660454" y="405923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36" name="Skupina 75"/>
          <p:cNvGrpSpPr/>
          <p:nvPr/>
        </p:nvGrpSpPr>
        <p:grpSpPr>
          <a:xfrm>
            <a:off x="3728334" y="2697803"/>
            <a:ext cx="171052" cy="92527"/>
            <a:chOff x="4838514" y="2924944"/>
            <a:chExt cx="171052" cy="92527"/>
          </a:xfrm>
        </p:grpSpPr>
        <p:cxnSp>
          <p:nvCxnSpPr>
            <p:cNvPr id="37" name="Rovná spojnica 36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76"/>
          <p:cNvGrpSpPr/>
          <p:nvPr/>
        </p:nvGrpSpPr>
        <p:grpSpPr>
          <a:xfrm>
            <a:off x="3787914" y="3973428"/>
            <a:ext cx="171052" cy="92527"/>
            <a:chOff x="4838514" y="2924944"/>
            <a:chExt cx="171052" cy="92527"/>
          </a:xfrm>
        </p:grpSpPr>
        <p:cxnSp>
          <p:nvCxnSpPr>
            <p:cNvPr id="40" name="Rovná spojnica 39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ovná spojnica 40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Rovná spojnica 44"/>
          <p:cNvCxnSpPr/>
          <p:nvPr/>
        </p:nvCxnSpPr>
        <p:spPr>
          <a:xfrm flipH="1">
            <a:off x="17975" y="2951235"/>
            <a:ext cx="410047" cy="198038"/>
          </a:xfrm>
          <a:prstGeom prst="line">
            <a:avLst/>
          </a:prstGeom>
          <a:ln w="1905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 flipV="1">
            <a:off x="479922" y="2536472"/>
            <a:ext cx="810301" cy="391345"/>
          </a:xfrm>
          <a:prstGeom prst="line">
            <a:avLst/>
          </a:prstGeom>
          <a:ln w="190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 flipV="1">
            <a:off x="1267833" y="1305425"/>
            <a:ext cx="2572509" cy="1242426"/>
          </a:xfrm>
          <a:prstGeom prst="line">
            <a:avLst/>
          </a:prstGeom>
          <a:ln w="19050">
            <a:solidFill>
              <a:srgbClr val="009900"/>
            </a:solidFill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BlokTextu 47"/>
          <p:cNvSpPr txBox="1"/>
          <p:nvPr/>
        </p:nvSpPr>
        <p:spPr>
          <a:xfrm>
            <a:off x="973160" y="226711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endParaRPr lang="sk-SK" sz="1400" b="1" dirty="0"/>
          </a:p>
        </p:txBody>
      </p:sp>
      <p:sp>
        <p:nvSpPr>
          <p:cNvPr id="49" name="BlokTextu 48"/>
          <p:cNvSpPr txBox="1"/>
          <p:nvPr/>
        </p:nvSpPr>
        <p:spPr>
          <a:xfrm>
            <a:off x="3300266" y="15682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b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52" name="Rovná spojnica 51"/>
          <p:cNvCxnSpPr/>
          <p:nvPr/>
        </p:nvCxnSpPr>
        <p:spPr>
          <a:xfrm flipV="1">
            <a:off x="638435" y="1910530"/>
            <a:ext cx="749059" cy="40303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776006" y="30899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6" name="BlokTextu 55"/>
          <p:cNvSpPr txBox="1"/>
          <p:nvPr/>
        </p:nvSpPr>
        <p:spPr>
          <a:xfrm>
            <a:off x="951204" y="5487025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3848482" y="405923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smtClean="0">
                <a:solidFill>
                  <a:srgbClr val="009900"/>
                </a:solidFill>
              </a:rPr>
              <a:t>b´</a:t>
            </a:r>
            <a:endParaRPr lang="sk-SK" sz="1400" b="1" dirty="0">
              <a:solidFill>
                <a:srgbClr val="009900"/>
              </a:solidFill>
            </a:endParaRPr>
          </a:p>
        </p:txBody>
      </p:sp>
      <p:grpSp>
        <p:nvGrpSpPr>
          <p:cNvPr id="60" name="Skupina 75"/>
          <p:cNvGrpSpPr/>
          <p:nvPr/>
        </p:nvGrpSpPr>
        <p:grpSpPr>
          <a:xfrm>
            <a:off x="3512310" y="1383845"/>
            <a:ext cx="171052" cy="92527"/>
            <a:chOff x="4838514" y="2924944"/>
            <a:chExt cx="171052" cy="92527"/>
          </a:xfrm>
        </p:grpSpPr>
        <p:cxnSp>
          <p:nvCxnSpPr>
            <p:cNvPr id="61" name="Rovná spojnica 6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ovná spojnica 6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BlokTextu 66"/>
          <p:cNvSpPr txBox="1"/>
          <p:nvPr/>
        </p:nvSpPr>
        <p:spPr>
          <a:xfrm>
            <a:off x="4524894" y="314764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Stredový priemet navzájom rovnobežných priamok, ktoré nie sú rovnobežné s priemetňou a neprechádzajú stredom premietania, sú rôznobežky. </a:t>
            </a:r>
          </a:p>
          <a:p>
            <a:r>
              <a:rPr lang="sk-SK" sz="1600" b="1" dirty="0" smtClean="0"/>
              <a:t>Ich priesečníkom je ich spoločný </a:t>
            </a:r>
            <a:r>
              <a:rPr lang="sk-SK" sz="1600" b="1" dirty="0" err="1" smtClean="0"/>
              <a:t>úbežník</a:t>
            </a:r>
            <a:r>
              <a:rPr lang="sk-SK" sz="1600" b="1" dirty="0" smtClean="0"/>
              <a:t>.</a:t>
            </a:r>
          </a:p>
        </p:txBody>
      </p:sp>
      <p:sp>
        <p:nvSpPr>
          <p:cNvPr id="68" name="BlokTextu 67"/>
          <p:cNvSpPr txBox="1"/>
          <p:nvPr/>
        </p:nvSpPr>
        <p:spPr>
          <a:xfrm>
            <a:off x="4524894" y="903690"/>
            <a:ext cx="461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sú dané rovnobežné priamky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</a:t>
            </a:r>
            <a:r>
              <a:rPr lang="sk-SK" sz="1400" dirty="0" smtClean="0"/>
              <a:t> so </a:t>
            </a:r>
            <a:r>
              <a:rPr lang="sk-SK" sz="1400" dirty="0" err="1" smtClean="0"/>
              <a:t>stopníkmi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a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r>
              <a:rPr lang="sk-SK" sz="1400" dirty="0" smtClean="0"/>
              <a:t>.</a:t>
            </a:r>
          </a:p>
        </p:txBody>
      </p:sp>
      <p:cxnSp>
        <p:nvCxnSpPr>
          <p:cNvPr id="76" name="Rovná spojnica 75"/>
          <p:cNvCxnSpPr/>
          <p:nvPr/>
        </p:nvCxnSpPr>
        <p:spPr>
          <a:xfrm flipH="1">
            <a:off x="1241741" y="4248219"/>
            <a:ext cx="2204402" cy="137425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 flipH="1">
            <a:off x="463351" y="4385261"/>
            <a:ext cx="782382" cy="4877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BlokTextu 78"/>
          <p:cNvSpPr txBox="1"/>
          <p:nvPr/>
        </p:nvSpPr>
        <p:spPr>
          <a:xfrm>
            <a:off x="1167240" y="440542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81" name="BlokTextu 80"/>
          <p:cNvSpPr txBox="1"/>
          <p:nvPr/>
        </p:nvSpPr>
        <p:spPr>
          <a:xfrm>
            <a:off x="2129923" y="2202377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85" name="BlokTextu 84"/>
          <p:cNvSpPr txBox="1"/>
          <p:nvPr/>
        </p:nvSpPr>
        <p:spPr>
          <a:xfrm>
            <a:off x="144826" y="444352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cxnSp>
        <p:nvCxnSpPr>
          <p:cNvPr id="91" name="Rovná spojnica 90"/>
          <p:cNvCxnSpPr/>
          <p:nvPr/>
        </p:nvCxnSpPr>
        <p:spPr>
          <a:xfrm flipH="1">
            <a:off x="238042" y="4436629"/>
            <a:ext cx="232990" cy="1452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ovná spojnica 97"/>
          <p:cNvCxnSpPr/>
          <p:nvPr/>
        </p:nvCxnSpPr>
        <p:spPr>
          <a:xfrm flipH="1" flipV="1">
            <a:off x="1691502" y="1749046"/>
            <a:ext cx="435364" cy="62335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ovná spojnica 99"/>
          <p:cNvCxnSpPr/>
          <p:nvPr/>
        </p:nvCxnSpPr>
        <p:spPr>
          <a:xfrm flipH="1" flipV="1">
            <a:off x="2144236" y="2396087"/>
            <a:ext cx="1297690" cy="1858055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BlokTextu 100"/>
          <p:cNvSpPr txBox="1"/>
          <p:nvPr/>
        </p:nvSpPr>
        <p:spPr>
          <a:xfrm>
            <a:off x="2576253" y="32772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102" name="Ovál 101"/>
          <p:cNvSpPr>
            <a:spLocks noChangeAspect="1"/>
          </p:cNvSpPr>
          <p:nvPr/>
        </p:nvSpPr>
        <p:spPr>
          <a:xfrm>
            <a:off x="2716846" y="321941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BlokTextu 54"/>
          <p:cNvSpPr txBox="1"/>
          <p:nvPr/>
        </p:nvSpPr>
        <p:spPr>
          <a:xfrm>
            <a:off x="2051720" y="6260758"/>
            <a:ext cx="6678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Príklad: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 je stred úsečky </a:t>
            </a:r>
            <a:r>
              <a:rPr lang="sk-SK" sz="1400" b="1" dirty="0" smtClean="0"/>
              <a:t>AB</a:t>
            </a:r>
            <a:r>
              <a:rPr lang="sk-SK" sz="1400" dirty="0" smtClean="0"/>
              <a:t>, ale nie je stredom úsečky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2051720" y="5636848"/>
            <a:ext cx="677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Na priamkach, ktoré sú rôznobežné s priemetňou a neprechádzajú </a:t>
            </a:r>
          </a:p>
          <a:p>
            <a:r>
              <a:rPr lang="sk-SK" sz="1600" b="1" dirty="0" smtClean="0"/>
              <a:t>stredom premietania</a:t>
            </a:r>
            <a:r>
              <a:rPr lang="en-US" sz="1600" b="1" dirty="0" smtClean="0"/>
              <a:t>,</a:t>
            </a:r>
            <a:r>
              <a:rPr lang="sk-SK" sz="1600" b="1" dirty="0" smtClean="0"/>
              <a:t> sa nezachováva deliaci pomer bodov.</a:t>
            </a:r>
            <a:endParaRPr lang="sk-SK" sz="1600" dirty="0"/>
          </a:p>
        </p:txBody>
      </p:sp>
      <p:sp>
        <p:nvSpPr>
          <p:cNvPr id="58" name="Zástupný symbol čísla snímky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  <p:sp>
        <p:nvSpPr>
          <p:cNvPr id="63" name="Ovál 62"/>
          <p:cNvSpPr>
            <a:spLocks noChangeAspect="1"/>
          </p:cNvSpPr>
          <p:nvPr/>
        </p:nvSpPr>
        <p:spPr>
          <a:xfrm>
            <a:off x="221739" y="4432417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9" name="Skupina 15"/>
          <p:cNvGrpSpPr>
            <a:grpSpLocks/>
          </p:cNvGrpSpPr>
          <p:nvPr/>
        </p:nvGrpSpPr>
        <p:grpSpPr bwMode="auto">
          <a:xfrm>
            <a:off x="59292" y="6400788"/>
            <a:ext cx="1348082" cy="393700"/>
            <a:chOff x="2699794" y="4497810"/>
            <a:chExt cx="1347057" cy="393091"/>
          </a:xfrm>
        </p:grpSpPr>
        <p:pic>
          <p:nvPicPr>
            <p:cNvPr id="70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64" name="BlokTextu 63"/>
          <p:cNvSpPr txBox="1"/>
          <p:nvPr/>
        </p:nvSpPr>
        <p:spPr>
          <a:xfrm>
            <a:off x="4524894" y="1541312"/>
            <a:ext cx="4619106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Smerové priamky </a:t>
            </a:r>
            <a:r>
              <a:rPr lang="sk-SK" sz="1400" b="1" dirty="0" smtClean="0"/>
              <a:t>a´</a:t>
            </a:r>
            <a:r>
              <a:rPr lang="sk-SK" sz="1400" dirty="0" smtClean="0"/>
              <a:t> a </a:t>
            </a:r>
            <a:r>
              <a:rPr lang="sk-SK" sz="1400" b="1" dirty="0" smtClean="0"/>
              <a:t>b´</a:t>
            </a:r>
            <a:r>
              <a:rPr lang="sk-SK" sz="1400" dirty="0" smtClean="0"/>
              <a:t> sú totožné.</a:t>
            </a:r>
          </a:p>
          <a:p>
            <a:r>
              <a:rPr lang="sk-SK" sz="1400" dirty="0" err="1" smtClean="0"/>
              <a:t>Úbežníky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baseline="-25000" dirty="0" smtClean="0"/>
              <a:t>  </a:t>
            </a:r>
            <a:r>
              <a:rPr lang="sk-SK" sz="1400" dirty="0" smtClean="0"/>
              <a:t>a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sú totožné.</a:t>
            </a:r>
          </a:p>
          <a:p>
            <a:endParaRPr lang="sk-SK" sz="1400" b="1" baseline="-25000" dirty="0" smtClean="0"/>
          </a:p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=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 smtClean="0"/>
          </a:p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=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4" grpId="0"/>
      <p:bldP spid="54" grpId="0"/>
      <p:bldP spid="56" grpId="0"/>
      <p:bldP spid="59" grpId="0"/>
      <p:bldP spid="81" grpId="0"/>
      <p:bldP spid="101" grpId="0"/>
      <p:bldP spid="102" grpId="0" animBg="1"/>
      <p:bldP spid="55" grpId="0"/>
      <p:bldP spid="57" grpId="0"/>
      <p:bldP spid="63" grpId="0" animBg="1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989285" y="1772816"/>
            <a:ext cx="3288824" cy="328882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rot="16200000">
            <a:off x="850914" y="2449598"/>
            <a:ext cx="4916512" cy="26589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90576" y="2636912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 pitchFamily="18" charset="2"/>
              </a:rPr>
              <a:t>b</a:t>
            </a:r>
            <a:r>
              <a:rPr lang="sk-SK" sz="1400" b="1" baseline="-25000" dirty="0" err="1" smtClean="0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508104" y="1844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4600621" y="3377896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425617" y="348184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pic>
        <p:nvPicPr>
          <p:cNvPr id="22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00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BlokTextu 23"/>
          <p:cNvSpPr txBox="1"/>
          <p:nvPr/>
        </p:nvSpPr>
        <p:spPr>
          <a:xfrm>
            <a:off x="1079999" y="252000"/>
            <a:ext cx="786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Narysujte stredový priemet priamky </a:t>
            </a:r>
            <a:r>
              <a:rPr lang="sk-SK" sz="1600" b="1" dirty="0" smtClean="0"/>
              <a:t>c</a:t>
            </a:r>
            <a:r>
              <a:rPr lang="sk-SK" sz="1600" dirty="0" smtClean="0"/>
              <a:t>, ktorá je určená </a:t>
            </a:r>
            <a:r>
              <a:rPr lang="sk-SK" sz="1600" dirty="0" err="1" smtClean="0"/>
              <a:t>stopníkom</a:t>
            </a:r>
            <a:r>
              <a:rPr lang="sk-SK" sz="1600" dirty="0" smtClean="0"/>
              <a:t> </a:t>
            </a:r>
            <a:r>
              <a:rPr lang="sk-SK" sz="1600" b="1" dirty="0" err="1" smtClean="0"/>
              <a:t>P</a:t>
            </a:r>
            <a:r>
              <a:rPr lang="sk-SK" sz="1600" b="1" baseline="30000" dirty="0" err="1" smtClean="0"/>
              <a:t>c</a:t>
            </a:r>
            <a:r>
              <a:rPr lang="sk-SK" sz="1600" dirty="0" smtClean="0"/>
              <a:t> a je rovnobežná s priamkami </a:t>
            </a:r>
            <a:r>
              <a:rPr lang="sk-SK" sz="1600" b="1" dirty="0" smtClean="0"/>
              <a:t>a </a:t>
            </a:r>
            <a:r>
              <a:rPr lang="sk-SK" sz="1600" dirty="0" err="1" smtClean="0"/>
              <a:t>a</a:t>
            </a:r>
            <a:r>
              <a:rPr lang="sk-SK" sz="1600" dirty="0" smtClean="0"/>
              <a:t> </a:t>
            </a:r>
            <a:r>
              <a:rPr lang="sk-SK" sz="1600" b="1" dirty="0" smtClean="0"/>
              <a:t>b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Narysujte stredový priemet priamky</a:t>
            </a:r>
            <a:r>
              <a:rPr lang="sk-SK" sz="1600" b="1" dirty="0" smtClean="0"/>
              <a:t> e</a:t>
            </a:r>
            <a:r>
              <a:rPr lang="sk-SK" sz="1600" dirty="0" smtClean="0"/>
              <a:t>, ktorá prechádza bodom </a:t>
            </a:r>
            <a:r>
              <a:rPr lang="sk-SK" sz="1600" b="1" dirty="0" smtClean="0"/>
              <a:t>E </a:t>
            </a:r>
            <a:r>
              <a:rPr lang="sk-SK" sz="1600" dirty="0" smtClean="0"/>
              <a:t>a je rovnobežná s priamkami </a:t>
            </a:r>
            <a:r>
              <a:rPr lang="sk-SK" sz="1600" b="1" dirty="0" smtClean="0"/>
              <a:t>a </a:t>
            </a:r>
            <a:r>
              <a:rPr lang="sk-SK" sz="1600" dirty="0" err="1" smtClean="0"/>
              <a:t>a</a:t>
            </a:r>
            <a:r>
              <a:rPr lang="sk-SK" sz="1600" dirty="0" smtClean="0"/>
              <a:t> </a:t>
            </a:r>
            <a:r>
              <a:rPr lang="sk-SK" sz="1600" b="1" dirty="0" smtClean="0"/>
              <a:t>b</a:t>
            </a:r>
            <a:r>
              <a:rPr lang="sk-SK" sz="1600" dirty="0" smtClean="0"/>
              <a:t>. Nositeľkou bodu </a:t>
            </a:r>
            <a:r>
              <a:rPr lang="sk-SK" sz="1600" b="1" dirty="0" smtClean="0"/>
              <a:t>E </a:t>
            </a:r>
            <a:r>
              <a:rPr lang="sk-SK" sz="1600" dirty="0" smtClean="0"/>
              <a:t> je priamka </a:t>
            </a:r>
            <a:r>
              <a:rPr lang="sk-SK" sz="1600" b="1" dirty="0" smtClean="0"/>
              <a:t>g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16200000">
            <a:off x="-60590" y="3965388"/>
            <a:ext cx="52327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01682" y="349399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 pitchFamily="18" charset="2"/>
              </a:rPr>
              <a:t>a</a:t>
            </a:r>
            <a:r>
              <a:rPr lang="sk-SK" sz="1400" b="1" baseline="-25000" dirty="0" err="1" smtClean="0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 rot="120000" flipV="1">
            <a:off x="5815406" y="3363233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 rot="120000" flipV="1">
            <a:off x="1260884" y="3330758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 rot="120000" flipV="1">
            <a:off x="2521884" y="5142219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" name="BlokTextu 19"/>
          <p:cNvSpPr txBox="1"/>
          <p:nvPr/>
        </p:nvSpPr>
        <p:spPr>
          <a:xfrm>
            <a:off x="2611607" y="5081002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934589" y="5081657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293939" y="333724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c</a:t>
            </a:r>
            <a:endParaRPr lang="sk-SK" sz="1400" b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4599471" y="3481171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/>
              <a:t> E</a:t>
            </a:r>
            <a:r>
              <a:rPr lang="sk-SK" sz="1400" b="1" baseline="-25000" dirty="0" smtClean="0"/>
              <a:t>s</a:t>
            </a:r>
            <a:endParaRPr lang="sk-SK" sz="1400" b="1" dirty="0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 rot="120000" flipV="1">
            <a:off x="2515420" y="1717623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8" name="BlokTextu 27"/>
          <p:cNvSpPr txBox="1"/>
          <p:nvPr/>
        </p:nvSpPr>
        <p:spPr>
          <a:xfrm>
            <a:off x="2537186" y="173540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b</a:t>
            </a:r>
            <a:endParaRPr lang="sk-SK" sz="1400" b="1" dirty="0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 rot="120000" flipV="1">
            <a:off x="4190634" y="2057192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0" name="BlokTextu 29"/>
          <p:cNvSpPr txBox="1"/>
          <p:nvPr/>
        </p:nvSpPr>
        <p:spPr>
          <a:xfrm>
            <a:off x="4223689" y="208625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32" name="Rovná spojnica 31"/>
          <p:cNvCxnSpPr/>
          <p:nvPr/>
        </p:nvCxnSpPr>
        <p:spPr>
          <a:xfrm flipV="1">
            <a:off x="4067944" y="3341914"/>
            <a:ext cx="4093042" cy="870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BlokTextu 32"/>
          <p:cNvSpPr txBox="1"/>
          <p:nvPr/>
        </p:nvSpPr>
        <p:spPr>
          <a:xfrm>
            <a:off x="5684493" y="340642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g</a:t>
            </a:r>
            <a:endParaRPr lang="sk-SK" sz="1400" b="1" dirty="0"/>
          </a:p>
        </p:txBody>
      </p:sp>
      <p:sp>
        <p:nvSpPr>
          <p:cNvPr id="34" name="BlokTextu 33"/>
          <p:cNvSpPr txBox="1"/>
          <p:nvPr/>
        </p:nvSpPr>
        <p:spPr>
          <a:xfrm>
            <a:off x="6903108" y="337966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925" y="5831471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19"/>
          <p:cNvSpPr>
            <a:spLocks noChangeArrowheads="1"/>
          </p:cNvSpPr>
          <p:nvPr/>
        </p:nvSpPr>
        <p:spPr bwMode="auto">
          <a:xfrm rot="120000" flipV="1">
            <a:off x="6936852" y="3332107"/>
            <a:ext cx="72971" cy="7297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3" name="BlokTextu 42"/>
          <p:cNvSpPr txBox="1"/>
          <p:nvPr/>
        </p:nvSpPr>
        <p:spPr>
          <a:xfrm>
            <a:off x="4809952" y="5805264"/>
            <a:ext cx="372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Urobte rekonštrukciu bodu </a:t>
            </a:r>
            <a:r>
              <a:rPr lang="sk-SK" sz="1400" b="1" dirty="0" smtClean="0">
                <a:solidFill>
                  <a:srgbClr val="0033CC"/>
                </a:solidFill>
              </a:rPr>
              <a:t>E </a:t>
            </a:r>
            <a:r>
              <a:rPr lang="sk-SK" sz="1400" dirty="0" smtClean="0">
                <a:solidFill>
                  <a:srgbClr val="0033CC"/>
                </a:solidFill>
              </a:rPr>
              <a:t>do priestoru. Narysujte </a:t>
            </a:r>
            <a:r>
              <a:rPr lang="sk-SK" sz="1400" dirty="0" err="1" smtClean="0">
                <a:solidFill>
                  <a:srgbClr val="0033CC"/>
                </a:solidFill>
              </a:rPr>
              <a:t>stopník</a:t>
            </a:r>
            <a:r>
              <a:rPr lang="sk-SK" sz="1400" dirty="0" smtClean="0">
                <a:solidFill>
                  <a:srgbClr val="0033CC"/>
                </a:solidFill>
              </a:rPr>
              <a:t> priamky </a:t>
            </a:r>
            <a:r>
              <a:rPr lang="sk-SK" sz="1400" b="1" dirty="0" smtClean="0">
                <a:solidFill>
                  <a:srgbClr val="0033CC"/>
                </a:solidFill>
              </a:rPr>
              <a:t>e</a:t>
            </a:r>
            <a:r>
              <a:rPr lang="sk-SK" sz="1400" dirty="0" smtClean="0">
                <a:solidFill>
                  <a:srgbClr val="0033CC"/>
                </a:solidFill>
              </a:rPr>
              <a:t>.</a:t>
            </a:r>
            <a:endParaRPr lang="sk-SK" sz="1400" dirty="0">
              <a:solidFill>
                <a:srgbClr val="0033CC"/>
              </a:solidFill>
            </a:endParaRPr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908368" y="330893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 pitchFamily="18" charset="2"/>
              </a:rPr>
              <a:t>g</a:t>
            </a:r>
            <a:r>
              <a:rPr lang="sk-SK" sz="1400" b="1" baseline="-25000" dirty="0" err="1" smtClean="0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grpSp>
        <p:nvGrpSpPr>
          <p:cNvPr id="35" name="Skupina 15"/>
          <p:cNvGrpSpPr>
            <a:grpSpLocks/>
          </p:cNvGrpSpPr>
          <p:nvPr/>
        </p:nvGrpSpPr>
        <p:grpSpPr bwMode="auto">
          <a:xfrm>
            <a:off x="95500" y="6319312"/>
            <a:ext cx="1348082" cy="393700"/>
            <a:chOff x="2699794" y="4497810"/>
            <a:chExt cx="1347057" cy="393091"/>
          </a:xfrm>
        </p:grpSpPr>
        <p:pic>
          <p:nvPicPr>
            <p:cNvPr id="38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ovná spojnica 28"/>
          <p:cNvCxnSpPr/>
          <p:nvPr/>
        </p:nvCxnSpPr>
        <p:spPr>
          <a:xfrm flipH="1" flipV="1">
            <a:off x="2103120" y="1616147"/>
            <a:ext cx="435364" cy="623359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/>
          <p:nvPr/>
        </p:nvCxnSpPr>
        <p:spPr>
          <a:xfrm flipH="1">
            <a:off x="885825" y="4931642"/>
            <a:ext cx="455342" cy="14630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H="1">
            <a:off x="874969" y="4252362"/>
            <a:ext cx="782382" cy="4877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flipH="1">
            <a:off x="145855" y="4301409"/>
            <a:ext cx="721044" cy="44951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ľná forma 10"/>
          <p:cNvSpPr>
            <a:spLocks/>
          </p:cNvSpPr>
          <p:nvPr/>
        </p:nvSpPr>
        <p:spPr>
          <a:xfrm>
            <a:off x="898446" y="801276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043608" y="19168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2239225" y="3473574"/>
            <a:ext cx="1612695" cy="645078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5010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2541541" y="2069478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</a:t>
            </a:r>
            <a:endParaRPr lang="sk-SK" sz="1400" b="1" dirty="0"/>
          </a:p>
        </p:txBody>
      </p:sp>
      <p:sp>
        <p:nvSpPr>
          <p:cNvPr id="55" name="BlokTextu 54"/>
          <p:cNvSpPr txBox="1"/>
          <p:nvPr/>
        </p:nvSpPr>
        <p:spPr>
          <a:xfrm>
            <a:off x="1546200" y="425075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693046" y="413236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409746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2" name="Rovná spojnica 71"/>
          <p:cNvCxnSpPr/>
          <p:nvPr/>
        </p:nvCxnSpPr>
        <p:spPr>
          <a:xfrm flipH="1">
            <a:off x="971600" y="1484784"/>
            <a:ext cx="1930969" cy="4218420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360000" y="288000"/>
            <a:ext cx="7688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rovnobežných priamok, ktoré sú rovnobežné s priemetňou </a:t>
            </a:r>
          </a:p>
          <a:p>
            <a:r>
              <a:rPr lang="sk-SK" sz="1600" b="1" dirty="0" smtClean="0"/>
              <a:t>a neprechádzajú bodom S</a:t>
            </a:r>
            <a:endParaRPr lang="sk-SK" sz="1600" b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3523888" y="20971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2202426" y="280468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555854" y="2263188"/>
            <a:ext cx="1297690" cy="185805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lokTextu 67"/>
          <p:cNvSpPr txBox="1"/>
          <p:nvPr/>
        </p:nvSpPr>
        <p:spPr>
          <a:xfrm>
            <a:off x="4300644" y="300495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3" name="Skupina 75"/>
          <p:cNvGrpSpPr/>
          <p:nvPr/>
        </p:nvGrpSpPr>
        <p:grpSpPr>
          <a:xfrm>
            <a:off x="3572730" y="1998590"/>
            <a:ext cx="171052" cy="92527"/>
            <a:chOff x="4838514" y="2924944"/>
            <a:chExt cx="171052" cy="92527"/>
          </a:xfrm>
        </p:grpSpPr>
        <p:cxnSp>
          <p:nvCxnSpPr>
            <p:cNvPr id="73" name="Rovná spojnica 7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76"/>
          <p:cNvGrpSpPr/>
          <p:nvPr/>
        </p:nvGrpSpPr>
        <p:grpSpPr>
          <a:xfrm>
            <a:off x="2353862" y="2478038"/>
            <a:ext cx="171052" cy="92527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BlokTextu 80"/>
          <p:cNvSpPr txBox="1"/>
          <p:nvPr/>
        </p:nvSpPr>
        <p:spPr>
          <a:xfrm>
            <a:off x="2987871" y="31443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50" name="Rovná spojnica 49"/>
          <p:cNvCxnSpPr/>
          <p:nvPr/>
        </p:nvCxnSpPr>
        <p:spPr>
          <a:xfrm flipH="1">
            <a:off x="1906093" y="1591582"/>
            <a:ext cx="1930969" cy="4218420"/>
          </a:xfrm>
          <a:prstGeom prst="line">
            <a:avLst/>
          </a:prstGeom>
          <a:ln w="1905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H="1">
            <a:off x="3406141" y="2160605"/>
            <a:ext cx="1335192" cy="2916878"/>
          </a:xfrm>
          <a:prstGeom prst="line">
            <a:avLst/>
          </a:prstGeom>
          <a:ln w="1905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76"/>
          <p:cNvGrpSpPr/>
          <p:nvPr/>
        </p:nvGrpSpPr>
        <p:grpSpPr>
          <a:xfrm>
            <a:off x="4309508" y="2916188"/>
            <a:ext cx="171052" cy="92527"/>
            <a:chOff x="4838514" y="2924944"/>
            <a:chExt cx="171052" cy="92527"/>
          </a:xfrm>
        </p:grpSpPr>
        <p:cxnSp>
          <p:nvCxnSpPr>
            <p:cNvPr id="57" name="Rovná spojnica 56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ovná spojnica 5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Rovná spojnica 61"/>
          <p:cNvCxnSpPr/>
          <p:nvPr/>
        </p:nvCxnSpPr>
        <p:spPr>
          <a:xfrm flipH="1">
            <a:off x="1343025" y="4118029"/>
            <a:ext cx="2511743" cy="807066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ovná spojnica 63"/>
          <p:cNvCxnSpPr/>
          <p:nvPr/>
        </p:nvCxnSpPr>
        <p:spPr>
          <a:xfrm flipH="1">
            <a:off x="471995" y="5073774"/>
            <a:ext cx="426868" cy="13716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BlokTextu 76"/>
          <p:cNvSpPr txBox="1"/>
          <p:nvPr/>
        </p:nvSpPr>
        <p:spPr>
          <a:xfrm>
            <a:off x="1273145" y="489704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34" name="BlokTextu 33"/>
          <p:cNvSpPr txBox="1"/>
          <p:nvPr/>
        </p:nvSpPr>
        <p:spPr>
          <a:xfrm>
            <a:off x="2565249" y="418802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3" name="Ovál 32"/>
          <p:cNvSpPr>
            <a:spLocks noChangeAspect="1"/>
          </p:cNvSpPr>
          <p:nvPr/>
        </p:nvSpPr>
        <p:spPr>
          <a:xfrm>
            <a:off x="2636388" y="4170285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BlokTextu 81"/>
          <p:cNvSpPr txBox="1"/>
          <p:nvPr/>
        </p:nvSpPr>
        <p:spPr>
          <a:xfrm>
            <a:off x="2381358" y="456058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C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3" name="Ovál 82"/>
          <p:cNvSpPr>
            <a:spLocks noChangeAspect="1"/>
          </p:cNvSpPr>
          <p:nvPr/>
        </p:nvSpPr>
        <p:spPr>
          <a:xfrm>
            <a:off x="2463383" y="454284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8" name="Rovná spojnica 47"/>
          <p:cNvCxnSpPr/>
          <p:nvPr/>
        </p:nvCxnSpPr>
        <p:spPr>
          <a:xfrm flipH="1">
            <a:off x="1646748" y="4115320"/>
            <a:ext cx="2202304" cy="137294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ál 79"/>
          <p:cNvSpPr>
            <a:spLocks noChangeAspect="1"/>
          </p:cNvSpPr>
          <p:nvPr/>
        </p:nvSpPr>
        <p:spPr>
          <a:xfrm>
            <a:off x="3128464" y="3086520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9" name="Rovná spojnica 48"/>
          <p:cNvCxnSpPr/>
          <p:nvPr/>
        </p:nvCxnSpPr>
        <p:spPr>
          <a:xfrm flipV="1">
            <a:off x="123708" y="3605242"/>
            <a:ext cx="763879" cy="1668780"/>
          </a:xfrm>
          <a:prstGeom prst="line">
            <a:avLst/>
          </a:prstGeom>
          <a:ln w="19050">
            <a:solidFill>
              <a:srgbClr val="0099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BlokTextu 52"/>
          <p:cNvSpPr txBox="1"/>
          <p:nvPr/>
        </p:nvSpPr>
        <p:spPr>
          <a:xfrm>
            <a:off x="2063660" y="9087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d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65" name="Rovná spojnica 64"/>
          <p:cNvCxnSpPr/>
          <p:nvPr/>
        </p:nvCxnSpPr>
        <p:spPr>
          <a:xfrm flipH="1">
            <a:off x="906164" y="1564764"/>
            <a:ext cx="926072" cy="2023110"/>
          </a:xfrm>
          <a:prstGeom prst="line">
            <a:avLst/>
          </a:prstGeom>
          <a:ln w="19050">
            <a:solidFill>
              <a:srgbClr val="0099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vná spojnica 73"/>
          <p:cNvCxnSpPr/>
          <p:nvPr/>
        </p:nvCxnSpPr>
        <p:spPr>
          <a:xfrm flipH="1">
            <a:off x="1842309" y="844714"/>
            <a:ext cx="319138" cy="697190"/>
          </a:xfrm>
          <a:prstGeom prst="line">
            <a:avLst/>
          </a:prstGeom>
          <a:ln w="19050">
            <a:solidFill>
              <a:srgbClr val="00990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4498810" y="300495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smtClean="0">
                <a:solidFill>
                  <a:srgbClr val="009900"/>
                </a:solidFill>
              </a:rPr>
              <a:t>d´</a:t>
            </a:r>
            <a:endParaRPr lang="sk-SK" sz="1400" b="1" dirty="0">
              <a:solidFill>
                <a:srgbClr val="009900"/>
              </a:solidFill>
            </a:endParaRPr>
          </a:p>
        </p:txBody>
      </p:sp>
      <p:grpSp>
        <p:nvGrpSpPr>
          <p:cNvPr id="88" name="Skupina 76"/>
          <p:cNvGrpSpPr/>
          <p:nvPr/>
        </p:nvGrpSpPr>
        <p:grpSpPr>
          <a:xfrm>
            <a:off x="1922562" y="1144176"/>
            <a:ext cx="171052" cy="92527"/>
            <a:chOff x="4838514" y="2924944"/>
            <a:chExt cx="171052" cy="92527"/>
          </a:xfrm>
        </p:grpSpPr>
        <p:cxnSp>
          <p:nvCxnSpPr>
            <p:cNvPr id="89" name="Rovná spojnica 8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ovná spojnica 8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Rovná spojnica 90"/>
          <p:cNvCxnSpPr/>
          <p:nvPr/>
        </p:nvCxnSpPr>
        <p:spPr>
          <a:xfrm flipH="1">
            <a:off x="953166" y="1427604"/>
            <a:ext cx="1482823" cy="3239395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1619672" y="295708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5" name="BlokTextu 94"/>
          <p:cNvSpPr txBox="1"/>
          <p:nvPr/>
        </p:nvSpPr>
        <p:spPr>
          <a:xfrm>
            <a:off x="5076056" y="1012584"/>
            <a:ext cx="403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sú dané rovnobežné priamky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d</a:t>
            </a:r>
            <a:r>
              <a:rPr lang="sk-SK" sz="1400" dirty="0" smtClean="0"/>
              <a:t>, ktoré sú rovnobežné s priemetňou a neprechádzajú bodom </a:t>
            </a:r>
            <a:r>
              <a:rPr lang="sk-SK" sz="1400" b="1" dirty="0" smtClean="0"/>
              <a:t>S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Smerové priamky </a:t>
            </a:r>
            <a:r>
              <a:rPr lang="sk-SK" sz="1400" b="1" dirty="0" smtClean="0"/>
              <a:t>a´</a:t>
            </a:r>
            <a:r>
              <a:rPr lang="sk-SK" sz="1400" dirty="0" smtClean="0"/>
              <a:t> a </a:t>
            </a:r>
            <a:r>
              <a:rPr lang="sk-SK" sz="1400" b="1" dirty="0" smtClean="0"/>
              <a:t>d´</a:t>
            </a:r>
            <a:r>
              <a:rPr lang="sk-SK" sz="1400" dirty="0" smtClean="0"/>
              <a:t> sú totožné.</a:t>
            </a:r>
          </a:p>
          <a:p>
            <a:endParaRPr lang="sk-SK" sz="1400" dirty="0" smtClean="0"/>
          </a:p>
          <a:p>
            <a:r>
              <a:rPr lang="sk-SK" sz="1400" dirty="0" smtClean="0"/>
              <a:t>Priamky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d </a:t>
            </a:r>
            <a:r>
              <a:rPr lang="sk-SK" sz="1400" dirty="0" smtClean="0"/>
              <a:t>majú spoločný nevlastný bod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dirty="0" smtClean="0"/>
              <a:t>, ktorý je zároveň aj ich </a:t>
            </a:r>
            <a:r>
              <a:rPr lang="sk-SK" sz="1400" dirty="0" err="1" smtClean="0"/>
              <a:t>stopníkom</a:t>
            </a:r>
            <a:r>
              <a:rPr lang="sk-SK" sz="1400" dirty="0" smtClean="0"/>
              <a:t>, aj </a:t>
            </a:r>
            <a:r>
              <a:rPr lang="sk-SK" sz="1400" dirty="0" err="1" smtClean="0"/>
              <a:t>úbežníkom</a:t>
            </a:r>
            <a:r>
              <a:rPr lang="sk-SK" sz="1400" dirty="0" smtClean="0"/>
              <a:t>.</a:t>
            </a:r>
          </a:p>
        </p:txBody>
      </p:sp>
      <p:grpSp>
        <p:nvGrpSpPr>
          <p:cNvPr id="96" name="Skupina 76"/>
          <p:cNvGrpSpPr/>
          <p:nvPr/>
        </p:nvGrpSpPr>
        <p:grpSpPr>
          <a:xfrm>
            <a:off x="2006382" y="2112337"/>
            <a:ext cx="171052" cy="92527"/>
            <a:chOff x="4838514" y="2924944"/>
            <a:chExt cx="171052" cy="92527"/>
          </a:xfrm>
        </p:grpSpPr>
        <p:cxnSp>
          <p:nvCxnSpPr>
            <p:cNvPr id="97" name="Rovná spojnica 96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BlokTextu 98"/>
          <p:cNvSpPr txBox="1"/>
          <p:nvPr/>
        </p:nvSpPr>
        <p:spPr>
          <a:xfrm>
            <a:off x="3851920" y="4703564"/>
            <a:ext cx="529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sú na priamke </a:t>
            </a:r>
            <a:r>
              <a:rPr lang="sk-SK" sz="1400" b="1" dirty="0" smtClean="0"/>
              <a:t>a </a:t>
            </a:r>
            <a:r>
              <a:rPr lang="sk-SK" sz="1400" dirty="0" smtClean="0"/>
              <a:t>dané body </a:t>
            </a:r>
            <a:r>
              <a:rPr lang="sk-SK" sz="1400" b="1" dirty="0" smtClean="0"/>
              <a:t>A</a:t>
            </a:r>
            <a:r>
              <a:rPr lang="sk-SK" sz="1400" dirty="0" smtClean="0"/>
              <a:t>, </a:t>
            </a:r>
            <a:r>
              <a:rPr lang="sk-SK" sz="1400" b="1" dirty="0" smtClean="0"/>
              <a:t>B</a:t>
            </a:r>
            <a:r>
              <a:rPr lang="sk-SK" sz="1400" dirty="0" smtClean="0"/>
              <a:t>, </a:t>
            </a:r>
            <a:r>
              <a:rPr lang="sk-SK" sz="1400" b="1" dirty="0" smtClean="0"/>
              <a:t>C</a:t>
            </a:r>
            <a:r>
              <a:rPr lang="sk-SK" sz="1400" dirty="0" smtClean="0"/>
              <a:t>.  Ich stredové priemety sú body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 Z podobnosti trojuholníkov </a:t>
            </a:r>
            <a:r>
              <a:rPr lang="sk-SK" sz="1400" b="1" dirty="0" smtClean="0"/>
              <a:t>SAB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SA</a:t>
            </a:r>
            <a:r>
              <a:rPr lang="sk-SK" sz="1400" b="1" baseline="-25000" dirty="0" err="1" smtClean="0"/>
              <a:t>s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 a </a:t>
            </a:r>
            <a:r>
              <a:rPr lang="sk-SK" sz="1400" b="1" dirty="0" smtClean="0"/>
              <a:t>SAC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SA</a:t>
            </a:r>
            <a:r>
              <a:rPr lang="sk-SK" sz="1400" b="1" baseline="-25000" dirty="0" err="1" smtClean="0"/>
              <a:t>s</a:t>
            </a:r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vyplýva, že deliaci pomer bodov </a:t>
            </a:r>
            <a:r>
              <a:rPr lang="sk-SK" sz="1400" b="1" dirty="0" smtClean="0"/>
              <a:t>A</a:t>
            </a:r>
            <a:r>
              <a:rPr lang="en-US" sz="1400" dirty="0" smtClean="0"/>
              <a:t>, </a:t>
            </a:r>
            <a:r>
              <a:rPr lang="sk-SK" sz="1400" b="1" dirty="0" smtClean="0"/>
              <a:t>B</a:t>
            </a:r>
            <a:r>
              <a:rPr lang="en-US" sz="1400" dirty="0" smtClean="0"/>
              <a:t>, </a:t>
            </a:r>
            <a:r>
              <a:rPr lang="sk-SK" sz="1400" b="1" dirty="0" smtClean="0"/>
              <a:t>C </a:t>
            </a:r>
            <a:r>
              <a:rPr lang="sk-SK" sz="1400" dirty="0" smtClean="0"/>
              <a:t> je zhodný s deliacim pomerom bodov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en-US" sz="1400" dirty="0" smtClean="0"/>
              <a:t>,</a:t>
            </a:r>
            <a:r>
              <a:rPr lang="en-US" sz="1400" b="1" baseline="-25000" dirty="0" smtClean="0"/>
              <a:t> </a:t>
            </a:r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, </a:t>
            </a:r>
            <a:r>
              <a:rPr lang="sk-SK" sz="1400" b="1" dirty="0" smtClean="0"/>
              <a:t>B</a:t>
            </a:r>
            <a:r>
              <a:rPr lang="en-US" sz="1400" dirty="0" smtClean="0"/>
              <a:t>; </a:t>
            </a:r>
            <a:r>
              <a:rPr lang="sk-SK" sz="1400" b="1" dirty="0" smtClean="0"/>
              <a:t>C</a:t>
            </a:r>
            <a:r>
              <a:rPr lang="sk-SK" sz="1400" dirty="0" smtClean="0"/>
              <a:t>) = (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, 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en-US" sz="1400" dirty="0" smtClean="0"/>
              <a:t>;</a:t>
            </a:r>
            <a:r>
              <a:rPr lang="en-US" sz="1400" b="1" dirty="0" smtClean="0"/>
              <a:t> </a:t>
            </a:r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)</a:t>
            </a:r>
            <a:endParaRPr lang="sk-SK" sz="1600" b="1" dirty="0"/>
          </a:p>
        </p:txBody>
      </p:sp>
      <p:sp>
        <p:nvSpPr>
          <p:cNvPr id="100" name="BlokTextu 99"/>
          <p:cNvSpPr txBox="1"/>
          <p:nvPr/>
        </p:nvSpPr>
        <p:spPr>
          <a:xfrm>
            <a:off x="4324578" y="2101822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3779912" y="1556792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2870096" y="135219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1691680" y="84090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2388900" y="1321336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Rovná spojnica 106"/>
          <p:cNvCxnSpPr/>
          <p:nvPr/>
        </p:nvCxnSpPr>
        <p:spPr>
          <a:xfrm flipH="1" flipV="1">
            <a:off x="1257300" y="4004968"/>
            <a:ext cx="2595563" cy="106394"/>
          </a:xfrm>
          <a:prstGeom prst="line">
            <a:avLst/>
          </a:prstGeom>
          <a:ln w="12700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 flipH="1" flipV="1">
            <a:off x="902970" y="3996735"/>
            <a:ext cx="338336" cy="10621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ovná spojnica 112"/>
          <p:cNvCxnSpPr/>
          <p:nvPr/>
        </p:nvCxnSpPr>
        <p:spPr>
          <a:xfrm>
            <a:off x="719004" y="3988302"/>
            <a:ext cx="195396" cy="8009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BlokTextu 116"/>
          <p:cNvSpPr txBox="1"/>
          <p:nvPr/>
        </p:nvSpPr>
        <p:spPr>
          <a:xfrm>
            <a:off x="443723" y="378779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D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1181735" y="395938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70" name="BlokTextu 69"/>
          <p:cNvSpPr txBox="1"/>
          <p:nvPr/>
        </p:nvSpPr>
        <p:spPr>
          <a:xfrm>
            <a:off x="4355976" y="3501008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Stredové priemety navzájom rovnobežných priamok, ktoré sú rovnobežné s priemetňou a neprechádzajú bodom S, sú rovnobežky.</a:t>
            </a:r>
            <a:endParaRPr lang="sk-SK" sz="1600" dirty="0"/>
          </a:p>
        </p:txBody>
      </p:sp>
      <p:sp>
        <p:nvSpPr>
          <p:cNvPr id="69" name="Zástupný symbol čísla snímky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28</a:t>
            </a:fld>
            <a:endParaRPr lang="sk-SK" dirty="0"/>
          </a:p>
        </p:txBody>
      </p:sp>
      <p:grpSp>
        <p:nvGrpSpPr>
          <p:cNvPr id="71" name="Skupina 15"/>
          <p:cNvGrpSpPr>
            <a:grpSpLocks/>
          </p:cNvGrpSpPr>
          <p:nvPr/>
        </p:nvGrpSpPr>
        <p:grpSpPr bwMode="auto">
          <a:xfrm>
            <a:off x="167924" y="6264994"/>
            <a:ext cx="1348082" cy="393700"/>
            <a:chOff x="2699794" y="4497810"/>
            <a:chExt cx="1347057" cy="393091"/>
          </a:xfrm>
        </p:grpSpPr>
        <p:pic>
          <p:nvPicPr>
            <p:cNvPr id="7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87" name="BlokTextu 86"/>
          <p:cNvSpPr txBox="1"/>
          <p:nvPr/>
        </p:nvSpPr>
        <p:spPr>
          <a:xfrm>
            <a:off x="3851920" y="6009585"/>
            <a:ext cx="529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Na priamkach, ktoré sú rovnobežné s priemetňou</a:t>
            </a:r>
            <a:endParaRPr lang="en-US" sz="1600" b="1" dirty="0" smtClean="0"/>
          </a:p>
          <a:p>
            <a:r>
              <a:rPr lang="sk-SK" sz="1600" b="1" dirty="0" smtClean="0"/>
              <a:t>a neprechádzajú bodom S, sa zachováva deliaci pomer bodov.</a:t>
            </a:r>
            <a:endParaRPr lang="sk-SK" sz="1600" b="1" dirty="0"/>
          </a:p>
        </p:txBody>
      </p:sp>
      <p:sp>
        <p:nvSpPr>
          <p:cNvPr id="92" name="Ovál 91"/>
          <p:cNvSpPr>
            <a:spLocks noChangeAspect="1"/>
          </p:cNvSpPr>
          <p:nvPr/>
        </p:nvSpPr>
        <p:spPr>
          <a:xfrm>
            <a:off x="694686" y="3970707"/>
            <a:ext cx="37145" cy="371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" grpId="0"/>
      <p:bldP spid="61" grpId="0"/>
      <p:bldP spid="68" grpId="0"/>
      <p:bldP spid="81" grpId="0"/>
      <p:bldP spid="77" grpId="0"/>
      <p:bldP spid="34" grpId="0"/>
      <p:bldP spid="33" grpId="0" animBg="1"/>
      <p:bldP spid="82" grpId="0"/>
      <p:bldP spid="83" grpId="0" animBg="1"/>
      <p:bldP spid="80" grpId="0" animBg="1"/>
      <p:bldP spid="86" grpId="0"/>
      <p:bldP spid="94" grpId="0"/>
      <p:bldP spid="99" grpId="0"/>
      <p:bldP spid="100" grpId="0"/>
      <p:bldP spid="102" grpId="0"/>
      <p:bldP spid="104" grpId="0"/>
      <p:bldP spid="117" grpId="0"/>
      <p:bldP spid="118" grpId="0"/>
      <p:bldP spid="70" grpId="0"/>
      <p:bldP spid="87" grpId="0"/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Rovná spojnica 75"/>
          <p:cNvCxnSpPr/>
          <p:nvPr/>
        </p:nvCxnSpPr>
        <p:spPr>
          <a:xfrm flipH="1" flipV="1">
            <a:off x="1153334" y="3986779"/>
            <a:ext cx="459114" cy="703974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Voľná forma 50"/>
          <p:cNvSpPr/>
          <p:nvPr/>
        </p:nvSpPr>
        <p:spPr>
          <a:xfrm>
            <a:off x="261552" y="1109245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FF00">
              <a:alpha val="44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254000" y="3536950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9" name="Rovná spojnica 88"/>
          <p:cNvCxnSpPr/>
          <p:nvPr/>
        </p:nvCxnSpPr>
        <p:spPr>
          <a:xfrm flipH="1" flipV="1">
            <a:off x="1966603" y="1196954"/>
            <a:ext cx="459114" cy="703974"/>
          </a:xfrm>
          <a:prstGeom prst="line">
            <a:avLst/>
          </a:prstGeom>
          <a:ln w="19050">
            <a:solidFill>
              <a:srgbClr val="00FF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ovná spojnica 110"/>
          <p:cNvCxnSpPr/>
          <p:nvPr/>
        </p:nvCxnSpPr>
        <p:spPr>
          <a:xfrm rot="16200000" flipH="1">
            <a:off x="1155473" y="1622901"/>
            <a:ext cx="508802" cy="29435"/>
          </a:xfrm>
          <a:prstGeom prst="line">
            <a:avLst/>
          </a:prstGeom>
          <a:ln w="190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ľná forma 17"/>
          <p:cNvSpPr/>
          <p:nvPr/>
        </p:nvSpPr>
        <p:spPr>
          <a:xfrm>
            <a:off x="246826" y="2366720"/>
            <a:ext cx="2508250" cy="1511300"/>
          </a:xfrm>
          <a:custGeom>
            <a:avLst/>
            <a:gdLst>
              <a:gd name="connsiteX0" fmla="*/ 679450 w 2508250"/>
              <a:gd name="connsiteY0" fmla="*/ 1511300 h 1511300"/>
              <a:gd name="connsiteX1" fmla="*/ 2508250 w 2508250"/>
              <a:gd name="connsiteY1" fmla="*/ 615950 h 1511300"/>
              <a:gd name="connsiteX2" fmla="*/ 1809750 w 2508250"/>
              <a:gd name="connsiteY2" fmla="*/ 0 h 1511300"/>
              <a:gd name="connsiteX3" fmla="*/ 0 w 2508250"/>
              <a:gd name="connsiteY3" fmla="*/ 850900 h 1511300"/>
              <a:gd name="connsiteX4" fmla="*/ 679450 w 2508250"/>
              <a:gd name="connsiteY4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50" h="1511300">
                <a:moveTo>
                  <a:pt x="679450" y="1511300"/>
                </a:moveTo>
                <a:lnTo>
                  <a:pt x="2508250" y="615950"/>
                </a:lnTo>
                <a:lnTo>
                  <a:pt x="1809750" y="0"/>
                </a:lnTo>
                <a:lnTo>
                  <a:pt x="0" y="850900"/>
                </a:lnTo>
                <a:lnTo>
                  <a:pt x="679450" y="1511300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60000" y="106940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Rovnobežné roviny </a:t>
            </a:r>
          </a:p>
          <a:p>
            <a:r>
              <a:rPr lang="sk-SK" sz="1600" b="1" dirty="0" smtClean="0"/>
              <a:t>a priamky rovnobežné s rovinou</a:t>
            </a:r>
            <a:endParaRPr lang="sk-SK" sz="1600" b="1" dirty="0"/>
          </a:p>
        </p:txBody>
      </p:sp>
      <p:sp>
        <p:nvSpPr>
          <p:cNvPr id="4" name="Voľná forma 3"/>
          <p:cNvSpPr/>
          <p:nvPr/>
        </p:nvSpPr>
        <p:spPr>
          <a:xfrm>
            <a:off x="940988" y="747308"/>
            <a:ext cx="1802212" cy="6019251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  <a:gd name="connsiteX0" fmla="*/ 0 w 1802180"/>
              <a:gd name="connsiteY0" fmla="*/ 1216979 h 6019251"/>
              <a:gd name="connsiteX1" fmla="*/ 7670 w 1802180"/>
              <a:gd name="connsiteY1" fmla="*/ 6019251 h 6019251"/>
              <a:gd name="connsiteX2" fmla="*/ 1802180 w 1802180"/>
              <a:gd name="connsiteY2" fmla="*/ 5116281 h 6019251"/>
              <a:gd name="connsiteX3" fmla="*/ 1796058 w 1802180"/>
              <a:gd name="connsiteY3" fmla="*/ 336983 h 6019251"/>
              <a:gd name="connsiteX4" fmla="*/ 1802148 w 1802180"/>
              <a:gd name="connsiteY4" fmla="*/ 0 h 6019251"/>
              <a:gd name="connsiteX5" fmla="*/ 0 w 1802180"/>
              <a:gd name="connsiteY5" fmla="*/ 1216979 h 6019251"/>
              <a:gd name="connsiteX0" fmla="*/ 0 w 1802212"/>
              <a:gd name="connsiteY0" fmla="*/ 859765 h 6019251"/>
              <a:gd name="connsiteX1" fmla="*/ 7702 w 1802212"/>
              <a:gd name="connsiteY1" fmla="*/ 6019251 h 6019251"/>
              <a:gd name="connsiteX2" fmla="*/ 1802212 w 1802212"/>
              <a:gd name="connsiteY2" fmla="*/ 5116281 h 6019251"/>
              <a:gd name="connsiteX3" fmla="*/ 1796090 w 1802212"/>
              <a:gd name="connsiteY3" fmla="*/ 336983 h 6019251"/>
              <a:gd name="connsiteX4" fmla="*/ 1802180 w 1802212"/>
              <a:gd name="connsiteY4" fmla="*/ 0 h 6019251"/>
              <a:gd name="connsiteX5" fmla="*/ 0 w 1802212"/>
              <a:gd name="connsiteY5" fmla="*/ 859765 h 60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2212" h="6019251">
                <a:moveTo>
                  <a:pt x="0" y="859765"/>
                </a:moveTo>
                <a:cubicBezTo>
                  <a:pt x="2557" y="2460522"/>
                  <a:pt x="5145" y="4418494"/>
                  <a:pt x="7702" y="6019251"/>
                </a:cubicBezTo>
                <a:lnTo>
                  <a:pt x="1802212" y="5116281"/>
                </a:lnTo>
                <a:cubicBezTo>
                  <a:pt x="1800171" y="3523182"/>
                  <a:pt x="1798131" y="1930082"/>
                  <a:pt x="1796090" y="336983"/>
                </a:cubicBezTo>
                <a:lnTo>
                  <a:pt x="1802180" y="0"/>
                </a:lnTo>
                <a:lnTo>
                  <a:pt x="0" y="859765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Voľná forma 10"/>
          <p:cNvSpPr/>
          <p:nvPr/>
        </p:nvSpPr>
        <p:spPr>
          <a:xfrm>
            <a:off x="937310" y="4171950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4064362" y="5679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</a:t>
            </a:r>
            <a:endParaRPr lang="sk-SK" sz="1400" b="1" dirty="0"/>
          </a:p>
        </p:txBody>
      </p:sp>
      <p:sp>
        <p:nvSpPr>
          <p:cNvPr id="13" name="Obdĺžnik 12"/>
          <p:cNvSpPr/>
          <p:nvPr/>
        </p:nvSpPr>
        <p:spPr>
          <a:xfrm>
            <a:off x="323528" y="52292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cxnSp>
        <p:nvCxnSpPr>
          <p:cNvPr id="14" name="Rovná spojnica 13"/>
          <p:cNvCxnSpPr/>
          <p:nvPr/>
        </p:nvCxnSpPr>
        <p:spPr>
          <a:xfrm flipV="1">
            <a:off x="395536" y="3931920"/>
            <a:ext cx="2806302" cy="137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ĺžnik 26"/>
          <p:cNvSpPr/>
          <p:nvPr/>
        </p:nvSpPr>
        <p:spPr>
          <a:xfrm>
            <a:off x="0" y="4189315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dirty="0"/>
          </a:p>
        </p:txBody>
      </p:sp>
      <p:grpSp>
        <p:nvGrpSpPr>
          <p:cNvPr id="2" name="Skupina 75"/>
          <p:cNvGrpSpPr/>
          <p:nvPr/>
        </p:nvGrpSpPr>
        <p:grpSpPr>
          <a:xfrm flipH="1" flipV="1">
            <a:off x="630610" y="5110584"/>
            <a:ext cx="171052" cy="92527"/>
            <a:chOff x="4838514" y="2924944"/>
            <a:chExt cx="171052" cy="92527"/>
          </a:xfrm>
        </p:grpSpPr>
        <p:cxnSp>
          <p:nvCxnSpPr>
            <p:cNvPr id="29" name="Rovná spojnica 2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2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Rovná spojnica 31"/>
          <p:cNvCxnSpPr/>
          <p:nvPr/>
        </p:nvCxnSpPr>
        <p:spPr>
          <a:xfrm flipH="1" flipV="1">
            <a:off x="681410" y="3950816"/>
            <a:ext cx="149534" cy="74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H="1" flipV="1">
            <a:off x="702928" y="3933056"/>
            <a:ext cx="149534" cy="74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 flipV="1">
            <a:off x="251520" y="2731168"/>
            <a:ext cx="3028209" cy="148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933115" y="383845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19" name="Voľná forma 18"/>
          <p:cNvSpPr/>
          <p:nvPr/>
        </p:nvSpPr>
        <p:spPr>
          <a:xfrm>
            <a:off x="942012" y="3000826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  <a:ln w="95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3806655" y="4509120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´ </a:t>
            </a:r>
            <a:endParaRPr lang="sk-SK" sz="1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418674" y="8700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104240" y="407021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72" name="Rovná spojnica 71"/>
          <p:cNvCxnSpPr/>
          <p:nvPr/>
        </p:nvCxnSpPr>
        <p:spPr>
          <a:xfrm>
            <a:off x="2196533" y="3909060"/>
            <a:ext cx="942670" cy="37706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ástupný symbol čísla snímky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  <p:grpSp>
        <p:nvGrpSpPr>
          <p:cNvPr id="21" name="Skupina 15"/>
          <p:cNvGrpSpPr>
            <a:grpSpLocks/>
          </p:cNvGrpSpPr>
          <p:nvPr/>
        </p:nvGrpSpPr>
        <p:grpSpPr bwMode="auto">
          <a:xfrm>
            <a:off x="150091" y="6296590"/>
            <a:ext cx="1348082" cy="393700"/>
            <a:chOff x="2699794" y="4497810"/>
            <a:chExt cx="1347057" cy="393091"/>
          </a:xfrm>
        </p:grpSpPr>
        <p:pic>
          <p:nvPicPr>
            <p:cNvPr id="5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60" name="Obdĺžnik 59"/>
          <p:cNvSpPr/>
          <p:nvPr/>
        </p:nvSpPr>
        <p:spPr>
          <a:xfrm>
            <a:off x="204330" y="2620417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  <a:r>
              <a:rPr lang="sk-SK" sz="1400" baseline="30000" dirty="0" smtClean="0">
                <a:sym typeface="Symbol"/>
              </a:rPr>
              <a:t> </a:t>
            </a:r>
            <a:endParaRPr lang="sk-SK" sz="1400" dirty="0"/>
          </a:p>
        </p:txBody>
      </p:sp>
      <p:grpSp>
        <p:nvGrpSpPr>
          <p:cNvPr id="62" name="Skupina 75"/>
          <p:cNvGrpSpPr/>
          <p:nvPr/>
        </p:nvGrpSpPr>
        <p:grpSpPr>
          <a:xfrm flipH="1" flipV="1">
            <a:off x="665321" y="2682879"/>
            <a:ext cx="171052" cy="92527"/>
            <a:chOff x="4838514" y="2924944"/>
            <a:chExt cx="171052" cy="92527"/>
          </a:xfrm>
        </p:grpSpPr>
        <p:cxnSp>
          <p:nvCxnSpPr>
            <p:cNvPr id="64" name="Rovná spojnica 63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ovná spojnica 67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BlokTextu 73"/>
          <p:cNvSpPr txBox="1"/>
          <p:nvPr/>
        </p:nvSpPr>
        <p:spPr>
          <a:xfrm>
            <a:off x="4464000" y="288000"/>
            <a:ext cx="460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sú dané rovnobežné roviny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b="1" dirty="0" smtClean="0"/>
              <a:t> </a:t>
            </a:r>
            <a:r>
              <a:rPr lang="sk-SK" sz="1400" dirty="0" smtClean="0"/>
              <a:t>a </a:t>
            </a:r>
            <a:r>
              <a:rPr lang="sk-SK" sz="1400" b="1" dirty="0" smtClean="0">
                <a:sym typeface="Symbol"/>
              </a:rPr>
              <a:t>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/>
              <a:t>Ich stopy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a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  <a:r>
              <a:rPr lang="sk-SK" sz="1400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 sú rovnobežné.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Smerová rovina </a:t>
            </a:r>
            <a:r>
              <a:rPr lang="sk-SK" sz="1400" b="1" dirty="0" smtClean="0">
                <a:sym typeface="Symbol"/>
              </a:rPr>
              <a:t>´ </a:t>
            </a:r>
            <a:r>
              <a:rPr lang="sk-SK" sz="1400" dirty="0" smtClean="0">
                <a:sym typeface="Symbol"/>
              </a:rPr>
              <a:t>je totožná so smerovou rovinou </a:t>
            </a:r>
            <a:r>
              <a:rPr lang="sk-SK" sz="1400" b="1" dirty="0" smtClean="0">
                <a:sym typeface="Symbol"/>
              </a:rPr>
              <a:t>´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err="1" smtClean="0"/>
              <a:t>Úbežnica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je totožná s </a:t>
            </a:r>
            <a:r>
              <a:rPr lang="sk-SK" sz="1400" dirty="0" err="1" smtClean="0">
                <a:sym typeface="Symbol"/>
              </a:rPr>
              <a:t>úbežnicou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 smtClean="0"/>
          </a:p>
        </p:txBody>
      </p:sp>
      <p:cxnSp>
        <p:nvCxnSpPr>
          <p:cNvPr id="75" name="Rovná spojnica 74"/>
          <p:cNvCxnSpPr/>
          <p:nvPr/>
        </p:nvCxnSpPr>
        <p:spPr>
          <a:xfrm flipH="1" flipV="1">
            <a:off x="1930392" y="2435772"/>
            <a:ext cx="459114" cy="703974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1632856" y="4712152"/>
            <a:ext cx="1178478" cy="1806999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lokTextu 77"/>
          <p:cNvSpPr txBox="1"/>
          <p:nvPr/>
        </p:nvSpPr>
        <p:spPr>
          <a:xfrm>
            <a:off x="2559756" y="59295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79" name="BlokTextu 78"/>
          <p:cNvSpPr txBox="1"/>
          <p:nvPr/>
        </p:nvSpPr>
        <p:spPr>
          <a:xfrm>
            <a:off x="1232663" y="451100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30000" dirty="0" smtClean="0"/>
              <a:t>a</a:t>
            </a:r>
            <a:endParaRPr lang="sk-SK" sz="1400" b="1" dirty="0"/>
          </a:p>
        </p:txBody>
      </p:sp>
      <p:grpSp>
        <p:nvGrpSpPr>
          <p:cNvPr id="80" name="Skupina 75"/>
          <p:cNvGrpSpPr/>
          <p:nvPr/>
        </p:nvGrpSpPr>
        <p:grpSpPr>
          <a:xfrm flipH="1">
            <a:off x="2289856" y="5784745"/>
            <a:ext cx="171052" cy="92527"/>
            <a:chOff x="4838514" y="2924944"/>
            <a:chExt cx="171052" cy="92527"/>
          </a:xfrm>
        </p:grpSpPr>
        <p:cxnSp>
          <p:nvCxnSpPr>
            <p:cNvPr id="81" name="Rovná spojnica 8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BlokTextu 82"/>
          <p:cNvSpPr txBox="1"/>
          <p:nvPr/>
        </p:nvSpPr>
        <p:spPr>
          <a:xfrm>
            <a:off x="3203848" y="42210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endParaRPr lang="sk-SK" sz="1400" b="1" dirty="0"/>
          </a:p>
        </p:txBody>
      </p:sp>
      <p:grpSp>
        <p:nvGrpSpPr>
          <p:cNvPr id="84" name="Skupina 75"/>
          <p:cNvGrpSpPr/>
          <p:nvPr/>
        </p:nvGrpSpPr>
        <p:grpSpPr>
          <a:xfrm flipH="1">
            <a:off x="3246918" y="4508645"/>
            <a:ext cx="171052" cy="92527"/>
            <a:chOff x="4838514" y="2924944"/>
            <a:chExt cx="171052" cy="92527"/>
          </a:xfrm>
        </p:grpSpPr>
        <p:cxnSp>
          <p:nvCxnSpPr>
            <p:cNvPr id="85" name="Rovná spojnica 8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ovná spojnica 8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Rovná spojnica 86"/>
          <p:cNvCxnSpPr/>
          <p:nvPr/>
        </p:nvCxnSpPr>
        <p:spPr>
          <a:xfrm>
            <a:off x="2409914" y="3161145"/>
            <a:ext cx="1059529" cy="1624611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BlokTextu 87"/>
          <p:cNvSpPr txBox="1"/>
          <p:nvPr/>
        </p:nvSpPr>
        <p:spPr>
          <a:xfrm>
            <a:off x="1965845" y="293204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BlokTextu 98"/>
          <p:cNvSpPr txBox="1"/>
          <p:nvPr/>
        </p:nvSpPr>
        <p:spPr>
          <a:xfrm>
            <a:off x="1503564" y="2932044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</a:t>
            </a:r>
            <a:endParaRPr lang="sk-SK" sz="1400" dirty="0"/>
          </a:p>
        </p:txBody>
      </p:sp>
      <p:sp>
        <p:nvSpPr>
          <p:cNvPr id="56" name="Voľná forma 55"/>
          <p:cNvSpPr/>
          <p:nvPr/>
        </p:nvSpPr>
        <p:spPr>
          <a:xfrm>
            <a:off x="944862" y="1735192"/>
            <a:ext cx="3646170" cy="2583180"/>
          </a:xfrm>
          <a:custGeom>
            <a:avLst/>
            <a:gdLst>
              <a:gd name="connsiteX0" fmla="*/ 0 w 3646170"/>
              <a:gd name="connsiteY0" fmla="*/ 880110 h 2583180"/>
              <a:gd name="connsiteX1" fmla="*/ 1794510 w 3646170"/>
              <a:gd name="connsiteY1" fmla="*/ 0 h 2583180"/>
              <a:gd name="connsiteX2" fmla="*/ 3646170 w 3646170"/>
              <a:gd name="connsiteY2" fmla="*/ 1714500 h 2583180"/>
              <a:gd name="connsiteX3" fmla="*/ 1863090 w 3646170"/>
              <a:gd name="connsiteY3" fmla="*/ 2583180 h 2583180"/>
              <a:gd name="connsiteX4" fmla="*/ 0 w 3646170"/>
              <a:gd name="connsiteY4" fmla="*/ 88011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70" h="2583180">
                <a:moveTo>
                  <a:pt x="0" y="880110"/>
                </a:moveTo>
                <a:lnTo>
                  <a:pt x="1794510" y="0"/>
                </a:lnTo>
                <a:lnTo>
                  <a:pt x="3646170" y="1714500"/>
                </a:lnTo>
                <a:lnTo>
                  <a:pt x="1863090" y="2583180"/>
                </a:lnTo>
                <a:lnTo>
                  <a:pt x="0" y="880110"/>
                </a:lnTo>
                <a:close/>
              </a:path>
            </a:pathLst>
          </a:custGeom>
          <a:solidFill>
            <a:srgbClr val="FFFF00">
              <a:alpha val="44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BlokTextu 56"/>
          <p:cNvSpPr txBox="1"/>
          <p:nvPr/>
        </p:nvSpPr>
        <p:spPr>
          <a:xfrm>
            <a:off x="4071914" y="32427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</a:t>
            </a:r>
            <a:endParaRPr lang="sk-SK" sz="1400" b="1" dirty="0"/>
          </a:p>
        </p:txBody>
      </p:sp>
      <p:sp>
        <p:nvSpPr>
          <p:cNvPr id="91" name="BlokTextu 90"/>
          <p:cNvSpPr txBox="1"/>
          <p:nvPr/>
        </p:nvSpPr>
        <p:spPr>
          <a:xfrm>
            <a:off x="3326045" y="313971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92" name="BlokTextu 91"/>
          <p:cNvSpPr txBox="1"/>
          <p:nvPr/>
        </p:nvSpPr>
        <p:spPr>
          <a:xfrm>
            <a:off x="2045932" y="172118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sk-SK" sz="1400" b="1" baseline="30000" dirty="0" smtClean="0"/>
              <a:t>b</a:t>
            </a:r>
            <a:endParaRPr lang="sk-SK" sz="1400" b="1" dirty="0"/>
          </a:p>
        </p:txBody>
      </p:sp>
      <p:grpSp>
        <p:nvGrpSpPr>
          <p:cNvPr id="93" name="Skupina 75"/>
          <p:cNvGrpSpPr/>
          <p:nvPr/>
        </p:nvGrpSpPr>
        <p:grpSpPr>
          <a:xfrm flipH="1">
            <a:off x="3103125" y="2994920"/>
            <a:ext cx="171052" cy="92527"/>
            <a:chOff x="4838514" y="2924944"/>
            <a:chExt cx="171052" cy="92527"/>
          </a:xfrm>
        </p:grpSpPr>
        <p:cxnSp>
          <p:nvCxnSpPr>
            <p:cNvPr id="94" name="Rovná spojnica 93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ovná spojnica 9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117" y="4653834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BlokTextu 100"/>
          <p:cNvSpPr txBox="1"/>
          <p:nvPr/>
        </p:nvSpPr>
        <p:spPr>
          <a:xfrm>
            <a:off x="5798882" y="4410660"/>
            <a:ext cx="308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Určte </a:t>
            </a:r>
            <a:r>
              <a:rPr lang="sk-SK" sz="1400" dirty="0" err="1" smtClean="0">
                <a:solidFill>
                  <a:srgbClr val="0033CC"/>
                </a:solidFill>
              </a:rPr>
              <a:t>stopník</a:t>
            </a:r>
            <a:r>
              <a:rPr lang="sk-SK" sz="1400" dirty="0" smtClean="0">
                <a:solidFill>
                  <a:srgbClr val="0033CC"/>
                </a:solidFill>
              </a:rPr>
              <a:t> a </a:t>
            </a:r>
            <a:r>
              <a:rPr lang="sk-SK" sz="1400" dirty="0" err="1" smtClean="0">
                <a:solidFill>
                  <a:srgbClr val="0033CC"/>
                </a:solidFill>
              </a:rPr>
              <a:t>úbežník</a:t>
            </a:r>
            <a:r>
              <a:rPr lang="sk-SK" sz="1400" dirty="0" smtClean="0">
                <a:solidFill>
                  <a:srgbClr val="0033CC"/>
                </a:solidFill>
              </a:rPr>
              <a:t> priamky </a:t>
            </a:r>
            <a:r>
              <a:rPr lang="sk-SK" sz="1400" b="1" dirty="0" smtClean="0">
                <a:solidFill>
                  <a:srgbClr val="0033CC"/>
                </a:solidFill>
              </a:rPr>
              <a:t>c</a:t>
            </a:r>
            <a:r>
              <a:rPr lang="sk-SK" sz="1400" dirty="0" smtClean="0">
                <a:solidFill>
                  <a:srgbClr val="0033CC"/>
                </a:solidFill>
              </a:rPr>
              <a:t>, ktorá leží v rovine 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</a:t>
            </a:r>
            <a:r>
              <a:rPr lang="sk-SK" sz="1400" dirty="0" smtClean="0">
                <a:solidFill>
                  <a:srgbClr val="0033CC"/>
                </a:solidFill>
                <a:sym typeface="Symbol"/>
              </a:rPr>
              <a:t>.</a:t>
            </a:r>
            <a:endParaRPr lang="sk-SK" sz="1400" dirty="0">
              <a:solidFill>
                <a:srgbClr val="0033CC"/>
              </a:solidFill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5798882" y="5048178"/>
            <a:ext cx="300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Určte </a:t>
            </a:r>
            <a:r>
              <a:rPr lang="sk-SK" sz="1400" dirty="0" err="1" smtClean="0">
                <a:solidFill>
                  <a:srgbClr val="0033CC"/>
                </a:solidFill>
              </a:rPr>
              <a:t>úbežník</a:t>
            </a:r>
            <a:r>
              <a:rPr lang="sk-SK" sz="1400" dirty="0" smtClean="0">
                <a:solidFill>
                  <a:srgbClr val="0033CC"/>
                </a:solidFill>
              </a:rPr>
              <a:t> priamky </a:t>
            </a:r>
            <a:r>
              <a:rPr lang="sk-SK" sz="1400" b="1" dirty="0" smtClean="0">
                <a:solidFill>
                  <a:srgbClr val="0033CC"/>
                </a:solidFill>
              </a:rPr>
              <a:t>d</a:t>
            </a:r>
            <a:r>
              <a:rPr lang="sk-SK" sz="1400" dirty="0" smtClean="0">
                <a:solidFill>
                  <a:srgbClr val="0033CC"/>
                </a:solidFill>
              </a:rPr>
              <a:t>, ktorá je rovnobežná s rovinou 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0033CC"/>
                </a:solidFill>
                <a:sym typeface="Symbol"/>
              </a:rPr>
              <a:t>.</a:t>
            </a:r>
            <a:endParaRPr lang="sk-SK" sz="1400" dirty="0">
              <a:solidFill>
                <a:srgbClr val="0033CC"/>
              </a:solidFill>
            </a:endParaRPr>
          </a:p>
        </p:txBody>
      </p:sp>
      <p:sp>
        <p:nvSpPr>
          <p:cNvPr id="107" name="BlokTextu 106"/>
          <p:cNvSpPr txBox="1"/>
          <p:nvPr/>
        </p:nvSpPr>
        <p:spPr>
          <a:xfrm>
            <a:off x="3630439" y="27445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sp>
        <p:nvSpPr>
          <p:cNvPr id="108" name="BlokTextu 107"/>
          <p:cNvSpPr txBox="1"/>
          <p:nvPr/>
        </p:nvSpPr>
        <p:spPr>
          <a:xfrm>
            <a:off x="3398678" y="4233669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endParaRPr lang="sk-SK" sz="1400" b="1" dirty="0"/>
          </a:p>
        </p:txBody>
      </p:sp>
      <p:cxnSp>
        <p:nvCxnSpPr>
          <p:cNvPr id="71" name="Rovná spojnica 70"/>
          <p:cNvCxnSpPr/>
          <p:nvPr/>
        </p:nvCxnSpPr>
        <p:spPr>
          <a:xfrm flipV="1">
            <a:off x="122423" y="1658002"/>
            <a:ext cx="2806302" cy="137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2436729" y="1912931"/>
            <a:ext cx="1178478" cy="1806999"/>
          </a:xfrm>
          <a:prstGeom prst="line">
            <a:avLst/>
          </a:prstGeom>
          <a:ln w="19050">
            <a:solidFill>
              <a:srgbClr val="00FF00"/>
            </a:solidFill>
            <a:headEnd type="oval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ovná spojnica 104"/>
          <p:cNvCxnSpPr/>
          <p:nvPr/>
        </p:nvCxnSpPr>
        <p:spPr>
          <a:xfrm>
            <a:off x="633743" y="2037030"/>
            <a:ext cx="3250194" cy="1013988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ovná spojnica 117"/>
          <p:cNvCxnSpPr/>
          <p:nvPr/>
        </p:nvCxnSpPr>
        <p:spPr>
          <a:xfrm rot="16200000" flipH="1">
            <a:off x="1121684" y="1105018"/>
            <a:ext cx="508802" cy="29435"/>
          </a:xfrm>
          <a:prstGeom prst="line">
            <a:avLst/>
          </a:prstGeom>
          <a:ln w="19050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BlokTextu 119"/>
          <p:cNvSpPr txBox="1"/>
          <p:nvPr/>
        </p:nvSpPr>
        <p:spPr>
          <a:xfrm>
            <a:off x="1403918" y="1770147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sk-SK" sz="1400" b="1" baseline="30000" dirty="0" smtClean="0"/>
              <a:t>d</a:t>
            </a:r>
            <a:endParaRPr lang="sk-SK" sz="1400" b="1" dirty="0"/>
          </a:p>
        </p:txBody>
      </p:sp>
      <p:cxnSp>
        <p:nvCxnSpPr>
          <p:cNvPr id="110" name="Rovná spojnica 109"/>
          <p:cNvCxnSpPr/>
          <p:nvPr/>
        </p:nvCxnSpPr>
        <p:spPr>
          <a:xfrm rot="16200000" flipH="1">
            <a:off x="389300" y="2924283"/>
            <a:ext cx="2190939" cy="126748"/>
          </a:xfrm>
          <a:prstGeom prst="line">
            <a:avLst/>
          </a:prstGeom>
          <a:ln w="19050">
            <a:solidFill>
              <a:srgbClr val="FF3300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BlokTextu 120"/>
          <p:cNvSpPr txBox="1"/>
          <p:nvPr/>
        </p:nvSpPr>
        <p:spPr>
          <a:xfrm>
            <a:off x="1260456" y="319629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22" name="BlokTextu 121"/>
          <p:cNvSpPr txBox="1"/>
          <p:nvPr/>
        </p:nvSpPr>
        <p:spPr>
          <a:xfrm>
            <a:off x="4464000" y="2122522"/>
            <a:ext cx="46378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ležiaca v rovine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má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stope</a:t>
            </a:r>
            <a:r>
              <a:rPr lang="sk-SK" sz="1400" dirty="0" smtClean="0"/>
              <a:t>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 </a:t>
            </a:r>
          </a:p>
          <a:p>
            <a:r>
              <a:rPr lang="sk-SK" sz="1400" dirty="0" smtClean="0">
                <a:sym typeface="Symbol"/>
              </a:rPr>
              <a:t>a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ležiaca v rovine </a:t>
            </a:r>
            <a:r>
              <a:rPr lang="sk-SK" sz="1400" b="1" dirty="0" smtClean="0">
                <a:sym typeface="Symbol"/>
              </a:rPr>
              <a:t> </a:t>
            </a:r>
            <a:r>
              <a:rPr lang="sk-SK" sz="1400" dirty="0" smtClean="0">
                <a:sym typeface="Symbol"/>
              </a:rPr>
              <a:t>má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stope</a:t>
            </a:r>
            <a:r>
              <a:rPr lang="sk-SK" sz="1400" dirty="0" smtClean="0"/>
              <a:t>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  <a:r>
              <a:rPr lang="sk-SK" sz="1400" baseline="30000" dirty="0" smtClean="0">
                <a:sym typeface="Symbol"/>
              </a:rPr>
              <a:t> </a:t>
            </a:r>
          </a:p>
          <a:p>
            <a:r>
              <a:rPr lang="sk-SK" sz="1400" dirty="0" smtClean="0">
                <a:sym typeface="Symbol"/>
              </a:rPr>
              <a:t>a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</a:t>
            </a:r>
            <a:r>
              <a:rPr lang="sk-SK" sz="1400" b="1" dirty="0" smtClean="0">
                <a:sym typeface="Symbol"/>
              </a:rPr>
              <a:t> a </a:t>
            </a:r>
            <a:r>
              <a:rPr lang="sk-SK" sz="1400" dirty="0">
                <a:sym typeface="Symbol"/>
              </a:rPr>
              <a:t>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je s rovinou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rovnobežná, t. j.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70" name="BlokTextu 69"/>
          <p:cNvSpPr txBox="1"/>
          <p:nvPr/>
        </p:nvSpPr>
        <p:spPr>
          <a:xfrm>
            <a:off x="4291337" y="608200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Ak je priamka rovnobežná s rovinou, tak jej </a:t>
            </a:r>
          </a:p>
          <a:p>
            <a:r>
              <a:rPr lang="sk-SK" sz="1600" b="1" dirty="0" err="1" smtClean="0"/>
              <a:t>úbežník</a:t>
            </a:r>
            <a:r>
              <a:rPr lang="sk-SK" sz="1600" b="1" dirty="0" smtClean="0"/>
              <a:t> leží na </a:t>
            </a:r>
            <a:r>
              <a:rPr lang="sk-SK" sz="1600" b="1" dirty="0" err="1" smtClean="0"/>
              <a:t>úbežnici</a:t>
            </a:r>
            <a:r>
              <a:rPr lang="sk-SK" sz="1600" b="1" dirty="0" smtClean="0"/>
              <a:t> tejto roviny.</a:t>
            </a:r>
            <a:endParaRPr lang="sk-SK" sz="1600" b="1" dirty="0"/>
          </a:p>
        </p:txBody>
      </p:sp>
      <p:sp>
        <p:nvSpPr>
          <p:cNvPr id="73" name="BlokTextu 72"/>
          <p:cNvSpPr txBox="1"/>
          <p:nvPr/>
        </p:nvSpPr>
        <p:spPr>
          <a:xfrm>
            <a:off x="4291337" y="1620563"/>
            <a:ext cx="458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Rovnobežné roviny majú spoločnú </a:t>
            </a:r>
            <a:r>
              <a:rPr lang="sk-SK" sz="1600" b="1" dirty="0" err="1" smtClean="0"/>
              <a:t>úbežnicu</a:t>
            </a:r>
            <a:r>
              <a:rPr lang="sk-SK" sz="1600" b="1" dirty="0" smtClean="0"/>
              <a:t>.</a:t>
            </a:r>
            <a:endParaRPr lang="sk-SK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  <p:bldP spid="19" grpId="0" animBg="1"/>
      <p:bldP spid="20" grpId="0"/>
      <p:bldP spid="88" grpId="0"/>
      <p:bldP spid="99" grpId="0"/>
      <p:bldP spid="101" grpId="0"/>
      <p:bldP spid="102" grpId="0"/>
      <p:bldP spid="107" grpId="0"/>
      <p:bldP spid="121" grpId="0"/>
      <p:bldP spid="122" grpId="0"/>
      <p:bldP spid="70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lokTextu 2"/>
          <p:cNvSpPr txBox="1">
            <a:spLocks noChangeArrowheads="1"/>
          </p:cNvSpPr>
          <p:nvPr/>
        </p:nvSpPr>
        <p:spPr bwMode="auto">
          <a:xfrm>
            <a:off x="2391500" y="2551837"/>
            <a:ext cx="43610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b="1" dirty="0"/>
              <a:t>Kapitola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S1</a:t>
            </a:r>
          </a:p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Základné pojmy a polohové úlohy</a:t>
            </a:r>
          </a:p>
          <a:p>
            <a:pPr algn="ctr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Stredový priemet bodu, priamky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roviny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Vzájomná poloha priamok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rovín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60000" y="360000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Vlastnosti stredového premietania</a:t>
            </a:r>
            <a:endParaRPr lang="sk-SK" sz="16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60000" y="1139824"/>
            <a:ext cx="883286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1600" dirty="0" smtClean="0"/>
              <a:t>1) Stredové premietanie </a:t>
            </a:r>
            <a:r>
              <a:rPr lang="sk-SK" sz="1600" b="1" dirty="0" smtClean="0"/>
              <a:t>zachováva </a:t>
            </a:r>
            <a:r>
              <a:rPr lang="sk-SK" sz="1600" b="1" dirty="0" err="1" smtClean="0"/>
              <a:t>incidenciu</a:t>
            </a:r>
            <a:r>
              <a:rPr lang="sk-SK" sz="1600" b="1" dirty="0" smtClean="0"/>
              <a:t> útvarov</a:t>
            </a:r>
            <a:r>
              <a:rPr lang="sk-SK" sz="1600" dirty="0" smtClean="0"/>
              <a:t>.</a:t>
            </a:r>
          </a:p>
          <a:p>
            <a:pPr marL="342900" indent="-342900"/>
            <a:endParaRPr lang="sk-SK" sz="1400" b="1" i="1" dirty="0" smtClean="0">
              <a:sym typeface="Symbol"/>
            </a:endParaRPr>
          </a:p>
          <a:p>
            <a:r>
              <a:rPr lang="sk-SK" sz="1600" dirty="0" smtClean="0">
                <a:sym typeface="Symbol"/>
              </a:rPr>
              <a:t>2) Stredové premietanie </a:t>
            </a:r>
            <a:r>
              <a:rPr lang="sk-SK" sz="1600" b="1" dirty="0" smtClean="0">
                <a:sym typeface="Symbol"/>
              </a:rPr>
              <a:t>nezachováva rovnobežnosť priamok</a:t>
            </a:r>
            <a:r>
              <a:rPr lang="sk-SK" sz="1600" dirty="0" smtClean="0">
                <a:sym typeface="Symbol"/>
              </a:rPr>
              <a:t>,</a:t>
            </a:r>
          </a:p>
          <a:p>
            <a:r>
              <a:rPr lang="sk-SK" sz="1600" dirty="0" smtClean="0">
                <a:sym typeface="Symbol"/>
              </a:rPr>
              <a:t>    okrem navzájom rovnobežných priamok, ktoré sú rovnobežné s priemetňou a neprechádzajú</a:t>
            </a:r>
          </a:p>
          <a:p>
            <a:r>
              <a:rPr lang="sk-SK" sz="1600" dirty="0" smtClean="0">
                <a:sym typeface="Symbol"/>
              </a:rPr>
              <a:t>    stredom premietania. Pozri </a:t>
            </a:r>
            <a:r>
              <a:rPr lang="sk-SK" sz="1600" dirty="0" err="1" smtClean="0">
                <a:sym typeface="Symbol"/>
              </a:rPr>
              <a:t>stran</a:t>
            </a:r>
            <a:r>
              <a:rPr lang="en-US" sz="1600" dirty="0" smtClean="0">
                <a:sym typeface="Symbol"/>
              </a:rPr>
              <a:t>y 26 a</a:t>
            </a:r>
            <a:r>
              <a:rPr lang="sk-SK" sz="1600" dirty="0" smtClean="0">
                <a:sym typeface="Symbol"/>
              </a:rPr>
              <a:t> 28.</a:t>
            </a:r>
          </a:p>
          <a:p>
            <a:endParaRPr lang="sk-SK" sz="1600" dirty="0" smtClean="0">
              <a:sym typeface="Symbol"/>
            </a:endParaRPr>
          </a:p>
          <a:p>
            <a:r>
              <a:rPr lang="sk-SK" sz="1600" dirty="0" smtClean="0">
                <a:sym typeface="Symbol"/>
              </a:rPr>
              <a:t>3) Stredové premietanie </a:t>
            </a:r>
            <a:r>
              <a:rPr lang="sk-SK" sz="1600" b="1" dirty="0" smtClean="0">
                <a:sym typeface="Symbol"/>
              </a:rPr>
              <a:t>nezachováva deliaci pomer bodov na priamke</a:t>
            </a:r>
            <a:r>
              <a:rPr lang="sk-SK" sz="1600" dirty="0" smtClean="0">
                <a:sym typeface="Symbol"/>
              </a:rPr>
              <a:t>,</a:t>
            </a:r>
          </a:p>
          <a:p>
            <a:r>
              <a:rPr lang="sk-SK" sz="1600" dirty="0" smtClean="0">
                <a:sym typeface="Symbol"/>
              </a:rPr>
              <a:t>    okrem priamok, ktoré sú rovnobežné s priemetňou a neprechádzajú stredom premietania.</a:t>
            </a:r>
          </a:p>
          <a:p>
            <a:r>
              <a:rPr lang="sk-SK" sz="1600" dirty="0" smtClean="0">
                <a:sym typeface="Symbol"/>
              </a:rPr>
              <a:t>    Pozri </a:t>
            </a:r>
            <a:r>
              <a:rPr lang="sk-SK" sz="1600" dirty="0" err="1" smtClean="0">
                <a:sym typeface="Symbol"/>
              </a:rPr>
              <a:t>stran</a:t>
            </a:r>
            <a:r>
              <a:rPr lang="en-US" sz="1600" dirty="0" smtClean="0">
                <a:sym typeface="Symbol"/>
              </a:rPr>
              <a:t>y 26 a </a:t>
            </a:r>
            <a:r>
              <a:rPr lang="sk-SK" sz="1600" dirty="0" smtClean="0">
                <a:sym typeface="Symbol"/>
              </a:rPr>
              <a:t>28.</a:t>
            </a:r>
            <a:endParaRPr lang="sk-SK" sz="14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60000" y="360000"/>
            <a:ext cx="86794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Otázky na zopakovanie</a:t>
            </a:r>
          </a:p>
          <a:p>
            <a:endParaRPr lang="sk-SK" sz="1600" b="1" dirty="0" smtClean="0"/>
          </a:p>
          <a:p>
            <a:pPr marL="342900" indent="-342900">
              <a:buAutoNum type="arabicParenR"/>
            </a:pPr>
            <a:r>
              <a:rPr lang="sk-SK" sz="1600" dirty="0" smtClean="0"/>
              <a:t>Čím je určené stredové premietanie?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Napíšte definíciu stredového premietania.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Čo je stredovým priemetom bodu?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Čo je stredovým priemetom priamky, ktorá neprechádza stredom premietania?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Čo je stredovým priemetom priamky, ktorá prechádza stredom premietania?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Čo je stredovým priemetom roviny, ktorá neprechádza stredom premietania?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Čo je stredovým priemetom roviny, ktorá prechádza stredom premietania?</a:t>
            </a:r>
          </a:p>
          <a:p>
            <a:pPr marL="342900" indent="-342900">
              <a:buFontTx/>
              <a:buAutoNum type="arabicParenR"/>
            </a:pPr>
            <a:r>
              <a:rPr lang="sk-SK" sz="1600" dirty="0"/>
              <a:t>Čo je stredovým priemetom </a:t>
            </a:r>
            <a:r>
              <a:rPr lang="sk-SK" sz="1600" dirty="0" smtClean="0"/>
              <a:t>rovnobežných priamok, ktoré neprechádzajú </a:t>
            </a:r>
            <a:r>
              <a:rPr lang="sk-SK" sz="1600" dirty="0"/>
              <a:t>stredom premietania?</a:t>
            </a:r>
          </a:p>
          <a:p>
            <a:pPr marL="342900" indent="-342900">
              <a:buFontTx/>
              <a:buAutoNum type="arabicParenR"/>
            </a:pPr>
            <a:r>
              <a:rPr lang="sk-SK" sz="1600" dirty="0"/>
              <a:t>Čo </a:t>
            </a:r>
            <a:r>
              <a:rPr lang="sk-SK" sz="1600" dirty="0" smtClean="0"/>
              <a:t>platí pre stopy a </a:t>
            </a:r>
            <a:r>
              <a:rPr lang="sk-SK" sz="1600" dirty="0" err="1" smtClean="0"/>
              <a:t>úbežnice</a:t>
            </a:r>
            <a:r>
              <a:rPr lang="sk-SK" sz="1600" dirty="0" smtClean="0"/>
              <a:t> rovnobežných rovín?</a:t>
            </a:r>
            <a:endParaRPr lang="en-US" sz="1600" dirty="0" smtClean="0"/>
          </a:p>
          <a:p>
            <a:pPr marL="342900" indent="-342900">
              <a:buFontTx/>
              <a:buAutoNum type="arabicParenR"/>
            </a:pPr>
            <a:r>
              <a:rPr lang="sk-SK" sz="1600" dirty="0" smtClean="0"/>
              <a:t>Čo platí pre </a:t>
            </a:r>
            <a:r>
              <a:rPr lang="sk-SK" sz="1600" dirty="0" err="1" smtClean="0"/>
              <a:t>stopník</a:t>
            </a:r>
            <a:r>
              <a:rPr lang="sk-SK" sz="1600" dirty="0" smtClean="0"/>
              <a:t> a </a:t>
            </a:r>
            <a:r>
              <a:rPr lang="sk-SK" sz="1600" dirty="0" err="1" smtClean="0"/>
              <a:t>úbežník</a:t>
            </a:r>
            <a:r>
              <a:rPr lang="sk-SK" sz="1600" dirty="0" smtClean="0"/>
              <a:t> priamky </a:t>
            </a:r>
            <a:r>
              <a:rPr lang="sk-SK" sz="1600" b="1" dirty="0" smtClean="0"/>
              <a:t>a</a:t>
            </a:r>
            <a:r>
              <a:rPr lang="sk-SK" sz="1600" dirty="0" smtClean="0"/>
              <a:t>, ktorá je rovnobežná s rovinou </a:t>
            </a:r>
            <a:r>
              <a:rPr lang="sk-SK" sz="1600" b="1" dirty="0" smtClean="0">
                <a:sym typeface="Symbol"/>
              </a:rPr>
              <a:t></a:t>
            </a:r>
            <a:r>
              <a:rPr lang="sk-SK" sz="1600" dirty="0" smtClean="0">
                <a:sym typeface="Symbol"/>
              </a:rPr>
              <a:t>?</a:t>
            </a:r>
            <a:endParaRPr lang="sk-SK" sz="1600" b="1" dirty="0" smtClean="0"/>
          </a:p>
          <a:p>
            <a:pPr marL="342900" indent="-342900">
              <a:buAutoNum type="arabicParenR"/>
            </a:pPr>
            <a:r>
              <a:rPr lang="sk-SK" sz="1600" dirty="0" smtClean="0"/>
              <a:t>Napíšte vlastnosti stredového premietania.</a:t>
            </a:r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/>
            <a:endParaRPr lang="sk-SK" sz="1600" dirty="0" smtClean="0"/>
          </a:p>
          <a:p>
            <a:pPr marL="342900" indent="-342900"/>
            <a:r>
              <a:rPr lang="sk-SK" sz="1600" b="1" dirty="0" smtClean="0"/>
              <a:t>Vysvetlite nasledujúce pojmy:</a:t>
            </a:r>
          </a:p>
          <a:p>
            <a:pPr marL="342900" indent="-342900"/>
            <a:endParaRPr lang="sk-SK" sz="1600" b="1" dirty="0" smtClean="0"/>
          </a:p>
          <a:p>
            <a:pPr marL="342900" indent="-342900">
              <a:buAutoNum type="arabicParenR"/>
            </a:pPr>
            <a:r>
              <a:rPr lang="sk-SK" sz="1600" dirty="0" smtClean="0"/>
              <a:t>hlavný bod, dištancia a dištančná kružnica</a:t>
            </a:r>
          </a:p>
          <a:p>
            <a:pPr marL="342900" indent="-342900">
              <a:buAutoNum type="arabicParenR"/>
            </a:pPr>
            <a:r>
              <a:rPr lang="sk-SK" sz="1600" dirty="0" err="1" smtClean="0"/>
              <a:t>stopník</a:t>
            </a:r>
            <a:r>
              <a:rPr lang="sk-SK" sz="1600" dirty="0" smtClean="0"/>
              <a:t> priamky a stopa roviny</a:t>
            </a:r>
          </a:p>
          <a:p>
            <a:pPr marL="342900" indent="-342900">
              <a:buAutoNum type="arabicParenR"/>
            </a:pPr>
            <a:r>
              <a:rPr lang="sk-SK" sz="1600" dirty="0" smtClean="0"/>
              <a:t>smerová priamka, smerová rovina</a:t>
            </a:r>
          </a:p>
          <a:p>
            <a:pPr marL="342900" indent="-342900">
              <a:buAutoNum type="arabicParenR"/>
            </a:pPr>
            <a:r>
              <a:rPr lang="sk-SK" sz="1600" dirty="0" err="1" smtClean="0"/>
              <a:t>úbežník</a:t>
            </a:r>
            <a:r>
              <a:rPr lang="sk-SK" sz="1600" dirty="0" smtClean="0"/>
              <a:t> priamky a </a:t>
            </a:r>
            <a:r>
              <a:rPr lang="sk-SK" sz="1600" dirty="0" err="1" smtClean="0"/>
              <a:t>úbežnica</a:t>
            </a:r>
            <a:r>
              <a:rPr lang="sk-SK" sz="1600" dirty="0" smtClean="0"/>
              <a:t> roviny</a:t>
            </a:r>
            <a:endParaRPr lang="sk-SK" sz="1600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7444667" cy="30777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Daný je stredový priemet priamok </a:t>
            </a:r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r>
              <a:rPr lang="sk-SK" sz="1400" dirty="0" smtClean="0">
                <a:solidFill>
                  <a:srgbClr val="FF0000"/>
                </a:solidFill>
              </a:rPr>
              <a:t>. Určte vzájomnú polohu priamok </a:t>
            </a:r>
            <a:r>
              <a:rPr lang="sk-SK" sz="1400" b="1" dirty="0" smtClean="0">
                <a:solidFill>
                  <a:srgbClr val="FF0000"/>
                </a:solidFill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</a:rPr>
              <a:t>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b </a:t>
            </a:r>
            <a:r>
              <a:rPr lang="sk-SK" sz="1400" dirty="0" smtClean="0">
                <a:solidFill>
                  <a:srgbClr val="FF0000"/>
                </a:solidFill>
              </a:rPr>
              <a:t>v priestore.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235214" y="365760"/>
            <a:ext cx="1199376" cy="18789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06340" y="549573"/>
            <a:ext cx="1009650" cy="1871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2885" y="196048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23877" y="2037036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331665" y="127640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411165" y="126871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133555" y="639052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398662" y="639052"/>
            <a:ext cx="65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=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971302" y="1917998"/>
            <a:ext cx="30241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493385" y="994735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u</a:t>
            </a:r>
            <a:r>
              <a:rPr lang="sk-SK" sz="1400" b="1" baseline="30000" dirty="0" err="1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sk-SK" sz="1400" b="1" baseline="-25000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1115765" y="836911"/>
            <a:ext cx="30241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3443065" y="2079258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3" name="Group 51"/>
          <p:cNvGrpSpPr>
            <a:grpSpLocks noChangeAspect="1"/>
          </p:cNvGrpSpPr>
          <p:nvPr/>
        </p:nvGrpSpPr>
        <p:grpSpPr bwMode="auto">
          <a:xfrm rot="19498400" flipH="1" flipV="1">
            <a:off x="3411415" y="2039071"/>
            <a:ext cx="140789" cy="84099"/>
            <a:chOff x="567" y="2750"/>
            <a:chExt cx="226" cy="135"/>
          </a:xfrm>
        </p:grpSpPr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11" name="Oval 19"/>
          <p:cNvSpPr>
            <a:spLocks noChangeArrowheads="1"/>
          </p:cNvSpPr>
          <p:nvPr/>
        </p:nvSpPr>
        <p:spPr bwMode="auto">
          <a:xfrm flipV="1">
            <a:off x="2066279" y="874704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 flipV="1">
            <a:off x="1406391" y="192128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 flipV="1">
            <a:off x="2684104" y="201348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grpSp>
        <p:nvGrpSpPr>
          <p:cNvPr id="26" name="Group 51"/>
          <p:cNvGrpSpPr>
            <a:grpSpLocks noChangeAspect="1"/>
          </p:cNvGrpSpPr>
          <p:nvPr/>
        </p:nvGrpSpPr>
        <p:grpSpPr bwMode="auto">
          <a:xfrm rot="19498400" flipH="1" flipV="1">
            <a:off x="3505976" y="959872"/>
            <a:ext cx="140789" cy="84099"/>
            <a:chOff x="567" y="2750"/>
            <a:chExt cx="226" cy="135"/>
          </a:xfrm>
        </p:grpSpPr>
        <p:sp>
          <p:nvSpPr>
            <p:cNvPr id="27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8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29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S1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0" name="BlokTextu 53"/>
          <p:cNvSpPr txBox="1">
            <a:spLocks noChangeArrowheads="1"/>
          </p:cNvSpPr>
          <p:nvPr/>
        </p:nvSpPr>
        <p:spPr bwMode="auto">
          <a:xfrm>
            <a:off x="0" y="2924944"/>
            <a:ext cx="60785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S1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1" name="BlokTextu 53"/>
          <p:cNvSpPr txBox="1">
            <a:spLocks noChangeArrowheads="1"/>
          </p:cNvSpPr>
          <p:nvPr/>
        </p:nvSpPr>
        <p:spPr bwMode="auto">
          <a:xfrm>
            <a:off x="0" y="4715852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S1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4646230" y="908720"/>
            <a:ext cx="43182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 a postup rysovania a:</a:t>
            </a:r>
          </a:p>
          <a:p>
            <a:r>
              <a:rPr lang="sk-SK" sz="1400" dirty="0" smtClean="0"/>
              <a:t>Priamky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 </a:t>
            </a:r>
            <a:r>
              <a:rPr lang="sk-SK" sz="1400" dirty="0" smtClean="0"/>
              <a:t>majú totožný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, to znamená, že sú navzájom </a:t>
            </a:r>
            <a:r>
              <a:rPr lang="sk-SK" sz="1400" b="1" dirty="0" smtClean="0"/>
              <a:t>rovnobežné</a:t>
            </a:r>
            <a:r>
              <a:rPr lang="sk-SK" sz="1400" dirty="0" smtClean="0"/>
              <a:t> a určujú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= (</a:t>
            </a:r>
            <a:r>
              <a:rPr lang="sk-SK" sz="1400" b="1" dirty="0" err="1" smtClean="0">
                <a:sym typeface="Symbol"/>
              </a:rPr>
              <a:t>ab</a:t>
            </a:r>
            <a:r>
              <a:rPr lang="sk-SK" sz="1400" dirty="0" smtClean="0">
                <a:sym typeface="Symbol"/>
              </a:rPr>
              <a:t>).</a:t>
            </a:r>
          </a:p>
          <a:p>
            <a:r>
              <a:rPr lang="sk-SK" sz="1400" dirty="0" smtClean="0">
                <a:sym typeface="Symbol"/>
              </a:rPr>
              <a:t>Stopa roviny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 je určená </a:t>
            </a:r>
            <a:r>
              <a:rPr lang="sk-SK" sz="1400" dirty="0" err="1" smtClean="0">
                <a:sym typeface="Symbol"/>
              </a:rPr>
              <a:t>stopníkmi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err="1" smtClean="0">
                <a:sym typeface="Symbol"/>
              </a:rPr>
              <a:t>Úbežnica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je rovnobežná so stopou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a </a:t>
            </a:r>
            <a:r>
              <a:rPr lang="sk-SK" sz="1400" dirty="0" err="1" smtClean="0">
                <a:sym typeface="Symbol"/>
              </a:rPr>
              <a:t>inciduje</a:t>
            </a:r>
            <a:r>
              <a:rPr lang="sk-SK" sz="1400" dirty="0" smtClean="0">
                <a:sym typeface="Symbol"/>
              </a:rPr>
              <a:t> s </a:t>
            </a:r>
            <a:r>
              <a:rPr lang="sk-SK" sz="1400" dirty="0" err="1" smtClean="0">
                <a:sym typeface="Symbol"/>
              </a:rPr>
              <a:t>úbežníkom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V="1">
            <a:off x="1339602" y="2420888"/>
            <a:ext cx="1295400" cy="208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1348740" y="2562961"/>
            <a:ext cx="1719650" cy="20185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495285" y="412072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461977" y="4197276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484065" y="343664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411760" y="353182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2285955" y="2799292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657390" y="2753572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123702" y="4078238"/>
            <a:ext cx="30241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3645785" y="3154975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u</a:t>
            </a:r>
            <a:r>
              <a:rPr lang="sk-SK" sz="1400" b="1" baseline="30000" dirty="0" err="1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sk-SK" sz="1400" b="1" baseline="-25000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1268165" y="2997151"/>
            <a:ext cx="30241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595465" y="4239498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46" name="Group 51"/>
          <p:cNvGrpSpPr>
            <a:grpSpLocks noChangeAspect="1"/>
          </p:cNvGrpSpPr>
          <p:nvPr/>
        </p:nvGrpSpPr>
        <p:grpSpPr bwMode="auto">
          <a:xfrm rot="19498400" flipH="1" flipV="1">
            <a:off x="3563815" y="4199311"/>
            <a:ext cx="140789" cy="84099"/>
            <a:chOff x="567" y="2750"/>
            <a:chExt cx="226" cy="135"/>
          </a:xfrm>
        </p:grpSpPr>
        <p:sp>
          <p:nvSpPr>
            <p:cNvPr id="47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49" name="Oval 19"/>
          <p:cNvSpPr>
            <a:spLocks noChangeArrowheads="1"/>
          </p:cNvSpPr>
          <p:nvPr/>
        </p:nvSpPr>
        <p:spPr bwMode="auto">
          <a:xfrm flipV="1">
            <a:off x="2212101" y="303316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 flipV="1">
            <a:off x="1558545" y="408481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 flipV="1">
            <a:off x="2713093" y="416714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 bwMode="auto">
          <a:xfrm rot="19498400" flipH="1" flipV="1">
            <a:off x="3658376" y="3120112"/>
            <a:ext cx="140789" cy="84099"/>
            <a:chOff x="567" y="2750"/>
            <a:chExt cx="226" cy="135"/>
          </a:xfrm>
        </p:grpSpPr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55" name="Oval 18"/>
          <p:cNvSpPr>
            <a:spLocks noChangeArrowheads="1"/>
          </p:cNvSpPr>
          <p:nvPr/>
        </p:nvSpPr>
        <p:spPr bwMode="auto">
          <a:xfrm flipV="1">
            <a:off x="2021435" y="335107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 flipV="1">
            <a:off x="1713116" y="2999022"/>
            <a:ext cx="54000" cy="5216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57" name="BlokTextu 56"/>
          <p:cNvSpPr txBox="1"/>
          <p:nvPr/>
        </p:nvSpPr>
        <p:spPr>
          <a:xfrm>
            <a:off x="4646230" y="3340149"/>
            <a:ext cx="4318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 a postup rysovania b:</a:t>
            </a:r>
          </a:p>
          <a:p>
            <a:r>
              <a:rPr lang="sk-SK" sz="1400" dirty="0" smtClean="0"/>
              <a:t>Priamky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en-US" sz="1400" b="1" baseline="30000" dirty="0" smtClean="0">
                <a:sym typeface="Symbol"/>
              </a:rPr>
              <a:t> </a:t>
            </a:r>
            <a:r>
              <a:rPr lang="sk-SK" sz="1400" b="1" dirty="0" smtClean="0"/>
              <a:t> </a:t>
            </a:r>
            <a:r>
              <a:rPr lang="sk-SK" sz="1400" dirty="0" smtClean="0"/>
              <a:t>a</a:t>
            </a:r>
            <a:r>
              <a:rPr lang="en-US" sz="1400" dirty="0" smtClean="0"/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s</a:t>
            </a:r>
            <a:r>
              <a:rPr lang="sk-SK" sz="1400" dirty="0" smtClean="0">
                <a:sym typeface="Symbol"/>
              </a:rPr>
              <a:t>ú rovnobežné, </a:t>
            </a:r>
          </a:p>
          <a:p>
            <a:r>
              <a:rPr lang="sk-SK" sz="1400" dirty="0" smtClean="0">
                <a:sym typeface="Symbol"/>
              </a:rPr>
              <a:t>to znamená, že určujú stopu a </a:t>
            </a:r>
            <a:r>
              <a:rPr lang="sk-SK" sz="1400" dirty="0" err="1" smtClean="0">
                <a:sym typeface="Symbol"/>
              </a:rPr>
              <a:t>úbežnicu</a:t>
            </a:r>
            <a:r>
              <a:rPr lang="sk-SK" sz="1400" dirty="0" smtClean="0">
                <a:sym typeface="Symbol"/>
              </a:rPr>
              <a:t> roviny </a:t>
            </a:r>
          </a:p>
          <a:p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= (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dirty="0" err="1" smtClean="0"/>
              <a:t>b</a:t>
            </a:r>
            <a:r>
              <a:rPr lang="sk-SK" sz="1400" dirty="0" smtClean="0"/>
              <a:t>).</a:t>
            </a:r>
          </a:p>
          <a:p>
            <a:r>
              <a:rPr lang="sk-SK" sz="1400" dirty="0" smtClean="0"/>
              <a:t>Priamky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 </a:t>
            </a:r>
            <a:r>
              <a:rPr lang="sk-SK" sz="1400" dirty="0" smtClean="0"/>
              <a:t>sú</a:t>
            </a:r>
            <a:r>
              <a:rPr lang="sk-SK" sz="1400" b="1" dirty="0" smtClean="0"/>
              <a:t> rôznobežné </a:t>
            </a:r>
            <a:r>
              <a:rPr lang="sk-SK" sz="1400" dirty="0" smtClean="0"/>
              <a:t>s priesečníkom </a:t>
            </a:r>
            <a:r>
              <a:rPr lang="sk-SK" sz="1400" b="1" dirty="0" smtClean="0"/>
              <a:t>R</a:t>
            </a:r>
            <a:r>
              <a:rPr lang="sk-SK" sz="1400" dirty="0" smtClean="0"/>
              <a:t>.</a:t>
            </a:r>
            <a:endParaRPr lang="sk-SK" sz="1400" dirty="0"/>
          </a:p>
        </p:txBody>
      </p:sp>
      <p:sp>
        <p:nvSpPr>
          <p:cNvPr id="58" name="BlokTextu 57"/>
          <p:cNvSpPr txBox="1"/>
          <p:nvPr/>
        </p:nvSpPr>
        <p:spPr>
          <a:xfrm>
            <a:off x="4646230" y="5067181"/>
            <a:ext cx="4318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 a postup rysovania c:</a:t>
            </a:r>
          </a:p>
          <a:p>
            <a:r>
              <a:rPr lang="sk-SK" sz="1400" dirty="0" smtClean="0"/>
              <a:t>Priamky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en-US" sz="1400" b="1" baseline="30000" dirty="0" smtClean="0">
                <a:sym typeface="Symbol"/>
              </a:rPr>
              <a:t> </a:t>
            </a:r>
            <a:r>
              <a:rPr lang="sk-SK" sz="1400" b="1" dirty="0" smtClean="0"/>
              <a:t> </a:t>
            </a:r>
            <a:r>
              <a:rPr lang="sk-SK" sz="1400" dirty="0" smtClean="0"/>
              <a:t>a</a:t>
            </a:r>
            <a:r>
              <a:rPr lang="en-US" sz="1400" dirty="0" smtClean="0"/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s</a:t>
            </a:r>
            <a:r>
              <a:rPr lang="sk-SK" sz="1400" dirty="0" smtClean="0">
                <a:sym typeface="Symbol"/>
              </a:rPr>
              <a:t>ú rôznobežné, </a:t>
            </a:r>
          </a:p>
          <a:p>
            <a:r>
              <a:rPr lang="sk-SK" sz="1400" dirty="0" smtClean="0">
                <a:sym typeface="Symbol"/>
              </a:rPr>
              <a:t>to znamená, že p</a:t>
            </a:r>
            <a:r>
              <a:rPr lang="sk-SK" sz="1400" dirty="0" smtClean="0"/>
              <a:t>riamky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 </a:t>
            </a:r>
            <a:r>
              <a:rPr lang="sk-SK" sz="1400" dirty="0" smtClean="0"/>
              <a:t>sú </a:t>
            </a:r>
            <a:r>
              <a:rPr lang="sk-SK" sz="1400" b="1" dirty="0" err="1" smtClean="0"/>
              <a:t>mimobežné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A</a:t>
            </a:r>
            <a:r>
              <a:rPr lang="sk-SK" sz="1400" dirty="0" smtClean="0"/>
              <a:t> na priamke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bod </a:t>
            </a:r>
            <a:r>
              <a:rPr lang="sk-SK" sz="1400" b="1" dirty="0" smtClean="0"/>
              <a:t>B</a:t>
            </a:r>
            <a:r>
              <a:rPr lang="sk-SK" sz="1400" dirty="0" smtClean="0"/>
              <a:t> na priamke </a:t>
            </a:r>
            <a:r>
              <a:rPr lang="sk-SK" sz="1400" b="1" dirty="0" smtClean="0"/>
              <a:t>b</a:t>
            </a:r>
            <a:r>
              <a:rPr lang="sk-SK" sz="1400" dirty="0" smtClean="0"/>
              <a:t> majú totožnú premietaciu priamku, preto platí </a:t>
            </a:r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= 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baseline="-25000" dirty="0" smtClean="0"/>
              <a:t>.</a:t>
            </a:r>
            <a:endParaRPr lang="sk-SK" sz="1400" dirty="0" smtClean="0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2051720" y="321332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R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V="1">
            <a:off x="1411992" y="4621925"/>
            <a:ext cx="1295400" cy="208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1421130" y="4763998"/>
            <a:ext cx="1719650" cy="20185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567675" y="63217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534367" y="6398313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1556455" y="563767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2484150" y="573285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6" name="Text Box 35"/>
          <p:cNvSpPr txBox="1">
            <a:spLocks noChangeArrowheads="1"/>
          </p:cNvSpPr>
          <p:nvPr/>
        </p:nvSpPr>
        <p:spPr bwMode="auto">
          <a:xfrm>
            <a:off x="2358345" y="508033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1466890" y="5251789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8" name="Line 42"/>
          <p:cNvSpPr>
            <a:spLocks noChangeShapeType="1"/>
          </p:cNvSpPr>
          <p:nvPr/>
        </p:nvSpPr>
        <p:spPr bwMode="auto">
          <a:xfrm>
            <a:off x="1196092" y="6279275"/>
            <a:ext cx="3024188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1331641" y="4797152"/>
            <a:ext cx="2880320" cy="504056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 flipV="1">
            <a:off x="2376596" y="5085614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6" name="Oval 17"/>
          <p:cNvSpPr>
            <a:spLocks noChangeArrowheads="1"/>
          </p:cNvSpPr>
          <p:nvPr/>
        </p:nvSpPr>
        <p:spPr bwMode="auto">
          <a:xfrm flipV="1">
            <a:off x="1630935" y="628585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7" name="Oval 18"/>
          <p:cNvSpPr>
            <a:spLocks noChangeArrowheads="1"/>
          </p:cNvSpPr>
          <p:nvPr/>
        </p:nvSpPr>
        <p:spPr bwMode="auto">
          <a:xfrm flipV="1">
            <a:off x="2780417" y="636058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1" name="Oval 18"/>
          <p:cNvSpPr>
            <a:spLocks noChangeArrowheads="1"/>
          </p:cNvSpPr>
          <p:nvPr/>
        </p:nvSpPr>
        <p:spPr bwMode="auto">
          <a:xfrm flipV="1">
            <a:off x="2089062" y="554734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2" name="Oval 18"/>
          <p:cNvSpPr>
            <a:spLocks noChangeArrowheads="1"/>
          </p:cNvSpPr>
          <p:nvPr/>
        </p:nvSpPr>
        <p:spPr bwMode="auto">
          <a:xfrm flipV="1">
            <a:off x="1780668" y="5192802"/>
            <a:ext cx="54000" cy="5216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2124110" y="5414361"/>
            <a:ext cx="766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= </a:t>
            </a:r>
            <a:r>
              <a:rPr lang="sk-SK" sz="1400" b="1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2" name="Zástupný symbol čísla snímky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  <p:grpSp>
        <p:nvGrpSpPr>
          <p:cNvPr id="73" name="Skupina 15"/>
          <p:cNvGrpSpPr>
            <a:grpSpLocks/>
          </p:cNvGrpSpPr>
          <p:nvPr/>
        </p:nvGrpSpPr>
        <p:grpSpPr bwMode="auto">
          <a:xfrm>
            <a:off x="7573659" y="516044"/>
            <a:ext cx="1348082" cy="393700"/>
            <a:chOff x="2699794" y="4497810"/>
            <a:chExt cx="1347057" cy="393091"/>
          </a:xfrm>
        </p:grpSpPr>
        <p:pic>
          <p:nvPicPr>
            <p:cNvPr id="7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33" grpId="0"/>
      <p:bldP spid="42" grpId="0" animBg="1"/>
      <p:bldP spid="43" grpId="0"/>
      <p:bldP spid="44" grpId="0" animBg="1"/>
      <p:bldP spid="45" grpId="0"/>
      <p:bldP spid="55" grpId="0" animBg="1"/>
      <p:bldP spid="57" grpId="0"/>
      <p:bldP spid="58" grpId="0"/>
      <p:bldP spid="59" grpId="0"/>
      <p:bldP spid="68" grpId="0" animBg="1"/>
      <p:bldP spid="70" grpId="0" animBg="1"/>
      <p:bldP spid="81" grpId="0" animBg="1"/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6922088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Daný je stredový priemet priamok </a:t>
            </a:r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smtClean="0">
                <a:solidFill>
                  <a:srgbClr val="FF0000"/>
                </a:solidFill>
              </a:rPr>
              <a:t>c </a:t>
            </a:r>
            <a:r>
              <a:rPr lang="sk-SK" sz="1400" dirty="0" smtClean="0">
                <a:solidFill>
                  <a:srgbClr val="FF0000"/>
                </a:solidFill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Určte vzájomnú polohu priamok </a:t>
            </a:r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smtClean="0">
                <a:solidFill>
                  <a:srgbClr val="FF0000"/>
                </a:solidFill>
              </a:rPr>
              <a:t>c </a:t>
            </a:r>
            <a:r>
              <a:rPr lang="sk-SK" sz="1400" dirty="0" smtClean="0">
                <a:solidFill>
                  <a:srgbClr val="FF0000"/>
                </a:solidFill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 s rovinou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187500" y="624179"/>
            <a:ext cx="1295400" cy="2089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96638" y="766252"/>
            <a:ext cx="2023110" cy="23747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3183" y="2324011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</a:t>
            </a:r>
            <a:r>
              <a:rPr lang="sk-SK" sz="1400" b="1" baseline="30000" dirty="0" err="1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9688" y="2795536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P</a:t>
            </a:r>
            <a:r>
              <a:rPr lang="sk-SK" sz="1400" b="1" baseline="30000" dirty="0" err="1"/>
              <a:t>b</a:t>
            </a:r>
            <a:endParaRPr lang="sk-SK" sz="1400" b="1" dirty="0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331963" y="1639931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259658" y="1735112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133853" y="1002583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505288" y="956863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971600" y="2281528"/>
            <a:ext cx="3589514" cy="25625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4288361" y="1445354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u</a:t>
            </a:r>
            <a:r>
              <a:rPr lang="sk-SK" sz="1400" b="1" baseline="30000" dirty="0" err="1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sk-SK" sz="1400" b="1" baseline="-25000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1116063" y="1200441"/>
            <a:ext cx="3434166" cy="2451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4238041" y="2529877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17" name="Group 51"/>
          <p:cNvGrpSpPr>
            <a:grpSpLocks noChangeAspect="1"/>
          </p:cNvGrpSpPr>
          <p:nvPr/>
        </p:nvGrpSpPr>
        <p:grpSpPr bwMode="auto">
          <a:xfrm rot="19498400" flipH="1" flipV="1">
            <a:off x="4206391" y="2489690"/>
            <a:ext cx="140789" cy="84099"/>
            <a:chOff x="567" y="2750"/>
            <a:chExt cx="226" cy="135"/>
          </a:xfrm>
        </p:grpSpPr>
        <p:sp>
          <p:nvSpPr>
            <p:cNvPr id="18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20" name="Oval 19"/>
          <p:cNvSpPr>
            <a:spLocks noChangeArrowheads="1"/>
          </p:cNvSpPr>
          <p:nvPr/>
        </p:nvSpPr>
        <p:spPr bwMode="auto">
          <a:xfrm flipV="1">
            <a:off x="2059999" y="1241610"/>
            <a:ext cx="54000" cy="5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 flipV="1">
            <a:off x="1406443" y="2288107"/>
            <a:ext cx="54000" cy="5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 flipV="1">
            <a:off x="2892878" y="275780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grpSp>
        <p:nvGrpSpPr>
          <p:cNvPr id="23" name="Group 51"/>
          <p:cNvGrpSpPr>
            <a:grpSpLocks noChangeAspect="1"/>
          </p:cNvGrpSpPr>
          <p:nvPr/>
        </p:nvGrpSpPr>
        <p:grpSpPr bwMode="auto">
          <a:xfrm rot="19498400" flipH="1" flipV="1">
            <a:off x="4300952" y="1410491"/>
            <a:ext cx="140789" cy="84099"/>
            <a:chOff x="567" y="2750"/>
            <a:chExt cx="226" cy="135"/>
          </a:xfrm>
        </p:grpSpPr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27" name="Oval 18"/>
          <p:cNvSpPr>
            <a:spLocks noChangeArrowheads="1"/>
          </p:cNvSpPr>
          <p:nvPr/>
        </p:nvSpPr>
        <p:spPr bwMode="auto">
          <a:xfrm flipV="1">
            <a:off x="1561014" y="1202313"/>
            <a:ext cx="54000" cy="5216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29" name="BlokTextu 53"/>
          <p:cNvSpPr txBox="1">
            <a:spLocks noChangeArrowheads="1"/>
          </p:cNvSpPr>
          <p:nvPr/>
        </p:nvSpPr>
        <p:spPr bwMode="auto">
          <a:xfrm>
            <a:off x="0" y="7668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4752000" y="720000"/>
            <a:ext cx="43182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Riešenie:</a:t>
            </a:r>
          </a:p>
          <a:p>
            <a:r>
              <a:rPr lang="sk-SK" sz="1400" dirty="0" smtClean="0"/>
              <a:t>Priamka </a:t>
            </a:r>
            <a:r>
              <a:rPr lang="sk-SK" sz="1400" b="1" dirty="0" smtClean="0"/>
              <a:t>a</a:t>
            </a:r>
            <a:r>
              <a:rPr lang="sk-SK" sz="1400" dirty="0" smtClean="0"/>
              <a:t> má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na stope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a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to znamená, že priamka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leží v rovine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má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ale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neleží na stope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, to znamená, že priamka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je s rovinou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rovnobežná.</a:t>
            </a: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c </a:t>
            </a:r>
            <a:r>
              <a:rPr lang="sk-SK" sz="1400" dirty="0" smtClean="0">
                <a:sym typeface="Symbol"/>
              </a:rPr>
              <a:t>je s rovinou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rôznobežná, lebo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c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 </a:t>
            </a:r>
            <a:r>
              <a:rPr lang="sk-SK" sz="1400" dirty="0" smtClean="0">
                <a:sym typeface="Symbol"/>
              </a:rPr>
              <a:t>neleží 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d </a:t>
            </a:r>
            <a:r>
              <a:rPr lang="sk-SK" sz="1400" dirty="0" smtClean="0">
                <a:sym typeface="Symbol"/>
              </a:rPr>
              <a:t>je s rovinou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rôznobežná, lebo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d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 </a:t>
            </a:r>
            <a:r>
              <a:rPr lang="sk-SK" sz="1400" dirty="0" smtClean="0">
                <a:sym typeface="Symbol"/>
              </a:rPr>
              <a:t>neleží na </a:t>
            </a:r>
            <a:r>
              <a:rPr lang="sk-SK" sz="1400" dirty="0" err="1" smtClean="0">
                <a:sym typeface="Symbol"/>
              </a:rPr>
              <a:t>úbežnici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d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leží na stope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, to znamená, že sa priamka </a:t>
            </a:r>
            <a:r>
              <a:rPr lang="sk-SK" sz="1400" b="1" dirty="0" smtClean="0">
                <a:sym typeface="Symbol"/>
              </a:rPr>
              <a:t>d</a:t>
            </a:r>
            <a:r>
              <a:rPr lang="sk-SK" sz="1400" dirty="0" smtClean="0">
                <a:sym typeface="Symbol"/>
              </a:rPr>
              <a:t> pretína s priemetňou na stope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pic>
        <p:nvPicPr>
          <p:cNvPr id="3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6094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BlokTextu 34"/>
          <p:cNvSpPr txBox="1">
            <a:spLocks noChangeArrowheads="1"/>
          </p:cNvSpPr>
          <p:nvPr/>
        </p:nvSpPr>
        <p:spPr bwMode="auto">
          <a:xfrm>
            <a:off x="540000" y="3756094"/>
            <a:ext cx="7587333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  <a:r>
              <a:rPr lang="sk-SK" sz="1400" dirty="0" smtClean="0">
                <a:solidFill>
                  <a:srgbClr val="FF0000"/>
                </a:solidFill>
              </a:rPr>
              <a:t>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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Určte vzájomnú polohu rovín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33" name="BlokTextu 53"/>
          <p:cNvSpPr txBox="1">
            <a:spLocks noChangeArrowheads="1"/>
          </p:cNvSpPr>
          <p:nvPr/>
        </p:nvSpPr>
        <p:spPr bwMode="auto">
          <a:xfrm>
            <a:off x="0" y="4520798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S3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457200" y="5644121"/>
            <a:ext cx="3754612" cy="2680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1332087" y="4615180"/>
            <a:ext cx="30241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3659387" y="5857527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37" name="Group 51"/>
          <p:cNvGrpSpPr>
            <a:grpSpLocks noChangeAspect="1"/>
          </p:cNvGrpSpPr>
          <p:nvPr/>
        </p:nvGrpSpPr>
        <p:grpSpPr bwMode="auto">
          <a:xfrm rot="19498400" flipH="1" flipV="1">
            <a:off x="3627737" y="5817340"/>
            <a:ext cx="140789" cy="84099"/>
            <a:chOff x="567" y="2750"/>
            <a:chExt cx="226" cy="135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grpSp>
        <p:nvGrpSpPr>
          <p:cNvPr id="40" name="Group 51"/>
          <p:cNvGrpSpPr>
            <a:grpSpLocks noChangeAspect="1"/>
          </p:cNvGrpSpPr>
          <p:nvPr/>
        </p:nvGrpSpPr>
        <p:grpSpPr bwMode="auto">
          <a:xfrm rot="19498400" flipH="1" flipV="1">
            <a:off x="3722298" y="4738141"/>
            <a:ext cx="140789" cy="84099"/>
            <a:chOff x="567" y="2750"/>
            <a:chExt cx="226" cy="135"/>
          </a:xfrm>
        </p:grpSpPr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3451900" y="6381015"/>
            <a:ext cx="3593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p</a:t>
            </a:r>
            <a:r>
              <a:rPr lang="sk-SK" sz="1400" b="1" baseline="30000" dirty="0">
                <a:solidFill>
                  <a:srgbClr val="0000FF"/>
                </a:solidFill>
                <a:sym typeface="Symbol" pitchFamily="18" charset="2"/>
              </a:rPr>
              <a:t></a:t>
            </a:r>
            <a:endParaRPr lang="sk-SK" sz="1400" b="1" dirty="0">
              <a:solidFill>
                <a:srgbClr val="0000FF"/>
              </a:solidFill>
              <a:sym typeface="Symbol" pitchFamily="18" charset="2"/>
            </a:endParaRPr>
          </a:p>
        </p:txBody>
      </p:sp>
      <p:grpSp>
        <p:nvGrpSpPr>
          <p:cNvPr id="65" name="Skupina 64"/>
          <p:cNvGrpSpPr/>
          <p:nvPr/>
        </p:nvGrpSpPr>
        <p:grpSpPr>
          <a:xfrm>
            <a:off x="2915816" y="4820012"/>
            <a:ext cx="884905" cy="307777"/>
            <a:chOff x="3847630" y="4797152"/>
            <a:chExt cx="884905" cy="307777"/>
          </a:xfrm>
        </p:grpSpPr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3847630" y="4797152"/>
              <a:ext cx="4363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 dirty="0" err="1">
                  <a:solidFill>
                    <a:srgbClr val="FF0000"/>
                  </a:solidFill>
                </a:rPr>
                <a:t>u</a:t>
              </a:r>
              <a:r>
                <a:rPr lang="sk-SK" sz="1400" b="1" baseline="30000" dirty="0" err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  <a:r>
                <a:rPr lang="sk-SK" sz="1400" b="1" baseline="-25000" dirty="0" err="1">
                  <a:solidFill>
                    <a:srgbClr val="FF0000"/>
                  </a:solidFill>
                  <a:sym typeface="Symbol" pitchFamily="18" charset="2"/>
                </a:rPr>
                <a:t>s</a:t>
              </a:r>
              <a:endParaRPr lang="sk-SK" sz="1400" b="1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auto">
            <a:xfrm>
              <a:off x="4102234" y="4797152"/>
              <a:ext cx="6303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 </a:t>
              </a:r>
              <a:r>
                <a:rPr lang="sk-SK" sz="1400" dirty="0" smtClean="0">
                  <a:solidFill>
                    <a:srgbClr val="0000FF"/>
                  </a:solidFill>
                </a:rPr>
                <a:t>= </a:t>
              </a:r>
              <a:r>
                <a:rPr lang="sk-SK" sz="1400" b="1" dirty="0" err="1" smtClean="0">
                  <a:solidFill>
                    <a:srgbClr val="0000FF"/>
                  </a:solidFill>
                </a:rPr>
                <a:t>u</a:t>
              </a:r>
              <a:r>
                <a:rPr lang="sk-SK" sz="1400" b="1" baseline="30000" dirty="0" err="1">
                  <a:solidFill>
                    <a:srgbClr val="0000FF"/>
                  </a:solidFill>
                  <a:sym typeface="Symbol" pitchFamily="18" charset="2"/>
                </a:rPr>
                <a:t></a:t>
              </a:r>
              <a:r>
                <a:rPr lang="sk-SK" sz="1400" b="1" baseline="-25000" dirty="0" err="1" smtClean="0">
                  <a:solidFill>
                    <a:srgbClr val="0000FF"/>
                  </a:solidFill>
                  <a:sym typeface="Symbol" pitchFamily="18" charset="2"/>
                </a:rPr>
                <a:t>s</a:t>
              </a:r>
              <a:endParaRPr lang="sk-SK" sz="1400" b="1" dirty="0">
                <a:solidFill>
                  <a:srgbClr val="0000FF"/>
                </a:solidFill>
                <a:sym typeface="Symbol" pitchFamily="18" charset="2"/>
              </a:endParaRPr>
            </a:p>
          </p:txBody>
        </p:sp>
      </p:grpSp>
      <p:sp>
        <p:nvSpPr>
          <p:cNvPr id="55" name="BlokTextu 54"/>
          <p:cNvSpPr txBox="1"/>
          <p:nvPr/>
        </p:nvSpPr>
        <p:spPr>
          <a:xfrm>
            <a:off x="4716016" y="4923165"/>
            <a:ext cx="4318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Riešenie:</a:t>
            </a:r>
          </a:p>
          <a:p>
            <a:r>
              <a:rPr lang="sk-SK" sz="1400" dirty="0" smtClean="0"/>
              <a:t>Roviny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dirty="0" smtClean="0">
                <a:sym typeface="Symbol"/>
              </a:rPr>
              <a:t> </a:t>
            </a:r>
            <a:r>
              <a:rPr lang="sk-SK" sz="1400" dirty="0" smtClean="0">
                <a:sym typeface="Symbol"/>
              </a:rPr>
              <a:t>majú spoločnú </a:t>
            </a:r>
            <a:r>
              <a:rPr lang="sk-SK" sz="1400" dirty="0" err="1" smtClean="0">
                <a:sym typeface="Symbol"/>
              </a:rPr>
              <a:t>úbežnicu</a:t>
            </a:r>
            <a:r>
              <a:rPr lang="sk-SK" sz="1400" dirty="0" smtClean="0">
                <a:sym typeface="Symbol"/>
              </a:rPr>
              <a:t>, to znamená, že sú </a:t>
            </a:r>
            <a:r>
              <a:rPr lang="sk-SK" sz="1400" b="1" dirty="0" smtClean="0">
                <a:sym typeface="Symbol"/>
              </a:rPr>
              <a:t>rovnobežné</a:t>
            </a:r>
            <a:r>
              <a:rPr lang="sk-SK" sz="1400" dirty="0" smtClean="0">
                <a:sym typeface="Symbol"/>
              </a:rPr>
              <a:t>.</a:t>
            </a: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>
            <a:off x="3201260" y="674370"/>
            <a:ext cx="83791" cy="2178566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212510" y="21281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c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237944" y="154076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c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69" name="Oval 17"/>
          <p:cNvSpPr>
            <a:spLocks noChangeArrowheads="1"/>
          </p:cNvSpPr>
          <p:nvPr/>
        </p:nvSpPr>
        <p:spPr bwMode="auto">
          <a:xfrm flipV="1">
            <a:off x="3187074" y="1012974"/>
            <a:ext cx="54000" cy="54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0" name="Oval 17"/>
          <p:cNvSpPr>
            <a:spLocks noChangeArrowheads="1"/>
          </p:cNvSpPr>
          <p:nvPr/>
        </p:nvSpPr>
        <p:spPr bwMode="auto">
          <a:xfrm flipV="1">
            <a:off x="3227445" y="2107532"/>
            <a:ext cx="54000" cy="54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3177609" y="874430"/>
            <a:ext cx="498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c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72" name="Line 42"/>
          <p:cNvSpPr>
            <a:spLocks noChangeShapeType="1"/>
          </p:cNvSpPr>
          <p:nvPr/>
        </p:nvSpPr>
        <p:spPr bwMode="auto">
          <a:xfrm>
            <a:off x="539552" y="6165304"/>
            <a:ext cx="3754612" cy="26804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grpSp>
        <p:nvGrpSpPr>
          <p:cNvPr id="73" name="Group 51"/>
          <p:cNvGrpSpPr>
            <a:grpSpLocks noChangeAspect="1"/>
          </p:cNvGrpSpPr>
          <p:nvPr/>
        </p:nvGrpSpPr>
        <p:grpSpPr bwMode="auto">
          <a:xfrm rot="19498400" flipH="1" flipV="1">
            <a:off x="3374108" y="6333021"/>
            <a:ext cx="140789" cy="84099"/>
            <a:chOff x="567" y="2750"/>
            <a:chExt cx="226" cy="135"/>
          </a:xfrm>
        </p:grpSpPr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75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57" name="Line 6"/>
          <p:cNvSpPr>
            <a:spLocks noChangeShapeType="1"/>
          </p:cNvSpPr>
          <p:nvPr/>
        </p:nvSpPr>
        <p:spPr bwMode="auto">
          <a:xfrm flipH="1">
            <a:off x="3635896" y="764704"/>
            <a:ext cx="792088" cy="2016224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674364" y="2451950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d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3845848" y="1972562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d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 flipV="1">
            <a:off x="4082191" y="1549476"/>
            <a:ext cx="54000" cy="540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 flipV="1">
            <a:off x="3723658" y="2453534"/>
            <a:ext cx="54000" cy="540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3982397" y="1590005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d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62" name="Zástupný symbol čísla snímky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  <p:grpSp>
        <p:nvGrpSpPr>
          <p:cNvPr id="63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6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/>
      <p:bldP spid="53" grpId="0"/>
      <p:bldP spid="55" grpId="0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BlokTextu 53"/>
          <p:cNvSpPr txBox="1">
            <a:spLocks noChangeArrowheads="1"/>
          </p:cNvSpPr>
          <p:nvPr/>
        </p:nvSpPr>
        <p:spPr bwMode="auto">
          <a:xfrm>
            <a:off x="0" y="7668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3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8" y="3212976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7587333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  <a:r>
              <a:rPr lang="sk-SK" sz="1400" dirty="0" smtClean="0">
                <a:solidFill>
                  <a:srgbClr val="FF0000"/>
                </a:solidFill>
              </a:rPr>
              <a:t>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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Určte vzájomnú polohu rovín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33" name="BlokTextu 53"/>
          <p:cNvSpPr txBox="1">
            <a:spLocks noChangeArrowheads="1"/>
          </p:cNvSpPr>
          <p:nvPr/>
        </p:nvSpPr>
        <p:spPr bwMode="auto">
          <a:xfrm>
            <a:off x="0" y="397768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457200" y="2019555"/>
            <a:ext cx="3754612" cy="2680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1332087" y="984359"/>
            <a:ext cx="30241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3659387" y="2226706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6" name="Group 51"/>
          <p:cNvGrpSpPr>
            <a:grpSpLocks noChangeAspect="1"/>
          </p:cNvGrpSpPr>
          <p:nvPr/>
        </p:nvGrpSpPr>
        <p:grpSpPr bwMode="auto">
          <a:xfrm rot="19498400" flipH="1" flipV="1">
            <a:off x="3627737" y="2186519"/>
            <a:ext cx="140789" cy="84099"/>
            <a:chOff x="567" y="2750"/>
            <a:chExt cx="226" cy="135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grpSp>
        <p:nvGrpSpPr>
          <p:cNvPr id="28" name="Group 51"/>
          <p:cNvGrpSpPr>
            <a:grpSpLocks noChangeAspect="1"/>
          </p:cNvGrpSpPr>
          <p:nvPr/>
        </p:nvGrpSpPr>
        <p:grpSpPr bwMode="auto">
          <a:xfrm rot="19498400" flipH="1" flipV="1">
            <a:off x="3722298" y="1107320"/>
            <a:ext cx="140789" cy="84099"/>
            <a:chOff x="567" y="2750"/>
            <a:chExt cx="226" cy="135"/>
          </a:xfrm>
        </p:grpSpPr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3847630" y="1166331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u</a:t>
            </a:r>
            <a:r>
              <a:rPr lang="sk-SK" sz="1400" b="1" baseline="30000" dirty="0" err="1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sk-SK" sz="1400" b="1" baseline="-25000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rot="8128702">
            <a:off x="159183" y="1572127"/>
            <a:ext cx="3007094" cy="21468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 rot="8128702">
            <a:off x="1136058" y="1785429"/>
            <a:ext cx="3186677" cy="227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grpSp>
        <p:nvGrpSpPr>
          <p:cNvPr id="37" name="Group 51"/>
          <p:cNvGrpSpPr>
            <a:grpSpLocks noChangeAspect="1"/>
          </p:cNvGrpSpPr>
          <p:nvPr/>
        </p:nvGrpSpPr>
        <p:grpSpPr bwMode="auto">
          <a:xfrm rot="6027102" flipH="1" flipV="1">
            <a:off x="955328" y="2196126"/>
            <a:ext cx="140789" cy="84099"/>
            <a:chOff x="567" y="2750"/>
            <a:chExt cx="226" cy="135"/>
          </a:xfrm>
        </p:grpSpPr>
        <p:sp>
          <p:nvSpPr>
            <p:cNvPr id="47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grpSp>
        <p:nvGrpSpPr>
          <p:cNvPr id="40" name="Group 51"/>
          <p:cNvGrpSpPr>
            <a:grpSpLocks noChangeAspect="1"/>
          </p:cNvGrpSpPr>
          <p:nvPr/>
        </p:nvGrpSpPr>
        <p:grpSpPr bwMode="auto">
          <a:xfrm rot="6027102" flipH="1" flipV="1">
            <a:off x="1880725" y="2533847"/>
            <a:ext cx="140789" cy="84099"/>
            <a:chOff x="567" y="2750"/>
            <a:chExt cx="226" cy="135"/>
          </a:xfrm>
        </p:grpSpPr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1691680" y="2704474"/>
            <a:ext cx="3593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p</a:t>
            </a:r>
            <a:r>
              <a:rPr lang="sk-SK" sz="1400" b="1" baseline="30000" dirty="0">
                <a:solidFill>
                  <a:srgbClr val="0000FF"/>
                </a:solidFill>
                <a:sym typeface="Symbol" pitchFamily="18" charset="2"/>
              </a:rPr>
              <a:t></a:t>
            </a:r>
            <a:endParaRPr lang="sk-SK" sz="14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629846" y="2514738"/>
            <a:ext cx="426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sk-SK" sz="1400" b="1" baseline="-25000" dirty="0" err="1" smtClean="0">
                <a:solidFill>
                  <a:srgbClr val="0000FF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55" name="BlokTextu 54"/>
          <p:cNvSpPr txBox="1"/>
          <p:nvPr/>
        </p:nvSpPr>
        <p:spPr>
          <a:xfrm>
            <a:off x="4752000" y="720000"/>
            <a:ext cx="25170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 a postup rysovania:</a:t>
            </a:r>
          </a:p>
          <a:p>
            <a:r>
              <a:rPr lang="sk-SK" sz="1400" dirty="0" smtClean="0"/>
              <a:t>Roviny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dirty="0" smtClean="0">
                <a:sym typeface="Symbol"/>
              </a:rPr>
              <a:t> </a:t>
            </a:r>
            <a:r>
              <a:rPr lang="sk-SK" sz="1400" dirty="0" smtClean="0">
                <a:sym typeface="Symbol"/>
              </a:rPr>
              <a:t>sú rôznobežné. </a:t>
            </a:r>
          </a:p>
          <a:p>
            <a:r>
              <a:rPr lang="sk-SK" sz="1400" dirty="0" smtClean="0">
                <a:sym typeface="Symbol"/>
              </a:rPr>
              <a:t>Ich priesečnicu označíme </a:t>
            </a:r>
            <a:r>
              <a:rPr lang="sk-SK" sz="1400" b="1" dirty="0" smtClean="0">
                <a:sym typeface="Symbol"/>
              </a:rPr>
              <a:t>r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r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 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/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</a:p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r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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r>
              <a:rPr lang="sk-SK" sz="1400" b="1" dirty="0" err="1" smtClean="0">
                <a:sym typeface="Symbol"/>
              </a:rPr>
              <a:t>r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r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r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dirty="0" smtClean="0">
              <a:sym typeface="Symbol"/>
            </a:endParaRPr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2373552" y="646891"/>
            <a:ext cx="85614" cy="222595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386624" y="214801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P</a:t>
            </a:r>
            <a:r>
              <a:rPr lang="sk-SK" sz="1400" b="1" baseline="30000" dirty="0" err="1">
                <a:solidFill>
                  <a:srgbClr val="009900"/>
                </a:solidFill>
              </a:rPr>
              <a:t>r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2379400" y="1560675"/>
            <a:ext cx="322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9900"/>
                </a:solidFill>
              </a:rPr>
              <a:t>r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2331799" y="1051718"/>
            <a:ext cx="478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r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 flipV="1">
            <a:off x="2361188" y="1032887"/>
            <a:ext cx="54000" cy="54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 flipV="1">
            <a:off x="2404574" y="2127445"/>
            <a:ext cx="54000" cy="54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65" name="BlokTextu 34"/>
          <p:cNvSpPr txBox="1">
            <a:spLocks noChangeArrowheads="1"/>
          </p:cNvSpPr>
          <p:nvPr/>
        </p:nvSpPr>
        <p:spPr bwMode="auto">
          <a:xfrm>
            <a:off x="540000" y="3212976"/>
            <a:ext cx="7528023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b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stopníkom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úbežníkom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Určte priesečník priamky </a:t>
            </a:r>
            <a:r>
              <a:rPr lang="sk-SK" sz="1400" b="1" dirty="0" smtClean="0">
                <a:solidFill>
                  <a:srgbClr val="FF0000"/>
                </a:solidFill>
              </a:rPr>
              <a:t>b </a:t>
            </a:r>
            <a:r>
              <a:rPr lang="sk-SK" sz="1400" dirty="0" smtClean="0">
                <a:solidFill>
                  <a:srgbClr val="FF0000"/>
                </a:solidFill>
              </a:rPr>
              <a:t>s rovinou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>
            <a:off x="609600" y="6293681"/>
            <a:ext cx="3754612" cy="2680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6" name="Line 46"/>
          <p:cNvSpPr>
            <a:spLocks noChangeShapeType="1"/>
          </p:cNvSpPr>
          <p:nvPr/>
        </p:nvSpPr>
        <p:spPr bwMode="auto">
          <a:xfrm>
            <a:off x="1484487" y="4965800"/>
            <a:ext cx="30241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7" name="Text Box 47"/>
          <p:cNvSpPr txBox="1">
            <a:spLocks noChangeArrowheads="1"/>
          </p:cNvSpPr>
          <p:nvPr/>
        </p:nvSpPr>
        <p:spPr bwMode="auto">
          <a:xfrm>
            <a:off x="3811787" y="6505599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</a:t>
            </a:r>
            <a:r>
              <a:rPr lang="sk-SK" sz="1400" b="1" baseline="30000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78" name="Group 51"/>
          <p:cNvGrpSpPr>
            <a:grpSpLocks noChangeAspect="1"/>
          </p:cNvGrpSpPr>
          <p:nvPr/>
        </p:nvGrpSpPr>
        <p:grpSpPr bwMode="auto">
          <a:xfrm rot="19498400" flipH="1" flipV="1">
            <a:off x="3780137" y="6465412"/>
            <a:ext cx="140789" cy="84099"/>
            <a:chOff x="567" y="2750"/>
            <a:chExt cx="226" cy="135"/>
          </a:xfrm>
        </p:grpSpPr>
        <p:sp>
          <p:nvSpPr>
            <p:cNvPr id="79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grpSp>
        <p:nvGrpSpPr>
          <p:cNvPr id="81" name="Group 51"/>
          <p:cNvGrpSpPr>
            <a:grpSpLocks noChangeAspect="1"/>
          </p:cNvGrpSpPr>
          <p:nvPr/>
        </p:nvGrpSpPr>
        <p:grpSpPr bwMode="auto">
          <a:xfrm rot="19498400" flipH="1" flipV="1">
            <a:off x="3874698" y="5112313"/>
            <a:ext cx="140789" cy="84099"/>
            <a:chOff x="567" y="2750"/>
            <a:chExt cx="226" cy="135"/>
          </a:xfrm>
        </p:grpSpPr>
        <p:sp>
          <p:nvSpPr>
            <p:cNvPr id="82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83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84" name="Text Box 44"/>
          <p:cNvSpPr txBox="1">
            <a:spLocks noChangeArrowheads="1"/>
          </p:cNvSpPr>
          <p:nvPr/>
        </p:nvSpPr>
        <p:spPr bwMode="auto">
          <a:xfrm>
            <a:off x="4000030" y="5137447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u</a:t>
            </a:r>
            <a:r>
              <a:rPr lang="sk-SK" sz="1400" b="1" baseline="30000" dirty="0" err="1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sk-SK" sz="1400" b="1" baseline="-25000" dirty="0" err="1">
                <a:solidFill>
                  <a:srgbClr val="FF000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 rot="2595803">
            <a:off x="2502446" y="3639031"/>
            <a:ext cx="107729" cy="280095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8" name="Oval 17"/>
          <p:cNvSpPr>
            <a:spLocks noChangeArrowheads="1"/>
          </p:cNvSpPr>
          <p:nvPr/>
        </p:nvSpPr>
        <p:spPr bwMode="auto">
          <a:xfrm rot="2595803" flipV="1">
            <a:off x="2799546" y="4700404"/>
            <a:ext cx="54000" cy="54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9" name="Oval 17"/>
          <p:cNvSpPr>
            <a:spLocks noChangeArrowheads="1"/>
          </p:cNvSpPr>
          <p:nvPr/>
        </p:nvSpPr>
        <p:spPr bwMode="auto">
          <a:xfrm rot="2595803" flipV="1">
            <a:off x="2080981" y="5527208"/>
            <a:ext cx="54000" cy="54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cxnSp>
        <p:nvCxnSpPr>
          <p:cNvPr id="92" name="Rovná spojnica 91"/>
          <p:cNvCxnSpPr/>
          <p:nvPr/>
        </p:nvCxnSpPr>
        <p:spPr>
          <a:xfrm>
            <a:off x="2183103" y="4149080"/>
            <a:ext cx="1944216" cy="172819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93" name="Rovná spojnica 92"/>
          <p:cNvCxnSpPr/>
          <p:nvPr/>
        </p:nvCxnSpPr>
        <p:spPr>
          <a:xfrm>
            <a:off x="1288428" y="4816157"/>
            <a:ext cx="2096040" cy="186314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1736906" y="5392886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2362885" y="5126173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2365449" y="4534091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97" name="Text Box 47"/>
          <p:cNvSpPr txBox="1">
            <a:spLocks noChangeArrowheads="1"/>
          </p:cNvSpPr>
          <p:nvPr/>
        </p:nvSpPr>
        <p:spPr bwMode="auto">
          <a:xfrm>
            <a:off x="2370970" y="6022046"/>
            <a:ext cx="3593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p</a:t>
            </a:r>
            <a:r>
              <a:rPr lang="sk-SK" sz="1400" b="1" baseline="30000" dirty="0">
                <a:solidFill>
                  <a:srgbClr val="0000FF"/>
                </a:solidFill>
                <a:sym typeface="Symbol" pitchFamily="18" charset="2"/>
              </a:rPr>
              <a:t></a:t>
            </a:r>
            <a:endParaRPr lang="sk-SK" sz="14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98" name="Text Box 44"/>
          <p:cNvSpPr txBox="1">
            <a:spLocks noChangeArrowheads="1"/>
          </p:cNvSpPr>
          <p:nvPr/>
        </p:nvSpPr>
        <p:spPr bwMode="auto">
          <a:xfrm>
            <a:off x="3707904" y="5713511"/>
            <a:ext cx="426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sk-SK" sz="1400" b="1" baseline="-25000" dirty="0" err="1" smtClean="0">
                <a:solidFill>
                  <a:srgbClr val="0000FF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99" name="BlokTextu 98"/>
          <p:cNvSpPr txBox="1"/>
          <p:nvPr/>
        </p:nvSpPr>
        <p:spPr>
          <a:xfrm>
            <a:off x="4752000" y="4421430"/>
            <a:ext cx="417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 a postup rysovania:</a:t>
            </a:r>
          </a:p>
          <a:p>
            <a:r>
              <a:rPr lang="sk-SK" sz="1400" dirty="0" smtClean="0"/>
              <a:t>Vhodne zvolíme rovinu </a:t>
            </a:r>
            <a:r>
              <a:rPr lang="sk-SK" sz="1400" b="1" dirty="0" smtClean="0">
                <a:sym typeface="Symbol"/>
              </a:rPr>
              <a:t></a:t>
            </a:r>
            <a:r>
              <a:rPr lang="sk-SK" sz="1400" dirty="0" smtClean="0">
                <a:sym typeface="Symbol"/>
              </a:rPr>
              <a:t>, v ktorej priamka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leží.</a:t>
            </a:r>
          </a:p>
          <a:p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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 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 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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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(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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 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 </a:t>
            </a:r>
            <a:r>
              <a:rPr lang="sk-SK" sz="1400" b="1" baseline="-25000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)</a:t>
            </a:r>
          </a:p>
          <a:p>
            <a:r>
              <a:rPr lang="sk-SK" sz="1400" dirty="0" smtClean="0">
                <a:sym typeface="Symbol"/>
              </a:rPr>
              <a:t>Určíme priesečnicu rovín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a </a:t>
            </a:r>
            <a:r>
              <a:rPr lang="sk-SK" sz="1400" b="1" dirty="0" smtClean="0">
                <a:sym typeface="Symbol"/>
              </a:rPr>
              <a:t> </a:t>
            </a:r>
            <a:r>
              <a:rPr lang="sk-SK" sz="1400" dirty="0" smtClean="0">
                <a:sym typeface="Symbol"/>
              </a:rPr>
              <a:t>a označíme ju </a:t>
            </a:r>
            <a:r>
              <a:rPr lang="sk-SK" sz="1400" b="1" dirty="0" smtClean="0">
                <a:sym typeface="Symbol"/>
              </a:rPr>
              <a:t>r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Priesečník priamky </a:t>
            </a:r>
            <a:r>
              <a:rPr lang="sk-SK" sz="1400" b="1" dirty="0" smtClean="0">
                <a:sym typeface="Symbol"/>
              </a:rPr>
              <a:t>r </a:t>
            </a:r>
            <a:r>
              <a:rPr lang="sk-SK" sz="1400" dirty="0" smtClean="0">
                <a:sym typeface="Symbol"/>
              </a:rPr>
              <a:t>s priamkou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označíme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r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</a:t>
            </a:r>
            <a:r>
              <a:rPr lang="sk-SK" sz="1400" b="1" dirty="0" smtClean="0">
                <a:sym typeface="Symbol"/>
              </a:rPr>
              <a:t> </a:t>
            </a:r>
            <a:r>
              <a:rPr lang="sk-SK" sz="1400" dirty="0" smtClean="0">
                <a:sym typeface="Symbol"/>
              </a:rPr>
              <a:t>.</a:t>
            </a:r>
          </a:p>
        </p:txBody>
      </p:sp>
      <p:grpSp>
        <p:nvGrpSpPr>
          <p:cNvPr id="100" name="Group 51"/>
          <p:cNvGrpSpPr>
            <a:grpSpLocks noChangeAspect="1"/>
          </p:cNvGrpSpPr>
          <p:nvPr/>
        </p:nvGrpSpPr>
        <p:grpSpPr bwMode="auto">
          <a:xfrm rot="15572898" flipV="1">
            <a:off x="2862897" y="6239263"/>
            <a:ext cx="140789" cy="84099"/>
            <a:chOff x="567" y="2750"/>
            <a:chExt cx="226" cy="135"/>
          </a:xfrm>
        </p:grpSpPr>
        <p:sp>
          <p:nvSpPr>
            <p:cNvPr id="101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02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grpSp>
        <p:nvGrpSpPr>
          <p:cNvPr id="103" name="Group 51"/>
          <p:cNvGrpSpPr>
            <a:grpSpLocks noChangeAspect="1"/>
          </p:cNvGrpSpPr>
          <p:nvPr/>
        </p:nvGrpSpPr>
        <p:grpSpPr bwMode="auto">
          <a:xfrm rot="15572898" flipV="1">
            <a:off x="3871419" y="5662609"/>
            <a:ext cx="140789" cy="84099"/>
            <a:chOff x="567" y="2750"/>
            <a:chExt cx="226" cy="135"/>
          </a:xfrm>
        </p:grpSpPr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05" name="Line 53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106" name="Line 6"/>
          <p:cNvSpPr>
            <a:spLocks noChangeShapeType="1"/>
          </p:cNvSpPr>
          <p:nvPr/>
        </p:nvSpPr>
        <p:spPr bwMode="auto">
          <a:xfrm flipH="1">
            <a:off x="3131840" y="3933056"/>
            <a:ext cx="216024" cy="2736304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3125422" y="621756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P</a:t>
            </a:r>
            <a:r>
              <a:rPr lang="sk-SK" sz="1400" b="1" baseline="30000" dirty="0" err="1">
                <a:solidFill>
                  <a:srgbClr val="009900"/>
                </a:solidFill>
              </a:rPr>
              <a:t>r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8" name="Text Box 30"/>
          <p:cNvSpPr txBox="1">
            <a:spLocks noChangeArrowheads="1"/>
          </p:cNvSpPr>
          <p:nvPr/>
        </p:nvSpPr>
        <p:spPr bwMode="auto">
          <a:xfrm>
            <a:off x="3176492" y="5517232"/>
            <a:ext cx="322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9900"/>
                </a:solidFill>
              </a:rPr>
              <a:t>r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3180449" y="4808876"/>
            <a:ext cx="478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r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111" name="Oval 17"/>
          <p:cNvSpPr>
            <a:spLocks noChangeArrowheads="1"/>
          </p:cNvSpPr>
          <p:nvPr/>
        </p:nvSpPr>
        <p:spPr bwMode="auto">
          <a:xfrm flipV="1">
            <a:off x="3310790" y="4104424"/>
            <a:ext cx="54000" cy="540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12" name="Text Box 36"/>
          <p:cNvSpPr txBox="1">
            <a:spLocks noChangeArrowheads="1"/>
          </p:cNvSpPr>
          <p:nvPr/>
        </p:nvSpPr>
        <p:spPr bwMode="auto">
          <a:xfrm>
            <a:off x="3233465" y="4077072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69" name="Zástupný symbol čísla snímky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34</a:t>
            </a:fld>
            <a:endParaRPr lang="sk-SK" dirty="0"/>
          </a:p>
        </p:txBody>
      </p:sp>
      <p:grpSp>
        <p:nvGrpSpPr>
          <p:cNvPr id="70" name="Skupina 15"/>
          <p:cNvGrpSpPr>
            <a:grpSpLocks/>
          </p:cNvGrpSpPr>
          <p:nvPr/>
        </p:nvGrpSpPr>
        <p:grpSpPr bwMode="auto">
          <a:xfrm>
            <a:off x="7646087" y="570364"/>
            <a:ext cx="1348082" cy="393700"/>
            <a:chOff x="2699794" y="4497810"/>
            <a:chExt cx="1347057" cy="393091"/>
          </a:xfrm>
        </p:grpSpPr>
        <p:pic>
          <p:nvPicPr>
            <p:cNvPr id="71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5" grpId="0"/>
      <p:bldP spid="56" grpId="0" animBg="1"/>
      <p:bldP spid="57" grpId="0"/>
      <p:bldP spid="58" grpId="0"/>
      <p:bldP spid="59" grpId="0"/>
      <p:bldP spid="60" grpId="0" animBg="1"/>
      <p:bldP spid="61" grpId="0" animBg="1"/>
      <p:bldP spid="65" grpId="0" animBg="1"/>
      <p:bldP spid="75" grpId="0" animBg="1"/>
      <p:bldP spid="76" grpId="0" animBg="1"/>
      <p:bldP spid="77" grpId="0"/>
      <p:bldP spid="84" grpId="0"/>
      <p:bldP spid="85" grpId="0" animBg="1"/>
      <p:bldP spid="88" grpId="0" animBg="1"/>
      <p:bldP spid="89" grpId="0" animBg="1"/>
      <p:bldP spid="94" grpId="0"/>
      <p:bldP spid="95" grpId="0"/>
      <p:bldP spid="96" grpId="0"/>
      <p:bldP spid="97" grpId="0"/>
      <p:bldP spid="98" grpId="0"/>
      <p:bldP spid="99" grpId="0"/>
      <p:bldP spid="106" grpId="0" animBg="1"/>
      <p:bldP spid="107" grpId="0"/>
      <p:bldP spid="108" grpId="0"/>
      <p:bldP spid="109" grpId="0"/>
      <p:bldP spid="111" grpId="0" animBg="1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60001" y="360000"/>
            <a:ext cx="853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Poznámka: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Pracujeme v rozšírenom euklidovskom priestore 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preto si zopakujeme niektoré pojmy.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Všetky navzájom rovnobežné priamky euklidovského priestoru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majú v rozšírenom euklidovskom priestore 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spoločný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nevlastný bod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Nevlastný bod je určený jednou priamkou, ktorá patrí danému smeru (osnove priamok). 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Všetky navzájom rovnobežné roviny euklidovského priestoru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majú v rozšírenom euklidovskom priestore 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spoločnú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nevlastnú priamku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Nevlastná priamka je určená jednou rovinou, ktorá patrí danej polohe (osnove rovín).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Vlastná priamka obsahuje jeden nevlastný bod. Vlastná čiara môže obsahovať konečný počet nevlastných bodov. Nevlastná čiara obsahuje len nevlastné body.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Nevlastné body a priamky odlišujeme od vlastných symbolom  (napríklad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0000" y="3555778"/>
            <a:ext cx="817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Príklad: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určuje nevlastný bod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Rovina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určuje nevlastnú priamku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Ak rovina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sú navzájom rovnobežné v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tak</a:t>
            </a:r>
            <a:r>
              <a:rPr lang="sk-SK" sz="1400" dirty="0" smtClean="0">
                <a:latin typeface="Arial"/>
                <a:cs typeface="Arial"/>
              </a:rPr>
              <a:t> 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majú v 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spoločný nevlastný bod.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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(v priestore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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{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}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(v priestore </a:t>
            </a:r>
            <a:r>
              <a:rPr lang="sk-SK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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endParaRPr lang="sk-SK" sz="1400" dirty="0"/>
          </a:p>
        </p:txBody>
      </p:sp>
      <p:grpSp>
        <p:nvGrpSpPr>
          <p:cNvPr id="2" name="Skupina 5"/>
          <p:cNvGrpSpPr/>
          <p:nvPr/>
        </p:nvGrpSpPr>
        <p:grpSpPr>
          <a:xfrm>
            <a:off x="4932040" y="4298967"/>
            <a:ext cx="3384376" cy="2273305"/>
            <a:chOff x="2483768" y="2930872"/>
            <a:chExt cx="4239939" cy="2946400"/>
          </a:xfrm>
        </p:grpSpPr>
        <p:grpSp>
          <p:nvGrpSpPr>
            <p:cNvPr id="3" name="Skupina 9"/>
            <p:cNvGrpSpPr/>
            <p:nvPr/>
          </p:nvGrpSpPr>
          <p:grpSpPr>
            <a:xfrm>
              <a:off x="3851919" y="2930872"/>
              <a:ext cx="2871788" cy="2946400"/>
              <a:chOff x="3851919" y="2930872"/>
              <a:chExt cx="2871788" cy="2946400"/>
            </a:xfrm>
          </p:grpSpPr>
          <p:sp>
            <p:nvSpPr>
              <p:cNvPr id="11" name="Freeform 47"/>
              <p:cNvSpPr>
                <a:spLocks/>
              </p:cNvSpPr>
              <p:nvPr/>
            </p:nvSpPr>
            <p:spPr bwMode="auto">
              <a:xfrm>
                <a:off x="3851919" y="2930872"/>
                <a:ext cx="2871788" cy="2946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350"/>
                  </a:cxn>
                  <a:cxn ang="0">
                    <a:pos x="7238" y="7425"/>
                  </a:cxn>
                  <a:cxn ang="0">
                    <a:pos x="5970" y="4206"/>
                  </a:cxn>
                  <a:cxn ang="0">
                    <a:pos x="4843" y="4206"/>
                  </a:cxn>
                  <a:cxn ang="0">
                    <a:pos x="5507" y="3924"/>
                  </a:cxn>
                  <a:cxn ang="0">
                    <a:pos x="3656" y="746"/>
                  </a:cxn>
                  <a:cxn ang="0">
                    <a:pos x="0" y="0"/>
                  </a:cxn>
                </a:cxnLst>
                <a:rect l="0" t="0" r="r" b="b"/>
                <a:pathLst>
                  <a:path w="7238" h="7425">
                    <a:moveTo>
                      <a:pt x="0" y="0"/>
                    </a:moveTo>
                    <a:lnTo>
                      <a:pt x="0" y="5350"/>
                    </a:lnTo>
                    <a:lnTo>
                      <a:pt x="7238" y="7425"/>
                    </a:lnTo>
                    <a:lnTo>
                      <a:pt x="5970" y="4206"/>
                    </a:lnTo>
                    <a:lnTo>
                      <a:pt x="4843" y="4206"/>
                    </a:lnTo>
                    <a:lnTo>
                      <a:pt x="5507" y="3924"/>
                    </a:lnTo>
                    <a:lnTo>
                      <a:pt x="3656" y="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42">
                  <a:alpha val="91000"/>
                </a:srgbClr>
              </a:solidFill>
              <a:ln w="0">
                <a:solidFill>
                  <a:srgbClr val="009242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12" name="BlokTextu 11"/>
              <p:cNvSpPr txBox="1"/>
              <p:nvPr/>
            </p:nvSpPr>
            <p:spPr>
              <a:xfrm>
                <a:off x="5992094" y="5293541"/>
                <a:ext cx="385984" cy="398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</a:t>
                </a:r>
                <a:endParaRPr lang="sk-SK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Line 45"/>
            <p:cNvSpPr>
              <a:spLocks noChangeShapeType="1"/>
            </p:cNvSpPr>
            <p:nvPr/>
          </p:nvSpPr>
          <p:spPr bwMode="auto">
            <a:xfrm>
              <a:off x="2771801" y="3506936"/>
              <a:ext cx="2880320" cy="2304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" name="BlokTextu 8"/>
            <p:cNvSpPr txBox="1"/>
            <p:nvPr/>
          </p:nvSpPr>
          <p:spPr>
            <a:xfrm flipH="1">
              <a:off x="3491879" y="3794968"/>
              <a:ext cx="355860" cy="39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2483768" y="3555299"/>
              <a:ext cx="500453" cy="39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</a:t>
              </a:r>
              <a:r>
                <a:rPr lang="sk-SK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A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BlokTextu 12"/>
          <p:cNvSpPr txBox="1"/>
          <p:nvPr/>
        </p:nvSpPr>
        <p:spPr>
          <a:xfrm>
            <a:off x="360000" y="6478809"/>
            <a:ext cx="784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2929FF"/>
                </a:solidFill>
                <a:latin typeface="Arial" pitchFamily="34" charset="0"/>
                <a:cs typeface="Arial" pitchFamily="34" charset="0"/>
              </a:rPr>
              <a:t>Poznámka: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Podrobnejšie pozri [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Medek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Zámožík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str. 475 – 476] alebo pozri [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Velichová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str. 24].</a:t>
            </a:r>
            <a:endParaRPr lang="sk-SK" sz="1400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á forma 10"/>
          <p:cNvSpPr/>
          <p:nvPr/>
        </p:nvSpPr>
        <p:spPr>
          <a:xfrm>
            <a:off x="755576" y="2146518"/>
            <a:ext cx="1805940" cy="3874770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195736" y="23488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360000" y="360000"/>
            <a:ext cx="7516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Stredov</a:t>
            </a:r>
            <a:r>
              <a:rPr lang="sk-SK" sz="1600" b="1" dirty="0" smtClean="0"/>
              <a:t>é</a:t>
            </a:r>
            <a:r>
              <a:rPr lang="pt-BR" sz="1600" b="1" dirty="0" smtClean="0"/>
              <a:t> premietanie</a:t>
            </a:r>
          </a:p>
          <a:p>
            <a:r>
              <a:rPr lang="pt-BR" sz="1600" dirty="0" smtClean="0"/>
              <a:t>Nech </a:t>
            </a:r>
            <a:r>
              <a:rPr lang="pt-BR" sz="1600" b="1" dirty="0" smtClean="0">
                <a:sym typeface="Symbol"/>
              </a:rPr>
              <a:t></a:t>
            </a:r>
            <a:r>
              <a:rPr lang="pt-BR" sz="1600" b="1" dirty="0" smtClean="0"/>
              <a:t> </a:t>
            </a:r>
            <a:r>
              <a:rPr lang="pt-BR" sz="1600" dirty="0" smtClean="0"/>
              <a:t>je rovina rozšíreného euklidovského priestoru </a:t>
            </a:r>
            <a:r>
              <a:rPr lang="sk-SK" sz="16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600" dirty="0" smtClean="0"/>
              <a:t> </a:t>
            </a:r>
            <a:r>
              <a:rPr lang="pt-BR" sz="1600" dirty="0" smtClean="0"/>
              <a:t>a</a:t>
            </a:r>
            <a:r>
              <a:rPr lang="sk-SK" sz="1600" dirty="0" smtClean="0"/>
              <a:t> </a:t>
            </a:r>
            <a:r>
              <a:rPr lang="pt-BR" sz="1600" dirty="0" smtClean="0"/>
              <a:t>bod </a:t>
            </a:r>
            <a:r>
              <a:rPr lang="pt-BR" sz="1600" b="1" dirty="0" smtClean="0"/>
              <a:t>S</a:t>
            </a:r>
            <a:r>
              <a:rPr lang="sk-SK" sz="1600" b="1" dirty="0" smtClean="0"/>
              <a:t> </a:t>
            </a:r>
            <a:r>
              <a:rPr lang="sk-SK" sz="1600" dirty="0" smtClean="0"/>
              <a:t>je vlastný bod,</a:t>
            </a:r>
            <a:endParaRPr lang="en-US" sz="1600" dirty="0" smtClean="0"/>
          </a:p>
          <a:p>
            <a:r>
              <a:rPr lang="sk-SK" sz="1600" dirty="0" smtClean="0"/>
              <a:t>ktorý neleží </a:t>
            </a:r>
            <a:r>
              <a:rPr lang="en-US" sz="1600" dirty="0" smtClean="0"/>
              <a:t>v </a:t>
            </a:r>
            <a:r>
              <a:rPr lang="sk-SK" sz="1600" dirty="0" smtClean="0"/>
              <a:t>rovine </a:t>
            </a:r>
            <a:r>
              <a:rPr lang="pt-BR" sz="1600" b="1" dirty="0" smtClean="0">
                <a:sym typeface="Symbol"/>
              </a:rPr>
              <a:t></a:t>
            </a:r>
            <a:r>
              <a:rPr lang="pt-BR" sz="1600" dirty="0" smtClean="0"/>
              <a:t>. Zobrazenie,</a:t>
            </a:r>
            <a:r>
              <a:rPr lang="sk-SK" sz="1600" dirty="0" smtClean="0"/>
              <a:t> </a:t>
            </a:r>
            <a:r>
              <a:rPr lang="pt-BR" sz="1600" dirty="0" smtClean="0"/>
              <a:t>ktoré </a:t>
            </a:r>
            <a:r>
              <a:rPr lang="sk-SK" sz="1600" dirty="0" smtClean="0"/>
              <a:t>každému </a:t>
            </a:r>
            <a:r>
              <a:rPr lang="pt-BR" sz="1600" dirty="0" smtClean="0"/>
              <a:t>bodu </a:t>
            </a:r>
            <a:r>
              <a:rPr lang="sk-SK" sz="1600" b="1" dirty="0" smtClean="0"/>
              <a:t>A </a:t>
            </a:r>
            <a:r>
              <a:rPr lang="sk-SK" sz="1600" b="1" dirty="0" smtClean="0">
                <a:sym typeface="Symbol"/>
              </a:rPr>
              <a:t> </a:t>
            </a:r>
            <a:r>
              <a:rPr lang="sk-SK" sz="16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/>
              <a:t> </a:t>
            </a:r>
            <a:r>
              <a:rPr lang="sk-SK" sz="1600" dirty="0" smtClean="0"/>
              <a:t>; </a:t>
            </a:r>
            <a:r>
              <a:rPr lang="sk-SK" sz="1600" b="1" dirty="0" smtClean="0"/>
              <a:t>A</a:t>
            </a:r>
            <a:r>
              <a:rPr lang="sk-SK" sz="1600" dirty="0" smtClean="0"/>
              <a:t> </a:t>
            </a:r>
            <a:r>
              <a:rPr lang="sk-SK" sz="1600" dirty="0" smtClean="0">
                <a:sym typeface="Symbol"/>
              </a:rPr>
              <a:t></a:t>
            </a:r>
            <a:r>
              <a:rPr lang="en-US" sz="1600" dirty="0" smtClean="0">
                <a:sym typeface="Symbol"/>
              </a:rPr>
              <a:t> </a:t>
            </a:r>
            <a:r>
              <a:rPr lang="sk-SK" sz="1600" b="1" dirty="0" smtClean="0">
                <a:sym typeface="Symbol"/>
              </a:rPr>
              <a:t>S</a:t>
            </a:r>
            <a:r>
              <a:rPr lang="sk-SK" sz="1600" dirty="0" smtClean="0">
                <a:sym typeface="Symbol"/>
              </a:rPr>
              <a:t>,</a:t>
            </a:r>
            <a:r>
              <a:rPr lang="sk-SK" sz="1600" b="1" dirty="0" smtClean="0">
                <a:sym typeface="Symbol"/>
              </a:rPr>
              <a:t> </a:t>
            </a:r>
            <a:r>
              <a:rPr lang="pt-BR" sz="1600" dirty="0" smtClean="0"/>
              <a:t> </a:t>
            </a:r>
          </a:p>
          <a:p>
            <a:r>
              <a:rPr lang="pt-BR" sz="1600" dirty="0" smtClean="0"/>
              <a:t>priradí priesečník priamky </a:t>
            </a:r>
            <a:r>
              <a:rPr lang="pt-BR" sz="1600" b="1" dirty="0" smtClean="0"/>
              <a:t>S</a:t>
            </a:r>
            <a:r>
              <a:rPr lang="sk-SK" sz="1600" b="1" dirty="0" smtClean="0"/>
              <a:t>A</a:t>
            </a:r>
            <a:r>
              <a:rPr lang="en-US" sz="1600" b="1" dirty="0" smtClean="0"/>
              <a:t> </a:t>
            </a:r>
            <a:r>
              <a:rPr lang="pt-BR" sz="1600" dirty="0" smtClean="0"/>
              <a:t>s rovinou</a:t>
            </a:r>
            <a:r>
              <a:rPr lang="sk-SK" sz="1600" dirty="0" smtClean="0"/>
              <a:t> </a:t>
            </a:r>
            <a:r>
              <a:rPr lang="pt-BR" sz="1600" b="1" dirty="0" smtClean="0">
                <a:sym typeface="Symbol"/>
              </a:rPr>
              <a:t></a:t>
            </a:r>
            <a:r>
              <a:rPr lang="sk-SK" sz="1600" dirty="0" smtClean="0">
                <a:sym typeface="Symbol"/>
              </a:rPr>
              <a:t>, </a:t>
            </a:r>
            <a:r>
              <a:rPr lang="pl-PL" sz="1600" dirty="0" smtClean="0"/>
              <a:t>nazývame </a:t>
            </a:r>
            <a:r>
              <a:rPr lang="pl-PL" sz="1600" b="1" dirty="0" smtClean="0"/>
              <a:t>stredové premietanie</a:t>
            </a:r>
            <a:endParaRPr lang="en-US" sz="1600" b="1" dirty="0" smtClean="0"/>
          </a:p>
          <a:p>
            <a:r>
              <a:rPr lang="pl-PL" sz="1600" dirty="0" smtClean="0"/>
              <a:t>z bodu </a:t>
            </a:r>
            <a:r>
              <a:rPr lang="pl-PL" sz="1600" b="1" dirty="0" smtClean="0"/>
              <a:t>S</a:t>
            </a:r>
            <a:r>
              <a:rPr lang="pl-PL" sz="1600" dirty="0" smtClean="0"/>
              <a:t> do roviny </a:t>
            </a:r>
            <a:r>
              <a:rPr lang="pl-PL" sz="1600" b="1" dirty="0" smtClean="0">
                <a:sym typeface="Symbol"/>
              </a:rPr>
              <a:t></a:t>
            </a:r>
            <a:r>
              <a:rPr lang="pl-PL" sz="1600" dirty="0" smtClean="0"/>
              <a:t>.</a:t>
            </a:r>
            <a:endParaRPr lang="sk-SK" sz="16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326137" y="1844824"/>
            <a:ext cx="585288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Bod </a:t>
            </a:r>
            <a:r>
              <a:rPr lang="sk-SK" sz="1600" b="1" dirty="0" smtClean="0"/>
              <a:t>S </a:t>
            </a:r>
            <a:r>
              <a:rPr lang="sk-SK" sz="1600" dirty="0" smtClean="0"/>
              <a:t>nazývame </a:t>
            </a:r>
            <a:r>
              <a:rPr lang="sk-SK" sz="1600" b="1" dirty="0" smtClean="0"/>
              <a:t>stred premietania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Rovinu </a:t>
            </a:r>
            <a:r>
              <a:rPr lang="sk-SK" sz="1600" b="1" dirty="0" smtClean="0">
                <a:sym typeface="Symbol"/>
              </a:rPr>
              <a:t> </a:t>
            </a:r>
            <a:r>
              <a:rPr lang="sk-SK" sz="1600" dirty="0" smtClean="0">
                <a:sym typeface="Symbol"/>
              </a:rPr>
              <a:t>nazývame </a:t>
            </a:r>
            <a:r>
              <a:rPr lang="sk-SK" sz="1600" b="1" dirty="0" smtClean="0">
                <a:sym typeface="Symbol"/>
              </a:rPr>
              <a:t>priemetňa</a:t>
            </a:r>
            <a:r>
              <a:rPr lang="sk-SK" sz="1600" dirty="0" smtClean="0">
                <a:sym typeface="Symbol"/>
              </a:rPr>
              <a:t>.</a:t>
            </a:r>
            <a:endParaRPr lang="en-US" sz="1600" dirty="0" smtClean="0">
              <a:sym typeface="Symbol"/>
            </a:endParaRPr>
          </a:p>
          <a:p>
            <a:endParaRPr lang="sk-SK" sz="1600" dirty="0" smtClean="0">
              <a:sym typeface="Symbol"/>
            </a:endParaRPr>
          </a:p>
          <a:p>
            <a:r>
              <a:rPr lang="sk-SK" sz="1400" dirty="0" smtClean="0">
                <a:solidFill>
                  <a:srgbClr val="2929FF"/>
                </a:solidFill>
                <a:latin typeface="Arial" pitchFamily="34" charset="0"/>
                <a:cs typeface="Arial" pitchFamily="34" charset="0"/>
                <a:sym typeface="Symbol"/>
              </a:rPr>
              <a:t>Poznámka</a:t>
            </a:r>
            <a:r>
              <a:rPr lang="sk-SK" sz="1400" dirty="0" smtClean="0">
                <a:sym typeface="Symbol"/>
              </a:rPr>
              <a:t>: </a:t>
            </a:r>
          </a:p>
          <a:p>
            <a:r>
              <a:rPr lang="sk-SK" sz="1400" dirty="0" smtClean="0">
                <a:sym typeface="Symbol"/>
              </a:rPr>
              <a:t>Priemetňa môže byť zvislá, vodorovná alebo v ľubovoľnej inej polohe.</a:t>
            </a:r>
          </a:p>
          <a:p>
            <a:endParaRPr lang="sk-SK" sz="1600" dirty="0" smtClean="0">
              <a:sym typeface="Symbol"/>
            </a:endParaRPr>
          </a:p>
          <a:p>
            <a:r>
              <a:rPr lang="sk-SK" sz="1600" dirty="0" smtClean="0"/>
              <a:t>Kolmý priemet bodu </a:t>
            </a:r>
            <a:r>
              <a:rPr lang="sk-SK" sz="1600" b="1" dirty="0" smtClean="0"/>
              <a:t>S </a:t>
            </a:r>
            <a:r>
              <a:rPr lang="sk-SK" sz="1600" dirty="0" smtClean="0"/>
              <a:t>do priemetne nazývame </a:t>
            </a:r>
            <a:r>
              <a:rPr lang="sk-SK" sz="1600" b="1" dirty="0" smtClean="0"/>
              <a:t>hlavný bod H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Číslo </a:t>
            </a:r>
            <a:r>
              <a:rPr lang="sk-SK" sz="1600" b="1" dirty="0" smtClean="0"/>
              <a:t>d</a:t>
            </a:r>
            <a:r>
              <a:rPr lang="sk-SK" sz="1600" dirty="0" smtClean="0"/>
              <a:t> = </a:t>
            </a:r>
            <a:r>
              <a:rPr lang="sk-SK" sz="1600" dirty="0" smtClean="0">
                <a:sym typeface="Symbol"/>
              </a:rPr>
              <a:t></a:t>
            </a:r>
            <a:r>
              <a:rPr lang="sk-SK" sz="1600" b="1" dirty="0" smtClean="0">
                <a:sym typeface="Symbol"/>
              </a:rPr>
              <a:t>SH </a:t>
            </a:r>
            <a:r>
              <a:rPr lang="sk-SK" sz="1600" dirty="0" smtClean="0">
                <a:sym typeface="Symbol"/>
              </a:rPr>
              <a:t> nazývame </a:t>
            </a:r>
            <a:r>
              <a:rPr lang="sk-SK" sz="1600" b="1" dirty="0" smtClean="0">
                <a:sym typeface="Symbol"/>
              </a:rPr>
              <a:t>dištancia</a:t>
            </a:r>
            <a:r>
              <a:rPr lang="sk-SK" sz="1600" dirty="0" smtClean="0">
                <a:sym typeface="Symbol"/>
              </a:rPr>
              <a:t>.</a:t>
            </a:r>
            <a:endParaRPr lang="sk-SK" sz="1600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1619672" y="3861048"/>
            <a:ext cx="1800200" cy="720080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207276" y="457541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468800" y="393305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2" name="Ovál 21"/>
          <p:cNvSpPr>
            <a:spLocks noChangeAspect="1"/>
          </p:cNvSpPr>
          <p:nvPr/>
        </p:nvSpPr>
        <p:spPr>
          <a:xfrm>
            <a:off x="2704560" y="355873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2699792" y="335699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316176" y="3001104"/>
            <a:ext cx="1455565" cy="2084100"/>
          </a:xfrm>
          <a:prstGeom prst="line">
            <a:avLst/>
          </a:prstGeom>
          <a:ln w="12700">
            <a:solidFill>
              <a:srgbClr val="0033CC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1915706" y="2428891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 flipV="1">
            <a:off x="1526374" y="1875252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2248129" y="273749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9" name="Ovál 58"/>
          <p:cNvSpPr>
            <a:spLocks noChangeAspect="1"/>
          </p:cNvSpPr>
          <p:nvPr/>
        </p:nvSpPr>
        <p:spPr>
          <a:xfrm>
            <a:off x="3403358" y="4563388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 rot="17520000" flipH="1" flipV="1">
            <a:off x="2378657" y="3360038"/>
            <a:ext cx="190500" cy="1913477"/>
          </a:xfrm>
          <a:prstGeom prst="rightBrace">
            <a:avLst>
              <a:gd name="adj1" fmla="val 7576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28" name="BlokTextu 27"/>
          <p:cNvSpPr txBox="1"/>
          <p:nvPr/>
        </p:nvSpPr>
        <p:spPr>
          <a:xfrm>
            <a:off x="2149934" y="426136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3326137" y="5760000"/>
            <a:ext cx="5223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ym typeface="Symbol"/>
              </a:rPr>
              <a:t>Priamka </a:t>
            </a:r>
            <a:r>
              <a:rPr lang="sk-SK" sz="1600" b="1" dirty="0" smtClean="0">
                <a:sym typeface="Symbol"/>
              </a:rPr>
              <a:t>SA </a:t>
            </a:r>
            <a:r>
              <a:rPr lang="sk-SK" sz="1600" dirty="0" smtClean="0">
                <a:sym typeface="Symbol"/>
              </a:rPr>
              <a:t>je premietacia priamka bodu </a:t>
            </a:r>
            <a:r>
              <a:rPr lang="sk-SK" sz="1600" b="1" dirty="0" smtClean="0">
                <a:sym typeface="Symbol"/>
              </a:rPr>
              <a:t>A</a:t>
            </a:r>
            <a:r>
              <a:rPr lang="sk-SK" sz="1600" dirty="0" smtClean="0">
                <a:sym typeface="Symbol"/>
              </a:rPr>
              <a:t>.</a:t>
            </a:r>
          </a:p>
          <a:p>
            <a:r>
              <a:rPr lang="sk-SK" sz="1600" dirty="0" smtClean="0">
                <a:sym typeface="Symbol"/>
              </a:rPr>
              <a:t>Bod </a:t>
            </a:r>
            <a:r>
              <a:rPr lang="sk-SK" sz="1600" b="1" dirty="0" err="1" smtClean="0"/>
              <a:t>A</a:t>
            </a:r>
            <a:r>
              <a:rPr lang="sk-SK" sz="1600" b="1" baseline="-25000" dirty="0" err="1" smtClean="0"/>
              <a:t>s</a:t>
            </a:r>
            <a:r>
              <a:rPr lang="sk-SK" sz="1600" b="1" baseline="-25000" dirty="0" smtClean="0"/>
              <a:t> </a:t>
            </a:r>
            <a:r>
              <a:rPr lang="sk-SK" sz="1600" dirty="0" smtClean="0"/>
              <a:t>= </a:t>
            </a:r>
            <a:r>
              <a:rPr lang="sk-SK" sz="1600" b="1" dirty="0" smtClean="0"/>
              <a:t>SA </a:t>
            </a:r>
            <a:r>
              <a:rPr lang="sk-SK" sz="1600" b="1" dirty="0" smtClean="0">
                <a:sym typeface="Symbol"/>
              </a:rPr>
              <a:t> </a:t>
            </a:r>
            <a:r>
              <a:rPr lang="sk-SK" sz="1600" dirty="0" smtClean="0"/>
              <a:t> nazývame </a:t>
            </a:r>
            <a:r>
              <a:rPr lang="sk-SK" sz="1600" b="1" dirty="0" smtClean="0"/>
              <a:t>stredový priemet bodu A.</a:t>
            </a:r>
            <a:endParaRPr lang="sk-SK" sz="1600" dirty="0"/>
          </a:p>
        </p:txBody>
      </p: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  <p:grpSp>
        <p:nvGrpSpPr>
          <p:cNvPr id="26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33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23" grpId="0"/>
      <p:bldP spid="32" grpId="0"/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á forma 10"/>
          <p:cNvSpPr/>
          <p:nvPr/>
        </p:nvSpPr>
        <p:spPr>
          <a:xfrm>
            <a:off x="789233" y="1468018"/>
            <a:ext cx="1805940" cy="3874770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229393" y="16703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1840834" y="325755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1725337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2" name="Ovál 21"/>
          <p:cNvSpPr>
            <a:spLocks noChangeAspect="1"/>
          </p:cNvSpPr>
          <p:nvPr/>
        </p:nvSpPr>
        <p:spPr>
          <a:xfrm>
            <a:off x="2943957" y="317551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2939189" y="298520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349833" y="2322603"/>
            <a:ext cx="1105320" cy="158261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1949363" y="1750391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 flipV="1">
            <a:off x="1560031" y="1196752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2281786" y="205899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360000" y="360000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bodu </a:t>
            </a:r>
            <a:endParaRPr lang="sk-SK" sz="16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294655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435457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Ovál 69"/>
          <p:cNvSpPr>
            <a:spLocks noChangeAspect="1"/>
          </p:cNvSpPr>
          <p:nvPr/>
        </p:nvSpPr>
        <p:spPr>
          <a:xfrm>
            <a:off x="1075177" y="263748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BlokTextu 70"/>
          <p:cNvSpPr txBox="1"/>
          <p:nvPr/>
        </p:nvSpPr>
        <p:spPr>
          <a:xfrm>
            <a:off x="1070409" y="24357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73" name="Ovál 72"/>
          <p:cNvSpPr>
            <a:spLocks noChangeAspect="1"/>
          </p:cNvSpPr>
          <p:nvPr/>
        </p:nvSpPr>
        <p:spPr>
          <a:xfrm>
            <a:off x="1711629" y="1421786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BlokTextu 73"/>
          <p:cNvSpPr txBox="1"/>
          <p:nvPr/>
        </p:nvSpPr>
        <p:spPr>
          <a:xfrm>
            <a:off x="1706861" y="12200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C</a:t>
            </a:r>
            <a:endParaRPr lang="sk-SK" sz="1400" b="1" dirty="0">
              <a:solidFill>
                <a:srgbClr val="0033CC"/>
              </a:solidFill>
            </a:endParaRPr>
          </a:p>
        </p:txBody>
      </p:sp>
      <p:cxnSp>
        <p:nvCxnSpPr>
          <p:cNvPr id="30" name="Rovná spojnica 29"/>
          <p:cNvCxnSpPr/>
          <p:nvPr/>
        </p:nvCxnSpPr>
        <p:spPr>
          <a:xfrm flipH="1" flipV="1">
            <a:off x="3459363" y="3902241"/>
            <a:ext cx="395446" cy="56620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BlokTextu 74"/>
          <p:cNvSpPr txBox="1"/>
          <p:nvPr/>
        </p:nvSpPr>
        <p:spPr>
          <a:xfrm>
            <a:off x="3576998" y="943284"/>
            <a:ext cx="532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Určte stredový priemet bodu </a:t>
            </a:r>
            <a:r>
              <a:rPr lang="sk-SK" sz="1400" b="1" dirty="0" smtClean="0"/>
              <a:t>B</a:t>
            </a:r>
            <a:r>
              <a:rPr lang="sk-SK" sz="1400" dirty="0" smtClean="0"/>
              <a:t>, ktorý leží v priemetni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Určte stredové priemety bodov </a:t>
            </a:r>
            <a:r>
              <a:rPr lang="sk-SK" sz="1400" b="1" dirty="0" smtClean="0">
                <a:sym typeface="Symbol"/>
              </a:rPr>
              <a:t>C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dirty="0" smtClean="0">
                <a:sym typeface="Symbol"/>
              </a:rPr>
              <a:t>D</a:t>
            </a:r>
            <a:r>
              <a:rPr lang="sk-SK" sz="1400" dirty="0" smtClean="0">
                <a:sym typeface="Symbol"/>
              </a:rPr>
              <a:t>, ktoré ležia na priamke </a:t>
            </a:r>
            <a:r>
              <a:rPr lang="sk-SK" sz="1400" b="1" dirty="0" smtClean="0">
                <a:sym typeface="Symbol"/>
              </a:rPr>
              <a:t>SA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pic>
        <p:nvPicPr>
          <p:cNvPr id="76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BlokTextu 76"/>
          <p:cNvSpPr txBox="1"/>
          <p:nvPr/>
        </p:nvSpPr>
        <p:spPr>
          <a:xfrm>
            <a:off x="1249640" y="2438907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dirty="0"/>
          </a:p>
        </p:txBody>
      </p:sp>
      <p:sp>
        <p:nvSpPr>
          <p:cNvPr id="78" name="BlokTextu 77"/>
          <p:cNvSpPr txBox="1"/>
          <p:nvPr/>
        </p:nvSpPr>
        <p:spPr>
          <a:xfrm>
            <a:off x="2506393" y="2061639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 smtClean="0"/>
          </a:p>
          <a:p>
            <a:endParaRPr lang="sk-SK" sz="1400" dirty="0"/>
          </a:p>
        </p:txBody>
      </p:sp>
      <p:sp>
        <p:nvSpPr>
          <p:cNvPr id="91" name="BlokTextu 90"/>
          <p:cNvSpPr txBox="1"/>
          <p:nvPr/>
        </p:nvSpPr>
        <p:spPr>
          <a:xfrm>
            <a:off x="3034150" y="5092306"/>
            <a:ext cx="5620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 1: </a:t>
            </a:r>
          </a:p>
          <a:p>
            <a:r>
              <a:rPr lang="sk-SK" sz="1200" dirty="0" smtClean="0"/>
              <a:t>V stredovom premietaní zobrazujeme všetky body priestoru </a:t>
            </a:r>
            <a:r>
              <a:rPr lang="sk-SK" sz="12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200" b="1" baseline="30000" dirty="0" smtClean="0"/>
              <a:t> </a:t>
            </a:r>
            <a:r>
              <a:rPr lang="sk-SK" sz="1200" dirty="0" smtClean="0"/>
              <a:t> okrem bodu </a:t>
            </a:r>
            <a:r>
              <a:rPr lang="sk-SK" sz="1200" b="1" dirty="0" smtClean="0"/>
              <a:t>S</a:t>
            </a:r>
            <a:r>
              <a:rPr lang="sk-SK" sz="1200" dirty="0" smtClean="0"/>
              <a:t>. </a:t>
            </a:r>
          </a:p>
          <a:p>
            <a:r>
              <a:rPr lang="sk-SK" sz="1200" dirty="0" smtClean="0"/>
              <a:t>Stredové premietanie nie je </a:t>
            </a:r>
            <a:r>
              <a:rPr lang="sk-SK" sz="1200" dirty="0" err="1" smtClean="0"/>
              <a:t>bijektívne</a:t>
            </a:r>
            <a:r>
              <a:rPr lang="sk-SK" sz="1200" dirty="0" smtClean="0"/>
              <a:t> zobrazenie.</a:t>
            </a:r>
          </a:p>
          <a:p>
            <a:endParaRPr lang="sk-SK" sz="1200" dirty="0" smtClean="0"/>
          </a:p>
          <a:p>
            <a:r>
              <a:rPr lang="sk-SK" sz="1200" dirty="0" smtClean="0">
                <a:solidFill>
                  <a:srgbClr val="0033CC"/>
                </a:solidFill>
              </a:rPr>
              <a:t>Poznámka 2: </a:t>
            </a:r>
          </a:p>
          <a:p>
            <a:r>
              <a:rPr lang="sk-SK" sz="1200" dirty="0" smtClean="0"/>
              <a:t>Zobrazenie </a:t>
            </a:r>
            <a:r>
              <a:rPr lang="sk-SK" sz="1200" dirty="0" err="1" smtClean="0"/>
              <a:t>dalších</a:t>
            </a:r>
            <a:r>
              <a:rPr lang="sk-SK" sz="1200" dirty="0" smtClean="0"/>
              <a:t> bodov je na nasledujúcej strane.</a:t>
            </a:r>
            <a:endParaRPr lang="sk-SK" sz="1200" dirty="0">
              <a:solidFill>
                <a:srgbClr val="0033CC"/>
              </a:solidFill>
            </a:endParaRPr>
          </a:p>
        </p:txBody>
      </p:sp>
      <p:sp>
        <p:nvSpPr>
          <p:cNvPr id="102" name="Ovál 101"/>
          <p:cNvSpPr>
            <a:spLocks noChangeAspect="1"/>
          </p:cNvSpPr>
          <p:nvPr/>
        </p:nvSpPr>
        <p:spPr>
          <a:xfrm>
            <a:off x="3749378" y="432054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BlokTextu 102"/>
          <p:cNvSpPr txBox="1"/>
          <p:nvPr/>
        </p:nvSpPr>
        <p:spPr>
          <a:xfrm>
            <a:off x="3695652" y="402374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D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2928926" y="2071678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err="1" smtClean="0"/>
              <a:t>D</a:t>
            </a:r>
            <a:r>
              <a:rPr lang="sk-SK" sz="1400" b="1" baseline="-25000" dirty="0" err="1" smtClean="0"/>
              <a:t>s</a:t>
            </a:r>
            <a:endParaRPr lang="sk-SK" sz="1400" dirty="0"/>
          </a:p>
        </p:txBody>
      </p:sp>
      <p:sp>
        <p:nvSpPr>
          <p:cNvPr id="33" name="Zástupný symbol čísla snímky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  <p:grpSp>
        <p:nvGrpSpPr>
          <p:cNvPr id="34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35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91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á forma 10"/>
          <p:cNvSpPr/>
          <p:nvPr/>
        </p:nvSpPr>
        <p:spPr>
          <a:xfrm>
            <a:off x="789233" y="1468018"/>
            <a:ext cx="1805940" cy="3874770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229393" y="16703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1840834" y="325755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1725337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2" name="Ovál 21"/>
          <p:cNvSpPr>
            <a:spLocks noChangeAspect="1"/>
          </p:cNvSpPr>
          <p:nvPr/>
        </p:nvSpPr>
        <p:spPr>
          <a:xfrm>
            <a:off x="2943957" y="3175519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2939189" y="298520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349833" y="2322603"/>
            <a:ext cx="1105320" cy="158261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 flipV="1">
            <a:off x="1949363" y="1750391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 flipV="1">
            <a:off x="1560031" y="1196752"/>
            <a:ext cx="395446" cy="566205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5177415" y="6305156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bodu je bod.</a:t>
            </a:r>
            <a:endParaRPr lang="sk-SK" sz="1600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360000" y="360000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bodu </a:t>
            </a:r>
            <a:endParaRPr lang="sk-SK" sz="1600" b="1" dirty="0"/>
          </a:p>
        </p:txBody>
      </p:sp>
      <p:sp>
        <p:nvSpPr>
          <p:cNvPr id="26" name="Voľná forma 25"/>
          <p:cNvSpPr/>
          <p:nvPr/>
        </p:nvSpPr>
        <p:spPr>
          <a:xfrm>
            <a:off x="2373409" y="2121230"/>
            <a:ext cx="1805940" cy="3874770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rgbClr val="92D050">
              <a:alpha val="58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3813569" y="234888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´</a:t>
            </a:r>
            <a:endParaRPr lang="sk-SK" sz="1400" b="1" dirty="0"/>
          </a:p>
        </p:txBody>
      </p:sp>
      <p:sp>
        <p:nvSpPr>
          <p:cNvPr id="41" name="BlokTextu 40"/>
          <p:cNvSpPr txBox="1"/>
          <p:nvPr/>
        </p:nvSpPr>
        <p:spPr>
          <a:xfrm>
            <a:off x="3995936" y="908720"/>
            <a:ext cx="4895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Rovinu </a:t>
            </a:r>
            <a:r>
              <a:rPr lang="sk-SK" sz="1600" b="1" dirty="0" smtClean="0">
                <a:sym typeface="Symbol"/>
              </a:rPr>
              <a:t>´</a:t>
            </a:r>
            <a:r>
              <a:rPr lang="sk-SK" sz="1600" dirty="0" smtClean="0">
                <a:sym typeface="Symbol"/>
              </a:rPr>
              <a:t>, ktorá je rovnobežná s priemetňou </a:t>
            </a:r>
            <a:r>
              <a:rPr lang="sk-SK" sz="1600" b="1" dirty="0" smtClean="0">
                <a:sym typeface="Symbol"/>
              </a:rPr>
              <a:t></a:t>
            </a:r>
          </a:p>
          <a:p>
            <a:r>
              <a:rPr lang="sk-SK" sz="1600" dirty="0" smtClean="0">
                <a:sym typeface="Symbol"/>
              </a:rPr>
              <a:t>a </a:t>
            </a:r>
            <a:r>
              <a:rPr lang="sk-SK" sz="1600" dirty="0" err="1" smtClean="0">
                <a:sym typeface="Symbol"/>
              </a:rPr>
              <a:t>inciduje</a:t>
            </a:r>
            <a:r>
              <a:rPr lang="sk-SK" sz="1600" dirty="0" smtClean="0">
                <a:sym typeface="Symbol"/>
              </a:rPr>
              <a:t> s bodom </a:t>
            </a:r>
            <a:r>
              <a:rPr lang="sk-SK" sz="1600" b="1" dirty="0" smtClean="0">
                <a:sym typeface="Symbol"/>
              </a:rPr>
              <a:t>S</a:t>
            </a:r>
            <a:r>
              <a:rPr lang="sk-SK" sz="1600" dirty="0" smtClean="0">
                <a:sym typeface="Symbol"/>
              </a:rPr>
              <a:t>,</a:t>
            </a:r>
            <a:r>
              <a:rPr lang="sk-SK" sz="1600" b="1" dirty="0" smtClean="0">
                <a:sym typeface="Symbol"/>
              </a:rPr>
              <a:t> </a:t>
            </a:r>
            <a:r>
              <a:rPr lang="sk-SK" sz="1600" dirty="0" smtClean="0">
                <a:sym typeface="Symbol"/>
              </a:rPr>
              <a:t>nazývame </a:t>
            </a:r>
            <a:r>
              <a:rPr lang="sk-SK" sz="1600" b="1" dirty="0" smtClean="0">
                <a:sym typeface="Symbol"/>
              </a:rPr>
              <a:t>centrálna rovina</a:t>
            </a:r>
            <a:r>
              <a:rPr lang="sk-SK" sz="1600" dirty="0" smtClean="0">
                <a:sym typeface="Symbol"/>
              </a:rPr>
              <a:t>.</a:t>
            </a:r>
            <a:endParaRPr lang="en-US" sz="1600" dirty="0" smtClean="0">
              <a:sym typeface="Symbol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94655" y="39163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38" name="Rovná spojovacia šípka 37"/>
          <p:cNvCxnSpPr/>
          <p:nvPr/>
        </p:nvCxnSpPr>
        <p:spPr>
          <a:xfrm flipH="1">
            <a:off x="2670150" y="2960370"/>
            <a:ext cx="1237848" cy="2556862"/>
          </a:xfrm>
          <a:prstGeom prst="straightConnector1">
            <a:avLst/>
          </a:prstGeom>
          <a:ln w="127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/>
          <p:cNvSpPr txBox="1"/>
          <p:nvPr/>
        </p:nvSpPr>
        <p:spPr>
          <a:xfrm>
            <a:off x="2661441" y="5157192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Rovná spojovacia šípka 46"/>
          <p:cNvCxnSpPr/>
          <p:nvPr/>
        </p:nvCxnSpPr>
        <p:spPr>
          <a:xfrm flipV="1">
            <a:off x="2733449" y="3266272"/>
            <a:ext cx="1324604" cy="13723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ovacia šípka 48"/>
          <p:cNvCxnSpPr/>
          <p:nvPr/>
        </p:nvCxnSpPr>
        <p:spPr>
          <a:xfrm flipV="1">
            <a:off x="1293289" y="4941168"/>
            <a:ext cx="806699" cy="8357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kTextu 51"/>
          <p:cNvSpPr txBox="1"/>
          <p:nvPr/>
        </p:nvSpPr>
        <p:spPr>
          <a:xfrm>
            <a:off x="1748750" y="50893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3706815" y="3413928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4643438" y="1844824"/>
            <a:ext cx="4450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Ak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leží v centrálnej rovine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´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tak je 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SF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rovnobežná s priemetňou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v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 v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má 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SF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 rovinou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spoločný bod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 ktorý je stredovým priemetom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en-US" sz="1400" dirty="0" smtClean="0">
                <a:sym typeface="Symbol"/>
              </a:rPr>
              <a:t>Ka</a:t>
            </a:r>
            <a:r>
              <a:rPr lang="sk-SK" sz="1400" dirty="0" err="1" smtClean="0">
                <a:sym typeface="Symbol"/>
              </a:rPr>
              <a:t>ždý</a:t>
            </a:r>
            <a:r>
              <a:rPr lang="sk-SK" sz="1400" dirty="0" smtClean="0">
                <a:sym typeface="Symbol"/>
              </a:rPr>
              <a:t> bod (vlastný aj nevlastný) centrálnej roviny </a:t>
            </a:r>
            <a:r>
              <a:rPr lang="sk-SK" sz="1400" dirty="0" smtClean="0"/>
              <a:t> </a:t>
            </a:r>
            <a:r>
              <a:rPr lang="sk-SK" sz="1400" b="1" dirty="0" smtClean="0">
                <a:sym typeface="Symbol"/>
              </a:rPr>
              <a:t>´</a:t>
            </a:r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sa premieta do nevlastného bodu.</a:t>
            </a:r>
            <a:endParaRPr lang="en-US" sz="1400" dirty="0" smtClean="0">
              <a:sym typeface="Symbol"/>
            </a:endParaRPr>
          </a:p>
          <a:p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Ak je 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g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rovnobežná s priemetňou,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tak sa jej nevlastný bod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G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premieta do nevlastného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bodu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Ak je priamka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k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rôznobežná s priemetňou, tak jej n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evlastn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ý bod 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K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sa premieta do vlastného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b="1" dirty="0"/>
          </a:p>
        </p:txBody>
      </p:sp>
      <p:sp>
        <p:nvSpPr>
          <p:cNvPr id="62" name="BlokTextu 61"/>
          <p:cNvSpPr txBox="1"/>
          <p:nvPr/>
        </p:nvSpPr>
        <p:spPr>
          <a:xfrm>
            <a:off x="1423456" y="550168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g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3" name="Skupina 65"/>
          <p:cNvGrpSpPr/>
          <p:nvPr/>
        </p:nvGrpSpPr>
        <p:grpSpPr>
          <a:xfrm rot="1800000">
            <a:off x="1581321" y="5346928"/>
            <a:ext cx="144016" cy="144398"/>
            <a:chOff x="5364088" y="5301208"/>
            <a:chExt cx="144016" cy="144398"/>
          </a:xfrm>
        </p:grpSpPr>
        <p:cxnSp>
          <p:nvCxnSpPr>
            <p:cNvPr id="64" name="Rovná spojnica 63"/>
            <p:cNvCxnSpPr/>
            <p:nvPr/>
          </p:nvCxnSpPr>
          <p:spPr>
            <a:xfrm>
              <a:off x="5364088" y="5301208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nica 64"/>
            <p:cNvCxnSpPr/>
            <p:nvPr/>
          </p:nvCxnSpPr>
          <p:spPr>
            <a:xfrm>
              <a:off x="5364088" y="5373598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66"/>
          <p:cNvGrpSpPr/>
          <p:nvPr/>
        </p:nvGrpSpPr>
        <p:grpSpPr>
          <a:xfrm rot="1800000">
            <a:off x="2975926" y="4266382"/>
            <a:ext cx="144016" cy="144398"/>
            <a:chOff x="5364088" y="5301208"/>
            <a:chExt cx="144016" cy="144398"/>
          </a:xfrm>
        </p:grpSpPr>
        <p:cxnSp>
          <p:nvCxnSpPr>
            <p:cNvPr id="68" name="Rovná spojnica 67"/>
            <p:cNvCxnSpPr/>
            <p:nvPr/>
          </p:nvCxnSpPr>
          <p:spPr>
            <a:xfrm>
              <a:off x="5364088" y="5301208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nica 68"/>
            <p:cNvCxnSpPr/>
            <p:nvPr/>
          </p:nvCxnSpPr>
          <p:spPr>
            <a:xfrm>
              <a:off x="5364088" y="5373598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ál 42"/>
          <p:cNvSpPr>
            <a:spLocks noChangeAspect="1"/>
          </p:cNvSpPr>
          <p:nvPr/>
        </p:nvSpPr>
        <p:spPr>
          <a:xfrm>
            <a:off x="3157787" y="4447160"/>
            <a:ext cx="37145" cy="37145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99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092231" y="4464359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F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30" name="Rovná spojnica 29"/>
          <p:cNvCxnSpPr/>
          <p:nvPr/>
        </p:nvCxnSpPr>
        <p:spPr>
          <a:xfrm flipH="1" flipV="1">
            <a:off x="3459363" y="3902241"/>
            <a:ext cx="395446" cy="56620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ovná spojnica 58"/>
          <p:cNvCxnSpPr/>
          <p:nvPr/>
        </p:nvCxnSpPr>
        <p:spPr>
          <a:xfrm>
            <a:off x="1415143" y="3502072"/>
            <a:ext cx="2982686" cy="580797"/>
          </a:xfrm>
          <a:prstGeom prst="line">
            <a:avLst/>
          </a:prstGeom>
          <a:ln w="12700">
            <a:solidFill>
              <a:srgbClr val="FF00FF"/>
            </a:solidFill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>
            <a:off x="1043608" y="4581128"/>
            <a:ext cx="3767878" cy="733691"/>
          </a:xfrm>
          <a:prstGeom prst="line">
            <a:avLst/>
          </a:prstGeom>
          <a:ln w="12700">
            <a:solidFill>
              <a:srgbClr val="FF00FF"/>
            </a:solidFill>
            <a:headEnd type="oval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>
            <a:off x="810006" y="3383684"/>
            <a:ext cx="573243" cy="111624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220704" y="3269468"/>
            <a:ext cx="573243" cy="111624"/>
          </a:xfrm>
          <a:prstGeom prst="line">
            <a:avLst/>
          </a:prstGeom>
          <a:ln w="1270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>
            <a:off x="1187624" y="3501008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K</a:t>
            </a:r>
            <a:r>
              <a:rPr lang="sk-SK" sz="1400" b="1" baseline="-25000" dirty="0" smtClean="0"/>
              <a:t>s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sp>
        <p:nvSpPr>
          <p:cNvPr id="81" name="BlokTextu 80"/>
          <p:cNvSpPr txBox="1"/>
          <p:nvPr/>
        </p:nvSpPr>
        <p:spPr>
          <a:xfrm>
            <a:off x="4234922" y="4005064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BlokTextu 81"/>
          <p:cNvSpPr txBox="1"/>
          <p:nvPr/>
        </p:nvSpPr>
        <p:spPr>
          <a:xfrm>
            <a:off x="4358754" y="527477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82"/>
          <p:cNvGrpSpPr/>
          <p:nvPr/>
        </p:nvGrpSpPr>
        <p:grpSpPr>
          <a:xfrm rot="5659506">
            <a:off x="1986171" y="3533872"/>
            <a:ext cx="144016" cy="144398"/>
            <a:chOff x="5364088" y="5301208"/>
            <a:chExt cx="144016" cy="144398"/>
          </a:xfrm>
        </p:grpSpPr>
        <p:cxnSp>
          <p:nvCxnSpPr>
            <p:cNvPr id="84" name="Rovná spojnica 83"/>
            <p:cNvCxnSpPr/>
            <p:nvPr/>
          </p:nvCxnSpPr>
          <p:spPr>
            <a:xfrm>
              <a:off x="5364088" y="5301208"/>
              <a:ext cx="144016" cy="7200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4"/>
            <p:cNvCxnSpPr/>
            <p:nvPr/>
          </p:nvCxnSpPr>
          <p:spPr>
            <a:xfrm>
              <a:off x="5364088" y="5373598"/>
              <a:ext cx="144016" cy="7200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85"/>
          <p:cNvGrpSpPr/>
          <p:nvPr/>
        </p:nvGrpSpPr>
        <p:grpSpPr>
          <a:xfrm rot="5659506">
            <a:off x="2138571" y="4728167"/>
            <a:ext cx="144016" cy="144398"/>
            <a:chOff x="5364088" y="5301208"/>
            <a:chExt cx="144016" cy="144398"/>
          </a:xfrm>
        </p:grpSpPr>
        <p:cxnSp>
          <p:nvCxnSpPr>
            <p:cNvPr id="87" name="Rovná spojnica 86"/>
            <p:cNvCxnSpPr/>
            <p:nvPr/>
          </p:nvCxnSpPr>
          <p:spPr>
            <a:xfrm>
              <a:off x="5364088" y="5301208"/>
              <a:ext cx="144016" cy="7200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ovná spojnica 87"/>
            <p:cNvCxnSpPr/>
            <p:nvPr/>
          </p:nvCxnSpPr>
          <p:spPr>
            <a:xfrm>
              <a:off x="5364088" y="5373598"/>
              <a:ext cx="144016" cy="7200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Rovná spojnica 88"/>
          <p:cNvCxnSpPr/>
          <p:nvPr/>
        </p:nvCxnSpPr>
        <p:spPr>
          <a:xfrm>
            <a:off x="794106" y="4526526"/>
            <a:ext cx="249320" cy="48549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204804" y="4412310"/>
            <a:ext cx="573243" cy="111624"/>
          </a:xfrm>
          <a:prstGeom prst="line">
            <a:avLst/>
          </a:prstGeom>
          <a:ln w="1270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BlokTextu 92"/>
          <p:cNvSpPr txBox="1"/>
          <p:nvPr/>
        </p:nvSpPr>
        <p:spPr>
          <a:xfrm>
            <a:off x="4237712" y="49889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BlokTextu 94"/>
          <p:cNvSpPr txBox="1"/>
          <p:nvPr/>
        </p:nvSpPr>
        <p:spPr>
          <a:xfrm>
            <a:off x="899592" y="458112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k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sp>
        <p:nvSpPr>
          <p:cNvPr id="96" name="BlokTextu 95"/>
          <p:cNvSpPr txBox="1"/>
          <p:nvPr/>
        </p:nvSpPr>
        <p:spPr>
          <a:xfrm>
            <a:off x="5220072" y="4923165"/>
            <a:ext cx="1007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  A </a:t>
            </a:r>
            <a:r>
              <a:rPr lang="sk-SK" sz="1400" dirty="0" smtClean="0">
                <a:sym typeface="Symbol"/>
              </a:rPr>
              <a:t>  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r>
              <a:rPr lang="sk-SK" sz="1400" b="1" dirty="0" smtClean="0"/>
              <a:t>  F </a:t>
            </a:r>
            <a:r>
              <a:rPr lang="sk-SK" sz="1400" dirty="0" smtClean="0">
                <a:sym typeface="Symbol"/>
              </a:rPr>
              <a:t>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ym typeface="Symbol"/>
              </a:rPr>
              <a:t>F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smtClean="0">
                <a:sym typeface="Symbol"/>
              </a:rPr>
              <a:t>G</a:t>
            </a:r>
            <a:r>
              <a:rPr lang="sk-SK" sz="1400" b="1" dirty="0" smtClean="0"/>
              <a:t> </a:t>
            </a:r>
            <a:r>
              <a:rPr lang="sk-SK" sz="1400" dirty="0" smtClean="0">
                <a:sym typeface="Symbol"/>
              </a:rPr>
              <a:t> 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400" b="1" dirty="0" err="1" smtClean="0">
                <a:sym typeface="Symbol"/>
              </a:rPr>
              <a:t>G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baseline="-25000" dirty="0" smtClean="0">
              <a:sym typeface="Symbol"/>
            </a:endParaRPr>
          </a:p>
          <a:p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 </a:t>
            </a:r>
            <a:r>
              <a:rPr lang="sk-SK" sz="1400" b="1" dirty="0" smtClean="0">
                <a:sym typeface="Symbol"/>
              </a:rPr>
              <a:t>K</a:t>
            </a:r>
            <a:r>
              <a:rPr lang="sk-SK" sz="1400" b="1" dirty="0" smtClean="0"/>
              <a:t> </a:t>
            </a:r>
            <a:r>
              <a:rPr lang="sk-SK" sz="1400" dirty="0" smtClean="0">
                <a:sym typeface="Symbol"/>
              </a:rPr>
              <a:t>  </a:t>
            </a:r>
            <a:r>
              <a:rPr lang="sk-SK" sz="1400" b="1" dirty="0" smtClean="0">
                <a:sym typeface="Symbol"/>
              </a:rPr>
              <a:t>K</a:t>
            </a:r>
            <a:r>
              <a:rPr lang="sk-SK" sz="1400" b="1" baseline="-25000" dirty="0" smtClean="0">
                <a:sym typeface="Symbol"/>
              </a:rPr>
              <a:t>s</a:t>
            </a:r>
            <a:endParaRPr lang="sk-SK" sz="1400" b="1" dirty="0"/>
          </a:p>
        </p:txBody>
      </p:sp>
      <p:sp>
        <p:nvSpPr>
          <p:cNvPr id="75" name="BlokTextu 74"/>
          <p:cNvSpPr txBox="1"/>
          <p:nvPr/>
        </p:nvSpPr>
        <p:spPr>
          <a:xfrm>
            <a:off x="2039910" y="218739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5" name="Zástupný symbol čísla snímky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grpSp>
        <p:nvGrpSpPr>
          <p:cNvPr id="57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5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5" name="Ovál 44"/>
          <p:cNvSpPr>
            <a:spLocks noChangeAspect="1"/>
          </p:cNvSpPr>
          <p:nvPr/>
        </p:nvSpPr>
        <p:spPr>
          <a:xfrm>
            <a:off x="3435457" y="388144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6" grpId="0" animBg="1"/>
      <p:bldP spid="35" grpId="0"/>
      <p:bldP spid="41" grpId="0"/>
      <p:bldP spid="42" grpId="0"/>
      <p:bldP spid="52" grpId="0"/>
      <p:bldP spid="53" grpId="0"/>
      <p:bldP spid="61" grpId="0"/>
      <p:bldP spid="62" grpId="0"/>
      <p:bldP spid="43" grpId="0" animBg="1"/>
      <p:bldP spid="44" grpId="0"/>
      <p:bldP spid="80" grpId="0"/>
      <p:bldP spid="81" grpId="0"/>
      <p:bldP spid="82" grpId="0"/>
      <p:bldP spid="93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lokTextu 41"/>
          <p:cNvSpPr txBox="1"/>
          <p:nvPr/>
        </p:nvSpPr>
        <p:spPr>
          <a:xfrm>
            <a:off x="3911799" y="436122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</a:t>
            </a:r>
            <a:endParaRPr lang="sk-SK" sz="1400" b="1" dirty="0"/>
          </a:p>
        </p:txBody>
      </p:sp>
      <p:cxnSp>
        <p:nvCxnSpPr>
          <p:cNvPr id="22" name="Rovná spojnica 21"/>
          <p:cNvCxnSpPr/>
          <p:nvPr/>
        </p:nvCxnSpPr>
        <p:spPr>
          <a:xfrm rot="10800000" flipV="1">
            <a:off x="1041279" y="5364388"/>
            <a:ext cx="931887" cy="2731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10800000">
            <a:off x="1759993" y="2651240"/>
            <a:ext cx="521581" cy="3283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ľná forma 7"/>
          <p:cNvSpPr/>
          <p:nvPr/>
        </p:nvSpPr>
        <p:spPr>
          <a:xfrm>
            <a:off x="1043830" y="2214554"/>
            <a:ext cx="1964602" cy="3956364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36" name="Rovná spojnica 35"/>
          <p:cNvCxnSpPr>
            <a:stCxn id="12" idx="0"/>
          </p:cNvCxnSpPr>
          <p:nvPr/>
        </p:nvCxnSpPr>
        <p:spPr>
          <a:xfrm flipH="1">
            <a:off x="2323090" y="4548509"/>
            <a:ext cx="2433631" cy="4609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 rot="16200000" flipV="1">
            <a:off x="1750274" y="4414274"/>
            <a:ext cx="838589" cy="341193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stCxn id="12" idx="0"/>
          </p:cNvCxnSpPr>
          <p:nvPr/>
        </p:nvCxnSpPr>
        <p:spPr>
          <a:xfrm flipH="1" flipV="1">
            <a:off x="2001056" y="4169266"/>
            <a:ext cx="2755665" cy="379243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360000" y="360000"/>
            <a:ext cx="849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0033CC"/>
                </a:solidFill>
              </a:rPr>
              <a:t>Poznámka: </a:t>
            </a:r>
            <a:r>
              <a:rPr lang="sk-SK" sz="1200" b="1" dirty="0" smtClean="0"/>
              <a:t>Stredové premietanie a lineárna perspektíva</a:t>
            </a:r>
          </a:p>
          <a:p>
            <a:endParaRPr lang="sk-SK" sz="1200" b="1" dirty="0" smtClean="0"/>
          </a:p>
          <a:p>
            <a:r>
              <a:rPr lang="sk-SK" sz="1200" dirty="0" smtClean="0"/>
              <a:t>V stredovom premietaní zobrazujeme všetky body priestoru </a:t>
            </a:r>
            <a:r>
              <a:rPr lang="sk-SK" sz="12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200" b="1" baseline="30000" dirty="0" smtClean="0"/>
              <a:t> </a:t>
            </a:r>
            <a:r>
              <a:rPr lang="sk-SK" sz="1200" dirty="0" smtClean="0"/>
              <a:t> okrem bodu </a:t>
            </a:r>
            <a:r>
              <a:rPr lang="sk-SK" sz="1200" b="1" dirty="0" smtClean="0"/>
              <a:t>S</a:t>
            </a:r>
            <a:r>
              <a:rPr lang="sk-SK" sz="1200" dirty="0" smtClean="0"/>
              <a:t>. </a:t>
            </a:r>
          </a:p>
          <a:p>
            <a:r>
              <a:rPr lang="sk-SK" sz="1200" b="1" dirty="0" smtClean="0"/>
              <a:t>Lineárna perspektíva</a:t>
            </a:r>
            <a:r>
              <a:rPr lang="sk-SK" sz="1200" dirty="0" smtClean="0"/>
              <a:t> je špeciálny prípad stredového premietania, pričom zobrazujeme len body ležiace v priestore ohraničenom zornou kužeľovou plochou. Podrobnejšie pozri v kapitole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Lineárna perspektíva.</a:t>
            </a:r>
            <a:endParaRPr lang="sk-SK" sz="1200" dirty="0" smtClean="0"/>
          </a:p>
        </p:txBody>
      </p:sp>
      <p:sp>
        <p:nvSpPr>
          <p:cNvPr id="6" name="BlokTextu 5"/>
          <p:cNvSpPr txBox="1"/>
          <p:nvPr/>
        </p:nvSpPr>
        <p:spPr>
          <a:xfrm>
            <a:off x="1380723" y="301077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625915" y="2360959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15" name="Rovná spojnica 14"/>
          <p:cNvCxnSpPr>
            <a:stCxn id="12" idx="0"/>
          </p:cNvCxnSpPr>
          <p:nvPr/>
        </p:nvCxnSpPr>
        <p:spPr>
          <a:xfrm flipH="1" flipV="1">
            <a:off x="2311315" y="2997679"/>
            <a:ext cx="2445406" cy="1550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rot="10800000">
            <a:off x="1277262" y="2361539"/>
            <a:ext cx="454246" cy="285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>
            <a:stCxn id="12" idx="0"/>
          </p:cNvCxnSpPr>
          <p:nvPr/>
        </p:nvCxnSpPr>
        <p:spPr>
          <a:xfrm flipH="1">
            <a:off x="1968402" y="4548509"/>
            <a:ext cx="2788319" cy="81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768069" y="4506071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0" name="Oblúk 29"/>
          <p:cNvSpPr/>
          <p:nvPr/>
        </p:nvSpPr>
        <p:spPr>
          <a:xfrm rot="480000">
            <a:off x="1385122" y="2933349"/>
            <a:ext cx="1211049" cy="2455477"/>
          </a:xfrm>
          <a:prstGeom prst="arc">
            <a:avLst>
              <a:gd name="adj1" fmla="val 16473244"/>
              <a:gd name="adj2" fmla="val 504744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Voľná forma 11"/>
          <p:cNvSpPr/>
          <p:nvPr/>
        </p:nvSpPr>
        <p:spPr>
          <a:xfrm>
            <a:off x="1361672" y="2955098"/>
            <a:ext cx="3395049" cy="2426329"/>
          </a:xfrm>
          <a:custGeom>
            <a:avLst/>
            <a:gdLst>
              <a:gd name="connsiteX0" fmla="*/ 3395049 w 3395049"/>
              <a:gd name="connsiteY0" fmla="*/ 1593410 h 2426329"/>
              <a:gd name="connsiteX1" fmla="*/ 878186 w 3395049"/>
              <a:gd name="connsiteY1" fmla="*/ 9054 h 2426329"/>
              <a:gd name="connsiteX2" fmla="*/ 688063 w 3395049"/>
              <a:gd name="connsiteY2" fmla="*/ 0 h 2426329"/>
              <a:gd name="connsiteX3" fmla="*/ 443619 w 3395049"/>
              <a:gd name="connsiteY3" fmla="*/ 135802 h 2426329"/>
              <a:gd name="connsiteX4" fmla="*/ 262550 w 3395049"/>
              <a:gd name="connsiteY4" fmla="*/ 371192 h 2426329"/>
              <a:gd name="connsiteX5" fmla="*/ 144855 w 3395049"/>
              <a:gd name="connsiteY5" fmla="*/ 642796 h 2426329"/>
              <a:gd name="connsiteX6" fmla="*/ 54320 w 3395049"/>
              <a:gd name="connsiteY6" fmla="*/ 932507 h 2426329"/>
              <a:gd name="connsiteX7" fmla="*/ 0 w 3395049"/>
              <a:gd name="connsiteY7" fmla="*/ 1285592 h 2426329"/>
              <a:gd name="connsiteX8" fmla="*/ 18107 w 3395049"/>
              <a:gd name="connsiteY8" fmla="*/ 1656784 h 2426329"/>
              <a:gd name="connsiteX9" fmla="*/ 72427 w 3395049"/>
              <a:gd name="connsiteY9" fmla="*/ 1982709 h 2426329"/>
              <a:gd name="connsiteX10" fmla="*/ 190122 w 3395049"/>
              <a:gd name="connsiteY10" fmla="*/ 2236206 h 2426329"/>
              <a:gd name="connsiteX11" fmla="*/ 398352 w 3395049"/>
              <a:gd name="connsiteY11" fmla="*/ 2417275 h 2426329"/>
              <a:gd name="connsiteX12" fmla="*/ 543208 w 3395049"/>
              <a:gd name="connsiteY12" fmla="*/ 2426329 h 2426329"/>
              <a:gd name="connsiteX13" fmla="*/ 3395049 w 3395049"/>
              <a:gd name="connsiteY13" fmla="*/ 1593410 h 24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5049" h="2426329">
                <a:moveTo>
                  <a:pt x="3395049" y="1593410"/>
                </a:moveTo>
                <a:lnTo>
                  <a:pt x="878186" y="9054"/>
                </a:lnTo>
                <a:lnTo>
                  <a:pt x="688063" y="0"/>
                </a:lnTo>
                <a:lnTo>
                  <a:pt x="443619" y="135802"/>
                </a:lnTo>
                <a:lnTo>
                  <a:pt x="262550" y="371192"/>
                </a:lnTo>
                <a:lnTo>
                  <a:pt x="144855" y="642796"/>
                </a:lnTo>
                <a:lnTo>
                  <a:pt x="54320" y="932507"/>
                </a:lnTo>
                <a:lnTo>
                  <a:pt x="0" y="1285592"/>
                </a:lnTo>
                <a:lnTo>
                  <a:pt x="18107" y="1656784"/>
                </a:lnTo>
                <a:lnTo>
                  <a:pt x="72427" y="1982709"/>
                </a:lnTo>
                <a:lnTo>
                  <a:pt x="190122" y="2236206"/>
                </a:lnTo>
                <a:lnTo>
                  <a:pt x="398352" y="2417275"/>
                </a:lnTo>
                <a:lnTo>
                  <a:pt x="543208" y="2426329"/>
                </a:lnTo>
                <a:lnTo>
                  <a:pt x="3395049" y="1593410"/>
                </a:ln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1805279" y="3882827"/>
            <a:ext cx="30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41" name="Oblúk 40"/>
          <p:cNvSpPr/>
          <p:nvPr/>
        </p:nvSpPr>
        <p:spPr>
          <a:xfrm rot="20903561">
            <a:off x="3908946" y="4275816"/>
            <a:ext cx="574191" cy="914400"/>
          </a:xfrm>
          <a:prstGeom prst="arc">
            <a:avLst>
              <a:gd name="adj1" fmla="val 11713867"/>
              <a:gd name="adj2" fmla="val 14464674"/>
            </a:avLst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lúk 25"/>
          <p:cNvSpPr/>
          <p:nvPr/>
        </p:nvSpPr>
        <p:spPr>
          <a:xfrm rot="480000">
            <a:off x="1385848" y="2936629"/>
            <a:ext cx="1211049" cy="2455477"/>
          </a:xfrm>
          <a:prstGeom prst="arc">
            <a:avLst>
              <a:gd name="adj1" fmla="val 5076221"/>
              <a:gd name="adj2" fmla="val 164809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5" name="Voľná forma 54"/>
          <p:cNvSpPr/>
          <p:nvPr/>
        </p:nvSpPr>
        <p:spPr>
          <a:xfrm>
            <a:off x="704781" y="2346585"/>
            <a:ext cx="648831" cy="1683190"/>
          </a:xfrm>
          <a:custGeom>
            <a:avLst/>
            <a:gdLst>
              <a:gd name="connsiteX0" fmla="*/ 577158 w 648831"/>
              <a:gd name="connsiteY0" fmla="*/ 460972 h 1683190"/>
              <a:gd name="connsiteX1" fmla="*/ 631479 w 648831"/>
              <a:gd name="connsiteY1" fmla="*/ 320643 h 1683190"/>
              <a:gd name="connsiteX2" fmla="*/ 640532 w 648831"/>
              <a:gd name="connsiteY2" fmla="*/ 157681 h 1683190"/>
              <a:gd name="connsiteX3" fmla="*/ 581685 w 648831"/>
              <a:gd name="connsiteY3" fmla="*/ 21879 h 1683190"/>
              <a:gd name="connsiteX4" fmla="*/ 450410 w 648831"/>
              <a:gd name="connsiteY4" fmla="*/ 26405 h 1683190"/>
              <a:gd name="connsiteX5" fmla="*/ 337241 w 648831"/>
              <a:gd name="connsiteY5" fmla="*/ 107887 h 1683190"/>
              <a:gd name="connsiteX6" fmla="*/ 237653 w 648831"/>
              <a:gd name="connsiteY6" fmla="*/ 225582 h 1683190"/>
              <a:gd name="connsiteX7" fmla="*/ 156172 w 648831"/>
              <a:gd name="connsiteY7" fmla="*/ 442865 h 1683190"/>
              <a:gd name="connsiteX8" fmla="*/ 70164 w 648831"/>
              <a:gd name="connsiteY8" fmla="*/ 669201 h 1683190"/>
              <a:gd name="connsiteX9" fmla="*/ 38477 w 648831"/>
              <a:gd name="connsiteY9" fmla="*/ 886485 h 1683190"/>
              <a:gd name="connsiteX10" fmla="*/ 20370 w 648831"/>
              <a:gd name="connsiteY10" fmla="*/ 1085661 h 1683190"/>
              <a:gd name="connsiteX11" fmla="*/ 2263 w 648831"/>
              <a:gd name="connsiteY11" fmla="*/ 1361792 h 1683190"/>
              <a:gd name="connsiteX12" fmla="*/ 6790 w 648831"/>
              <a:gd name="connsiteY12" fmla="*/ 1683190 h 168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831" h="1683190">
                <a:moveTo>
                  <a:pt x="577158" y="460972"/>
                </a:moveTo>
                <a:cubicBezTo>
                  <a:pt x="599037" y="416081"/>
                  <a:pt x="620917" y="371191"/>
                  <a:pt x="631479" y="320643"/>
                </a:cubicBezTo>
                <a:cubicBezTo>
                  <a:pt x="642041" y="270095"/>
                  <a:pt x="648831" y="207475"/>
                  <a:pt x="640532" y="157681"/>
                </a:cubicBezTo>
                <a:cubicBezTo>
                  <a:pt x="632233" y="107887"/>
                  <a:pt x="613372" y="43758"/>
                  <a:pt x="581685" y="21879"/>
                </a:cubicBezTo>
                <a:cubicBezTo>
                  <a:pt x="549998" y="0"/>
                  <a:pt x="491151" y="12070"/>
                  <a:pt x="450410" y="26405"/>
                </a:cubicBezTo>
                <a:cubicBezTo>
                  <a:pt x="409669" y="40740"/>
                  <a:pt x="372700" y="74691"/>
                  <a:pt x="337241" y="107887"/>
                </a:cubicBezTo>
                <a:cubicBezTo>
                  <a:pt x="301782" y="141083"/>
                  <a:pt x="267831" y="169752"/>
                  <a:pt x="237653" y="225582"/>
                </a:cubicBezTo>
                <a:cubicBezTo>
                  <a:pt x="207475" y="281412"/>
                  <a:pt x="184087" y="368929"/>
                  <a:pt x="156172" y="442865"/>
                </a:cubicBezTo>
                <a:cubicBezTo>
                  <a:pt x="128257" y="516801"/>
                  <a:pt x="89780" y="595264"/>
                  <a:pt x="70164" y="669201"/>
                </a:cubicBezTo>
                <a:cubicBezTo>
                  <a:pt x="50548" y="743138"/>
                  <a:pt x="46776" y="817075"/>
                  <a:pt x="38477" y="886485"/>
                </a:cubicBezTo>
                <a:cubicBezTo>
                  <a:pt x="30178" y="955895"/>
                  <a:pt x="26406" y="1006443"/>
                  <a:pt x="20370" y="1085661"/>
                </a:cubicBezTo>
                <a:cubicBezTo>
                  <a:pt x="14334" y="1164879"/>
                  <a:pt x="4526" y="1262204"/>
                  <a:pt x="2263" y="1361792"/>
                </a:cubicBezTo>
                <a:cubicBezTo>
                  <a:pt x="0" y="1461380"/>
                  <a:pt x="3395" y="1572285"/>
                  <a:pt x="6790" y="168319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Voľná forma 55"/>
          <p:cNvSpPr/>
          <p:nvPr/>
        </p:nvSpPr>
        <p:spPr>
          <a:xfrm>
            <a:off x="1301854" y="2382043"/>
            <a:ext cx="398352" cy="398353"/>
          </a:xfrm>
          <a:custGeom>
            <a:avLst/>
            <a:gdLst>
              <a:gd name="connsiteX0" fmla="*/ 0 w 398352"/>
              <a:gd name="connsiteY0" fmla="*/ 0 h 398353"/>
              <a:gd name="connsiteX1" fmla="*/ 58847 w 398352"/>
              <a:gd name="connsiteY1" fmla="*/ 162962 h 398353"/>
              <a:gd name="connsiteX2" fmla="*/ 4526 w 398352"/>
              <a:gd name="connsiteY2" fmla="*/ 398353 h 398353"/>
              <a:gd name="connsiteX3" fmla="*/ 398352 w 398352"/>
              <a:gd name="connsiteY3" fmla="*/ 253497 h 398353"/>
              <a:gd name="connsiteX4" fmla="*/ 0 w 398352"/>
              <a:gd name="connsiteY4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352" h="398353">
                <a:moveTo>
                  <a:pt x="0" y="0"/>
                </a:moveTo>
                <a:lnTo>
                  <a:pt x="58847" y="162962"/>
                </a:lnTo>
                <a:lnTo>
                  <a:pt x="4526" y="398353"/>
                </a:lnTo>
                <a:lnTo>
                  <a:pt x="398352" y="253497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7" name="Voľná forma 56"/>
          <p:cNvSpPr/>
          <p:nvPr/>
        </p:nvSpPr>
        <p:spPr>
          <a:xfrm>
            <a:off x="428596" y="3314550"/>
            <a:ext cx="620162" cy="2381061"/>
          </a:xfrm>
          <a:custGeom>
            <a:avLst/>
            <a:gdLst>
              <a:gd name="connsiteX0" fmla="*/ 606582 w 620162"/>
              <a:gd name="connsiteY0" fmla="*/ 0 h 2381061"/>
              <a:gd name="connsiteX1" fmla="*/ 448147 w 620162"/>
              <a:gd name="connsiteY1" fmla="*/ 344032 h 2381061"/>
              <a:gd name="connsiteX2" fmla="*/ 353085 w 620162"/>
              <a:gd name="connsiteY2" fmla="*/ 583949 h 2381061"/>
              <a:gd name="connsiteX3" fmla="*/ 208230 w 620162"/>
              <a:gd name="connsiteY3" fmla="*/ 941560 h 2381061"/>
              <a:gd name="connsiteX4" fmla="*/ 99588 w 620162"/>
              <a:gd name="connsiteY4" fmla="*/ 1312753 h 2381061"/>
              <a:gd name="connsiteX5" fmla="*/ 49794 w 620162"/>
              <a:gd name="connsiteY5" fmla="*/ 1502875 h 2381061"/>
              <a:gd name="connsiteX6" fmla="*/ 9053 w 620162"/>
              <a:gd name="connsiteY6" fmla="*/ 1788059 h 2381061"/>
              <a:gd name="connsiteX7" fmla="*/ 0 w 620162"/>
              <a:gd name="connsiteY7" fmla="*/ 2032503 h 2381061"/>
              <a:gd name="connsiteX8" fmla="*/ 49794 w 620162"/>
              <a:gd name="connsiteY8" fmla="*/ 2195465 h 2381061"/>
              <a:gd name="connsiteX9" fmla="*/ 140329 w 620162"/>
              <a:gd name="connsiteY9" fmla="*/ 2322214 h 2381061"/>
              <a:gd name="connsiteX10" fmla="*/ 248970 w 620162"/>
              <a:gd name="connsiteY10" fmla="*/ 2381061 h 2381061"/>
              <a:gd name="connsiteX11" fmla="*/ 434566 w 620162"/>
              <a:gd name="connsiteY11" fmla="*/ 2362954 h 2381061"/>
              <a:gd name="connsiteX12" fmla="*/ 620162 w 620162"/>
              <a:gd name="connsiteY12" fmla="*/ 2322214 h 2381061"/>
              <a:gd name="connsiteX13" fmla="*/ 606582 w 620162"/>
              <a:gd name="connsiteY13" fmla="*/ 0 h 2381061"/>
              <a:gd name="connsiteX0" fmla="*/ 606582 w 620162"/>
              <a:gd name="connsiteY0" fmla="*/ 0 h 2381061"/>
              <a:gd name="connsiteX1" fmla="*/ 448147 w 620162"/>
              <a:gd name="connsiteY1" fmla="*/ 344032 h 2381061"/>
              <a:gd name="connsiteX2" fmla="*/ 353085 w 620162"/>
              <a:gd name="connsiteY2" fmla="*/ 583949 h 2381061"/>
              <a:gd name="connsiteX3" fmla="*/ 208230 w 620162"/>
              <a:gd name="connsiteY3" fmla="*/ 941560 h 2381061"/>
              <a:gd name="connsiteX4" fmla="*/ 250690 w 620162"/>
              <a:gd name="connsiteY4" fmla="*/ 826405 h 2381061"/>
              <a:gd name="connsiteX5" fmla="*/ 99588 w 620162"/>
              <a:gd name="connsiteY5" fmla="*/ 1312753 h 2381061"/>
              <a:gd name="connsiteX6" fmla="*/ 49794 w 620162"/>
              <a:gd name="connsiteY6" fmla="*/ 1502875 h 2381061"/>
              <a:gd name="connsiteX7" fmla="*/ 9053 w 620162"/>
              <a:gd name="connsiteY7" fmla="*/ 1788059 h 2381061"/>
              <a:gd name="connsiteX8" fmla="*/ 0 w 620162"/>
              <a:gd name="connsiteY8" fmla="*/ 2032503 h 2381061"/>
              <a:gd name="connsiteX9" fmla="*/ 49794 w 620162"/>
              <a:gd name="connsiteY9" fmla="*/ 2195465 h 2381061"/>
              <a:gd name="connsiteX10" fmla="*/ 140329 w 620162"/>
              <a:gd name="connsiteY10" fmla="*/ 2322214 h 2381061"/>
              <a:gd name="connsiteX11" fmla="*/ 248970 w 620162"/>
              <a:gd name="connsiteY11" fmla="*/ 2381061 h 2381061"/>
              <a:gd name="connsiteX12" fmla="*/ 434566 w 620162"/>
              <a:gd name="connsiteY12" fmla="*/ 2362954 h 2381061"/>
              <a:gd name="connsiteX13" fmla="*/ 620162 w 620162"/>
              <a:gd name="connsiteY13" fmla="*/ 2322214 h 2381061"/>
              <a:gd name="connsiteX14" fmla="*/ 606582 w 620162"/>
              <a:gd name="connsiteY14" fmla="*/ 0 h 238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0162" h="2381061">
                <a:moveTo>
                  <a:pt x="606582" y="0"/>
                </a:moveTo>
                <a:lnTo>
                  <a:pt x="448147" y="344032"/>
                </a:lnTo>
                <a:lnTo>
                  <a:pt x="353085" y="583949"/>
                </a:lnTo>
                <a:cubicBezTo>
                  <a:pt x="305320" y="703362"/>
                  <a:pt x="208230" y="1070172"/>
                  <a:pt x="208230" y="941560"/>
                </a:cubicBezTo>
                <a:lnTo>
                  <a:pt x="250690" y="826405"/>
                </a:lnTo>
                <a:lnTo>
                  <a:pt x="99588" y="1312753"/>
                </a:lnTo>
                <a:lnTo>
                  <a:pt x="49794" y="1502875"/>
                </a:lnTo>
                <a:lnTo>
                  <a:pt x="9053" y="1788059"/>
                </a:lnTo>
                <a:lnTo>
                  <a:pt x="0" y="2032503"/>
                </a:lnTo>
                <a:lnTo>
                  <a:pt x="49794" y="2195465"/>
                </a:lnTo>
                <a:lnTo>
                  <a:pt x="140329" y="2322214"/>
                </a:lnTo>
                <a:lnTo>
                  <a:pt x="248970" y="2381061"/>
                </a:lnTo>
                <a:lnTo>
                  <a:pt x="434566" y="2362954"/>
                </a:lnTo>
                <a:lnTo>
                  <a:pt x="620162" y="2322214"/>
                </a:lnTo>
                <a:cubicBezTo>
                  <a:pt x="618653" y="1551160"/>
                  <a:pt x="617145" y="780107"/>
                  <a:pt x="606582" y="0"/>
                </a:cubicBez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5" name="Voľná forma 44"/>
          <p:cNvSpPr/>
          <p:nvPr/>
        </p:nvSpPr>
        <p:spPr>
          <a:xfrm>
            <a:off x="438757" y="3314549"/>
            <a:ext cx="611742" cy="2378259"/>
          </a:xfrm>
          <a:custGeom>
            <a:avLst/>
            <a:gdLst>
              <a:gd name="connsiteX0" fmla="*/ 600546 w 600546"/>
              <a:gd name="connsiteY0" fmla="*/ 0 h 2381062"/>
              <a:gd name="connsiteX1" fmla="*/ 491905 w 600546"/>
              <a:gd name="connsiteY1" fmla="*/ 230863 h 2381062"/>
              <a:gd name="connsiteX2" fmla="*/ 374210 w 600546"/>
              <a:gd name="connsiteY2" fmla="*/ 497941 h 2381062"/>
              <a:gd name="connsiteX3" fmla="*/ 265568 w 600546"/>
              <a:gd name="connsiteY3" fmla="*/ 769545 h 2381062"/>
              <a:gd name="connsiteX4" fmla="*/ 156926 w 600546"/>
              <a:gd name="connsiteY4" fmla="*/ 1109050 h 2381062"/>
              <a:gd name="connsiteX5" fmla="*/ 75445 w 600546"/>
              <a:gd name="connsiteY5" fmla="*/ 1403287 h 2381062"/>
              <a:gd name="connsiteX6" fmla="*/ 12071 w 600546"/>
              <a:gd name="connsiteY6" fmla="*/ 1711105 h 2381062"/>
              <a:gd name="connsiteX7" fmla="*/ 3017 w 600546"/>
              <a:gd name="connsiteY7" fmla="*/ 1892174 h 2381062"/>
              <a:gd name="connsiteX8" fmla="*/ 16598 w 600546"/>
              <a:gd name="connsiteY8" fmla="*/ 2086824 h 2381062"/>
              <a:gd name="connsiteX9" fmla="*/ 102606 w 600546"/>
              <a:gd name="connsiteY9" fmla="*/ 2267893 h 2381062"/>
              <a:gd name="connsiteX10" fmla="*/ 202194 w 600546"/>
              <a:gd name="connsiteY10" fmla="*/ 2358428 h 2381062"/>
              <a:gd name="connsiteX11" fmla="*/ 351576 w 600546"/>
              <a:gd name="connsiteY11" fmla="*/ 2372008 h 2381062"/>
              <a:gd name="connsiteX12" fmla="*/ 577913 w 600546"/>
              <a:gd name="connsiteY12" fmla="*/ 2304107 h 2381062"/>
              <a:gd name="connsiteX0" fmla="*/ 600546 w 611742"/>
              <a:gd name="connsiteY0" fmla="*/ 0 h 2378259"/>
              <a:gd name="connsiteX1" fmla="*/ 491905 w 611742"/>
              <a:gd name="connsiteY1" fmla="*/ 230863 h 2378259"/>
              <a:gd name="connsiteX2" fmla="*/ 374210 w 611742"/>
              <a:gd name="connsiteY2" fmla="*/ 497941 h 2378259"/>
              <a:gd name="connsiteX3" fmla="*/ 265568 w 611742"/>
              <a:gd name="connsiteY3" fmla="*/ 769545 h 2378259"/>
              <a:gd name="connsiteX4" fmla="*/ 156926 w 611742"/>
              <a:gd name="connsiteY4" fmla="*/ 1109050 h 2378259"/>
              <a:gd name="connsiteX5" fmla="*/ 75445 w 611742"/>
              <a:gd name="connsiteY5" fmla="*/ 1403287 h 2378259"/>
              <a:gd name="connsiteX6" fmla="*/ 12071 w 611742"/>
              <a:gd name="connsiteY6" fmla="*/ 1711105 h 2378259"/>
              <a:gd name="connsiteX7" fmla="*/ 3017 w 611742"/>
              <a:gd name="connsiteY7" fmla="*/ 1892174 h 2378259"/>
              <a:gd name="connsiteX8" fmla="*/ 16598 w 611742"/>
              <a:gd name="connsiteY8" fmla="*/ 2086824 h 2378259"/>
              <a:gd name="connsiteX9" fmla="*/ 102606 w 611742"/>
              <a:gd name="connsiteY9" fmla="*/ 2267893 h 2378259"/>
              <a:gd name="connsiteX10" fmla="*/ 202194 w 611742"/>
              <a:gd name="connsiteY10" fmla="*/ 2358428 h 2378259"/>
              <a:gd name="connsiteX11" fmla="*/ 351576 w 611742"/>
              <a:gd name="connsiteY11" fmla="*/ 2372008 h 2378259"/>
              <a:gd name="connsiteX12" fmla="*/ 611742 w 611742"/>
              <a:gd name="connsiteY12" fmla="*/ 2320924 h 2378259"/>
              <a:gd name="connsiteX0" fmla="*/ 600546 w 611742"/>
              <a:gd name="connsiteY0" fmla="*/ 0 h 2378259"/>
              <a:gd name="connsiteX1" fmla="*/ 491905 w 611742"/>
              <a:gd name="connsiteY1" fmla="*/ 230863 h 2378259"/>
              <a:gd name="connsiteX2" fmla="*/ 374210 w 611742"/>
              <a:gd name="connsiteY2" fmla="*/ 497941 h 2378259"/>
              <a:gd name="connsiteX3" fmla="*/ 265568 w 611742"/>
              <a:gd name="connsiteY3" fmla="*/ 769545 h 2378259"/>
              <a:gd name="connsiteX4" fmla="*/ 156926 w 611742"/>
              <a:gd name="connsiteY4" fmla="*/ 1109050 h 2378259"/>
              <a:gd name="connsiteX5" fmla="*/ 75445 w 611742"/>
              <a:gd name="connsiteY5" fmla="*/ 1403287 h 2378259"/>
              <a:gd name="connsiteX6" fmla="*/ 12071 w 611742"/>
              <a:gd name="connsiteY6" fmla="*/ 1711105 h 2378259"/>
              <a:gd name="connsiteX7" fmla="*/ 3017 w 611742"/>
              <a:gd name="connsiteY7" fmla="*/ 1892174 h 2378259"/>
              <a:gd name="connsiteX8" fmla="*/ 16598 w 611742"/>
              <a:gd name="connsiteY8" fmla="*/ 2086824 h 2378259"/>
              <a:gd name="connsiteX9" fmla="*/ 102606 w 611742"/>
              <a:gd name="connsiteY9" fmla="*/ 2267893 h 2378259"/>
              <a:gd name="connsiteX10" fmla="*/ 202194 w 611742"/>
              <a:gd name="connsiteY10" fmla="*/ 2358428 h 2378259"/>
              <a:gd name="connsiteX11" fmla="*/ 351576 w 611742"/>
              <a:gd name="connsiteY11" fmla="*/ 2372008 h 2378259"/>
              <a:gd name="connsiteX12" fmla="*/ 611742 w 611742"/>
              <a:gd name="connsiteY12" fmla="*/ 2320924 h 237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742" h="2378259">
                <a:moveTo>
                  <a:pt x="600546" y="0"/>
                </a:moveTo>
                <a:cubicBezTo>
                  <a:pt x="565087" y="73936"/>
                  <a:pt x="529628" y="147873"/>
                  <a:pt x="491905" y="230863"/>
                </a:cubicBezTo>
                <a:cubicBezTo>
                  <a:pt x="454182" y="313853"/>
                  <a:pt x="411933" y="408161"/>
                  <a:pt x="374210" y="497941"/>
                </a:cubicBezTo>
                <a:cubicBezTo>
                  <a:pt x="336487" y="587721"/>
                  <a:pt x="301782" y="667693"/>
                  <a:pt x="265568" y="769545"/>
                </a:cubicBezTo>
                <a:cubicBezTo>
                  <a:pt x="229354" y="871397"/>
                  <a:pt x="188613" y="1003426"/>
                  <a:pt x="156926" y="1109050"/>
                </a:cubicBezTo>
                <a:cubicBezTo>
                  <a:pt x="125239" y="1214674"/>
                  <a:pt x="99588" y="1302945"/>
                  <a:pt x="75445" y="1403287"/>
                </a:cubicBezTo>
                <a:cubicBezTo>
                  <a:pt x="51303" y="1503630"/>
                  <a:pt x="24142" y="1629624"/>
                  <a:pt x="12071" y="1711105"/>
                </a:cubicBezTo>
                <a:cubicBezTo>
                  <a:pt x="0" y="1792586"/>
                  <a:pt x="2263" y="1829554"/>
                  <a:pt x="3017" y="1892174"/>
                </a:cubicBezTo>
                <a:cubicBezTo>
                  <a:pt x="3771" y="1954794"/>
                  <a:pt x="0" y="2024204"/>
                  <a:pt x="16598" y="2086824"/>
                </a:cubicBezTo>
                <a:cubicBezTo>
                  <a:pt x="33196" y="2149444"/>
                  <a:pt x="71673" y="2222626"/>
                  <a:pt x="102606" y="2267893"/>
                </a:cubicBezTo>
                <a:cubicBezTo>
                  <a:pt x="133539" y="2313160"/>
                  <a:pt x="160699" y="2341076"/>
                  <a:pt x="202194" y="2358428"/>
                </a:cubicBezTo>
                <a:cubicBezTo>
                  <a:pt x="243689" y="2375780"/>
                  <a:pt x="283318" y="2378259"/>
                  <a:pt x="351576" y="2372008"/>
                </a:cubicBezTo>
                <a:cubicBezTo>
                  <a:pt x="419834" y="2365757"/>
                  <a:pt x="520829" y="2336768"/>
                  <a:pt x="611742" y="232092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TextBox 26"/>
          <p:cNvSpPr txBox="1"/>
          <p:nvPr/>
        </p:nvSpPr>
        <p:spPr>
          <a:xfrm>
            <a:off x="5143504" y="2571744"/>
            <a:ext cx="38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Lineárna perspektíva je metóda zobrazenia trojrozmerného priestoru do roviny, ktoré je najbližšie ľudskému videniu jedným nepohyblivým okom.</a:t>
            </a:r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  <p:grpSp>
        <p:nvGrpSpPr>
          <p:cNvPr id="28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2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Voľná forma 62"/>
          <p:cNvSpPr/>
          <p:nvPr/>
        </p:nvSpPr>
        <p:spPr>
          <a:xfrm>
            <a:off x="114300" y="1380738"/>
            <a:ext cx="2825223" cy="4536374"/>
          </a:xfrm>
          <a:custGeom>
            <a:avLst/>
            <a:gdLst>
              <a:gd name="connsiteX0" fmla="*/ 2802576 w 2802576"/>
              <a:gd name="connsiteY0" fmla="*/ 285007 h 4536374"/>
              <a:gd name="connsiteX1" fmla="*/ 1555667 w 2802576"/>
              <a:gd name="connsiteY1" fmla="*/ 0 h 4536374"/>
              <a:gd name="connsiteX2" fmla="*/ 558140 w 2802576"/>
              <a:gd name="connsiteY2" fmla="*/ 676893 h 4536374"/>
              <a:gd name="connsiteX3" fmla="*/ 665018 w 2802576"/>
              <a:gd name="connsiteY3" fmla="*/ 1092530 h 4536374"/>
              <a:gd name="connsiteX4" fmla="*/ 59376 w 2802576"/>
              <a:gd name="connsiteY4" fmla="*/ 1306285 h 4536374"/>
              <a:gd name="connsiteX5" fmla="*/ 356259 w 2802576"/>
              <a:gd name="connsiteY5" fmla="*/ 1959428 h 4536374"/>
              <a:gd name="connsiteX6" fmla="*/ 83127 w 2802576"/>
              <a:gd name="connsiteY6" fmla="*/ 2280062 h 4536374"/>
              <a:gd name="connsiteX7" fmla="*/ 0 w 2802576"/>
              <a:gd name="connsiteY7" fmla="*/ 4334493 h 4536374"/>
              <a:gd name="connsiteX8" fmla="*/ 890649 w 2802576"/>
              <a:gd name="connsiteY8" fmla="*/ 4536374 h 4536374"/>
              <a:gd name="connsiteX9" fmla="*/ 2802576 w 2802576"/>
              <a:gd name="connsiteY9" fmla="*/ 285007 h 4536374"/>
              <a:gd name="connsiteX0" fmla="*/ 2825223 w 2825223"/>
              <a:gd name="connsiteY0" fmla="*/ 283643 h 4536374"/>
              <a:gd name="connsiteX1" fmla="*/ 1555667 w 2825223"/>
              <a:gd name="connsiteY1" fmla="*/ 0 h 4536374"/>
              <a:gd name="connsiteX2" fmla="*/ 558140 w 2825223"/>
              <a:gd name="connsiteY2" fmla="*/ 676893 h 4536374"/>
              <a:gd name="connsiteX3" fmla="*/ 665018 w 2825223"/>
              <a:gd name="connsiteY3" fmla="*/ 1092530 h 4536374"/>
              <a:gd name="connsiteX4" fmla="*/ 59376 w 2825223"/>
              <a:gd name="connsiteY4" fmla="*/ 1306285 h 4536374"/>
              <a:gd name="connsiteX5" fmla="*/ 356259 w 2825223"/>
              <a:gd name="connsiteY5" fmla="*/ 1959428 h 4536374"/>
              <a:gd name="connsiteX6" fmla="*/ 83127 w 2825223"/>
              <a:gd name="connsiteY6" fmla="*/ 2280062 h 4536374"/>
              <a:gd name="connsiteX7" fmla="*/ 0 w 2825223"/>
              <a:gd name="connsiteY7" fmla="*/ 4334493 h 4536374"/>
              <a:gd name="connsiteX8" fmla="*/ 890649 w 2825223"/>
              <a:gd name="connsiteY8" fmla="*/ 4536374 h 4536374"/>
              <a:gd name="connsiteX9" fmla="*/ 2825223 w 2825223"/>
              <a:gd name="connsiteY9" fmla="*/ 283643 h 45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5223" h="4536374">
                <a:moveTo>
                  <a:pt x="2825223" y="283643"/>
                </a:moveTo>
                <a:lnTo>
                  <a:pt x="1555667" y="0"/>
                </a:lnTo>
                <a:lnTo>
                  <a:pt x="558140" y="676893"/>
                </a:lnTo>
                <a:lnTo>
                  <a:pt x="665018" y="1092530"/>
                </a:lnTo>
                <a:lnTo>
                  <a:pt x="59376" y="1306285"/>
                </a:lnTo>
                <a:lnTo>
                  <a:pt x="356259" y="1959428"/>
                </a:lnTo>
                <a:lnTo>
                  <a:pt x="83127" y="2280062"/>
                </a:lnTo>
                <a:lnTo>
                  <a:pt x="0" y="4334493"/>
                </a:lnTo>
                <a:lnTo>
                  <a:pt x="890649" y="4536374"/>
                </a:lnTo>
                <a:lnTo>
                  <a:pt x="2825223" y="283643"/>
                </a:lnTo>
                <a:close/>
              </a:path>
            </a:pathLst>
          </a:custGeom>
          <a:solidFill>
            <a:srgbClr val="FFFF00">
              <a:alpha val="53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9" name="Rovná spojnica 58"/>
          <p:cNvCxnSpPr/>
          <p:nvPr/>
        </p:nvCxnSpPr>
        <p:spPr>
          <a:xfrm flipV="1">
            <a:off x="342900" y="4450826"/>
            <a:ext cx="529883" cy="255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flipH="1">
            <a:off x="145855" y="4542545"/>
            <a:ext cx="721044" cy="44951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ľná forma 10"/>
          <p:cNvSpPr>
            <a:spLocks/>
          </p:cNvSpPr>
          <p:nvPr/>
        </p:nvSpPr>
        <p:spPr>
          <a:xfrm>
            <a:off x="871875" y="1072375"/>
            <a:ext cx="2634154" cy="5201166"/>
          </a:xfrm>
          <a:custGeom>
            <a:avLst/>
            <a:gdLst>
              <a:gd name="connsiteX0" fmla="*/ 0 w 1805940"/>
              <a:gd name="connsiteY0" fmla="*/ 880110 h 3874770"/>
              <a:gd name="connsiteX1" fmla="*/ 0 w 1805940"/>
              <a:gd name="connsiteY1" fmla="*/ 3874770 h 3874770"/>
              <a:gd name="connsiteX2" fmla="*/ 1794510 w 1805940"/>
              <a:gd name="connsiteY2" fmla="*/ 2983230 h 3874770"/>
              <a:gd name="connsiteX3" fmla="*/ 1805940 w 1805940"/>
              <a:gd name="connsiteY3" fmla="*/ 0 h 3874770"/>
              <a:gd name="connsiteX4" fmla="*/ 0 w 1805940"/>
              <a:gd name="connsiteY4" fmla="*/ 880110 h 387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3874770">
                <a:moveTo>
                  <a:pt x="0" y="880110"/>
                </a:moveTo>
                <a:lnTo>
                  <a:pt x="0" y="3874770"/>
                </a:lnTo>
                <a:lnTo>
                  <a:pt x="1794510" y="2983230"/>
                </a:lnTo>
                <a:lnTo>
                  <a:pt x="1805940" y="0"/>
                </a:lnTo>
                <a:lnTo>
                  <a:pt x="0" y="880110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40" name="Rovná spojnica 39"/>
          <p:cNvCxnSpPr/>
          <p:nvPr/>
        </p:nvCxnSpPr>
        <p:spPr>
          <a:xfrm flipH="1">
            <a:off x="874969" y="4493498"/>
            <a:ext cx="782382" cy="48774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 flipV="1">
            <a:off x="881778" y="3944622"/>
            <a:ext cx="1036087" cy="5003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2239225" y="3714710"/>
            <a:ext cx="1612695" cy="645078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2123728" y="37421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1633320" y="370121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cxnSp>
        <p:nvCxnSpPr>
          <p:cNvPr id="31" name="Rovná spojnica 30"/>
          <p:cNvCxnSpPr/>
          <p:nvPr/>
        </p:nvCxnSpPr>
        <p:spPr>
          <a:xfrm flipH="1" flipV="1">
            <a:off x="1745258" y="1348700"/>
            <a:ext cx="263434" cy="377190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550772" y="455898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3833848" y="433860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BlokTextu 36"/>
          <p:cNvSpPr txBox="1"/>
          <p:nvPr/>
        </p:nvSpPr>
        <p:spPr>
          <a:xfrm>
            <a:off x="3681051" y="755993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Stopník</a:t>
            </a:r>
            <a:r>
              <a:rPr lang="sk-SK" sz="1600" b="1" dirty="0" smtClean="0"/>
              <a:t> priamky </a:t>
            </a:r>
            <a:r>
              <a:rPr lang="sk-SK" sz="1600" dirty="0" smtClean="0"/>
              <a:t>je priesečník priamky s priemetňou.</a:t>
            </a:r>
          </a:p>
          <a:p>
            <a:r>
              <a:rPr lang="sk-SK" sz="1600" b="1" dirty="0" err="1" smtClean="0"/>
              <a:t>P</a:t>
            </a:r>
            <a:r>
              <a:rPr lang="sk-SK" sz="1600" b="1" baseline="30000" dirty="0" err="1" smtClean="0"/>
              <a:t>a</a:t>
            </a:r>
            <a:r>
              <a:rPr lang="sk-SK" sz="1600" b="1" baseline="-25000" dirty="0" smtClean="0"/>
              <a:t> </a:t>
            </a:r>
            <a:r>
              <a:rPr lang="sk-SK" sz="1600" dirty="0" smtClean="0"/>
              <a:t>= </a:t>
            </a:r>
            <a:r>
              <a:rPr lang="sk-SK" sz="1600" b="1" dirty="0" smtClean="0"/>
              <a:t>a </a:t>
            </a:r>
            <a:r>
              <a:rPr lang="sk-SK" sz="1600" b="1" dirty="0" smtClean="0">
                <a:sym typeface="Symbol"/>
              </a:rPr>
              <a:t> </a:t>
            </a:r>
            <a:endParaRPr lang="sk-SK" sz="1600" dirty="0"/>
          </a:p>
        </p:txBody>
      </p:sp>
      <p:sp>
        <p:nvSpPr>
          <p:cNvPr id="38" name="BlokTextu 37"/>
          <p:cNvSpPr txBox="1"/>
          <p:nvPr/>
        </p:nvSpPr>
        <p:spPr>
          <a:xfrm>
            <a:off x="360000" y="288000"/>
            <a:ext cx="669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priamky, ktorá neprechádza stredom premietania</a:t>
            </a:r>
            <a:endParaRPr lang="sk-SK" sz="1600" b="1" dirty="0"/>
          </a:p>
        </p:txBody>
      </p:sp>
      <p:sp>
        <p:nvSpPr>
          <p:cNvPr id="33" name="Ovál 32"/>
          <p:cNvSpPr>
            <a:spLocks noChangeAspect="1"/>
          </p:cNvSpPr>
          <p:nvPr/>
        </p:nvSpPr>
        <p:spPr>
          <a:xfrm>
            <a:off x="637649" y="4541783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9" name="BlokTextu 118"/>
          <p:cNvSpPr txBox="1"/>
          <p:nvPr/>
        </p:nvSpPr>
        <p:spPr>
          <a:xfrm>
            <a:off x="5220072" y="2590016"/>
            <a:ext cx="3923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Priamka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bod </a:t>
            </a:r>
            <a:r>
              <a:rPr lang="sk-SK" sz="1400" b="1" dirty="0" smtClean="0"/>
              <a:t>S</a:t>
            </a:r>
            <a:r>
              <a:rPr lang="sk-SK" sz="1400" dirty="0" smtClean="0"/>
              <a:t> určujú rovinu </a:t>
            </a:r>
            <a:r>
              <a:rPr lang="sk-SK" sz="1400" b="1" dirty="0" smtClean="0">
                <a:sym typeface="Symbol"/>
              </a:rPr>
              <a:t>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, </a:t>
            </a:r>
          </a:p>
          <a:p>
            <a:r>
              <a:rPr lang="sk-SK" sz="1400" dirty="0" smtClean="0">
                <a:sym typeface="Symbol"/>
              </a:rPr>
              <a:t>ktorá je </a:t>
            </a:r>
            <a:r>
              <a:rPr lang="sk-SK" sz="1400" b="1" dirty="0" err="1" smtClean="0">
                <a:sym typeface="Symbol"/>
              </a:rPr>
              <a:t>premietac</a:t>
            </a:r>
            <a:r>
              <a:rPr lang="en-US" sz="1400" b="1" dirty="0" err="1" smtClean="0">
                <a:sym typeface="Symbol"/>
              </a:rPr>
              <a:t>ou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rovin</a:t>
            </a:r>
            <a:r>
              <a:rPr lang="en-US" sz="1400" b="1" dirty="0" err="1" smtClean="0">
                <a:sym typeface="Symbol"/>
              </a:rPr>
              <a:t>ou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priamky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Stredový priemet priamky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 je priesečnica roviny </a:t>
            </a:r>
            <a:r>
              <a:rPr lang="sk-SK" sz="1400" b="1" dirty="0" smtClean="0">
                <a:sym typeface="Symbol"/>
              </a:rPr>
              <a:t></a:t>
            </a:r>
            <a:r>
              <a:rPr lang="sk-SK" sz="1400" b="1" baseline="30000" dirty="0" smtClean="0">
                <a:sym typeface="Symbol"/>
              </a:rPr>
              <a:t>a  </a:t>
            </a:r>
            <a:r>
              <a:rPr lang="sk-SK" sz="1400" dirty="0" smtClean="0">
                <a:sym typeface="Symbol"/>
              </a:rPr>
              <a:t>a priemetne.</a:t>
            </a:r>
          </a:p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</a:t>
            </a:r>
            <a:r>
              <a:rPr lang="sk-SK" sz="1400" b="1" baseline="30000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69" name="Voľná forma 68"/>
          <p:cNvSpPr/>
          <p:nvPr/>
        </p:nvSpPr>
        <p:spPr>
          <a:xfrm>
            <a:off x="982980" y="1680170"/>
            <a:ext cx="4309110" cy="4629150"/>
          </a:xfrm>
          <a:custGeom>
            <a:avLst/>
            <a:gdLst>
              <a:gd name="connsiteX0" fmla="*/ 1965960 w 4309110"/>
              <a:gd name="connsiteY0" fmla="*/ 0 h 4629150"/>
              <a:gd name="connsiteX1" fmla="*/ 4309110 w 4309110"/>
              <a:gd name="connsiteY1" fmla="*/ 480060 h 4629150"/>
              <a:gd name="connsiteX2" fmla="*/ 3909060 w 4309110"/>
              <a:gd name="connsiteY2" fmla="*/ 1405890 h 4629150"/>
              <a:gd name="connsiteX3" fmla="*/ 4206240 w 4309110"/>
              <a:gd name="connsiteY3" fmla="*/ 2000250 h 4629150"/>
              <a:gd name="connsiteX4" fmla="*/ 3600450 w 4309110"/>
              <a:gd name="connsiteY4" fmla="*/ 2308860 h 4629150"/>
              <a:gd name="connsiteX5" fmla="*/ 3337560 w 4309110"/>
              <a:gd name="connsiteY5" fmla="*/ 3108960 h 4629150"/>
              <a:gd name="connsiteX6" fmla="*/ 3440430 w 4309110"/>
              <a:gd name="connsiteY6" fmla="*/ 3954780 h 4629150"/>
              <a:gd name="connsiteX7" fmla="*/ 2548890 w 4309110"/>
              <a:gd name="connsiteY7" fmla="*/ 4057650 h 4629150"/>
              <a:gd name="connsiteX8" fmla="*/ 2228850 w 4309110"/>
              <a:gd name="connsiteY8" fmla="*/ 4629150 h 4629150"/>
              <a:gd name="connsiteX9" fmla="*/ 0 w 4309110"/>
              <a:gd name="connsiteY9" fmla="*/ 4263390 h 4629150"/>
              <a:gd name="connsiteX10" fmla="*/ 1965960 w 4309110"/>
              <a:gd name="connsiteY10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9110" h="4629150">
                <a:moveTo>
                  <a:pt x="1965960" y="0"/>
                </a:moveTo>
                <a:lnTo>
                  <a:pt x="4309110" y="480060"/>
                </a:lnTo>
                <a:lnTo>
                  <a:pt x="3909060" y="1405890"/>
                </a:lnTo>
                <a:lnTo>
                  <a:pt x="4206240" y="2000250"/>
                </a:lnTo>
                <a:lnTo>
                  <a:pt x="3600450" y="2308860"/>
                </a:lnTo>
                <a:lnTo>
                  <a:pt x="3337560" y="3108960"/>
                </a:lnTo>
                <a:lnTo>
                  <a:pt x="3440430" y="3954780"/>
                </a:lnTo>
                <a:lnTo>
                  <a:pt x="2548890" y="4057650"/>
                </a:lnTo>
                <a:lnTo>
                  <a:pt x="2228850" y="4629150"/>
                </a:lnTo>
                <a:lnTo>
                  <a:pt x="0" y="4263390"/>
                </a:lnTo>
                <a:lnTo>
                  <a:pt x="1965960" y="0"/>
                </a:lnTo>
                <a:close/>
              </a:path>
            </a:pathLst>
          </a:custGeom>
          <a:solidFill>
            <a:srgbClr val="FFFF00">
              <a:alpha val="53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BlokTextu 63"/>
          <p:cNvSpPr txBox="1"/>
          <p:nvPr/>
        </p:nvSpPr>
        <p:spPr>
          <a:xfrm>
            <a:off x="3779912" y="2138223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</a:t>
            </a:r>
            <a:r>
              <a:rPr lang="sk-SK" sz="1400" b="1" baseline="30000" dirty="0" smtClean="0">
                <a:sym typeface="Symbol"/>
              </a:rPr>
              <a:t>a</a:t>
            </a:r>
            <a:endParaRPr lang="sk-SK" sz="1400" dirty="0"/>
          </a:p>
        </p:txBody>
      </p:sp>
      <p:sp>
        <p:nvSpPr>
          <p:cNvPr id="35" name="BlokTextu 34"/>
          <p:cNvSpPr txBox="1"/>
          <p:nvPr/>
        </p:nvSpPr>
        <p:spPr>
          <a:xfrm>
            <a:off x="3680470" y="30023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2531259" y="230001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5" name="BlokTextu 54"/>
          <p:cNvSpPr txBox="1"/>
          <p:nvPr/>
        </p:nvSpPr>
        <p:spPr>
          <a:xfrm>
            <a:off x="1561440" y="447882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693046" y="43735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72" name="Rovná spojnica 71"/>
          <p:cNvCxnSpPr/>
          <p:nvPr/>
        </p:nvCxnSpPr>
        <p:spPr>
          <a:xfrm flipH="1">
            <a:off x="926275" y="1436874"/>
            <a:ext cx="2125534" cy="4643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BlokTextu 80"/>
          <p:cNvSpPr txBox="1"/>
          <p:nvPr/>
        </p:nvSpPr>
        <p:spPr>
          <a:xfrm>
            <a:off x="2987871" y="33854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71" name="BlokTextu 70"/>
          <p:cNvSpPr txBox="1"/>
          <p:nvPr/>
        </p:nvSpPr>
        <p:spPr>
          <a:xfrm>
            <a:off x="4519529" y="4929198"/>
            <a:ext cx="4624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Stredové premietanie zachováva </a:t>
            </a:r>
            <a:r>
              <a:rPr lang="sk-SK" sz="1400" b="1" dirty="0" err="1" smtClean="0">
                <a:sym typeface="Symbol"/>
              </a:rPr>
              <a:t>incidenciu</a:t>
            </a:r>
            <a:r>
              <a:rPr lang="sk-SK" sz="1400" b="1" dirty="0" smtClean="0">
                <a:sym typeface="Symbol"/>
              </a:rPr>
              <a:t> útvarov.</a:t>
            </a:r>
          </a:p>
          <a:p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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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endParaRPr lang="sk-SK" sz="1400" dirty="0"/>
          </a:p>
        </p:txBody>
      </p:sp>
      <p:sp>
        <p:nvSpPr>
          <p:cNvPr id="36" name="BlokTextu 35"/>
          <p:cNvSpPr txBox="1"/>
          <p:nvPr/>
        </p:nvSpPr>
        <p:spPr>
          <a:xfrm>
            <a:off x="971600" y="6402814"/>
            <a:ext cx="7826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Stredový priemet priamky, ktorá neprechádza stredom premietania, je priamka.</a:t>
            </a:r>
            <a:endParaRPr lang="sk-SK" sz="1600" b="1" dirty="0"/>
          </a:p>
        </p:txBody>
      </p:sp>
      <p:cxnSp>
        <p:nvCxnSpPr>
          <p:cNvPr id="29" name="Rovná spojnica 28"/>
          <p:cNvCxnSpPr/>
          <p:nvPr/>
        </p:nvCxnSpPr>
        <p:spPr>
          <a:xfrm flipH="1" flipV="1">
            <a:off x="2023110" y="1742724"/>
            <a:ext cx="515374" cy="737918"/>
          </a:xfrm>
          <a:prstGeom prst="line">
            <a:avLst/>
          </a:prstGeom>
          <a:ln w="12700">
            <a:solidFill>
              <a:srgbClr val="00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043608" y="21579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61" name="BlokTextu 60"/>
          <p:cNvSpPr txBox="1"/>
          <p:nvPr/>
        </p:nvSpPr>
        <p:spPr>
          <a:xfrm>
            <a:off x="2202426" y="3045816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1895475" y="2593786"/>
            <a:ext cx="2820541" cy="13622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ál 79"/>
          <p:cNvSpPr>
            <a:spLocks noChangeAspect="1"/>
          </p:cNvSpPr>
          <p:nvPr/>
        </p:nvSpPr>
        <p:spPr>
          <a:xfrm>
            <a:off x="3133227" y="3337182"/>
            <a:ext cx="37145" cy="37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" name="Rovná spojnica 24"/>
          <p:cNvCxnSpPr/>
          <p:nvPr/>
        </p:nvCxnSpPr>
        <p:spPr>
          <a:xfrm flipH="1" flipV="1">
            <a:off x="2559829" y="2510015"/>
            <a:ext cx="1293715" cy="1852365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flipH="1">
            <a:off x="1650906" y="4357406"/>
            <a:ext cx="2203544" cy="137372"/>
          </a:xfrm>
          <a:prstGeom prst="line">
            <a:avLst/>
          </a:prstGeom>
          <a:ln w="12700">
            <a:solidFill>
              <a:srgbClr val="0033CC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ástupný symbol čísla snímky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  <p:grpSp>
        <p:nvGrpSpPr>
          <p:cNvPr id="41" name="Skupina 15"/>
          <p:cNvGrpSpPr>
            <a:grpSpLocks/>
          </p:cNvGrpSpPr>
          <p:nvPr/>
        </p:nvGrpSpPr>
        <p:grpSpPr bwMode="auto">
          <a:xfrm>
            <a:off x="7727568" y="72424"/>
            <a:ext cx="1348082" cy="393700"/>
            <a:chOff x="2699794" y="4497810"/>
            <a:chExt cx="1347057" cy="393091"/>
          </a:xfrm>
        </p:grpSpPr>
        <p:pic>
          <p:nvPicPr>
            <p:cNvPr id="4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3" grpId="0"/>
      <p:bldP spid="34" grpId="0"/>
      <p:bldP spid="37" grpId="0"/>
      <p:bldP spid="33" grpId="0" animBg="1"/>
      <p:bldP spid="119" grpId="0"/>
      <p:bldP spid="69" grpId="0" animBg="1"/>
      <p:bldP spid="64" grpId="0"/>
      <p:bldP spid="35" grpId="0"/>
      <p:bldP spid="32" grpId="0"/>
      <p:bldP spid="55" grpId="0"/>
      <p:bldP spid="81" grpId="0"/>
      <p:bldP spid="71" grpId="0"/>
      <p:bldP spid="36" grpId="0"/>
      <p:bldP spid="61" grpId="0"/>
      <p:bldP spid="80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17410</TotalTime>
  <Words>3452</Words>
  <Application>Microsoft Office PowerPoint</Application>
  <PresentationFormat>Prezentácia na obrazovke (4:3)</PresentationFormat>
  <Paragraphs>785</Paragraphs>
  <Slides>34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Zuzana</cp:lastModifiedBy>
  <cp:revision>1385</cp:revision>
  <dcterms:created xsi:type="dcterms:W3CDTF">2012-05-19T12:35:37Z</dcterms:created>
  <dcterms:modified xsi:type="dcterms:W3CDTF">2019-06-13T08:22:01Z</dcterms:modified>
</cp:coreProperties>
</file>