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97" r:id="rId2"/>
    <p:sldId id="316" r:id="rId3"/>
    <p:sldId id="317" r:id="rId4"/>
    <p:sldId id="351" r:id="rId5"/>
    <p:sldId id="419" r:id="rId6"/>
    <p:sldId id="364" r:id="rId7"/>
    <p:sldId id="319" r:id="rId8"/>
    <p:sldId id="420" r:id="rId9"/>
    <p:sldId id="330" r:id="rId10"/>
    <p:sldId id="325" r:id="rId11"/>
    <p:sldId id="409" r:id="rId12"/>
    <p:sldId id="372" r:id="rId13"/>
    <p:sldId id="373" r:id="rId14"/>
    <p:sldId id="387" r:id="rId15"/>
    <p:sldId id="375" r:id="rId16"/>
    <p:sldId id="421" r:id="rId17"/>
    <p:sldId id="422" r:id="rId18"/>
    <p:sldId id="391" r:id="rId19"/>
    <p:sldId id="392" r:id="rId20"/>
    <p:sldId id="400" r:id="rId21"/>
    <p:sldId id="306" r:id="rId22"/>
    <p:sldId id="298" r:id="rId23"/>
    <p:sldId id="299" r:id="rId24"/>
    <p:sldId id="307" r:id="rId25"/>
    <p:sldId id="303" r:id="rId26"/>
    <p:sldId id="305" r:id="rId27"/>
    <p:sldId id="407" r:id="rId28"/>
    <p:sldId id="304" r:id="rId29"/>
    <p:sldId id="334" r:id="rId30"/>
    <p:sldId id="332" r:id="rId31"/>
    <p:sldId id="333" r:id="rId32"/>
    <p:sldId id="338" r:id="rId33"/>
    <p:sldId id="396" r:id="rId34"/>
    <p:sldId id="413" r:id="rId35"/>
    <p:sldId id="414" r:id="rId36"/>
  </p:sldIdLst>
  <p:sldSz cx="9144000" cy="6858000" type="screen4x3"/>
  <p:notesSz cx="6797675" cy="987425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FF00"/>
    <a:srgbClr val="CC00CC"/>
    <a:srgbClr val="009900"/>
    <a:srgbClr val="33CC33"/>
    <a:srgbClr val="FF33CC"/>
    <a:srgbClr val="5F5F5F"/>
    <a:srgbClr val="008000"/>
    <a:srgbClr val="00CC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5" autoAdjust="0"/>
    <p:restoredTop sz="99849" autoAdjust="0"/>
  </p:normalViewPr>
  <p:slideViewPr>
    <p:cSldViewPr snapToGrid="0">
      <p:cViewPr varScale="1">
        <p:scale>
          <a:sx n="109" d="100"/>
          <a:sy n="109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CA8A4-BFD5-44DD-A1BB-7BF3D5AF6BA3}" type="datetimeFigureOut">
              <a:rPr lang="sk-SK" smtClean="0"/>
              <a:pPr/>
              <a:t>13. 6. 2019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49688" y="9378485"/>
            <a:ext cx="2946400" cy="49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35303-6A49-40CE-9B05-D74CE4DB04D2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79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72C6B6-20E2-4891-B010-A3A904A85103}" type="datetimeFigureOut">
              <a:rPr lang="sk-SK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k-SK" noProof="0" smtClean="0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noProof="0" smtClean="0"/>
              <a:t>Kliknite sem a upravte štýly predlohy textu.</a:t>
            </a:r>
          </a:p>
          <a:p>
            <a:pPr lvl="1"/>
            <a:r>
              <a:rPr lang="sk-SK" noProof="0" smtClean="0"/>
              <a:t>Druhá úroveň</a:t>
            </a:r>
          </a:p>
          <a:p>
            <a:pPr lvl="2"/>
            <a:r>
              <a:rPr lang="sk-SK" noProof="0" smtClean="0"/>
              <a:t>Tretia úroveň</a:t>
            </a:r>
          </a:p>
          <a:p>
            <a:pPr lvl="3"/>
            <a:r>
              <a:rPr lang="sk-SK" noProof="0" smtClean="0"/>
              <a:t>Štvrtá úroveň</a:t>
            </a:r>
          </a:p>
          <a:p>
            <a:pPr lvl="4"/>
            <a:r>
              <a:rPr lang="sk-SK" noProof="0" smtClean="0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6A2653F-689B-4F6B-85C4-BB25FD0958C8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326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6A2653F-689B-4F6B-85C4-BB25FD0958C8}" type="slidenum">
              <a:rPr lang="sk-SK" smtClean="0"/>
              <a:pPr>
                <a:defRPr/>
              </a:pPr>
              <a:t>25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86E17C-EE07-4D5C-93C0-CD127936A9A8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97129-BDA6-4D19-9E50-9B50C89A907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E1EBB-A5C4-4119-AA5B-BD192E139722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F57A2-D88A-4292-901E-CE83F8E10E4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B6467-BDE0-4BD1-9EFA-3C4EB2DD39F3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EAD60-E2F3-4844-A43D-B78C4E423B3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1B082-4702-44A4-9228-2DD70A846A4B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88044-763B-45C9-8FAD-D2F7F186C64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F54BC-AF2D-4A86-9A5F-349483438E95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22686-7BB5-41AA-B8A3-D3EDF0450C64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AC07F-2812-4C03-8089-427A6B76F00C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D2979-3CE6-46D8-83D7-6C6CB229F6C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83630-3206-424B-9107-5399B6E233DA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8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6D21-ED05-4A00-8959-479F454666E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19B91-794A-444B-B24B-C2ED541745F2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4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EFA32-2946-4E98-B844-F656421D1E2E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87F5-A29A-455B-AEBB-FDD60AB7EF42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3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712000" y="6516000"/>
            <a:ext cx="402674" cy="307777"/>
          </a:xfrm>
        </p:spPr>
        <p:txBody>
          <a:bodyPr wrap="none" anchor="b" anchorCtr="0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5C408-D8A4-4CB7-B33A-123B7B0DDB9D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EED4F-0905-4870-86A1-3B9F2A409FF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 smtClean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5999-2323-491A-944F-7244D6B55464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6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BECA0-84D5-4672-9569-62DE2B13CEB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nadpi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 predlohy nadpisov.</a:t>
            </a:r>
          </a:p>
        </p:txBody>
      </p:sp>
      <p:sp>
        <p:nvSpPr>
          <p:cNvPr id="1027" name="Zástupný symbol tex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5C7BA9-65FE-4704-810D-261D7E3922C5}" type="datetime1">
              <a:rPr lang="sk-SK" smtClean="0"/>
              <a:pPr>
                <a:defRPr/>
              </a:pPr>
              <a:t>13. 6. 2019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F614C5-EB65-4717-95F8-ACD735DEFF8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2"/>
          <p:cNvSpPr txBox="1">
            <a:spLocks noChangeArrowheads="1"/>
          </p:cNvSpPr>
          <p:nvPr/>
        </p:nvSpPr>
        <p:spPr bwMode="auto">
          <a:xfrm>
            <a:off x="2575300" y="2136339"/>
            <a:ext cx="3993401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k-SK" b="1" dirty="0"/>
              <a:t>Kapitola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S2 </a:t>
            </a:r>
          </a:p>
          <a:p>
            <a:pPr algn="ctr"/>
            <a:endParaRPr lang="sk-SK" b="1" dirty="0"/>
          </a:p>
          <a:p>
            <a:pPr algn="ctr"/>
            <a:r>
              <a:rPr lang="sk-SK" b="1" dirty="0" smtClean="0">
                <a:latin typeface="Arial" pitchFamily="34" charset="0"/>
                <a:cs typeface="Arial" pitchFamily="34" charset="0"/>
              </a:rPr>
              <a:t>Metrické úlohy</a:t>
            </a:r>
          </a:p>
          <a:p>
            <a:pPr algn="ctr"/>
            <a:endParaRPr lang="sk-SK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Spádové a hlavné priamky roviny</a:t>
            </a:r>
          </a:p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 Otočenie roviny do priemetne</a:t>
            </a:r>
          </a:p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 Metrické vlastnosti rovinného útvaru</a:t>
            </a:r>
            <a:endParaRPr lang="sk-SK" dirty="0" smtClean="0"/>
          </a:p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 Delenie úsečky, dĺžka úsečky</a:t>
            </a:r>
          </a:p>
          <a:p>
            <a:pPr algn="ctr"/>
            <a:r>
              <a:rPr lang="sk-SK" dirty="0" smtClean="0">
                <a:latin typeface="Arial" pitchFamily="34" charset="0"/>
                <a:cs typeface="Arial" pitchFamily="34" charset="0"/>
              </a:rPr>
              <a:t>Kolmica na rovinu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6" name="Freeform 8"/>
          <p:cNvSpPr>
            <a:spLocks/>
          </p:cNvSpPr>
          <p:nvPr/>
        </p:nvSpPr>
        <p:spPr bwMode="auto">
          <a:xfrm>
            <a:off x="1138188" y="3073978"/>
            <a:ext cx="1487161" cy="903120"/>
          </a:xfrm>
          <a:custGeom>
            <a:avLst/>
            <a:gdLst>
              <a:gd name="T0" fmla="*/ 1504950 w 950"/>
              <a:gd name="T1" fmla="*/ 0 h 582"/>
              <a:gd name="T2" fmla="*/ 0 w 950"/>
              <a:gd name="T3" fmla="*/ 923925 h 582"/>
              <a:gd name="T4" fmla="*/ 1508125 w 950"/>
              <a:gd name="T5" fmla="*/ 919163 h 582"/>
              <a:gd name="T6" fmla="*/ 1504950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870 w 9891"/>
              <a:gd name="connsiteY0" fmla="*/ 0 h 9948"/>
              <a:gd name="connsiteX1" fmla="*/ 0 w 9891"/>
              <a:gd name="connsiteY1" fmla="*/ 9892 h 9948"/>
              <a:gd name="connsiteX2" fmla="*/ 9891 w 9891"/>
              <a:gd name="connsiteY2" fmla="*/ 9948 h 9948"/>
              <a:gd name="connsiteX3" fmla="*/ 9870 w 9891"/>
              <a:gd name="connsiteY3" fmla="*/ 0 h 9948"/>
              <a:gd name="connsiteX0" fmla="*/ 10038 w 10045"/>
              <a:gd name="connsiteY0" fmla="*/ 0 h 9821"/>
              <a:gd name="connsiteX1" fmla="*/ 0 w 10045"/>
              <a:gd name="connsiteY1" fmla="*/ 9765 h 9821"/>
              <a:gd name="connsiteX2" fmla="*/ 10000 w 10045"/>
              <a:gd name="connsiteY2" fmla="*/ 9821 h 9821"/>
              <a:gd name="connsiteX3" fmla="*/ 10038 w 10045"/>
              <a:gd name="connsiteY3" fmla="*/ 0 h 9821"/>
              <a:gd name="connsiteX0" fmla="*/ 9918 w 9925"/>
              <a:gd name="connsiteY0" fmla="*/ 0 h 10005"/>
              <a:gd name="connsiteX1" fmla="*/ 0 w 9925"/>
              <a:gd name="connsiteY1" fmla="*/ 10005 h 10005"/>
              <a:gd name="connsiteX2" fmla="*/ 9880 w 9925"/>
              <a:gd name="connsiteY2" fmla="*/ 10000 h 10005"/>
              <a:gd name="connsiteX3" fmla="*/ 9918 w 9925"/>
              <a:gd name="connsiteY3" fmla="*/ 0 h 1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5" h="10005">
                <a:moveTo>
                  <a:pt x="9918" y="0"/>
                </a:moveTo>
                <a:lnTo>
                  <a:pt x="0" y="10005"/>
                </a:lnTo>
                <a:lnTo>
                  <a:pt x="9880" y="10000"/>
                </a:lnTo>
                <a:cubicBezTo>
                  <a:pt x="9873" y="6606"/>
                  <a:pt x="9925" y="3394"/>
                  <a:pt x="9918" y="0"/>
                </a:cubicBezTo>
                <a:close/>
              </a:path>
            </a:pathLst>
          </a:custGeom>
          <a:solidFill>
            <a:srgbClr val="FF00FF">
              <a:alpha val="23921"/>
            </a:srgbClr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4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174033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Bod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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Otočte rovinu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en-US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do priemetne. Zobrazte otočenú polohu bodu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Použite obidva spôsoby.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27651" name="Line 6"/>
          <p:cNvSpPr>
            <a:spLocks noChangeShapeType="1"/>
          </p:cNvSpPr>
          <p:nvPr/>
        </p:nvSpPr>
        <p:spPr bwMode="auto">
          <a:xfrm>
            <a:off x="119744" y="3068638"/>
            <a:ext cx="482237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7652" name="Rectangle 7"/>
          <p:cNvSpPr>
            <a:spLocks noChangeArrowheads="1"/>
          </p:cNvSpPr>
          <p:nvPr/>
        </p:nvSpPr>
        <p:spPr bwMode="auto">
          <a:xfrm>
            <a:off x="3541260" y="4150182"/>
            <a:ext cx="381835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sk-SK" sz="1400" b="1" dirty="0" err="1"/>
              <a:t>A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2619784" y="3062961"/>
            <a:ext cx="2170999" cy="286661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3019" name="Line 11"/>
          <p:cNvSpPr>
            <a:spLocks noChangeShapeType="1"/>
          </p:cNvSpPr>
          <p:nvPr/>
        </p:nvSpPr>
        <p:spPr bwMode="auto">
          <a:xfrm>
            <a:off x="4039467" y="2695492"/>
            <a:ext cx="10019" cy="397745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2812527" y="1107240"/>
            <a:ext cx="158248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=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sk-SK" sz="1400" dirty="0" err="1" smtClean="0">
                <a:solidFill>
                  <a:srgbClr val="FF0000"/>
                </a:solidFill>
              </a:rPr>
              <a:t>tred</a:t>
            </a:r>
            <a:r>
              <a:rPr lang="sk-SK" sz="1400" dirty="0" smtClean="0">
                <a:solidFill>
                  <a:srgbClr val="FF0000"/>
                </a:solidFill>
              </a:rPr>
              <a:t> </a:t>
            </a:r>
            <a:r>
              <a:rPr lang="sk-SK" sz="1400" dirty="0" err="1">
                <a:solidFill>
                  <a:srgbClr val="FF0000"/>
                </a:solidFill>
              </a:rPr>
              <a:t>kolineácie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43022" name="Line 14"/>
          <p:cNvSpPr>
            <a:spLocks noChangeShapeType="1"/>
          </p:cNvSpPr>
          <p:nvPr/>
        </p:nvSpPr>
        <p:spPr bwMode="auto">
          <a:xfrm>
            <a:off x="2629813" y="1320394"/>
            <a:ext cx="1551661" cy="4954994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7660" name="Oval 17"/>
          <p:cNvSpPr>
            <a:spLocks noChangeAspect="1" noChangeArrowheads="1"/>
          </p:cNvSpPr>
          <p:nvPr/>
        </p:nvSpPr>
        <p:spPr bwMode="auto">
          <a:xfrm>
            <a:off x="1125152" y="2463271"/>
            <a:ext cx="3024000" cy="3024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27662" name="Text Box 19"/>
          <p:cNvSpPr txBox="1">
            <a:spLocks noChangeArrowheads="1"/>
          </p:cNvSpPr>
          <p:nvPr/>
        </p:nvSpPr>
        <p:spPr bwMode="auto">
          <a:xfrm>
            <a:off x="131774" y="3053880"/>
            <a:ext cx="43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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27663" name="Text Box 20"/>
          <p:cNvSpPr txBox="1">
            <a:spLocks noChangeArrowheads="1"/>
          </p:cNvSpPr>
          <p:nvPr/>
        </p:nvSpPr>
        <p:spPr bwMode="auto">
          <a:xfrm>
            <a:off x="2627313" y="3789363"/>
            <a:ext cx="31451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/>
              <a:t>H</a:t>
            </a:r>
          </a:p>
        </p:txBody>
      </p:sp>
      <p:sp>
        <p:nvSpPr>
          <p:cNvPr id="27664" name="Text Box 21"/>
          <p:cNvSpPr txBox="1">
            <a:spLocks noChangeArrowheads="1"/>
          </p:cNvSpPr>
          <p:nvPr/>
        </p:nvSpPr>
        <p:spPr bwMode="auto">
          <a:xfrm>
            <a:off x="3494130" y="2420888"/>
            <a:ext cx="35779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k</a:t>
            </a:r>
            <a:r>
              <a:rPr lang="sk-SK" sz="1400" b="1" baseline="30000" dirty="0" err="1"/>
              <a:t>d</a:t>
            </a:r>
            <a:endParaRPr lang="sk-SK" sz="1400" b="1" baseline="30000" dirty="0"/>
          </a:p>
        </p:txBody>
      </p:sp>
      <p:sp>
        <p:nvSpPr>
          <p:cNvPr id="43030" name="Text Box 22"/>
          <p:cNvSpPr txBox="1">
            <a:spLocks noChangeArrowheads="1"/>
          </p:cNvSpPr>
          <p:nvPr/>
        </p:nvSpPr>
        <p:spPr bwMode="auto">
          <a:xfrm>
            <a:off x="730934" y="3730168"/>
            <a:ext cx="42351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/>
              <a:t>(</a:t>
            </a:r>
            <a:r>
              <a:rPr lang="sk-SK" sz="1400" b="1" dirty="0"/>
              <a:t>S</a:t>
            </a:r>
            <a:r>
              <a:rPr lang="sk-SK" sz="1400" dirty="0"/>
              <a:t>)</a:t>
            </a:r>
          </a:p>
        </p:txBody>
      </p:sp>
      <p:sp>
        <p:nvSpPr>
          <p:cNvPr id="43032" name="Text Box 24"/>
          <p:cNvSpPr txBox="1">
            <a:spLocks noChangeArrowheads="1"/>
          </p:cNvSpPr>
          <p:nvPr/>
        </p:nvSpPr>
        <p:spPr bwMode="auto">
          <a:xfrm>
            <a:off x="2589755" y="1107248"/>
            <a:ext cx="37863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S</a:t>
            </a:r>
            <a:r>
              <a:rPr lang="en-US" sz="1400" b="1" baseline="-25000" dirty="0" smtClean="0"/>
              <a:t>o</a:t>
            </a:r>
            <a:endParaRPr lang="sk-SK" sz="1400" b="1" dirty="0"/>
          </a:p>
        </p:txBody>
      </p:sp>
      <p:sp>
        <p:nvSpPr>
          <p:cNvPr id="43037" name="Text Box 29"/>
          <p:cNvSpPr txBox="1">
            <a:spLocks noChangeArrowheads="1"/>
          </p:cNvSpPr>
          <p:nvPr/>
        </p:nvSpPr>
        <p:spPr bwMode="auto">
          <a:xfrm>
            <a:off x="4006624" y="4668613"/>
            <a:ext cx="37221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P</a:t>
            </a:r>
            <a:r>
              <a:rPr lang="sk-SK" sz="1400" b="1" baseline="30000" dirty="0" err="1"/>
              <a:t>s</a:t>
            </a:r>
            <a:endParaRPr lang="sk-SK" sz="1400" b="1" baseline="30000" dirty="0"/>
          </a:p>
        </p:txBody>
      </p:sp>
      <p:sp>
        <p:nvSpPr>
          <p:cNvPr id="43039" name="Text Box 31"/>
          <p:cNvSpPr txBox="1">
            <a:spLocks noChangeArrowheads="1"/>
          </p:cNvSpPr>
          <p:nvPr/>
        </p:nvSpPr>
        <p:spPr bwMode="auto">
          <a:xfrm>
            <a:off x="3707904" y="6237312"/>
            <a:ext cx="35779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s</a:t>
            </a:r>
            <a:r>
              <a:rPr lang="en-US" sz="1400" b="1" baseline="-25000" dirty="0" smtClean="0"/>
              <a:t>o</a:t>
            </a:r>
            <a:endParaRPr lang="sk-SK" sz="1400" b="1" dirty="0"/>
          </a:p>
        </p:txBody>
      </p:sp>
      <p:sp>
        <p:nvSpPr>
          <p:cNvPr id="43040" name="Text Box 32"/>
          <p:cNvSpPr txBox="1">
            <a:spLocks noChangeArrowheads="1"/>
          </p:cNvSpPr>
          <p:nvPr/>
        </p:nvSpPr>
        <p:spPr bwMode="auto">
          <a:xfrm>
            <a:off x="2998561" y="3812839"/>
            <a:ext cx="351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s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2627313" y="925286"/>
            <a:ext cx="0" cy="55279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4067175" y="5661025"/>
            <a:ext cx="38824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A</a:t>
            </a:r>
            <a:r>
              <a:rPr lang="en-US" sz="1400" b="1" baseline="-25000" dirty="0" smtClean="0"/>
              <a:t>o</a:t>
            </a:r>
            <a:endParaRPr lang="sk-SK" sz="1400" b="1" dirty="0"/>
          </a:p>
        </p:txBody>
      </p:sp>
      <p:sp>
        <p:nvSpPr>
          <p:cNvPr id="43046" name="Text Box 38"/>
          <p:cNvSpPr txBox="1">
            <a:spLocks noChangeArrowheads="1"/>
          </p:cNvSpPr>
          <p:nvPr/>
        </p:nvSpPr>
        <p:spPr bwMode="auto">
          <a:xfrm>
            <a:off x="2243096" y="2743111"/>
            <a:ext cx="44916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pic>
        <p:nvPicPr>
          <p:cNvPr id="32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" name="BlokTextu 53"/>
          <p:cNvSpPr txBox="1">
            <a:spLocks noChangeArrowheads="1"/>
          </p:cNvSpPr>
          <p:nvPr/>
        </p:nvSpPr>
        <p:spPr bwMode="auto">
          <a:xfrm>
            <a:off x="0" y="766800"/>
            <a:ext cx="466794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7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36" name="Oblúk 35"/>
          <p:cNvSpPr/>
          <p:nvPr/>
        </p:nvSpPr>
        <p:spPr>
          <a:xfrm flipH="1">
            <a:off x="895129" y="1324673"/>
            <a:ext cx="3486812" cy="3486812"/>
          </a:xfrm>
          <a:prstGeom prst="arc">
            <a:avLst>
              <a:gd name="adj1" fmla="val 16286368"/>
              <a:gd name="adj2" fmla="val 1856043"/>
            </a:avLst>
          </a:prstGeom>
          <a:ln w="1905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7" name="BlokTextu 36"/>
          <p:cNvSpPr txBox="1"/>
          <p:nvPr/>
        </p:nvSpPr>
        <p:spPr>
          <a:xfrm>
            <a:off x="755576" y="182507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grpSp>
        <p:nvGrpSpPr>
          <p:cNvPr id="2" name="Skupina 81"/>
          <p:cNvGrpSpPr/>
          <p:nvPr/>
        </p:nvGrpSpPr>
        <p:grpSpPr>
          <a:xfrm>
            <a:off x="2201346" y="2653982"/>
            <a:ext cx="834884" cy="834884"/>
            <a:chOff x="7955428" y="4085460"/>
            <a:chExt cx="834884" cy="834884"/>
          </a:xfrm>
        </p:grpSpPr>
        <p:sp>
          <p:nvSpPr>
            <p:cNvPr id="42" name="Oblúk 41"/>
            <p:cNvSpPr/>
            <p:nvPr/>
          </p:nvSpPr>
          <p:spPr>
            <a:xfrm flipH="1" flipV="1">
              <a:off x="7955428" y="4085460"/>
              <a:ext cx="834884" cy="83488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3" name="Oval 94"/>
            <p:cNvSpPr>
              <a:spLocks noChangeArrowheads="1"/>
            </p:cNvSpPr>
            <p:nvPr/>
          </p:nvSpPr>
          <p:spPr bwMode="auto">
            <a:xfrm flipV="1">
              <a:off x="8244408" y="464018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Skupina 81"/>
          <p:cNvGrpSpPr/>
          <p:nvPr/>
        </p:nvGrpSpPr>
        <p:grpSpPr>
          <a:xfrm>
            <a:off x="2202276" y="3563880"/>
            <a:ext cx="834884" cy="834884"/>
            <a:chOff x="7955428" y="4085460"/>
            <a:chExt cx="834884" cy="834884"/>
          </a:xfrm>
        </p:grpSpPr>
        <p:sp>
          <p:nvSpPr>
            <p:cNvPr id="45" name="Oblúk 44"/>
            <p:cNvSpPr/>
            <p:nvPr/>
          </p:nvSpPr>
          <p:spPr>
            <a:xfrm flipH="1" flipV="1">
              <a:off x="7955428" y="4085460"/>
              <a:ext cx="834884" cy="83488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6" name="Oval 94"/>
            <p:cNvSpPr>
              <a:spLocks noChangeArrowheads="1"/>
            </p:cNvSpPr>
            <p:nvPr/>
          </p:nvSpPr>
          <p:spPr bwMode="auto">
            <a:xfrm flipV="1">
              <a:off x="8244408" y="465140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BlokTextu 50"/>
          <p:cNvSpPr txBox="1"/>
          <p:nvPr/>
        </p:nvSpPr>
        <p:spPr>
          <a:xfrm>
            <a:off x="4932040" y="548680"/>
            <a:ext cx="421196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>
                <a:sym typeface="Symbol"/>
              </a:rPr>
              <a:t>1) Zobrazíme otočenú polohu bodu S:</a:t>
            </a:r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Sklopíme trojuholník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b="1" baseline="30000" dirty="0" smtClean="0"/>
              <a:t> </a:t>
            </a:r>
            <a:r>
              <a:rPr lang="sk-SK" sz="1400" dirty="0" smtClean="0"/>
              <a:t>do priemetne. </a:t>
            </a:r>
          </a:p>
          <a:p>
            <a:r>
              <a:rPr lang="sk-SK" sz="1400" dirty="0" smtClean="0"/>
              <a:t>Bod (</a:t>
            </a:r>
            <a:r>
              <a:rPr lang="sk-SK" sz="1400" b="1" dirty="0" smtClean="0"/>
              <a:t>S</a:t>
            </a:r>
            <a:r>
              <a:rPr lang="sk-SK" sz="1400" dirty="0" smtClean="0"/>
              <a:t>) leží na dištančnej kružnici. </a:t>
            </a:r>
            <a:endParaRPr lang="en-US" sz="1400" dirty="0" smtClean="0"/>
          </a:p>
          <a:p>
            <a:r>
              <a:rPr lang="sk-SK" sz="1400" dirty="0" smtClean="0"/>
              <a:t>(</a:t>
            </a:r>
            <a:r>
              <a:rPr lang="sk-SK" sz="1400" b="1" dirty="0" smtClean="0"/>
              <a:t>S</a:t>
            </a:r>
            <a:r>
              <a:rPr lang="sk-SK" sz="1400" dirty="0" smtClean="0"/>
              <a:t>)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(</a:t>
            </a:r>
            <a:r>
              <a:rPr lang="sk-SK" sz="1400" b="1" dirty="0" smtClean="0"/>
              <a:t>s</a:t>
            </a:r>
            <a:r>
              <a:rPr lang="sk-SK" sz="1400" dirty="0" smtClean="0"/>
              <a:t>´)</a:t>
            </a:r>
          </a:p>
          <a:p>
            <a:r>
              <a:rPr lang="sk-SK" sz="1400" dirty="0" smtClean="0"/>
              <a:t>Dĺžka prepony trojuholníka (</a:t>
            </a:r>
            <a:r>
              <a:rPr lang="sk-SK" sz="1400" b="1" dirty="0" smtClean="0"/>
              <a:t>S</a:t>
            </a:r>
            <a:r>
              <a:rPr lang="sk-SK" sz="1400" dirty="0" smtClean="0"/>
              <a:t>)</a:t>
            </a:r>
            <a:r>
              <a:rPr lang="sk-SK" sz="1400" b="1" dirty="0" err="1" smtClean="0"/>
              <a:t>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je polomer kružnice 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. Narysujeme sklopenú polohu kružnice 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. Stred kružnice 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 je v bode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b="1" dirty="0" smtClean="0"/>
              <a:t>2) Zobrazíme otočenú polohu bodu A:</a:t>
            </a:r>
          </a:p>
          <a:p>
            <a:r>
              <a:rPr lang="sk-SK" sz="1400" b="1" dirty="0" smtClean="0"/>
              <a:t>Prvý spôsob pomocou spádovej priamky:</a:t>
            </a:r>
          </a:p>
          <a:p>
            <a:r>
              <a:rPr lang="sk-SK" sz="1400" dirty="0" smtClean="0"/>
              <a:t>Zobrazíme spádovú priamku </a:t>
            </a:r>
            <a:r>
              <a:rPr lang="sk-SK" sz="1400" b="1" dirty="0" smtClean="0"/>
              <a:t>s </a:t>
            </a:r>
            <a:r>
              <a:rPr lang="sk-SK" sz="1400" dirty="0" smtClean="0"/>
              <a:t>roviny</a:t>
            </a:r>
            <a:r>
              <a:rPr lang="sk-SK" sz="1400" b="1" dirty="0" smtClean="0"/>
              <a:t>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err="1" smtClean="0">
                <a:sym typeface="Symbol"/>
              </a:rPr>
              <a:t>incidujúcu</a:t>
            </a:r>
            <a:r>
              <a:rPr lang="sk-SK" sz="1400" dirty="0" smtClean="0">
                <a:sym typeface="Symbol"/>
              </a:rPr>
              <a:t> s bodom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jej otočenú polohu:</a:t>
            </a:r>
            <a:endParaRPr lang="sk-SK" sz="1400" b="1" dirty="0" smtClean="0"/>
          </a:p>
          <a:p>
            <a:r>
              <a:rPr lang="sk-SK" sz="1400" b="1" dirty="0" smtClean="0"/>
              <a:t>s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 </a:t>
            </a:r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o</a:t>
            </a:r>
          </a:p>
          <a:p>
            <a:r>
              <a:rPr lang="sk-SK" sz="1400" dirty="0" smtClean="0"/>
              <a:t>Bod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leží na otočenej spádovej priamke 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o</a:t>
            </a:r>
            <a:endParaRPr lang="sk-SK" sz="1400" dirty="0" smtClean="0"/>
          </a:p>
          <a:p>
            <a:r>
              <a:rPr lang="sk-SK" sz="1400" b="1" dirty="0" smtClean="0"/>
              <a:t>Druhý spôsob: </a:t>
            </a:r>
            <a:r>
              <a:rPr lang="sk-SK" sz="1400" dirty="0" smtClean="0">
                <a:sym typeface="Symbol"/>
              </a:rPr>
              <a:t>Použijeme ľubovoľnú, vhodne zvolenú priamku roviny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err="1" smtClean="0">
                <a:sym typeface="Symbol"/>
              </a:rPr>
              <a:t>incidujúcu</a:t>
            </a:r>
            <a:r>
              <a:rPr lang="sk-SK" sz="1400" dirty="0" smtClean="0">
                <a:sym typeface="Symbol"/>
              </a:rPr>
              <a:t> s bodom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 </a:t>
            </a:r>
            <a:r>
              <a:rPr lang="sk-SK" sz="1400" b="1" dirty="0" smtClean="0">
                <a:sym typeface="Symbol"/>
              </a:rPr>
              <a:t> 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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/>
              <a:t> </a:t>
            </a:r>
          </a:p>
          <a:p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aseline="-25000" dirty="0" smtClean="0">
                <a:sym typeface="Symbol"/>
              </a:rPr>
              <a:t> </a:t>
            </a:r>
            <a:endParaRPr lang="sk-SK" sz="1400" dirty="0" smtClean="0">
              <a:sym typeface="Symbol"/>
            </a:endParaRPr>
          </a:p>
          <a:p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 </a:t>
            </a:r>
            <a:r>
              <a:rPr lang="sk-SK" sz="1400" dirty="0" smtClean="0">
                <a:sym typeface="Symbol"/>
              </a:rPr>
              <a:t> 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dirty="0" smtClean="0">
              <a:sym typeface="Symbol"/>
            </a:endParaRPr>
          </a:p>
          <a:p>
            <a:r>
              <a:rPr lang="sk-SK" sz="1400" dirty="0" smtClean="0"/>
              <a:t>Bod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leží na otočenej priamke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. </a:t>
            </a:r>
          </a:p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baseline="-250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3)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= 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dirty="0" smtClean="0"/>
          </a:p>
          <a:p>
            <a:r>
              <a:rPr lang="sk-SK" sz="1400" dirty="0" smtClean="0">
                <a:solidFill>
                  <a:srgbClr val="FF0000"/>
                </a:solidFill>
              </a:rPr>
              <a:t>Medzi stredovými priemetmi bodov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ich otočenými polohami do priemetne je vzťah perspektívnej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Osou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je stopa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stredom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je bod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b="1" baseline="-25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dvojica zodpovedajúcich si bodov je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</a:p>
        </p:txBody>
      </p:sp>
      <p:sp>
        <p:nvSpPr>
          <p:cNvPr id="54" name="Text Box 84"/>
          <p:cNvSpPr txBox="1">
            <a:spLocks noChangeArrowheads="1"/>
          </p:cNvSpPr>
          <p:nvPr/>
        </p:nvSpPr>
        <p:spPr bwMode="auto">
          <a:xfrm>
            <a:off x="342032" y="4345359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Rovná spojnica 52"/>
          <p:cNvCxnSpPr/>
          <p:nvPr/>
        </p:nvCxnSpPr>
        <p:spPr>
          <a:xfrm flipH="1">
            <a:off x="246490" y="3060542"/>
            <a:ext cx="2372215" cy="1439896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26"/>
          <p:cNvSpPr>
            <a:spLocks noChangeArrowheads="1"/>
          </p:cNvSpPr>
          <p:nvPr/>
        </p:nvSpPr>
        <p:spPr bwMode="auto">
          <a:xfrm flipV="1">
            <a:off x="2588514" y="3036222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3042" name="Oval 34"/>
          <p:cNvSpPr>
            <a:spLocks noChangeArrowheads="1"/>
          </p:cNvSpPr>
          <p:nvPr/>
        </p:nvSpPr>
        <p:spPr bwMode="auto">
          <a:xfrm flipV="1">
            <a:off x="2594941" y="1297666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3021" name="Text Box 13"/>
          <p:cNvSpPr txBox="1">
            <a:spLocks noChangeArrowheads="1"/>
          </p:cNvSpPr>
          <p:nvPr/>
        </p:nvSpPr>
        <p:spPr bwMode="auto">
          <a:xfrm>
            <a:off x="299408" y="4941019"/>
            <a:ext cx="1374094" cy="307777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= os </a:t>
            </a:r>
            <a:r>
              <a:rPr lang="sk-SK" sz="1400" dirty="0" err="1">
                <a:solidFill>
                  <a:srgbClr val="FF0000"/>
                </a:solidFill>
              </a:rPr>
              <a:t>kolineácie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27650" name="Line 5"/>
          <p:cNvSpPr>
            <a:spLocks noChangeShapeType="1"/>
          </p:cNvSpPr>
          <p:nvPr/>
        </p:nvSpPr>
        <p:spPr bwMode="auto">
          <a:xfrm>
            <a:off x="97971" y="4953000"/>
            <a:ext cx="476794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7661" name="Text Box 18"/>
          <p:cNvSpPr txBox="1">
            <a:spLocks noChangeArrowheads="1"/>
          </p:cNvSpPr>
          <p:nvPr/>
        </p:nvSpPr>
        <p:spPr bwMode="auto">
          <a:xfrm>
            <a:off x="74846" y="4941168"/>
            <a:ext cx="40267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 </a:t>
            </a:r>
            <a:endParaRPr lang="sk-SK" sz="1400" b="1" dirty="0">
              <a:sym typeface="Symbol" pitchFamily="18" charset="2"/>
            </a:endParaRPr>
          </a:p>
        </p:txBody>
      </p:sp>
      <p:cxnSp>
        <p:nvCxnSpPr>
          <p:cNvPr id="49" name="Rovná spojnica 48"/>
          <p:cNvCxnSpPr/>
          <p:nvPr/>
        </p:nvCxnSpPr>
        <p:spPr>
          <a:xfrm rot="5400000" flipH="1" flipV="1">
            <a:off x="2909856" y="3164968"/>
            <a:ext cx="1891716" cy="1699059"/>
          </a:xfrm>
          <a:prstGeom prst="line">
            <a:avLst/>
          </a:prstGeom>
          <a:ln w="19050">
            <a:solidFill>
              <a:srgbClr val="008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ovná spojnica 59"/>
          <p:cNvCxnSpPr/>
          <p:nvPr/>
        </p:nvCxnSpPr>
        <p:spPr>
          <a:xfrm>
            <a:off x="2630282" y="1329882"/>
            <a:ext cx="2070744" cy="1738687"/>
          </a:xfrm>
          <a:prstGeom prst="line">
            <a:avLst/>
          </a:prstGeom>
          <a:ln w="19050">
            <a:solidFill>
              <a:srgbClr val="008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ovná spojnica 62"/>
          <p:cNvCxnSpPr/>
          <p:nvPr/>
        </p:nvCxnSpPr>
        <p:spPr>
          <a:xfrm>
            <a:off x="3006547" y="4969014"/>
            <a:ext cx="1846879" cy="1550720"/>
          </a:xfrm>
          <a:prstGeom prst="line">
            <a:avLst/>
          </a:prstGeom>
          <a:ln w="19050">
            <a:solidFill>
              <a:srgbClr val="008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 Box 32"/>
          <p:cNvSpPr txBox="1">
            <a:spLocks noChangeArrowheads="1"/>
          </p:cNvSpPr>
          <p:nvPr/>
        </p:nvSpPr>
        <p:spPr bwMode="auto">
          <a:xfrm>
            <a:off x="3052987" y="4273351"/>
            <a:ext cx="351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8000"/>
                </a:solidFill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66" name="Text Box 29"/>
          <p:cNvSpPr txBox="1">
            <a:spLocks noChangeArrowheads="1"/>
          </p:cNvSpPr>
          <p:nvPr/>
        </p:nvSpPr>
        <p:spPr bwMode="auto">
          <a:xfrm>
            <a:off x="2745618" y="4688816"/>
            <a:ext cx="37221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P</a:t>
            </a:r>
            <a:r>
              <a:rPr lang="sk-SK" sz="1400" b="1" baseline="30000" dirty="0" err="1">
                <a:solidFill>
                  <a:srgbClr val="008000"/>
                </a:solidFill>
              </a:rPr>
              <a:t>a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68" name="Text Box 38"/>
          <p:cNvSpPr txBox="1">
            <a:spLocks noChangeArrowheads="1"/>
          </p:cNvSpPr>
          <p:nvPr/>
        </p:nvSpPr>
        <p:spPr bwMode="auto">
          <a:xfrm>
            <a:off x="4556028" y="3050865"/>
            <a:ext cx="44916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69" name="Text Box 32"/>
          <p:cNvSpPr txBox="1">
            <a:spLocks noChangeArrowheads="1"/>
          </p:cNvSpPr>
          <p:nvPr/>
        </p:nvSpPr>
        <p:spPr bwMode="auto">
          <a:xfrm>
            <a:off x="3521140" y="1824021"/>
            <a:ext cx="41710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a´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o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71" name="Text Box 31"/>
          <p:cNvSpPr txBox="1">
            <a:spLocks noChangeArrowheads="1"/>
          </p:cNvSpPr>
          <p:nvPr/>
        </p:nvSpPr>
        <p:spPr bwMode="auto">
          <a:xfrm>
            <a:off x="4358226" y="6237312"/>
            <a:ext cx="35779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8000"/>
                </a:solidFill>
              </a:rPr>
              <a:t>a</a:t>
            </a:r>
            <a:r>
              <a:rPr lang="en-US" sz="1400" b="1" baseline="-25000" dirty="0" smtClean="0">
                <a:solidFill>
                  <a:srgbClr val="008000"/>
                </a:solidFill>
              </a:rPr>
              <a:t>o</a:t>
            </a:r>
            <a:endParaRPr lang="sk-SK" sz="1400" b="1" dirty="0">
              <a:solidFill>
                <a:srgbClr val="008000"/>
              </a:solidFill>
            </a:endParaRPr>
          </a:p>
        </p:txBody>
      </p:sp>
      <p:grpSp>
        <p:nvGrpSpPr>
          <p:cNvPr id="72" name="Skupina 75"/>
          <p:cNvGrpSpPr/>
          <p:nvPr/>
        </p:nvGrpSpPr>
        <p:grpSpPr>
          <a:xfrm rot="-5520000">
            <a:off x="4221229" y="2677737"/>
            <a:ext cx="171052" cy="92527"/>
            <a:chOff x="4838514" y="2924944"/>
            <a:chExt cx="171052" cy="92527"/>
          </a:xfrm>
        </p:grpSpPr>
        <p:cxnSp>
          <p:nvCxnSpPr>
            <p:cNvPr id="73" name="Rovná spojnica 72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Rovná spojnica 73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5"/>
          <p:cNvGrpSpPr/>
          <p:nvPr/>
        </p:nvGrpSpPr>
        <p:grpSpPr>
          <a:xfrm rot="-5520000">
            <a:off x="4410204" y="6167511"/>
            <a:ext cx="171052" cy="92527"/>
            <a:chOff x="4838514" y="2924944"/>
            <a:chExt cx="171052" cy="92527"/>
          </a:xfrm>
        </p:grpSpPr>
        <p:cxnSp>
          <p:nvCxnSpPr>
            <p:cNvPr id="76" name="Rovná spojnica 75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Rovná spojnica 76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905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Skupina 81"/>
          <p:cNvGrpSpPr/>
          <p:nvPr/>
        </p:nvGrpSpPr>
        <p:grpSpPr>
          <a:xfrm>
            <a:off x="3630817" y="4538332"/>
            <a:ext cx="834884" cy="834884"/>
            <a:chOff x="7955428" y="4085460"/>
            <a:chExt cx="834884" cy="834884"/>
          </a:xfrm>
        </p:grpSpPr>
        <p:sp>
          <p:nvSpPr>
            <p:cNvPr id="79" name="Oblúk 78"/>
            <p:cNvSpPr/>
            <p:nvPr/>
          </p:nvSpPr>
          <p:spPr>
            <a:xfrm flipH="1" flipV="1">
              <a:off x="7955428" y="4085460"/>
              <a:ext cx="834884" cy="83488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0" name="Oval 94"/>
            <p:cNvSpPr>
              <a:spLocks noChangeArrowheads="1"/>
            </p:cNvSpPr>
            <p:nvPr/>
          </p:nvSpPr>
          <p:spPr bwMode="auto">
            <a:xfrm flipV="1">
              <a:off x="8244408" y="465140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67" name="Rovná spojnica 66"/>
          <p:cNvCxnSpPr/>
          <p:nvPr/>
        </p:nvCxnSpPr>
        <p:spPr>
          <a:xfrm flipV="1">
            <a:off x="1116208" y="3968898"/>
            <a:ext cx="1504135" cy="102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65" name="Zástupný symbol čísla snímky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10</a:t>
            </a:fld>
            <a:endParaRPr lang="sk-SK" dirty="0"/>
          </a:p>
        </p:txBody>
      </p:sp>
      <p:grpSp>
        <p:nvGrpSpPr>
          <p:cNvPr id="70" name="Skupina 15"/>
          <p:cNvGrpSpPr>
            <a:grpSpLocks/>
          </p:cNvGrpSpPr>
          <p:nvPr/>
        </p:nvGrpSpPr>
        <p:grpSpPr bwMode="auto">
          <a:xfrm>
            <a:off x="59298" y="6391729"/>
            <a:ext cx="1348082" cy="393700"/>
            <a:chOff x="2699794" y="4497810"/>
            <a:chExt cx="1347057" cy="393091"/>
          </a:xfrm>
        </p:grpSpPr>
        <p:pic>
          <p:nvPicPr>
            <p:cNvPr id="81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27667" name="Oval 26"/>
          <p:cNvSpPr>
            <a:spLocks noChangeArrowheads="1"/>
          </p:cNvSpPr>
          <p:nvPr/>
        </p:nvSpPr>
        <p:spPr bwMode="auto">
          <a:xfrm flipV="1">
            <a:off x="3546840" y="4300949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3036" name="Oval 28"/>
          <p:cNvSpPr>
            <a:spLocks noChangeArrowheads="1"/>
          </p:cNvSpPr>
          <p:nvPr/>
        </p:nvSpPr>
        <p:spPr bwMode="auto">
          <a:xfrm flipV="1">
            <a:off x="4018178" y="4927325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27670" name="Oval 30"/>
          <p:cNvSpPr>
            <a:spLocks noChangeArrowheads="1"/>
          </p:cNvSpPr>
          <p:nvPr/>
        </p:nvSpPr>
        <p:spPr bwMode="auto">
          <a:xfrm flipV="1">
            <a:off x="2602052" y="3945045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3043" name="Oval 35"/>
          <p:cNvSpPr>
            <a:spLocks noChangeArrowheads="1"/>
          </p:cNvSpPr>
          <p:nvPr/>
        </p:nvSpPr>
        <p:spPr bwMode="auto">
          <a:xfrm flipV="1">
            <a:off x="4025900" y="5824654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5" name="Oval 35"/>
          <p:cNvSpPr>
            <a:spLocks noChangeArrowheads="1"/>
          </p:cNvSpPr>
          <p:nvPr/>
        </p:nvSpPr>
        <p:spPr bwMode="auto">
          <a:xfrm flipV="1">
            <a:off x="1108300" y="3947406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3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3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6" grpId="0" animBg="1"/>
      <p:bldP spid="43018" grpId="0" animBg="1"/>
      <p:bldP spid="43019" grpId="0" animBg="1"/>
      <p:bldP spid="43020" grpId="0"/>
      <p:bldP spid="43022" grpId="0" animBg="1"/>
      <p:bldP spid="43022" grpId="1" animBg="1"/>
      <p:bldP spid="43030" grpId="0"/>
      <p:bldP spid="43032" grpId="0"/>
      <p:bldP spid="43037" grpId="0"/>
      <p:bldP spid="43039" grpId="0"/>
      <p:bldP spid="43040" grpId="0"/>
      <p:bldP spid="43041" grpId="0" animBg="1"/>
      <p:bldP spid="43044" grpId="0"/>
      <p:bldP spid="43046" grpId="0"/>
      <p:bldP spid="36" grpId="0" animBg="1"/>
      <p:bldP spid="37" grpId="0"/>
      <p:bldP spid="54" grpId="0"/>
      <p:bldP spid="40" grpId="0" animBg="1"/>
      <p:bldP spid="43042" grpId="0" animBg="1"/>
      <p:bldP spid="43021" grpId="0" animBg="1"/>
      <p:bldP spid="64" grpId="0"/>
      <p:bldP spid="66" grpId="0"/>
      <p:bldP spid="68" grpId="0"/>
      <p:bldP spid="69" grpId="0"/>
      <p:bldP spid="71" grpId="0"/>
      <p:bldP spid="43036" grpId="0" animBg="1"/>
      <p:bldP spid="43043" grpId="0" animBg="1"/>
      <p:bldP spid="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2466296" y="2736503"/>
            <a:ext cx="421140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b="1" dirty="0" smtClean="0"/>
              <a:t>Metrické vlastnosti rovinného útvaru</a:t>
            </a:r>
          </a:p>
          <a:p>
            <a:pPr algn="ctr"/>
            <a:endParaRPr lang="sk-SK" b="1" dirty="0" smtClean="0"/>
          </a:p>
          <a:p>
            <a:pPr algn="ctr"/>
            <a:r>
              <a:rPr lang="sk-SK" sz="1600" dirty="0" smtClean="0"/>
              <a:t>Dĺžka </a:t>
            </a:r>
            <a:r>
              <a:rPr lang="sk-SK" sz="1600" dirty="0" smtClean="0"/>
              <a:t>úsečky</a:t>
            </a:r>
          </a:p>
          <a:p>
            <a:pPr algn="ctr"/>
            <a:r>
              <a:rPr lang="sk-SK" sz="1600" dirty="0" smtClean="0"/>
              <a:t>Odchýlka priamok</a:t>
            </a:r>
            <a:endParaRPr lang="sk-SK" sz="1600" dirty="0" smtClean="0"/>
          </a:p>
          <a:p>
            <a:pPr algn="ctr"/>
            <a:r>
              <a:rPr lang="sk-SK" sz="1600" dirty="0" smtClean="0"/>
              <a:t> Zobrazenie </a:t>
            </a:r>
            <a:r>
              <a:rPr lang="sk-SK" sz="1600" dirty="0" err="1" smtClean="0"/>
              <a:t>n-uholníka</a:t>
            </a:r>
            <a:endParaRPr lang="sk-SK" sz="1600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11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74"/>
          <p:cNvSpPr>
            <a:spLocks/>
          </p:cNvSpPr>
          <p:nvPr/>
        </p:nvSpPr>
        <p:spPr bwMode="auto">
          <a:xfrm flipH="1">
            <a:off x="3023378" y="3561075"/>
            <a:ext cx="1114425" cy="639029"/>
          </a:xfrm>
          <a:custGeom>
            <a:avLst/>
            <a:gdLst>
              <a:gd name="T0" fmla="*/ 1112079 w 950"/>
              <a:gd name="T1" fmla="*/ 0 h 582"/>
              <a:gd name="T2" fmla="*/ 0 w 950"/>
              <a:gd name="T3" fmla="*/ 650875 h 582"/>
              <a:gd name="T4" fmla="*/ 1114425 w 950"/>
              <a:gd name="T5" fmla="*/ 647520 h 582"/>
              <a:gd name="T6" fmla="*/ 1112079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979 w 10000"/>
              <a:gd name="connsiteY0" fmla="*/ 0 h 9818"/>
              <a:gd name="connsiteX1" fmla="*/ 0 w 10000"/>
              <a:gd name="connsiteY1" fmla="*/ 9818 h 9818"/>
              <a:gd name="connsiteX2" fmla="*/ 10000 w 10000"/>
              <a:gd name="connsiteY2" fmla="*/ 9766 h 9818"/>
              <a:gd name="connsiteX3" fmla="*/ 9979 w 10000"/>
              <a:gd name="connsiteY3" fmla="*/ 0 h 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9818">
                <a:moveTo>
                  <a:pt x="9979" y="0"/>
                </a:moveTo>
                <a:lnTo>
                  <a:pt x="0" y="9818"/>
                </a:lnTo>
                <a:lnTo>
                  <a:pt x="10000" y="9766"/>
                </a:lnTo>
                <a:cubicBezTo>
                  <a:pt x="9993" y="6511"/>
                  <a:pt x="9986" y="3255"/>
                  <a:pt x="9979" y="0"/>
                </a:cubicBezTo>
                <a:close/>
              </a:path>
            </a:pathLst>
          </a:custGeom>
          <a:solidFill>
            <a:srgbClr val="0033CC">
              <a:alpha val="2392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Line 71"/>
          <p:cNvSpPr>
            <a:spLocks noChangeShapeType="1"/>
          </p:cNvSpPr>
          <p:nvPr/>
        </p:nvSpPr>
        <p:spPr bwMode="auto">
          <a:xfrm>
            <a:off x="107504" y="4870029"/>
            <a:ext cx="466568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Line 72"/>
          <p:cNvSpPr>
            <a:spLocks noChangeShapeType="1"/>
          </p:cNvSpPr>
          <p:nvPr/>
        </p:nvSpPr>
        <p:spPr bwMode="auto">
          <a:xfrm>
            <a:off x="253358" y="3544466"/>
            <a:ext cx="449283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2300527" y="4248511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7"/>
          <p:cNvSpPr txBox="1">
            <a:spLocks noChangeArrowheads="1"/>
          </p:cNvSpPr>
          <p:nvPr/>
        </p:nvSpPr>
        <p:spPr bwMode="auto">
          <a:xfrm>
            <a:off x="1231887" y="2033350"/>
            <a:ext cx="16321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78"/>
          <p:cNvSpPr>
            <a:spLocks noChangeShapeType="1"/>
          </p:cNvSpPr>
          <p:nvPr/>
        </p:nvSpPr>
        <p:spPr bwMode="auto">
          <a:xfrm flipH="1">
            <a:off x="1863148" y="2308449"/>
            <a:ext cx="1147763" cy="3521075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79"/>
          <p:cNvSpPr>
            <a:spLocks noChangeArrowheads="1"/>
          </p:cNvSpPr>
          <p:nvPr/>
        </p:nvSpPr>
        <p:spPr bwMode="auto">
          <a:xfrm>
            <a:off x="1944431" y="3121548"/>
            <a:ext cx="2160000" cy="216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80"/>
          <p:cNvSpPr txBox="1">
            <a:spLocks noChangeArrowheads="1"/>
          </p:cNvSpPr>
          <p:nvPr/>
        </p:nvSpPr>
        <p:spPr bwMode="auto">
          <a:xfrm>
            <a:off x="203789" y="4869160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 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1" name="Text Box 82"/>
          <p:cNvSpPr txBox="1">
            <a:spLocks noChangeArrowheads="1"/>
          </p:cNvSpPr>
          <p:nvPr/>
        </p:nvSpPr>
        <p:spPr bwMode="auto">
          <a:xfrm>
            <a:off x="2702861" y="4052466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12" name="Text Box 83"/>
          <p:cNvSpPr txBox="1">
            <a:spLocks noChangeArrowheads="1"/>
          </p:cNvSpPr>
          <p:nvPr/>
        </p:nvSpPr>
        <p:spPr bwMode="auto">
          <a:xfrm>
            <a:off x="3604785" y="3039641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14" name="Text Box 85"/>
          <p:cNvSpPr txBox="1">
            <a:spLocks noChangeArrowheads="1"/>
          </p:cNvSpPr>
          <p:nvPr/>
        </p:nvSpPr>
        <p:spPr bwMode="auto">
          <a:xfrm>
            <a:off x="2681690" y="2033779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Line 93"/>
          <p:cNvSpPr>
            <a:spLocks noChangeShapeType="1"/>
          </p:cNvSpPr>
          <p:nvPr/>
        </p:nvSpPr>
        <p:spPr bwMode="auto">
          <a:xfrm>
            <a:off x="3018997" y="2024608"/>
            <a:ext cx="0" cy="39011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96"/>
          <p:cNvSpPr txBox="1">
            <a:spLocks noChangeArrowheads="1"/>
          </p:cNvSpPr>
          <p:nvPr/>
        </p:nvSpPr>
        <p:spPr bwMode="auto">
          <a:xfrm>
            <a:off x="1935184" y="5489252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97"/>
          <p:cNvSpPr txBox="1">
            <a:spLocks noChangeArrowheads="1"/>
          </p:cNvSpPr>
          <p:nvPr/>
        </p:nvSpPr>
        <p:spPr bwMode="auto">
          <a:xfrm>
            <a:off x="2630060" y="3242841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8" name="Text Box 98"/>
          <p:cNvSpPr txBox="1">
            <a:spLocks noChangeArrowheads="1"/>
          </p:cNvSpPr>
          <p:nvPr/>
        </p:nvSpPr>
        <p:spPr bwMode="auto">
          <a:xfrm>
            <a:off x="446941" y="4885068"/>
            <a:ext cx="13740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os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bdĺžnik 18"/>
          <p:cNvSpPr/>
          <p:nvPr/>
        </p:nvSpPr>
        <p:spPr>
          <a:xfrm>
            <a:off x="203789" y="3503344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grpSp>
        <p:nvGrpSpPr>
          <p:cNvPr id="13" name="Skupina 88"/>
          <p:cNvGrpSpPr/>
          <p:nvPr/>
        </p:nvGrpSpPr>
        <p:grpSpPr>
          <a:xfrm flipH="1">
            <a:off x="2659627" y="3825793"/>
            <a:ext cx="725149" cy="725149"/>
            <a:chOff x="6955830" y="3465852"/>
            <a:chExt cx="725149" cy="725149"/>
          </a:xfrm>
        </p:grpSpPr>
        <p:sp>
          <p:nvSpPr>
            <p:cNvPr id="21" name="Oblúk 20"/>
            <p:cNvSpPr/>
            <p:nvPr/>
          </p:nvSpPr>
          <p:spPr>
            <a:xfrm flipH="1" flipV="1">
              <a:off x="6955830" y="3465852"/>
              <a:ext cx="725149" cy="725149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22" name="Oval 94"/>
            <p:cNvSpPr>
              <a:spLocks noChangeArrowheads="1"/>
            </p:cNvSpPr>
            <p:nvPr/>
          </p:nvSpPr>
          <p:spPr bwMode="auto">
            <a:xfrm flipV="1">
              <a:off x="7189506" y="3932157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Oblúk 22"/>
          <p:cNvSpPr/>
          <p:nvPr/>
        </p:nvSpPr>
        <p:spPr>
          <a:xfrm flipH="1" flipV="1">
            <a:off x="2648737" y="3186911"/>
            <a:ext cx="725149" cy="725149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Oval 94"/>
          <p:cNvSpPr>
            <a:spLocks noChangeArrowheads="1"/>
          </p:cNvSpPr>
          <p:nvPr/>
        </p:nvSpPr>
        <p:spPr bwMode="auto">
          <a:xfrm flipV="1">
            <a:off x="2817097" y="3631444"/>
            <a:ext cx="53975" cy="603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AutoShape 45"/>
          <p:cNvSpPr>
            <a:spLocks/>
          </p:cNvSpPr>
          <p:nvPr/>
        </p:nvSpPr>
        <p:spPr bwMode="auto">
          <a:xfrm rot="7200000">
            <a:off x="3541483" y="3159933"/>
            <a:ext cx="209096" cy="1261994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BlokTextu 25"/>
          <p:cNvSpPr txBox="1"/>
          <p:nvPr/>
        </p:nvSpPr>
        <p:spPr>
          <a:xfrm>
            <a:off x="3632219" y="3515926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sp>
        <p:nvSpPr>
          <p:cNvPr id="27" name="Oval 90"/>
          <p:cNvSpPr>
            <a:spLocks noChangeArrowheads="1"/>
          </p:cNvSpPr>
          <p:nvPr/>
        </p:nvSpPr>
        <p:spPr bwMode="auto">
          <a:xfrm flipV="1">
            <a:off x="2998343" y="4159352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Oblúk 27"/>
          <p:cNvSpPr/>
          <p:nvPr/>
        </p:nvSpPr>
        <p:spPr>
          <a:xfrm>
            <a:off x="1743597" y="2268622"/>
            <a:ext cx="2552063" cy="2552063"/>
          </a:xfrm>
          <a:prstGeom prst="arc">
            <a:avLst>
              <a:gd name="adj1" fmla="val 16200000"/>
              <a:gd name="adj2" fmla="val 1708768"/>
            </a:avLst>
          </a:prstGeom>
          <a:ln w="1270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Text Box 84"/>
          <p:cNvSpPr txBox="1">
            <a:spLocks noChangeArrowheads="1"/>
          </p:cNvSpPr>
          <p:nvPr/>
        </p:nvSpPr>
        <p:spPr bwMode="auto">
          <a:xfrm>
            <a:off x="4092221" y="4004965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BlokTextu 29"/>
          <p:cNvSpPr txBox="1"/>
          <p:nvPr/>
        </p:nvSpPr>
        <p:spPr>
          <a:xfrm>
            <a:off x="3885416" y="242088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sp>
        <p:nvSpPr>
          <p:cNvPr id="31" name="Oval 90"/>
          <p:cNvSpPr>
            <a:spLocks noChangeArrowheads="1"/>
          </p:cNvSpPr>
          <p:nvPr/>
        </p:nvSpPr>
        <p:spPr bwMode="auto">
          <a:xfrm flipV="1">
            <a:off x="4067966" y="4154366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2" name="Rovná spojnica 31"/>
          <p:cNvCxnSpPr/>
          <p:nvPr/>
        </p:nvCxnSpPr>
        <p:spPr>
          <a:xfrm>
            <a:off x="2993597" y="3524055"/>
            <a:ext cx="1587500" cy="946150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90"/>
          <p:cNvSpPr>
            <a:spLocks noChangeArrowheads="1"/>
          </p:cNvSpPr>
          <p:nvPr/>
        </p:nvSpPr>
        <p:spPr bwMode="auto">
          <a:xfrm flipV="1">
            <a:off x="2992163" y="352085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4" name="Rovná spojnica 33"/>
          <p:cNvCxnSpPr/>
          <p:nvPr/>
        </p:nvCxnSpPr>
        <p:spPr>
          <a:xfrm>
            <a:off x="1206693" y="3441701"/>
            <a:ext cx="2265049" cy="19561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92"/>
          <p:cNvSpPr txBox="1">
            <a:spLocks noChangeArrowheads="1"/>
          </p:cNvSpPr>
          <p:nvPr/>
        </p:nvSpPr>
        <p:spPr bwMode="auto">
          <a:xfrm>
            <a:off x="1475656" y="3835082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89"/>
          <p:cNvSpPr txBox="1">
            <a:spLocks noChangeArrowheads="1"/>
          </p:cNvSpPr>
          <p:nvPr/>
        </p:nvSpPr>
        <p:spPr bwMode="auto">
          <a:xfrm>
            <a:off x="2705739" y="4892755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a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Oval 88"/>
          <p:cNvSpPr>
            <a:spLocks noChangeArrowheads="1"/>
          </p:cNvSpPr>
          <p:nvPr/>
        </p:nvSpPr>
        <p:spPr bwMode="auto">
          <a:xfrm flipV="1">
            <a:off x="1296055" y="3517126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97"/>
          <p:cNvSpPr txBox="1">
            <a:spLocks noChangeArrowheads="1"/>
          </p:cNvSpPr>
          <p:nvPr/>
        </p:nvSpPr>
        <p:spPr bwMode="auto">
          <a:xfrm>
            <a:off x="995877" y="3553271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9" name="Oval 87"/>
          <p:cNvSpPr>
            <a:spLocks noChangeArrowheads="1"/>
          </p:cNvSpPr>
          <p:nvPr/>
        </p:nvSpPr>
        <p:spPr bwMode="auto">
          <a:xfrm flipV="1">
            <a:off x="2294149" y="4384794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0" name="Rovná spojnica 39"/>
          <p:cNvCxnSpPr>
            <a:endCxn id="28" idx="0"/>
          </p:cNvCxnSpPr>
          <p:nvPr/>
        </p:nvCxnSpPr>
        <p:spPr>
          <a:xfrm flipV="1">
            <a:off x="1320206" y="2268622"/>
            <a:ext cx="1699424" cy="12763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41" name="Oval 94"/>
          <p:cNvSpPr>
            <a:spLocks noChangeArrowheads="1"/>
          </p:cNvSpPr>
          <p:nvPr/>
        </p:nvSpPr>
        <p:spPr bwMode="auto">
          <a:xfrm flipV="1">
            <a:off x="2990422" y="2250147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 Box 92"/>
          <p:cNvSpPr txBox="1">
            <a:spLocks noChangeArrowheads="1"/>
          </p:cNvSpPr>
          <p:nvPr/>
        </p:nvSpPr>
        <p:spPr bwMode="auto">
          <a:xfrm>
            <a:off x="1715957" y="2636912"/>
            <a:ext cx="417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" name="Skupina 75"/>
          <p:cNvGrpSpPr/>
          <p:nvPr/>
        </p:nvGrpSpPr>
        <p:grpSpPr>
          <a:xfrm rot="11986872">
            <a:off x="2114552" y="2870763"/>
            <a:ext cx="171052" cy="92527"/>
            <a:chOff x="4838514" y="2924944"/>
            <a:chExt cx="171052" cy="92527"/>
          </a:xfrm>
        </p:grpSpPr>
        <p:cxnSp>
          <p:nvCxnSpPr>
            <p:cNvPr id="44" name="Rovná spojnica 43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ovná spojnica 44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Skupina 75"/>
          <p:cNvGrpSpPr/>
          <p:nvPr/>
        </p:nvGrpSpPr>
        <p:grpSpPr>
          <a:xfrm rot="11986872">
            <a:off x="1355196" y="5909544"/>
            <a:ext cx="171052" cy="92527"/>
            <a:chOff x="4838514" y="2924944"/>
            <a:chExt cx="171052" cy="92527"/>
          </a:xfrm>
        </p:grpSpPr>
        <p:cxnSp>
          <p:nvCxnSpPr>
            <p:cNvPr id="47" name="Rovná spojnica 46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Rovná spojnica 47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9" name="Rovná spojnica 48"/>
          <p:cNvCxnSpPr/>
          <p:nvPr/>
        </p:nvCxnSpPr>
        <p:spPr>
          <a:xfrm flipV="1">
            <a:off x="479083" y="4684746"/>
            <a:ext cx="2630921" cy="2020854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51" name="Text Box 91"/>
          <p:cNvSpPr txBox="1">
            <a:spLocks noChangeArrowheads="1"/>
          </p:cNvSpPr>
          <p:nvPr/>
        </p:nvSpPr>
        <p:spPr bwMode="auto">
          <a:xfrm>
            <a:off x="1409703" y="5509503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88"/>
          <p:cNvSpPr>
            <a:spLocks noChangeArrowheads="1"/>
          </p:cNvSpPr>
          <p:nvPr/>
        </p:nvSpPr>
        <p:spPr bwMode="auto">
          <a:xfrm flipV="1">
            <a:off x="2836006" y="484307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5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59787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Daný je stredový priemet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ktorá leží v rovine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</a:rPr>
              <a:t>. Rovina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Určte dĺžku úsečky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Použite otočenie roviny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do priemetne.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55" name="BlokTextu 53"/>
          <p:cNvSpPr txBox="1">
            <a:spLocks noChangeArrowheads="1"/>
          </p:cNvSpPr>
          <p:nvPr/>
        </p:nvSpPr>
        <p:spPr bwMode="auto">
          <a:xfrm>
            <a:off x="0" y="766800"/>
            <a:ext cx="466794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S8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6" name="Rectangle 73"/>
          <p:cNvSpPr>
            <a:spLocks noChangeArrowheads="1"/>
          </p:cNvSpPr>
          <p:nvPr/>
        </p:nvSpPr>
        <p:spPr bwMode="auto">
          <a:xfrm>
            <a:off x="2056114" y="4020211"/>
            <a:ext cx="37306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87"/>
          <p:cNvSpPr>
            <a:spLocks noChangeArrowheads="1"/>
          </p:cNvSpPr>
          <p:nvPr/>
        </p:nvSpPr>
        <p:spPr bwMode="auto">
          <a:xfrm flipV="1">
            <a:off x="2051939" y="4165090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Line 78"/>
          <p:cNvSpPr>
            <a:spLocks noChangeShapeType="1"/>
          </p:cNvSpPr>
          <p:nvPr/>
        </p:nvSpPr>
        <p:spPr bwMode="auto">
          <a:xfrm flipH="1">
            <a:off x="968829" y="2276872"/>
            <a:ext cx="2058174" cy="4145699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96"/>
          <p:cNvSpPr txBox="1">
            <a:spLocks noChangeArrowheads="1"/>
          </p:cNvSpPr>
          <p:nvPr/>
        </p:nvSpPr>
        <p:spPr bwMode="auto">
          <a:xfrm>
            <a:off x="886400" y="6294975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utoShape 45"/>
          <p:cNvSpPr>
            <a:spLocks/>
          </p:cNvSpPr>
          <p:nvPr/>
        </p:nvSpPr>
        <p:spPr bwMode="auto">
          <a:xfrm rot="13980000">
            <a:off x="1462017" y="5445769"/>
            <a:ext cx="209096" cy="1132267"/>
          </a:xfrm>
          <a:prstGeom prst="leftBrace">
            <a:avLst>
              <a:gd name="adj1" fmla="val 4451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95"/>
          <p:cNvSpPr>
            <a:spLocks noChangeArrowheads="1"/>
          </p:cNvSpPr>
          <p:nvPr/>
        </p:nvSpPr>
        <p:spPr bwMode="auto">
          <a:xfrm flipV="1">
            <a:off x="1918024" y="5554241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95"/>
          <p:cNvSpPr>
            <a:spLocks noChangeArrowheads="1"/>
          </p:cNvSpPr>
          <p:nvPr/>
        </p:nvSpPr>
        <p:spPr bwMode="auto">
          <a:xfrm flipV="1">
            <a:off x="1014120" y="6243956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17"/>
          <p:cNvSpPr txBox="1">
            <a:spLocks noChangeArrowheads="1"/>
          </p:cNvSpPr>
          <p:nvPr/>
        </p:nvSpPr>
        <p:spPr bwMode="auto">
          <a:xfrm flipH="1">
            <a:off x="1466468" y="6062232"/>
            <a:ext cx="514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ym typeface="Symbol" pitchFamily="18" charset="2"/>
              </a:rPr>
              <a:t></a:t>
            </a:r>
            <a:r>
              <a:rPr lang="sk-SK" sz="1400" b="1" dirty="0" smtClean="0">
                <a:sym typeface="Symbol" pitchFamily="18" charset="2"/>
              </a:rPr>
              <a:t>AB</a:t>
            </a:r>
            <a:r>
              <a:rPr lang="sk-SK" sz="1400" dirty="0" smtClean="0">
                <a:sym typeface="Symbol" pitchFamily="18" charset="2"/>
              </a:rPr>
              <a:t></a:t>
            </a:r>
            <a:endParaRPr lang="sk-SK" sz="1400" dirty="0">
              <a:sym typeface="Symbol" pitchFamily="18" charset="2"/>
            </a:endParaRPr>
          </a:p>
        </p:txBody>
      </p:sp>
      <p:sp>
        <p:nvSpPr>
          <p:cNvPr id="64" name="BlokTextu 63"/>
          <p:cNvSpPr txBox="1"/>
          <p:nvPr/>
        </p:nvSpPr>
        <p:spPr>
          <a:xfrm>
            <a:off x="5220072" y="836712"/>
            <a:ext cx="3923928" cy="42575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sk-SK" sz="1400" dirty="0" smtClean="0"/>
              <a:t>Zobrazíme otočenú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pPr marL="342900" indent="-342900">
              <a:buAutoNum type="arabicParenR"/>
            </a:pPr>
            <a:endParaRPr lang="sk-SK" sz="1400" dirty="0" smtClean="0"/>
          </a:p>
          <a:p>
            <a:r>
              <a:rPr lang="sk-SK" sz="1400" b="1" dirty="0" smtClean="0"/>
              <a:t>2) </a:t>
            </a:r>
            <a:r>
              <a:rPr lang="sk-SK" sz="1400" dirty="0" smtClean="0"/>
              <a:t>Zobrazíme otočenú polohu priamky </a:t>
            </a:r>
            <a:r>
              <a:rPr lang="sk-SK" sz="1400" b="1" dirty="0" smtClean="0"/>
              <a:t>a´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endParaRPr lang="sk-SK" sz="1400" b="1" baseline="-25000" dirty="0" smtClean="0"/>
          </a:p>
          <a:p>
            <a:endParaRPr lang="sk-SK" sz="1400" b="1" baseline="-25000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Zobrazíme otočenú polohu  priamky </a:t>
            </a:r>
            <a:r>
              <a:rPr lang="sk-SK" sz="1400" b="1" dirty="0" smtClean="0"/>
              <a:t>a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 </a:t>
            </a:r>
            <a:r>
              <a:rPr lang="sk-SK" sz="1400" dirty="0" smtClean="0">
                <a:sym typeface="Symbol"/>
              </a:rPr>
              <a:t> 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dirty="0" smtClean="0">
              <a:sym typeface="Symbol"/>
            </a:endParaRPr>
          </a:p>
          <a:p>
            <a:endParaRPr lang="sk-SK" sz="1400" b="1" baseline="-250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4) </a:t>
            </a:r>
            <a:r>
              <a:rPr lang="sk-SK" sz="1400" b="1" dirty="0" smtClean="0"/>
              <a:t> </a:t>
            </a:r>
            <a:r>
              <a:rPr lang="sk-SK" sz="1400" dirty="0" smtClean="0">
                <a:solidFill>
                  <a:srgbClr val="FF0000"/>
                </a:solidFill>
              </a:rPr>
              <a:t>Medzi stredovými priemetmi bodov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ich otočenými polohami do priemetne je vzťah perspektívnej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Osou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je stopa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stredom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je bod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b="1" baseline="-25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dvojica zodpovedajúcich si bodov je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= </a:t>
            </a:r>
            <a:r>
              <a:rPr lang="sk-SK" sz="1400" b="1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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= </a:t>
            </a:r>
            <a:r>
              <a:rPr lang="sk-SK" sz="1400" b="1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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dirty="0" smtClean="0">
              <a:sym typeface="Symbol"/>
            </a:endParaRPr>
          </a:p>
          <a:p>
            <a:endParaRPr lang="sk-SK" sz="1400" dirty="0" smtClean="0">
              <a:solidFill>
                <a:srgbClr val="FF0000"/>
              </a:solidFill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5) </a:t>
            </a:r>
            <a:r>
              <a:rPr lang="sk-SK" sz="1400" dirty="0" smtClean="0">
                <a:sym typeface="Symbol"/>
              </a:rPr>
              <a:t>Otočenie roviny je zhodnosť, preto platí:</a:t>
            </a:r>
          </a:p>
          <a:p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dirty="0" err="1" smtClean="0">
                <a:sym typeface="Symbol"/>
              </a:rPr>
              <a:t>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endParaRPr lang="sk-SK" sz="1400" b="1" dirty="0"/>
          </a:p>
        </p:txBody>
      </p:sp>
      <p:sp>
        <p:nvSpPr>
          <p:cNvPr id="65" name="Zástupný symbol čísla snímky 6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12</a:t>
            </a:fld>
            <a:endParaRPr lang="sk-SK" dirty="0"/>
          </a:p>
        </p:txBody>
      </p:sp>
      <p:grpSp>
        <p:nvGrpSpPr>
          <p:cNvPr id="66" name="Skupina 15"/>
          <p:cNvGrpSpPr>
            <a:grpSpLocks/>
          </p:cNvGrpSpPr>
          <p:nvPr/>
        </p:nvGrpSpPr>
        <p:grpSpPr bwMode="auto">
          <a:xfrm>
            <a:off x="7054771" y="6400445"/>
            <a:ext cx="1348082" cy="393700"/>
            <a:chOff x="2699794" y="4497810"/>
            <a:chExt cx="1347057" cy="393091"/>
          </a:xfrm>
        </p:grpSpPr>
        <p:pic>
          <p:nvPicPr>
            <p:cNvPr id="67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  <p:bldP spid="8" grpId="0" animBg="1"/>
      <p:bldP spid="14" grpId="0"/>
      <p:bldP spid="15" grpId="0" animBg="1"/>
      <p:bldP spid="16" grpId="0"/>
      <p:bldP spid="17" grpId="0"/>
      <p:bldP spid="18" grpId="0"/>
      <p:bldP spid="23" grpId="0" animBg="1"/>
      <p:bldP spid="24" grpId="0" animBg="1"/>
      <p:bldP spid="25" grpId="0" animBg="1"/>
      <p:bldP spid="26" grpId="0"/>
      <p:bldP spid="28" grpId="0" animBg="1"/>
      <p:bldP spid="29" grpId="0"/>
      <p:bldP spid="30" grpId="0"/>
      <p:bldP spid="31" grpId="0" animBg="1"/>
      <p:bldP spid="33" grpId="0" animBg="1"/>
      <p:bldP spid="41" grpId="0" animBg="1"/>
      <p:bldP spid="42" grpId="0"/>
      <p:bldP spid="42" grpId="1"/>
      <p:bldP spid="51" grpId="0"/>
      <p:bldP spid="58" grpId="0" animBg="1"/>
      <p:bldP spid="60" grpId="0"/>
      <p:bldP spid="62" grpId="0" animBg="1"/>
      <p:bldP spid="50" grpId="0" animBg="1"/>
      <p:bldP spid="61" grpId="0" animBg="1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8"/>
          <p:cNvSpPr>
            <a:spLocks/>
          </p:cNvSpPr>
          <p:nvPr/>
        </p:nvSpPr>
        <p:spPr bwMode="auto">
          <a:xfrm>
            <a:off x="1138188" y="3073978"/>
            <a:ext cx="1487161" cy="903120"/>
          </a:xfrm>
          <a:custGeom>
            <a:avLst/>
            <a:gdLst>
              <a:gd name="T0" fmla="*/ 1504950 w 950"/>
              <a:gd name="T1" fmla="*/ 0 h 582"/>
              <a:gd name="T2" fmla="*/ 0 w 950"/>
              <a:gd name="T3" fmla="*/ 923925 h 582"/>
              <a:gd name="T4" fmla="*/ 1508125 w 950"/>
              <a:gd name="T5" fmla="*/ 919163 h 582"/>
              <a:gd name="T6" fmla="*/ 1504950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870 w 9891"/>
              <a:gd name="connsiteY0" fmla="*/ 0 h 9948"/>
              <a:gd name="connsiteX1" fmla="*/ 0 w 9891"/>
              <a:gd name="connsiteY1" fmla="*/ 9892 h 9948"/>
              <a:gd name="connsiteX2" fmla="*/ 9891 w 9891"/>
              <a:gd name="connsiteY2" fmla="*/ 9948 h 9948"/>
              <a:gd name="connsiteX3" fmla="*/ 9870 w 9891"/>
              <a:gd name="connsiteY3" fmla="*/ 0 h 9948"/>
              <a:gd name="connsiteX0" fmla="*/ 10038 w 10045"/>
              <a:gd name="connsiteY0" fmla="*/ 0 h 9821"/>
              <a:gd name="connsiteX1" fmla="*/ 0 w 10045"/>
              <a:gd name="connsiteY1" fmla="*/ 9765 h 9821"/>
              <a:gd name="connsiteX2" fmla="*/ 10000 w 10045"/>
              <a:gd name="connsiteY2" fmla="*/ 9821 h 9821"/>
              <a:gd name="connsiteX3" fmla="*/ 10038 w 10045"/>
              <a:gd name="connsiteY3" fmla="*/ 0 h 9821"/>
              <a:gd name="connsiteX0" fmla="*/ 9918 w 9925"/>
              <a:gd name="connsiteY0" fmla="*/ 0 h 10005"/>
              <a:gd name="connsiteX1" fmla="*/ 0 w 9925"/>
              <a:gd name="connsiteY1" fmla="*/ 10005 h 10005"/>
              <a:gd name="connsiteX2" fmla="*/ 9880 w 9925"/>
              <a:gd name="connsiteY2" fmla="*/ 10000 h 10005"/>
              <a:gd name="connsiteX3" fmla="*/ 9918 w 9925"/>
              <a:gd name="connsiteY3" fmla="*/ 0 h 10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25" h="10005">
                <a:moveTo>
                  <a:pt x="9918" y="0"/>
                </a:moveTo>
                <a:lnTo>
                  <a:pt x="0" y="10005"/>
                </a:lnTo>
                <a:lnTo>
                  <a:pt x="9880" y="10000"/>
                </a:lnTo>
                <a:cubicBezTo>
                  <a:pt x="9873" y="6606"/>
                  <a:pt x="9925" y="3394"/>
                  <a:pt x="9918" y="0"/>
                </a:cubicBezTo>
                <a:close/>
              </a:path>
            </a:pathLst>
          </a:custGeom>
          <a:solidFill>
            <a:srgbClr val="FF00FF">
              <a:alpha val="23921"/>
            </a:srgbClr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339142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Priamky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ležia v 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Určte odchýlku priamok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19743" y="3068638"/>
            <a:ext cx="495299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578628" y="4139428"/>
            <a:ext cx="381835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sk-SK" sz="1400" b="1" dirty="0" err="1"/>
              <a:t>R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2812527" y="1107240"/>
            <a:ext cx="158248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= </a:t>
            </a:r>
            <a:r>
              <a:rPr lang="en-US" sz="1400" dirty="0" smtClean="0">
                <a:solidFill>
                  <a:srgbClr val="FF0000"/>
                </a:solidFill>
              </a:rPr>
              <a:t>s</a:t>
            </a:r>
            <a:r>
              <a:rPr lang="sk-SK" sz="1400" dirty="0" err="1" smtClean="0">
                <a:solidFill>
                  <a:srgbClr val="FF0000"/>
                </a:solidFill>
              </a:rPr>
              <a:t>tred</a:t>
            </a:r>
            <a:r>
              <a:rPr lang="sk-SK" sz="1400" dirty="0" smtClean="0">
                <a:solidFill>
                  <a:srgbClr val="FF0000"/>
                </a:solidFill>
              </a:rPr>
              <a:t> </a:t>
            </a:r>
            <a:r>
              <a:rPr lang="sk-SK" sz="1400" dirty="0" err="1">
                <a:solidFill>
                  <a:srgbClr val="FF0000"/>
                </a:solidFill>
              </a:rPr>
              <a:t>kolineácie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10" name="Line 14"/>
          <p:cNvSpPr>
            <a:spLocks noChangeShapeType="1"/>
          </p:cNvSpPr>
          <p:nvPr/>
        </p:nvSpPr>
        <p:spPr bwMode="auto">
          <a:xfrm>
            <a:off x="2629813" y="1320394"/>
            <a:ext cx="1551661" cy="4954994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Oval 17"/>
          <p:cNvSpPr>
            <a:spLocks noChangeArrowheads="1"/>
          </p:cNvSpPr>
          <p:nvPr/>
        </p:nvSpPr>
        <p:spPr bwMode="auto">
          <a:xfrm>
            <a:off x="1125152" y="2463271"/>
            <a:ext cx="3024000" cy="3024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131774" y="3053880"/>
            <a:ext cx="43633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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4" name="Text Box 21"/>
          <p:cNvSpPr txBox="1">
            <a:spLocks noChangeArrowheads="1"/>
          </p:cNvSpPr>
          <p:nvPr/>
        </p:nvSpPr>
        <p:spPr bwMode="auto">
          <a:xfrm>
            <a:off x="3417930" y="2420888"/>
            <a:ext cx="35779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k</a:t>
            </a:r>
            <a:r>
              <a:rPr lang="sk-SK" sz="1400" b="1" baseline="30000" dirty="0" err="1"/>
              <a:t>d</a:t>
            </a:r>
            <a:endParaRPr lang="sk-SK" sz="1400" b="1" baseline="30000" dirty="0"/>
          </a:p>
        </p:txBody>
      </p:sp>
      <p:sp>
        <p:nvSpPr>
          <p:cNvPr id="15" name="Text Box 22"/>
          <p:cNvSpPr txBox="1">
            <a:spLocks noChangeArrowheads="1"/>
          </p:cNvSpPr>
          <p:nvPr/>
        </p:nvSpPr>
        <p:spPr bwMode="auto">
          <a:xfrm>
            <a:off x="730934" y="3730168"/>
            <a:ext cx="42351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/>
              <a:t>(</a:t>
            </a:r>
            <a:r>
              <a:rPr lang="sk-SK" sz="1400" b="1" dirty="0"/>
              <a:t>S</a:t>
            </a:r>
            <a:r>
              <a:rPr lang="sk-SK" sz="1400" dirty="0"/>
              <a:t>)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2589755" y="1107248"/>
            <a:ext cx="37863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S</a:t>
            </a:r>
            <a:r>
              <a:rPr lang="en-US" sz="1400" b="1" baseline="-25000" dirty="0" smtClean="0"/>
              <a:t>o</a:t>
            </a:r>
            <a:endParaRPr lang="sk-SK" sz="1400" b="1" dirty="0"/>
          </a:p>
        </p:txBody>
      </p:sp>
      <p:sp>
        <p:nvSpPr>
          <p:cNvPr id="22" name="Line 33"/>
          <p:cNvSpPr>
            <a:spLocks noChangeShapeType="1"/>
          </p:cNvSpPr>
          <p:nvPr/>
        </p:nvSpPr>
        <p:spPr bwMode="auto">
          <a:xfrm>
            <a:off x="2627313" y="925286"/>
            <a:ext cx="0" cy="55279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2211163" y="2708275"/>
            <a:ext cx="44916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pic>
        <p:nvPicPr>
          <p:cNvPr id="2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BlokTextu 53"/>
          <p:cNvSpPr txBox="1">
            <a:spLocks noChangeArrowheads="1"/>
          </p:cNvSpPr>
          <p:nvPr/>
        </p:nvSpPr>
        <p:spPr bwMode="auto">
          <a:xfrm>
            <a:off x="0" y="766800"/>
            <a:ext cx="466794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S9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28" name="Oblúk 27"/>
          <p:cNvSpPr/>
          <p:nvPr/>
        </p:nvSpPr>
        <p:spPr>
          <a:xfrm flipH="1">
            <a:off x="895129" y="1324673"/>
            <a:ext cx="3486812" cy="3486812"/>
          </a:xfrm>
          <a:prstGeom prst="arc">
            <a:avLst>
              <a:gd name="adj1" fmla="val 16286368"/>
              <a:gd name="adj2" fmla="val 1856043"/>
            </a:avLst>
          </a:prstGeom>
          <a:ln w="1905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9" name="BlokTextu 28"/>
          <p:cNvSpPr txBox="1"/>
          <p:nvPr/>
        </p:nvSpPr>
        <p:spPr>
          <a:xfrm>
            <a:off x="755576" y="182507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grpSp>
        <p:nvGrpSpPr>
          <p:cNvPr id="7" name="Skupina 81"/>
          <p:cNvGrpSpPr/>
          <p:nvPr/>
        </p:nvGrpSpPr>
        <p:grpSpPr>
          <a:xfrm>
            <a:off x="2201346" y="2653982"/>
            <a:ext cx="834884" cy="834884"/>
            <a:chOff x="7955428" y="4085460"/>
            <a:chExt cx="834884" cy="834884"/>
          </a:xfrm>
        </p:grpSpPr>
        <p:sp>
          <p:nvSpPr>
            <p:cNvPr id="32" name="Oblúk 31"/>
            <p:cNvSpPr/>
            <p:nvPr/>
          </p:nvSpPr>
          <p:spPr>
            <a:xfrm flipH="1" flipV="1">
              <a:off x="7955428" y="4085460"/>
              <a:ext cx="834884" cy="83488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3" name="Oval 94"/>
            <p:cNvSpPr>
              <a:spLocks noChangeArrowheads="1"/>
            </p:cNvSpPr>
            <p:nvPr/>
          </p:nvSpPr>
          <p:spPr bwMode="auto">
            <a:xfrm flipV="1">
              <a:off x="8244408" y="464018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8" name="Skupina 81"/>
          <p:cNvGrpSpPr/>
          <p:nvPr/>
        </p:nvGrpSpPr>
        <p:grpSpPr>
          <a:xfrm>
            <a:off x="2202276" y="3563880"/>
            <a:ext cx="834884" cy="834884"/>
            <a:chOff x="7955428" y="4085460"/>
            <a:chExt cx="834884" cy="834884"/>
          </a:xfrm>
        </p:grpSpPr>
        <p:sp>
          <p:nvSpPr>
            <p:cNvPr id="35" name="Oblúk 34"/>
            <p:cNvSpPr/>
            <p:nvPr/>
          </p:nvSpPr>
          <p:spPr>
            <a:xfrm flipH="1" flipV="1">
              <a:off x="7955428" y="4085460"/>
              <a:ext cx="834884" cy="834884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36" name="Oval 94"/>
            <p:cNvSpPr>
              <a:spLocks noChangeArrowheads="1"/>
            </p:cNvSpPr>
            <p:nvPr/>
          </p:nvSpPr>
          <p:spPr bwMode="auto">
            <a:xfrm flipV="1">
              <a:off x="8244408" y="465140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Text Box 84"/>
          <p:cNvSpPr txBox="1">
            <a:spLocks noChangeArrowheads="1"/>
          </p:cNvSpPr>
          <p:nvPr/>
        </p:nvSpPr>
        <p:spPr bwMode="auto">
          <a:xfrm>
            <a:off x="342032" y="4345359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Rovná spojnica 37"/>
          <p:cNvCxnSpPr/>
          <p:nvPr/>
        </p:nvCxnSpPr>
        <p:spPr>
          <a:xfrm flipH="1">
            <a:off x="246490" y="3060542"/>
            <a:ext cx="2372215" cy="1439896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26"/>
          <p:cNvSpPr>
            <a:spLocks noChangeArrowheads="1"/>
          </p:cNvSpPr>
          <p:nvPr/>
        </p:nvSpPr>
        <p:spPr bwMode="auto">
          <a:xfrm flipV="1">
            <a:off x="2588514" y="3036222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0" name="Oval 34"/>
          <p:cNvSpPr>
            <a:spLocks noChangeArrowheads="1"/>
          </p:cNvSpPr>
          <p:nvPr/>
        </p:nvSpPr>
        <p:spPr bwMode="auto">
          <a:xfrm flipV="1">
            <a:off x="2594941" y="1297666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1" name="Oval 35"/>
          <p:cNvSpPr>
            <a:spLocks noChangeArrowheads="1"/>
          </p:cNvSpPr>
          <p:nvPr/>
        </p:nvSpPr>
        <p:spPr bwMode="auto">
          <a:xfrm flipV="1">
            <a:off x="1108300" y="3947406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299408" y="4941019"/>
            <a:ext cx="1374094" cy="307777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= os </a:t>
            </a:r>
            <a:r>
              <a:rPr lang="sk-SK" sz="1400" dirty="0" err="1">
                <a:solidFill>
                  <a:srgbClr val="FF0000"/>
                </a:solidFill>
              </a:rPr>
              <a:t>kolineácie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43" name="Line 5"/>
          <p:cNvSpPr>
            <a:spLocks noChangeShapeType="1"/>
          </p:cNvSpPr>
          <p:nvPr/>
        </p:nvSpPr>
        <p:spPr bwMode="auto">
          <a:xfrm>
            <a:off x="97971" y="4953000"/>
            <a:ext cx="490582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44" name="Text Box 18"/>
          <p:cNvSpPr txBox="1">
            <a:spLocks noChangeArrowheads="1"/>
          </p:cNvSpPr>
          <p:nvPr/>
        </p:nvSpPr>
        <p:spPr bwMode="auto">
          <a:xfrm>
            <a:off x="74846" y="4941168"/>
            <a:ext cx="40267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 </a:t>
            </a:r>
            <a:endParaRPr lang="sk-SK" sz="1400" b="1" dirty="0">
              <a:sym typeface="Symbol" pitchFamily="18" charset="2"/>
            </a:endParaRPr>
          </a:p>
        </p:txBody>
      </p:sp>
      <p:cxnSp>
        <p:nvCxnSpPr>
          <p:cNvPr id="45" name="Rovná spojnica 44"/>
          <p:cNvCxnSpPr/>
          <p:nvPr/>
        </p:nvCxnSpPr>
        <p:spPr>
          <a:xfrm flipV="1">
            <a:off x="3000198" y="3068639"/>
            <a:ext cx="1705046" cy="1898382"/>
          </a:xfrm>
          <a:prstGeom prst="line">
            <a:avLst/>
          </a:prstGeom>
          <a:ln w="19050">
            <a:solidFill>
              <a:srgbClr val="00B05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>
            <a:off x="2630282" y="1329882"/>
            <a:ext cx="2070744" cy="1738687"/>
          </a:xfrm>
          <a:prstGeom prst="line">
            <a:avLst/>
          </a:prstGeom>
          <a:ln w="1905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Rovná spojnica 46"/>
          <p:cNvCxnSpPr/>
          <p:nvPr/>
        </p:nvCxnSpPr>
        <p:spPr>
          <a:xfrm>
            <a:off x="3006547" y="4969014"/>
            <a:ext cx="1846879" cy="1550720"/>
          </a:xfrm>
          <a:prstGeom prst="line">
            <a:avLst/>
          </a:prstGeom>
          <a:ln w="19050">
            <a:solidFill>
              <a:srgbClr val="00B05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32"/>
          <p:cNvSpPr txBox="1">
            <a:spLocks noChangeArrowheads="1"/>
          </p:cNvSpPr>
          <p:nvPr/>
        </p:nvSpPr>
        <p:spPr bwMode="auto">
          <a:xfrm>
            <a:off x="3052987" y="4273351"/>
            <a:ext cx="35137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B050"/>
                </a:solidFill>
              </a:rPr>
              <a:t>a</a:t>
            </a:r>
            <a:r>
              <a:rPr lang="sk-SK" sz="1400" b="1" baseline="-25000" dirty="0" err="1" smtClean="0">
                <a:solidFill>
                  <a:srgbClr val="00B050"/>
                </a:solidFill>
              </a:rPr>
              <a:t>s</a:t>
            </a:r>
            <a:endParaRPr lang="sk-SK" sz="1400" b="1" dirty="0">
              <a:solidFill>
                <a:srgbClr val="00B050"/>
              </a:solidFill>
            </a:endParaRPr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2752206" y="4663862"/>
            <a:ext cx="37221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B050"/>
                </a:solidFill>
              </a:rPr>
              <a:t>P</a:t>
            </a:r>
            <a:r>
              <a:rPr lang="sk-SK" sz="1400" b="1" baseline="30000" dirty="0" err="1">
                <a:solidFill>
                  <a:srgbClr val="00B050"/>
                </a:solidFill>
              </a:rPr>
              <a:t>a</a:t>
            </a:r>
            <a:endParaRPr lang="sk-SK" sz="1400" b="1" dirty="0">
              <a:solidFill>
                <a:srgbClr val="00B050"/>
              </a:solidFill>
            </a:endParaRPr>
          </a:p>
        </p:txBody>
      </p:sp>
      <p:sp>
        <p:nvSpPr>
          <p:cNvPr id="50" name="Text Box 38"/>
          <p:cNvSpPr txBox="1">
            <a:spLocks noChangeArrowheads="1"/>
          </p:cNvSpPr>
          <p:nvPr/>
        </p:nvSpPr>
        <p:spPr bwMode="auto">
          <a:xfrm>
            <a:off x="4556028" y="3068960"/>
            <a:ext cx="44916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B05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B050"/>
                </a:solidFill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solidFill>
                  <a:srgbClr val="00B050"/>
                </a:solidFill>
              </a:rPr>
              <a:t>s</a:t>
            </a:r>
            <a:endParaRPr lang="sk-SK" sz="1400" b="1" dirty="0">
              <a:solidFill>
                <a:srgbClr val="00B050"/>
              </a:solidFill>
              <a:sym typeface="Symbol" pitchFamily="18" charset="2"/>
            </a:endParaRPr>
          </a:p>
        </p:txBody>
      </p:sp>
      <p:sp>
        <p:nvSpPr>
          <p:cNvPr id="51" name="Text Box 32"/>
          <p:cNvSpPr txBox="1">
            <a:spLocks noChangeArrowheads="1"/>
          </p:cNvSpPr>
          <p:nvPr/>
        </p:nvSpPr>
        <p:spPr bwMode="auto">
          <a:xfrm>
            <a:off x="3869492" y="2107057"/>
            <a:ext cx="417102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B050"/>
                </a:solidFill>
              </a:rPr>
              <a:t>a´</a:t>
            </a:r>
            <a:r>
              <a:rPr lang="sk-SK" sz="1400" b="1" baseline="-25000" dirty="0" err="1" smtClean="0">
                <a:solidFill>
                  <a:srgbClr val="00B050"/>
                </a:solidFill>
              </a:rPr>
              <a:t>o</a:t>
            </a:r>
            <a:endParaRPr lang="sk-SK" sz="1400" b="1" dirty="0">
              <a:solidFill>
                <a:srgbClr val="00B050"/>
              </a:solidFill>
            </a:endParaRPr>
          </a:p>
        </p:txBody>
      </p:sp>
      <p:sp>
        <p:nvSpPr>
          <p:cNvPr id="52" name="Text Box 31"/>
          <p:cNvSpPr txBox="1">
            <a:spLocks noChangeArrowheads="1"/>
          </p:cNvSpPr>
          <p:nvPr/>
        </p:nvSpPr>
        <p:spPr bwMode="auto">
          <a:xfrm>
            <a:off x="4358226" y="6237312"/>
            <a:ext cx="35779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B050"/>
                </a:solidFill>
              </a:rPr>
              <a:t>a</a:t>
            </a:r>
            <a:r>
              <a:rPr lang="en-US" sz="1400" b="1" baseline="-25000" dirty="0" smtClean="0">
                <a:solidFill>
                  <a:srgbClr val="00B050"/>
                </a:solidFill>
              </a:rPr>
              <a:t>o</a:t>
            </a:r>
            <a:endParaRPr lang="sk-SK" sz="1400" b="1" dirty="0">
              <a:solidFill>
                <a:srgbClr val="00B050"/>
              </a:solidFill>
            </a:endParaRPr>
          </a:p>
        </p:txBody>
      </p:sp>
      <p:grpSp>
        <p:nvGrpSpPr>
          <p:cNvPr id="18" name="Skupina 75"/>
          <p:cNvGrpSpPr/>
          <p:nvPr/>
        </p:nvGrpSpPr>
        <p:grpSpPr>
          <a:xfrm rot="-5520000">
            <a:off x="3803927" y="2312701"/>
            <a:ext cx="171052" cy="92527"/>
            <a:chOff x="4838514" y="2924944"/>
            <a:chExt cx="171052" cy="92527"/>
          </a:xfrm>
        </p:grpSpPr>
        <p:cxnSp>
          <p:nvCxnSpPr>
            <p:cNvPr id="54" name="Rovná spojnica 53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Rovná spojnica 54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Skupina 75"/>
          <p:cNvGrpSpPr/>
          <p:nvPr/>
        </p:nvGrpSpPr>
        <p:grpSpPr>
          <a:xfrm rot="-5520000">
            <a:off x="4410204" y="6167511"/>
            <a:ext cx="171052" cy="92527"/>
            <a:chOff x="4838514" y="2924944"/>
            <a:chExt cx="171052" cy="92527"/>
          </a:xfrm>
        </p:grpSpPr>
        <p:cxnSp>
          <p:nvCxnSpPr>
            <p:cNvPr id="57" name="Rovná spojnica 56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ovná spojnica 57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Rovná spojnica 61"/>
          <p:cNvCxnSpPr/>
          <p:nvPr/>
        </p:nvCxnSpPr>
        <p:spPr>
          <a:xfrm flipV="1">
            <a:off x="1116208" y="3968898"/>
            <a:ext cx="1504135" cy="102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4" name="Rovná spojnica 63"/>
          <p:cNvCxnSpPr/>
          <p:nvPr/>
        </p:nvCxnSpPr>
        <p:spPr>
          <a:xfrm flipH="1">
            <a:off x="1598219" y="1324666"/>
            <a:ext cx="1026970" cy="1755991"/>
          </a:xfrm>
          <a:prstGeom prst="line">
            <a:avLst/>
          </a:prstGeom>
          <a:ln w="19050">
            <a:solidFill>
              <a:srgbClr val="0000FF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nica 67"/>
          <p:cNvCxnSpPr/>
          <p:nvPr/>
        </p:nvCxnSpPr>
        <p:spPr>
          <a:xfrm flipH="1">
            <a:off x="3553910" y="4951469"/>
            <a:ext cx="1026970" cy="1755991"/>
          </a:xfrm>
          <a:prstGeom prst="line">
            <a:avLst/>
          </a:prstGeom>
          <a:ln w="19050">
            <a:solidFill>
              <a:srgbClr val="0000FF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ovná spojnica 69"/>
          <p:cNvCxnSpPr/>
          <p:nvPr/>
        </p:nvCxnSpPr>
        <p:spPr>
          <a:xfrm>
            <a:off x="1601253" y="3075709"/>
            <a:ext cx="2977097" cy="1883641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26"/>
          <p:cNvSpPr>
            <a:spLocks noChangeArrowheads="1"/>
          </p:cNvSpPr>
          <p:nvPr/>
        </p:nvSpPr>
        <p:spPr bwMode="auto">
          <a:xfrm flipV="1">
            <a:off x="3546840" y="4295143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23" name="Oval 35"/>
          <p:cNvSpPr>
            <a:spLocks noChangeArrowheads="1"/>
          </p:cNvSpPr>
          <p:nvPr/>
        </p:nvSpPr>
        <p:spPr bwMode="auto">
          <a:xfrm flipV="1">
            <a:off x="4025900" y="5824654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24" name="Text Box 36"/>
          <p:cNvSpPr txBox="1">
            <a:spLocks noChangeArrowheads="1"/>
          </p:cNvSpPr>
          <p:nvPr/>
        </p:nvSpPr>
        <p:spPr bwMode="auto">
          <a:xfrm>
            <a:off x="4067175" y="5661025"/>
            <a:ext cx="38824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R</a:t>
            </a:r>
            <a:r>
              <a:rPr lang="en-US" sz="1400" b="1" baseline="-25000" dirty="0" smtClean="0"/>
              <a:t>o</a:t>
            </a:r>
            <a:endParaRPr lang="sk-SK" sz="1400" b="1" dirty="0"/>
          </a:p>
        </p:txBody>
      </p:sp>
      <p:sp>
        <p:nvSpPr>
          <p:cNvPr id="72" name="Text Box 32"/>
          <p:cNvSpPr txBox="1">
            <a:spLocks noChangeArrowheads="1"/>
          </p:cNvSpPr>
          <p:nvPr/>
        </p:nvSpPr>
        <p:spPr bwMode="auto">
          <a:xfrm>
            <a:off x="4116864" y="4402509"/>
            <a:ext cx="360996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</a:rPr>
              <a:t>b</a:t>
            </a:r>
            <a:r>
              <a:rPr lang="sk-SK" sz="1400" b="1" baseline="-25000" dirty="0" err="1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1648136" y="2074395"/>
            <a:ext cx="42672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</a:rPr>
              <a:t>b´</a:t>
            </a:r>
            <a:r>
              <a:rPr lang="sk-SK" sz="1400" b="1" baseline="-25000" dirty="0" err="1" smtClean="0">
                <a:solidFill>
                  <a:srgbClr val="0000FF"/>
                </a:solidFill>
              </a:rPr>
              <a:t>o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74" name="Text Box 38"/>
          <p:cNvSpPr txBox="1">
            <a:spLocks noChangeArrowheads="1"/>
          </p:cNvSpPr>
          <p:nvPr/>
        </p:nvSpPr>
        <p:spPr bwMode="auto">
          <a:xfrm>
            <a:off x="1316906" y="3068960"/>
            <a:ext cx="455574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 pitchFamily="18" charset="2"/>
              </a:rPr>
              <a:t>b</a:t>
            </a:r>
            <a:r>
              <a:rPr lang="sk-SK" sz="1400" b="1" baseline="-25000" dirty="0" err="1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2614613" y="3840163"/>
            <a:ext cx="31451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sp>
        <p:nvSpPr>
          <p:cNvPr id="30" name="Oval 30"/>
          <p:cNvSpPr>
            <a:spLocks noChangeArrowheads="1"/>
          </p:cNvSpPr>
          <p:nvPr/>
        </p:nvSpPr>
        <p:spPr bwMode="auto">
          <a:xfrm flipV="1">
            <a:off x="2593343" y="3945045"/>
            <a:ext cx="54000" cy="54000"/>
          </a:xfrm>
          <a:prstGeom prst="ellipse">
            <a:avLst/>
          </a:prstGeom>
          <a:solidFill>
            <a:srgbClr val="FF33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75" name="Text Box 29"/>
          <p:cNvSpPr txBox="1">
            <a:spLocks noChangeArrowheads="1"/>
          </p:cNvSpPr>
          <p:nvPr/>
        </p:nvSpPr>
        <p:spPr bwMode="auto">
          <a:xfrm>
            <a:off x="4487814" y="4659144"/>
            <a:ext cx="378630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</a:rPr>
              <a:t>P</a:t>
            </a:r>
            <a:r>
              <a:rPr lang="sk-SK" sz="1400" b="1" baseline="30000" dirty="0" err="1">
                <a:solidFill>
                  <a:srgbClr val="0000FF"/>
                </a:solidFill>
              </a:rPr>
              <a:t>b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76" name="Text Box 31"/>
          <p:cNvSpPr txBox="1">
            <a:spLocks noChangeArrowheads="1"/>
          </p:cNvSpPr>
          <p:nvPr/>
        </p:nvSpPr>
        <p:spPr bwMode="auto">
          <a:xfrm>
            <a:off x="3409298" y="6160988"/>
            <a:ext cx="367408" cy="30777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</a:rPr>
              <a:t>b</a:t>
            </a:r>
            <a:r>
              <a:rPr lang="en-US" sz="1400" b="1" baseline="-25000" dirty="0" smtClean="0">
                <a:solidFill>
                  <a:srgbClr val="0000FF"/>
                </a:solidFill>
              </a:rPr>
              <a:t>o</a:t>
            </a:r>
            <a:endParaRPr lang="sk-SK" sz="1400" b="1" dirty="0">
              <a:solidFill>
                <a:srgbClr val="0000FF"/>
              </a:solidFill>
            </a:endParaRPr>
          </a:p>
        </p:txBody>
      </p:sp>
      <p:grpSp>
        <p:nvGrpSpPr>
          <p:cNvPr id="20" name="Skupina 80"/>
          <p:cNvGrpSpPr/>
          <p:nvPr/>
        </p:nvGrpSpPr>
        <p:grpSpPr>
          <a:xfrm>
            <a:off x="3716568" y="6239568"/>
            <a:ext cx="197032" cy="123199"/>
            <a:chOff x="3716568" y="6239568"/>
            <a:chExt cx="197032" cy="123199"/>
          </a:xfrm>
        </p:grpSpPr>
        <p:cxnSp>
          <p:nvCxnSpPr>
            <p:cNvPr id="78" name="Rovná spojnica 77"/>
            <p:cNvCxnSpPr/>
            <p:nvPr/>
          </p:nvCxnSpPr>
          <p:spPr>
            <a:xfrm rot="9833804">
              <a:off x="3716568" y="6288000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ovná spojnica 78"/>
            <p:cNvCxnSpPr/>
            <p:nvPr/>
          </p:nvCxnSpPr>
          <p:spPr>
            <a:xfrm rot="9833804">
              <a:off x="3732316" y="62649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ovná spojnica 79"/>
            <p:cNvCxnSpPr/>
            <p:nvPr/>
          </p:nvCxnSpPr>
          <p:spPr>
            <a:xfrm rot="9833804">
              <a:off x="3764066" y="62395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81"/>
          <p:cNvGrpSpPr/>
          <p:nvPr/>
        </p:nvGrpSpPr>
        <p:grpSpPr>
          <a:xfrm>
            <a:off x="2051720" y="2132856"/>
            <a:ext cx="197032" cy="123199"/>
            <a:chOff x="3716568" y="6239568"/>
            <a:chExt cx="197032" cy="123199"/>
          </a:xfrm>
        </p:grpSpPr>
        <p:cxnSp>
          <p:nvCxnSpPr>
            <p:cNvPr id="83" name="Rovná spojnica 82"/>
            <p:cNvCxnSpPr/>
            <p:nvPr/>
          </p:nvCxnSpPr>
          <p:spPr>
            <a:xfrm rot="9833804">
              <a:off x="3716568" y="6288000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Rovná spojnica 83"/>
            <p:cNvCxnSpPr/>
            <p:nvPr/>
          </p:nvCxnSpPr>
          <p:spPr>
            <a:xfrm rot="9833804">
              <a:off x="3732316" y="62649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Rovná spojnica 84"/>
            <p:cNvCxnSpPr/>
            <p:nvPr/>
          </p:nvCxnSpPr>
          <p:spPr>
            <a:xfrm rot="9833804">
              <a:off x="3764066" y="62395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Oblúk 85"/>
          <p:cNvSpPr/>
          <p:nvPr/>
        </p:nvSpPr>
        <p:spPr>
          <a:xfrm flipV="1">
            <a:off x="1931080" y="673422"/>
            <a:ext cx="1383974" cy="1383974"/>
          </a:xfrm>
          <a:prstGeom prst="arc">
            <a:avLst>
              <a:gd name="adj1" fmla="val 14406768"/>
              <a:gd name="adj2" fmla="val 19290789"/>
            </a:avLst>
          </a:prstGeom>
          <a:solidFill>
            <a:schemeClr val="bg1">
              <a:alpha val="84000"/>
            </a:schemeClr>
          </a:solidFill>
          <a:ln>
            <a:solidFill>
              <a:srgbClr val="FF0000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7" name="BlokTextu 86"/>
          <p:cNvSpPr txBox="1"/>
          <p:nvPr/>
        </p:nvSpPr>
        <p:spPr>
          <a:xfrm>
            <a:off x="2555324" y="170481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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88" name="Oblúk 87"/>
          <p:cNvSpPr/>
          <p:nvPr/>
        </p:nvSpPr>
        <p:spPr>
          <a:xfrm flipH="1">
            <a:off x="3368894" y="5137176"/>
            <a:ext cx="1383974" cy="1383974"/>
          </a:xfrm>
          <a:prstGeom prst="arc">
            <a:avLst>
              <a:gd name="adj1" fmla="val 14406768"/>
              <a:gd name="adj2" fmla="val 19290789"/>
            </a:avLst>
          </a:prstGeom>
          <a:solidFill>
            <a:schemeClr val="bg1">
              <a:alpha val="84000"/>
            </a:schemeClr>
          </a:solidFill>
          <a:ln>
            <a:solidFill>
              <a:srgbClr val="FF0000"/>
            </a:solidFill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89" name="BlokTextu 88"/>
          <p:cNvSpPr txBox="1"/>
          <p:nvPr/>
        </p:nvSpPr>
        <p:spPr>
          <a:xfrm flipH="1">
            <a:off x="3812809" y="5235119"/>
            <a:ext cx="324128" cy="369332"/>
          </a:xfrm>
          <a:prstGeom prst="rect">
            <a:avLst/>
          </a:prstGeom>
          <a:solidFill>
            <a:schemeClr val="bg1">
              <a:alpha val="84000"/>
            </a:schemeClr>
          </a:solidFill>
          <a:ln>
            <a:noFill/>
            <a:headEnd type="stealth" w="sm" len="sm"/>
            <a:tailEnd type="stealth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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BlokTextu 89"/>
          <p:cNvSpPr txBox="1"/>
          <p:nvPr/>
        </p:nvSpPr>
        <p:spPr>
          <a:xfrm>
            <a:off x="5220072" y="762207"/>
            <a:ext cx="3923928" cy="48115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Úlohu vyriešime dvomi spôsobmi: pomocou otočenia roviny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´</a:t>
            </a:r>
            <a:r>
              <a:rPr lang="sk-SK" sz="1400" dirty="0" smtClean="0"/>
              <a:t> do priemetne, aj pomocou otočenia roviny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do priemetne.</a:t>
            </a:r>
          </a:p>
          <a:p>
            <a:endParaRPr lang="sk-SK" sz="1400" dirty="0" smtClean="0"/>
          </a:p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sk-SK" sz="1400" dirty="0" smtClean="0"/>
              <a:t>Zobrazíme otočenú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pPr marL="342900" indent="-342900">
              <a:buAutoNum type="arabicParenR"/>
            </a:pPr>
            <a:endParaRPr lang="sk-SK" sz="1400" dirty="0" smtClean="0"/>
          </a:p>
          <a:p>
            <a:r>
              <a:rPr lang="sk-SK" sz="1400" b="1" dirty="0" smtClean="0"/>
              <a:t>2) </a:t>
            </a:r>
            <a:r>
              <a:rPr lang="sk-SK" sz="1400" dirty="0" smtClean="0"/>
              <a:t>Otočíme rovinu </a:t>
            </a:r>
            <a:r>
              <a:rPr lang="sk-SK" sz="1400" b="1" dirty="0" smtClean="0">
                <a:sym typeface="Symbol"/>
              </a:rPr>
              <a:t>´</a:t>
            </a:r>
            <a:r>
              <a:rPr lang="sk-SK" sz="1400" dirty="0" smtClean="0">
                <a:sym typeface="Symbol"/>
              </a:rPr>
              <a:t> do priemetne.</a:t>
            </a:r>
          </a:p>
          <a:p>
            <a:r>
              <a:rPr lang="sk-SK" sz="1400" dirty="0" smtClean="0"/>
              <a:t>Zobrazíme otočenú polohu priamok </a:t>
            </a:r>
            <a:r>
              <a:rPr lang="sk-SK" sz="1400" b="1" dirty="0" smtClean="0"/>
              <a:t>a´</a:t>
            </a:r>
            <a:r>
              <a:rPr lang="sk-SK" sz="1400" dirty="0" smtClean="0"/>
              <a:t> a </a:t>
            </a:r>
            <a:r>
              <a:rPr lang="sk-SK" sz="1400" b="1" dirty="0" smtClean="0"/>
              <a:t>b´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endParaRPr lang="sk-SK" sz="1400" b="1" baseline="-25000" dirty="0" smtClean="0"/>
          </a:p>
          <a:p>
            <a:r>
              <a:rPr lang="sk-SK" sz="1400" b="1" dirty="0" err="1" smtClean="0"/>
              <a:t>b´</a:t>
            </a:r>
            <a:r>
              <a:rPr lang="sk-SK" sz="1400" b="1" baseline="-25000" dirty="0" err="1" smtClean="0"/>
              <a:t>o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b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endParaRPr lang="sk-SK" sz="1400" b="1" baseline="-25000" dirty="0" smtClean="0"/>
          </a:p>
          <a:p>
            <a:endParaRPr lang="sk-SK" sz="1400" b="1" baseline="-25000" dirty="0" smtClean="0"/>
          </a:p>
          <a:p>
            <a:r>
              <a:rPr lang="sk-SK" sz="1400" dirty="0" smtClean="0"/>
              <a:t>∡ (</a:t>
            </a:r>
            <a:r>
              <a:rPr lang="sk-SK" sz="1400" b="1" dirty="0" smtClean="0"/>
              <a:t>a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dirty="0" smtClean="0"/>
              <a:t>) = ∡( </a:t>
            </a:r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b´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) </a:t>
            </a:r>
            <a:r>
              <a:rPr lang="sk-SK" sz="1400" b="1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smtClean="0">
                <a:sym typeface="Symbol"/>
              </a:rPr>
              <a:t></a:t>
            </a:r>
          </a:p>
          <a:p>
            <a:endParaRPr lang="sk-SK" sz="1400" b="1" dirty="0" smtClean="0">
              <a:sym typeface="Symbol"/>
            </a:endParaRPr>
          </a:p>
          <a:p>
            <a:r>
              <a:rPr lang="sk-SK" sz="1200" dirty="0" smtClean="0">
                <a:solidFill>
                  <a:srgbClr val="0033CC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Odchýlka priamok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 </a:t>
            </a:r>
            <a:r>
              <a:rPr lang="sk-SK" sz="1200" dirty="0" smtClean="0">
                <a:sym typeface="Symbol"/>
              </a:rPr>
              <a:t>je veľkosť menšieho z uhlov, ktoré priamky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 zvierajú.</a:t>
            </a:r>
          </a:p>
          <a:p>
            <a:r>
              <a:rPr lang="sk-SK" sz="1200" dirty="0" smtClean="0">
                <a:sym typeface="Symbol"/>
              </a:rPr>
              <a:t> </a:t>
            </a:r>
            <a:endParaRPr lang="sk-SK" sz="1400" b="1" baseline="-25000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Otočíme rovinu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do priemetne. </a:t>
            </a:r>
          </a:p>
          <a:p>
            <a:r>
              <a:rPr lang="sk-SK" sz="1400" dirty="0" smtClean="0"/>
              <a:t>Zobrazíme otočenú polohu  priamok </a:t>
            </a:r>
            <a:r>
              <a:rPr lang="sk-SK" sz="1400" b="1" dirty="0" smtClean="0"/>
              <a:t>a </a:t>
            </a:r>
            <a:r>
              <a:rPr lang="sk-SK" sz="1400" dirty="0" smtClean="0"/>
              <a:t> </a:t>
            </a:r>
            <a:r>
              <a:rPr lang="sk-SK" sz="1400" dirty="0" err="1" smtClean="0"/>
              <a:t>a</a:t>
            </a:r>
            <a:r>
              <a:rPr lang="sk-SK" sz="1400" dirty="0" smtClean="0"/>
              <a:t> </a:t>
            </a:r>
            <a:r>
              <a:rPr lang="sk-SK" sz="1400" b="1" dirty="0" smtClean="0"/>
              <a:t>b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 </a:t>
            </a:r>
            <a:r>
              <a:rPr lang="sk-SK" sz="1400" dirty="0" smtClean="0">
                <a:sym typeface="Symbol"/>
              </a:rPr>
              <a:t> 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b="1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err="1" smtClean="0">
                <a:sym typeface="Symbol"/>
              </a:rPr>
              <a:t>b´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 </a:t>
            </a:r>
            <a:r>
              <a:rPr lang="sk-SK" sz="1400" dirty="0" smtClean="0">
                <a:sym typeface="Symbol"/>
              </a:rPr>
              <a:t> 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b</a:t>
            </a:r>
            <a:r>
              <a:rPr lang="sk-SK" sz="1400" dirty="0" smtClean="0">
                <a:sym typeface="Symbol"/>
              </a:rPr>
              <a:t>  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-25000" dirty="0" smtClean="0">
                <a:sym typeface="Symbol"/>
              </a:rPr>
              <a:t>o</a:t>
            </a:r>
          </a:p>
          <a:p>
            <a:endParaRPr lang="sk-SK" sz="1400" b="1" baseline="-25000" dirty="0" smtClean="0">
              <a:sym typeface="Symbol"/>
            </a:endParaRPr>
          </a:p>
          <a:p>
            <a:r>
              <a:rPr lang="sk-SK" sz="1400" dirty="0" smtClean="0"/>
              <a:t>∡ (</a:t>
            </a:r>
            <a:r>
              <a:rPr lang="sk-SK" sz="1400" b="1" dirty="0" smtClean="0"/>
              <a:t>a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dirty="0" smtClean="0"/>
              <a:t>) = ∡(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) = </a:t>
            </a:r>
            <a:r>
              <a:rPr lang="sk-SK" sz="1400" b="1" dirty="0" smtClean="0">
                <a:sym typeface="Symbol"/>
              </a:rPr>
              <a:t></a:t>
            </a:r>
          </a:p>
        </p:txBody>
      </p:sp>
      <p:sp>
        <p:nvSpPr>
          <p:cNvPr id="81" name="Zástupný symbol čísla snímky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13</a:t>
            </a:fld>
            <a:endParaRPr lang="sk-SK" dirty="0"/>
          </a:p>
        </p:txBody>
      </p:sp>
      <p:grpSp>
        <p:nvGrpSpPr>
          <p:cNvPr id="77" name="Skupina 15"/>
          <p:cNvGrpSpPr>
            <a:grpSpLocks/>
          </p:cNvGrpSpPr>
          <p:nvPr/>
        </p:nvGrpSpPr>
        <p:grpSpPr bwMode="auto">
          <a:xfrm>
            <a:off x="7054771" y="6400445"/>
            <a:ext cx="1348082" cy="393700"/>
            <a:chOff x="2699794" y="4497810"/>
            <a:chExt cx="1347057" cy="393091"/>
          </a:xfrm>
        </p:grpSpPr>
        <p:pic>
          <p:nvPicPr>
            <p:cNvPr id="82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/>
      <p:bldP spid="10" grpId="0" animBg="1"/>
      <p:bldP spid="15" grpId="0"/>
      <p:bldP spid="16" grpId="0"/>
      <p:bldP spid="22" grpId="0" animBg="1"/>
      <p:bldP spid="25" grpId="0"/>
      <p:bldP spid="28" grpId="0" animBg="1"/>
      <p:bldP spid="29" grpId="0"/>
      <p:bldP spid="37" grpId="0"/>
      <p:bldP spid="39" grpId="0" animBg="1"/>
      <p:bldP spid="40" grpId="0" animBg="1"/>
      <p:bldP spid="41" grpId="0" animBg="1"/>
      <p:bldP spid="42" grpId="0" animBg="1"/>
      <p:bldP spid="51" grpId="0"/>
      <p:bldP spid="52" grpId="0"/>
      <p:bldP spid="23" grpId="0" animBg="1"/>
      <p:bldP spid="24" grpId="0"/>
      <p:bldP spid="73" grpId="0"/>
      <p:bldP spid="76" grpId="0"/>
      <p:bldP spid="86" grpId="0" animBg="1"/>
      <p:bldP spid="87" grpId="0"/>
      <p:bldP spid="88" grpId="0" animBg="1"/>
      <p:bldP spid="8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Voľná forma 182"/>
          <p:cNvSpPr/>
          <p:nvPr/>
        </p:nvSpPr>
        <p:spPr>
          <a:xfrm>
            <a:off x="2457780" y="3150187"/>
            <a:ext cx="1125822" cy="750548"/>
          </a:xfrm>
          <a:custGeom>
            <a:avLst/>
            <a:gdLst>
              <a:gd name="connsiteX0" fmla="*/ 0 w 1125822"/>
              <a:gd name="connsiteY0" fmla="*/ 290705 h 750548"/>
              <a:gd name="connsiteX1" fmla="*/ 502128 w 1125822"/>
              <a:gd name="connsiteY1" fmla="*/ 0 h 750548"/>
              <a:gd name="connsiteX2" fmla="*/ 1125822 w 1125822"/>
              <a:gd name="connsiteY2" fmla="*/ 158567 h 750548"/>
              <a:gd name="connsiteX3" fmla="*/ 850974 w 1125822"/>
              <a:gd name="connsiteY3" fmla="*/ 750548 h 750548"/>
              <a:gd name="connsiteX4" fmla="*/ 0 w 1125822"/>
              <a:gd name="connsiteY4" fmla="*/ 290705 h 7505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822" h="750548">
                <a:moveTo>
                  <a:pt x="0" y="290705"/>
                </a:moveTo>
                <a:lnTo>
                  <a:pt x="502128" y="0"/>
                </a:lnTo>
                <a:lnTo>
                  <a:pt x="1125822" y="158567"/>
                </a:lnTo>
                <a:lnTo>
                  <a:pt x="850974" y="750548"/>
                </a:lnTo>
                <a:lnTo>
                  <a:pt x="0" y="290705"/>
                </a:lnTo>
                <a:close/>
              </a:path>
            </a:pathLst>
          </a:cu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26" name="Rovná spojnica 125"/>
          <p:cNvCxnSpPr/>
          <p:nvPr/>
        </p:nvCxnSpPr>
        <p:spPr>
          <a:xfrm>
            <a:off x="1153879" y="4113687"/>
            <a:ext cx="1705916" cy="2593414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Dot"/>
            <a:round/>
            <a:headEnd type="none" w="sm" len="sm"/>
            <a:tailEnd type="oval" w="sm" len="sm"/>
          </a:ln>
        </p:spPr>
      </p:cxnSp>
      <p:sp>
        <p:nvSpPr>
          <p:cNvPr id="152" name="Text Box 53"/>
          <p:cNvSpPr txBox="1">
            <a:spLocks noChangeArrowheads="1"/>
          </p:cNvSpPr>
          <p:nvPr/>
        </p:nvSpPr>
        <p:spPr bwMode="auto">
          <a:xfrm>
            <a:off x="2988077" y="4089163"/>
            <a:ext cx="313503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A</a:t>
            </a:r>
            <a:r>
              <a:rPr lang="sk-SK" sz="1400" b="1" baseline="-25000" dirty="0" err="1"/>
              <a:t>o</a:t>
            </a:r>
            <a:endParaRPr lang="sk-SK" sz="1400" b="1" dirty="0"/>
          </a:p>
        </p:txBody>
      </p:sp>
      <p:sp>
        <p:nvSpPr>
          <p:cNvPr id="80" name="BlokTextu 34"/>
          <p:cNvSpPr txBox="1">
            <a:spLocks noChangeArrowheads="1"/>
          </p:cNvSpPr>
          <p:nvPr/>
        </p:nvSpPr>
        <p:spPr bwMode="auto">
          <a:xfrm>
            <a:off x="539999" y="36000"/>
            <a:ext cx="8568000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Priamka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=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leží v 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Zobrazte stredový priemet štvorca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ABCD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ktorý leží v 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a úsečka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je jeho strana.</a:t>
            </a:r>
            <a:endParaRPr lang="sk-SK" sz="1400" b="1" dirty="0">
              <a:solidFill>
                <a:srgbClr val="FF0000"/>
              </a:solidFill>
            </a:endParaRPr>
          </a:p>
        </p:txBody>
      </p:sp>
      <p:pic>
        <p:nvPicPr>
          <p:cNvPr id="81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</a:t>
            </a:r>
            <a:r>
              <a:rPr lang="en-US" b="1" dirty="0" smtClean="0">
                <a:solidFill>
                  <a:srgbClr val="FF0000"/>
                </a:solidFill>
              </a:rPr>
              <a:t>0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09" name="Oval 23"/>
          <p:cNvSpPr>
            <a:spLocks noChangeAspect="1" noChangeArrowheads="1"/>
          </p:cNvSpPr>
          <p:nvPr/>
        </p:nvSpPr>
        <p:spPr bwMode="auto">
          <a:xfrm>
            <a:off x="1843579" y="2109593"/>
            <a:ext cx="2341987" cy="2341986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cxnSp>
        <p:nvCxnSpPr>
          <p:cNvPr id="113" name="Rovná spojnica 112"/>
          <p:cNvCxnSpPr/>
          <p:nvPr/>
        </p:nvCxnSpPr>
        <p:spPr>
          <a:xfrm>
            <a:off x="3003268" y="3276454"/>
            <a:ext cx="1187479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none" w="med" len="med"/>
            <a:tailEnd type="oval" w="sm" len="sm"/>
          </a:ln>
        </p:spPr>
      </p:cxnSp>
      <p:sp>
        <p:nvSpPr>
          <p:cNvPr id="114" name="Oblúk 113"/>
          <p:cNvSpPr/>
          <p:nvPr/>
        </p:nvSpPr>
        <p:spPr>
          <a:xfrm>
            <a:off x="1707146" y="1393223"/>
            <a:ext cx="2621438" cy="2621438"/>
          </a:xfrm>
          <a:prstGeom prst="arc">
            <a:avLst>
              <a:gd name="adj1" fmla="val 16200000"/>
              <a:gd name="adj2" fmla="val 1865600"/>
            </a:avLst>
          </a:prstGeom>
          <a:noFill/>
          <a:ln w="12700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charset="0"/>
              <a:cs typeface="Arial" charset="0"/>
            </a:endParaRPr>
          </a:p>
        </p:txBody>
      </p:sp>
      <p:cxnSp>
        <p:nvCxnSpPr>
          <p:cNvPr id="120" name="Rovná spojnica 119"/>
          <p:cNvCxnSpPr/>
          <p:nvPr/>
        </p:nvCxnSpPr>
        <p:spPr>
          <a:xfrm flipV="1">
            <a:off x="1033382" y="1394652"/>
            <a:ext cx="1980182" cy="130254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22" name="Rovná spojnica 121"/>
          <p:cNvCxnSpPr/>
          <p:nvPr/>
        </p:nvCxnSpPr>
        <p:spPr>
          <a:xfrm>
            <a:off x="3028215" y="1402547"/>
            <a:ext cx="843428" cy="1282219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Dot"/>
            <a:round/>
            <a:headEnd type="oval" w="sm" len="sm"/>
            <a:tailEnd type="oval" w="sm" len="sm"/>
          </a:ln>
        </p:spPr>
      </p:cxnSp>
      <p:cxnSp>
        <p:nvCxnSpPr>
          <p:cNvPr id="123" name="Rovná spojnica 122"/>
          <p:cNvCxnSpPr>
            <a:stCxn id="114" idx="0"/>
          </p:cNvCxnSpPr>
          <p:nvPr/>
        </p:nvCxnSpPr>
        <p:spPr>
          <a:xfrm flipH="1">
            <a:off x="1788552" y="1393223"/>
            <a:ext cx="1229315" cy="4370906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124" name="Rovná spojnica 123"/>
          <p:cNvCxnSpPr>
            <a:stCxn id="114" idx="0"/>
          </p:cNvCxnSpPr>
          <p:nvPr/>
        </p:nvCxnSpPr>
        <p:spPr>
          <a:xfrm>
            <a:off x="3017867" y="1393223"/>
            <a:ext cx="373602" cy="3317602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125" name="Rovná spojnica 124"/>
          <p:cNvCxnSpPr/>
          <p:nvPr/>
        </p:nvCxnSpPr>
        <p:spPr>
          <a:xfrm>
            <a:off x="3205484" y="4113663"/>
            <a:ext cx="1092839" cy="1661385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Dot"/>
            <a:round/>
            <a:headEnd type="oval" w="sm" len="sm"/>
            <a:tailEnd type="oval" w="sm" len="sm"/>
          </a:ln>
        </p:spPr>
      </p:cxnSp>
      <p:sp>
        <p:nvSpPr>
          <p:cNvPr id="127" name="Obdĺžnik 126"/>
          <p:cNvSpPr/>
          <p:nvPr/>
        </p:nvSpPr>
        <p:spPr>
          <a:xfrm rot="19599872">
            <a:off x="2255456" y="4677485"/>
            <a:ext cx="1709771" cy="1709771"/>
          </a:xfrm>
          <a:prstGeom prst="rect">
            <a:avLst/>
          </a:pr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6" name="Text Box 130"/>
          <p:cNvSpPr txBox="1">
            <a:spLocks noChangeArrowheads="1"/>
          </p:cNvSpPr>
          <p:nvPr/>
        </p:nvSpPr>
        <p:spPr bwMode="auto">
          <a:xfrm>
            <a:off x="2970710" y="2412886"/>
            <a:ext cx="449162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cxnSp>
        <p:nvCxnSpPr>
          <p:cNvPr id="128" name="Rovná spojnica 127"/>
          <p:cNvCxnSpPr/>
          <p:nvPr/>
        </p:nvCxnSpPr>
        <p:spPr>
          <a:xfrm flipV="1">
            <a:off x="2900918" y="4136585"/>
            <a:ext cx="3889007" cy="2558143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</p:spPr>
      </p:cxnSp>
      <p:cxnSp>
        <p:nvCxnSpPr>
          <p:cNvPr id="129" name="Rovná spojnica 128"/>
          <p:cNvCxnSpPr/>
          <p:nvPr/>
        </p:nvCxnSpPr>
        <p:spPr>
          <a:xfrm flipH="1">
            <a:off x="2852050" y="1413670"/>
            <a:ext cx="163528" cy="5433458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130" name="Rovná spojnica 129"/>
          <p:cNvCxnSpPr/>
          <p:nvPr/>
        </p:nvCxnSpPr>
        <p:spPr>
          <a:xfrm>
            <a:off x="3017360" y="1393574"/>
            <a:ext cx="1388540" cy="4733816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131" name="Rovná spojnica 130"/>
          <p:cNvCxnSpPr/>
          <p:nvPr/>
        </p:nvCxnSpPr>
        <p:spPr>
          <a:xfrm flipV="1">
            <a:off x="1142384" y="2685143"/>
            <a:ext cx="2729848" cy="1421287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sm" len="sm"/>
            <a:tailEnd type="oval" w="sm" len="sm"/>
          </a:ln>
        </p:spPr>
      </p:cxnSp>
      <p:sp>
        <p:nvSpPr>
          <p:cNvPr id="134" name="Text Box 30"/>
          <p:cNvSpPr txBox="1">
            <a:spLocks noChangeArrowheads="1"/>
          </p:cNvSpPr>
          <p:nvPr/>
        </p:nvSpPr>
        <p:spPr bwMode="auto">
          <a:xfrm rot="120000">
            <a:off x="2669642" y="1159792"/>
            <a:ext cx="364345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S</a:t>
            </a:r>
            <a:r>
              <a:rPr lang="sk-SK" sz="1400" b="1" baseline="-25000" dirty="0">
                <a:solidFill>
                  <a:srgbClr val="FF0000"/>
                </a:solidFill>
              </a:rPr>
              <a:t>o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35" name="Text Box 71"/>
          <p:cNvSpPr txBox="1">
            <a:spLocks noChangeArrowheads="1"/>
          </p:cNvSpPr>
          <p:nvPr/>
        </p:nvSpPr>
        <p:spPr bwMode="auto">
          <a:xfrm>
            <a:off x="1233787" y="1159792"/>
            <a:ext cx="1522781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/>
              <a:t>s</a:t>
            </a:r>
            <a:r>
              <a:rPr lang="sk-SK" sz="1400" dirty="0" smtClean="0"/>
              <a:t>tred </a:t>
            </a:r>
            <a:r>
              <a:rPr lang="sk-SK" sz="1400" dirty="0" err="1" smtClean="0"/>
              <a:t>kolineácie</a:t>
            </a:r>
            <a:r>
              <a:rPr lang="sk-SK" sz="1400" dirty="0" smtClean="0"/>
              <a:t> =</a:t>
            </a:r>
            <a:endParaRPr lang="sk-SK" sz="1400" dirty="0"/>
          </a:p>
        </p:txBody>
      </p:sp>
      <p:sp>
        <p:nvSpPr>
          <p:cNvPr id="136" name="Text Box 9"/>
          <p:cNvSpPr txBox="1">
            <a:spLocks noChangeArrowheads="1"/>
          </p:cNvSpPr>
          <p:nvPr/>
        </p:nvSpPr>
        <p:spPr bwMode="auto">
          <a:xfrm>
            <a:off x="65569" y="4101282"/>
            <a:ext cx="355090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37" name="Text Box 10"/>
          <p:cNvSpPr txBox="1">
            <a:spLocks noChangeArrowheads="1"/>
          </p:cNvSpPr>
          <p:nvPr/>
        </p:nvSpPr>
        <p:spPr bwMode="auto">
          <a:xfrm>
            <a:off x="99399" y="2714453"/>
            <a:ext cx="419876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u</a:t>
            </a:r>
            <a:r>
              <a:rPr lang="sk-SK" sz="1400" b="1" baseline="30000" dirty="0" err="1">
                <a:sym typeface="Symbol" pitchFamily="18" charset="2"/>
              </a:rPr>
              <a:t></a:t>
            </a:r>
            <a:r>
              <a:rPr lang="sk-SK" sz="1400" b="1" baseline="-25000" dirty="0" err="1">
                <a:sym typeface="Symbol" pitchFamily="18" charset="2"/>
              </a:rPr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38" name="Text Box 12"/>
          <p:cNvSpPr txBox="1">
            <a:spLocks noChangeArrowheads="1"/>
          </p:cNvSpPr>
          <p:nvPr/>
        </p:nvSpPr>
        <p:spPr bwMode="auto">
          <a:xfrm>
            <a:off x="3290667" y="3692829"/>
            <a:ext cx="308325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A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139" name="Text Box 13"/>
          <p:cNvSpPr txBox="1">
            <a:spLocks noChangeArrowheads="1"/>
          </p:cNvSpPr>
          <p:nvPr/>
        </p:nvSpPr>
        <p:spPr bwMode="auto">
          <a:xfrm>
            <a:off x="599055" y="2395769"/>
            <a:ext cx="534023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0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AB</a:t>
            </a:r>
            <a:r>
              <a:rPr lang="sk-SK" sz="1400" b="1" baseline="-25000" dirty="0" err="1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40" name="Text Box 14"/>
          <p:cNvSpPr txBox="1">
            <a:spLocks noChangeArrowheads="1"/>
          </p:cNvSpPr>
          <p:nvPr/>
        </p:nvSpPr>
        <p:spPr bwMode="auto">
          <a:xfrm>
            <a:off x="3544279" y="4096881"/>
            <a:ext cx="358175" cy="2961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</a:t>
            </a:r>
            <a:r>
              <a:rPr lang="en-US" sz="1400" b="1" baseline="30000" dirty="0" smtClean="0">
                <a:solidFill>
                  <a:srgbClr val="FF0000"/>
                </a:solidFill>
              </a:rPr>
              <a:t>a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41" name="Text Box 24"/>
          <p:cNvSpPr txBox="1">
            <a:spLocks noChangeArrowheads="1"/>
          </p:cNvSpPr>
          <p:nvPr/>
        </p:nvSpPr>
        <p:spPr bwMode="auto">
          <a:xfrm>
            <a:off x="4063934" y="3631824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k</a:t>
            </a:r>
            <a:r>
              <a:rPr lang="sk-SK" sz="1400" b="1" baseline="30000" dirty="0" err="1"/>
              <a:t>d</a:t>
            </a:r>
            <a:endParaRPr lang="sk-SK" sz="1400" b="1" baseline="30000" dirty="0"/>
          </a:p>
        </p:txBody>
      </p:sp>
      <p:sp>
        <p:nvSpPr>
          <p:cNvPr id="143" name="Text Box 27"/>
          <p:cNvSpPr txBox="1">
            <a:spLocks noChangeArrowheads="1"/>
          </p:cNvSpPr>
          <p:nvPr/>
        </p:nvSpPr>
        <p:spPr bwMode="auto">
          <a:xfrm>
            <a:off x="4183628" y="3056922"/>
            <a:ext cx="407536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(</a:t>
            </a:r>
            <a:r>
              <a:rPr lang="sk-SK" sz="1400" b="1" dirty="0">
                <a:solidFill>
                  <a:srgbClr val="FF0000"/>
                </a:solidFill>
              </a:rPr>
              <a:t>S</a:t>
            </a:r>
            <a:r>
              <a:rPr lang="sk-SK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44" name="Text Box 36"/>
          <p:cNvSpPr txBox="1">
            <a:spLocks noChangeArrowheads="1"/>
          </p:cNvSpPr>
          <p:nvPr/>
        </p:nvSpPr>
        <p:spPr bwMode="auto">
          <a:xfrm>
            <a:off x="3816401" y="2395769"/>
            <a:ext cx="11288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</a:rPr>
              <a:t>BC</a:t>
            </a:r>
            <a:r>
              <a:rPr lang="sk-SK" sz="1400" b="1" baseline="-25000" dirty="0" err="1" smtClean="0">
                <a:solidFill>
                  <a:srgbClr val="0000FF"/>
                </a:solidFill>
              </a:rPr>
              <a:t>s</a:t>
            </a:r>
            <a:r>
              <a:rPr lang="sk-SK" sz="1400" b="1" dirty="0" smtClean="0">
                <a:solidFill>
                  <a:srgbClr val="0000FF"/>
                </a:solidFill>
              </a:rPr>
              <a:t> </a:t>
            </a:r>
            <a:r>
              <a:rPr lang="sk-SK" sz="1400" dirty="0" smtClean="0">
                <a:solidFill>
                  <a:srgbClr val="0000FF"/>
                </a:solidFill>
              </a:rPr>
              <a:t>= </a:t>
            </a:r>
            <a:r>
              <a:rPr lang="sk-SK" sz="1400" b="1" dirty="0" err="1" smtClean="0">
                <a:solidFill>
                  <a:srgbClr val="0000FF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</a:rPr>
              <a:t>AD</a:t>
            </a:r>
            <a:r>
              <a:rPr lang="sk-SK" sz="1400" b="1" baseline="-25000" dirty="0" err="1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145" name="Arc 37"/>
          <p:cNvSpPr>
            <a:spLocks/>
          </p:cNvSpPr>
          <p:nvPr/>
        </p:nvSpPr>
        <p:spPr bwMode="auto">
          <a:xfrm rot="8865071">
            <a:off x="2556235" y="1533647"/>
            <a:ext cx="738360" cy="738360"/>
          </a:xfrm>
          <a:custGeom>
            <a:avLst/>
            <a:gdLst>
              <a:gd name="T0" fmla="*/ 0 w 21600"/>
              <a:gd name="T1" fmla="*/ 0 h 21600"/>
              <a:gd name="T2" fmla="*/ 38709597 w 21600"/>
              <a:gd name="T3" fmla="*/ 38709597 h 21600"/>
              <a:gd name="T4" fmla="*/ 0 w 21600"/>
              <a:gd name="T5" fmla="*/ 3870959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46" name="Text Box 38"/>
          <p:cNvSpPr txBox="1">
            <a:spLocks noChangeArrowheads="1"/>
          </p:cNvSpPr>
          <p:nvPr/>
        </p:nvSpPr>
        <p:spPr bwMode="auto">
          <a:xfrm>
            <a:off x="2551805" y="1640506"/>
            <a:ext cx="367867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90°</a:t>
            </a:r>
          </a:p>
        </p:txBody>
      </p:sp>
      <p:sp>
        <p:nvSpPr>
          <p:cNvPr id="147" name="Text Box 42"/>
          <p:cNvSpPr txBox="1">
            <a:spLocks noChangeArrowheads="1"/>
          </p:cNvSpPr>
          <p:nvPr/>
        </p:nvSpPr>
        <p:spPr bwMode="auto">
          <a:xfrm>
            <a:off x="815999" y="5508463"/>
            <a:ext cx="344292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err="1">
                <a:solidFill>
                  <a:srgbClr val="FF0000"/>
                </a:solidFill>
              </a:rPr>
              <a:t>a</a:t>
            </a:r>
            <a:r>
              <a:rPr lang="en-US" sz="1400" b="1" baseline="-25000" dirty="0" err="1">
                <a:solidFill>
                  <a:srgbClr val="FF0000"/>
                </a:solidFill>
              </a:rPr>
              <a:t>o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48" name="Text Box 43"/>
          <p:cNvSpPr txBox="1">
            <a:spLocks noChangeArrowheads="1"/>
          </p:cNvSpPr>
          <p:nvPr/>
        </p:nvSpPr>
        <p:spPr bwMode="auto">
          <a:xfrm>
            <a:off x="1564147" y="1794423"/>
            <a:ext cx="401366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a</a:t>
            </a:r>
            <a:r>
              <a:rPr lang="sk-SK" sz="1400" b="1" dirty="0">
                <a:solidFill>
                  <a:srgbClr val="FF0000"/>
                </a:solidFill>
              </a:rPr>
              <a:t>´</a:t>
            </a:r>
            <a:r>
              <a:rPr lang="en-US" sz="1400" b="1" baseline="-25000" dirty="0">
                <a:solidFill>
                  <a:srgbClr val="FF0000"/>
                </a:solidFill>
              </a:rPr>
              <a:t>o</a:t>
            </a:r>
            <a:endParaRPr lang="sk-SK" sz="1400" b="1" dirty="0">
              <a:solidFill>
                <a:srgbClr val="FF0000"/>
              </a:solidFill>
            </a:endParaRPr>
          </a:p>
        </p:txBody>
      </p:sp>
      <p:grpSp>
        <p:nvGrpSpPr>
          <p:cNvPr id="2" name="Group 44"/>
          <p:cNvGrpSpPr>
            <a:grpSpLocks noChangeAspect="1"/>
          </p:cNvGrpSpPr>
          <p:nvPr/>
        </p:nvGrpSpPr>
        <p:grpSpPr bwMode="auto">
          <a:xfrm rot="15611854">
            <a:off x="1859756" y="2062986"/>
            <a:ext cx="184269" cy="110072"/>
            <a:chOff x="567" y="2750"/>
            <a:chExt cx="226" cy="135"/>
          </a:xfrm>
        </p:grpSpPr>
        <p:sp>
          <p:nvSpPr>
            <p:cNvPr id="150" name="Line 45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151" name="Line 46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sp>
        <p:nvSpPr>
          <p:cNvPr id="153" name="Text Box 54"/>
          <p:cNvSpPr txBox="1">
            <a:spLocks noChangeArrowheads="1"/>
          </p:cNvSpPr>
          <p:nvPr/>
        </p:nvSpPr>
        <p:spPr bwMode="auto">
          <a:xfrm>
            <a:off x="1545657" y="5026595"/>
            <a:ext cx="313503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B</a:t>
            </a:r>
            <a:r>
              <a:rPr lang="sk-SK" sz="1400" b="1" baseline="-25000" dirty="0"/>
              <a:t>o</a:t>
            </a:r>
            <a:endParaRPr lang="sk-SK" sz="1400" b="1" dirty="0"/>
          </a:p>
        </p:txBody>
      </p:sp>
      <p:sp>
        <p:nvSpPr>
          <p:cNvPr id="154" name="Text Box 58"/>
          <p:cNvSpPr txBox="1">
            <a:spLocks noChangeArrowheads="1"/>
          </p:cNvSpPr>
          <p:nvPr/>
        </p:nvSpPr>
        <p:spPr bwMode="auto">
          <a:xfrm>
            <a:off x="2493574" y="6530117"/>
            <a:ext cx="313503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C</a:t>
            </a:r>
            <a:r>
              <a:rPr lang="sk-SK" sz="1400" b="1" baseline="-25000" dirty="0" err="1"/>
              <a:t>o</a:t>
            </a:r>
            <a:endParaRPr lang="sk-SK" sz="1400" b="1" dirty="0"/>
          </a:p>
        </p:txBody>
      </p:sp>
      <p:sp>
        <p:nvSpPr>
          <p:cNvPr id="155" name="Text Box 59"/>
          <p:cNvSpPr txBox="1">
            <a:spLocks noChangeArrowheads="1"/>
          </p:cNvSpPr>
          <p:nvPr/>
        </p:nvSpPr>
        <p:spPr bwMode="auto">
          <a:xfrm>
            <a:off x="4291280" y="5649807"/>
            <a:ext cx="313503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D</a:t>
            </a:r>
            <a:r>
              <a:rPr lang="sk-SK" sz="1400" b="1" baseline="-25000" dirty="0"/>
              <a:t>o</a:t>
            </a:r>
            <a:endParaRPr lang="sk-SK" sz="1400" b="1" dirty="0"/>
          </a:p>
        </p:txBody>
      </p:sp>
      <p:sp>
        <p:nvSpPr>
          <p:cNvPr id="156" name="Text Box 65"/>
          <p:cNvSpPr txBox="1">
            <a:spLocks noChangeArrowheads="1"/>
          </p:cNvSpPr>
          <p:nvPr/>
        </p:nvSpPr>
        <p:spPr bwMode="auto">
          <a:xfrm>
            <a:off x="2666113" y="2829284"/>
            <a:ext cx="308325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C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157" name="Text Box 70"/>
          <p:cNvSpPr txBox="1">
            <a:spLocks noChangeArrowheads="1"/>
          </p:cNvSpPr>
          <p:nvPr/>
        </p:nvSpPr>
        <p:spPr bwMode="auto">
          <a:xfrm>
            <a:off x="298460" y="4124806"/>
            <a:ext cx="1322253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/>
              <a:t>= </a:t>
            </a:r>
            <a:r>
              <a:rPr lang="en-US" sz="1400" dirty="0" err="1"/>
              <a:t>os</a:t>
            </a:r>
            <a:r>
              <a:rPr lang="en-US" sz="1400" dirty="0"/>
              <a:t> </a:t>
            </a:r>
            <a:r>
              <a:rPr lang="en-US" sz="1400" dirty="0" err="1"/>
              <a:t>koline</a:t>
            </a:r>
            <a:r>
              <a:rPr lang="sk-SK" sz="1400" dirty="0" err="1"/>
              <a:t>ácie</a:t>
            </a:r>
            <a:endParaRPr lang="sk-SK" sz="1400" dirty="0"/>
          </a:p>
        </p:txBody>
      </p:sp>
      <p:sp>
        <p:nvSpPr>
          <p:cNvPr id="158" name="Text Box 72"/>
          <p:cNvSpPr txBox="1">
            <a:spLocks noChangeArrowheads="1"/>
          </p:cNvSpPr>
          <p:nvPr/>
        </p:nvSpPr>
        <p:spPr bwMode="auto">
          <a:xfrm>
            <a:off x="25266" y="2395769"/>
            <a:ext cx="729923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0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CD</a:t>
            </a:r>
            <a:r>
              <a:rPr lang="sk-SK" sz="1400" b="1" baseline="-25000" dirty="0" err="1" smtClean="0">
                <a:solidFill>
                  <a:srgbClr val="FF0000"/>
                </a:solidFill>
              </a:rPr>
              <a:t>s</a:t>
            </a:r>
            <a:r>
              <a:rPr lang="sk-SK" sz="1400" b="1" dirty="0" smtClean="0">
                <a:solidFill>
                  <a:srgbClr val="CC0000"/>
                </a:solidFill>
              </a:rPr>
              <a:t> </a:t>
            </a:r>
            <a:r>
              <a:rPr lang="sk-SK" sz="1400" dirty="0">
                <a:solidFill>
                  <a:srgbClr val="CC0000"/>
                </a:solidFill>
              </a:rPr>
              <a:t>=</a:t>
            </a:r>
            <a:r>
              <a:rPr lang="sk-SK" sz="1400" b="1" dirty="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59" name="Text Box 43"/>
          <p:cNvSpPr txBox="1">
            <a:spLocks noChangeArrowheads="1"/>
          </p:cNvSpPr>
          <p:nvPr/>
        </p:nvSpPr>
        <p:spPr bwMode="auto">
          <a:xfrm>
            <a:off x="1438648" y="3002093"/>
            <a:ext cx="338121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a</a:t>
            </a:r>
            <a:r>
              <a:rPr lang="sk-SK" sz="1400" b="1" baseline="-25000" dirty="0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60" name="Text Box 42"/>
          <p:cNvSpPr txBox="1">
            <a:spLocks noChangeArrowheads="1"/>
          </p:cNvSpPr>
          <p:nvPr/>
        </p:nvSpPr>
        <p:spPr bwMode="auto">
          <a:xfrm>
            <a:off x="3782717" y="4111690"/>
            <a:ext cx="754604" cy="26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200" dirty="0" smtClean="0">
                <a:solidFill>
                  <a:srgbClr val="FF0000"/>
                </a:solidFill>
              </a:rPr>
              <a:t>=</a:t>
            </a:r>
            <a:r>
              <a:rPr lang="sk-SK" sz="1200" b="1" dirty="0" smtClean="0">
                <a:solidFill>
                  <a:srgbClr val="FF0000"/>
                </a:solidFill>
              </a:rPr>
              <a:t> 1</a:t>
            </a:r>
            <a:r>
              <a:rPr lang="sk-SK" sz="1200" b="1" baseline="-25000" dirty="0" smtClean="0">
                <a:solidFill>
                  <a:srgbClr val="FF0000"/>
                </a:solidFill>
              </a:rPr>
              <a:t>s</a:t>
            </a:r>
            <a:r>
              <a:rPr lang="sk-SK" sz="1200" dirty="0" smtClean="0">
                <a:solidFill>
                  <a:srgbClr val="FF0000"/>
                </a:solidFill>
              </a:rPr>
              <a:t> = </a:t>
            </a:r>
            <a:r>
              <a:rPr lang="sk-SK" sz="1200" b="1" dirty="0" smtClean="0">
                <a:solidFill>
                  <a:srgbClr val="FF0000"/>
                </a:solidFill>
              </a:rPr>
              <a:t>1</a:t>
            </a:r>
            <a:r>
              <a:rPr lang="sk-SK" sz="1200" b="1" baseline="-25000" dirty="0" smtClean="0">
                <a:solidFill>
                  <a:srgbClr val="FF0000"/>
                </a:solidFill>
              </a:rPr>
              <a:t>o</a:t>
            </a:r>
            <a:endParaRPr lang="sk-SK" sz="1200" b="1" dirty="0">
              <a:solidFill>
                <a:srgbClr val="FF0000"/>
              </a:solidFill>
            </a:endParaRPr>
          </a:p>
        </p:txBody>
      </p:sp>
      <p:sp>
        <p:nvSpPr>
          <p:cNvPr id="161" name="Text Box 42"/>
          <p:cNvSpPr txBox="1">
            <a:spLocks noChangeArrowheads="1"/>
          </p:cNvSpPr>
          <p:nvPr/>
        </p:nvSpPr>
        <p:spPr bwMode="auto">
          <a:xfrm>
            <a:off x="607527" y="3867433"/>
            <a:ext cx="626574" cy="26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200" b="1" dirty="0" smtClean="0">
                <a:solidFill>
                  <a:srgbClr val="0000FF"/>
                </a:solidFill>
              </a:rPr>
              <a:t>2</a:t>
            </a:r>
            <a:r>
              <a:rPr lang="sk-SK" sz="1200" b="1" baseline="-25000" dirty="0" smtClean="0">
                <a:solidFill>
                  <a:srgbClr val="0000FF"/>
                </a:solidFill>
              </a:rPr>
              <a:t>s</a:t>
            </a:r>
            <a:r>
              <a:rPr lang="sk-SK" sz="1200" dirty="0" smtClean="0">
                <a:solidFill>
                  <a:srgbClr val="0000FF"/>
                </a:solidFill>
              </a:rPr>
              <a:t> = </a:t>
            </a:r>
            <a:r>
              <a:rPr lang="sk-SK" sz="1200" b="1" dirty="0" smtClean="0">
                <a:solidFill>
                  <a:srgbClr val="0000FF"/>
                </a:solidFill>
              </a:rPr>
              <a:t>2</a:t>
            </a:r>
            <a:r>
              <a:rPr lang="sk-SK" sz="1200" b="1" baseline="-25000" dirty="0" smtClean="0">
                <a:solidFill>
                  <a:srgbClr val="0000FF"/>
                </a:solidFill>
              </a:rPr>
              <a:t>o</a:t>
            </a:r>
            <a:endParaRPr lang="sk-SK" sz="1200" b="1" dirty="0">
              <a:solidFill>
                <a:srgbClr val="0000FF"/>
              </a:solidFill>
            </a:endParaRPr>
          </a:p>
        </p:txBody>
      </p:sp>
      <p:sp>
        <p:nvSpPr>
          <p:cNvPr id="162" name="Text Box 42"/>
          <p:cNvSpPr txBox="1">
            <a:spLocks noChangeArrowheads="1"/>
          </p:cNvSpPr>
          <p:nvPr/>
        </p:nvSpPr>
        <p:spPr bwMode="auto">
          <a:xfrm>
            <a:off x="2667525" y="3867100"/>
            <a:ext cx="626574" cy="26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200" b="1" dirty="0" smtClean="0">
                <a:solidFill>
                  <a:srgbClr val="0000FF"/>
                </a:solidFill>
              </a:rPr>
              <a:t>3</a:t>
            </a:r>
            <a:r>
              <a:rPr lang="sk-SK" sz="1200" b="1" baseline="-25000" dirty="0" smtClean="0">
                <a:solidFill>
                  <a:srgbClr val="0000FF"/>
                </a:solidFill>
              </a:rPr>
              <a:t>s</a:t>
            </a:r>
            <a:r>
              <a:rPr lang="sk-SK" sz="1200" dirty="0" smtClean="0">
                <a:solidFill>
                  <a:srgbClr val="0000FF"/>
                </a:solidFill>
              </a:rPr>
              <a:t> = </a:t>
            </a:r>
            <a:r>
              <a:rPr lang="sk-SK" sz="1200" b="1" dirty="0" smtClean="0">
                <a:solidFill>
                  <a:srgbClr val="0000FF"/>
                </a:solidFill>
              </a:rPr>
              <a:t>3</a:t>
            </a:r>
            <a:r>
              <a:rPr lang="sk-SK" sz="1200" b="1" baseline="-25000" dirty="0" smtClean="0">
                <a:solidFill>
                  <a:srgbClr val="0000FF"/>
                </a:solidFill>
              </a:rPr>
              <a:t>o</a:t>
            </a:r>
            <a:endParaRPr lang="sk-SK" sz="1200" b="1" dirty="0">
              <a:solidFill>
                <a:srgbClr val="0000FF"/>
              </a:solidFill>
            </a:endParaRPr>
          </a:p>
        </p:txBody>
      </p:sp>
      <p:grpSp>
        <p:nvGrpSpPr>
          <p:cNvPr id="3" name="Skupina 95"/>
          <p:cNvGrpSpPr/>
          <p:nvPr/>
        </p:nvGrpSpPr>
        <p:grpSpPr>
          <a:xfrm rot="19200000">
            <a:off x="3648356" y="2433705"/>
            <a:ext cx="189598" cy="118551"/>
            <a:chOff x="3716568" y="6239568"/>
            <a:chExt cx="197032" cy="123199"/>
          </a:xfrm>
        </p:grpSpPr>
        <p:cxnSp>
          <p:nvCxnSpPr>
            <p:cNvPr id="164" name="Rovná spojnica 163"/>
            <p:cNvCxnSpPr/>
            <p:nvPr/>
          </p:nvCxnSpPr>
          <p:spPr>
            <a:xfrm rot="9833804">
              <a:off x="3716568" y="6288000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Rovná spojnica 164"/>
            <p:cNvCxnSpPr/>
            <p:nvPr/>
          </p:nvCxnSpPr>
          <p:spPr>
            <a:xfrm rot="9833804">
              <a:off x="3732316" y="62649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Rovná spojnica 165"/>
            <p:cNvCxnSpPr/>
            <p:nvPr/>
          </p:nvCxnSpPr>
          <p:spPr>
            <a:xfrm rot="9833804">
              <a:off x="3764066" y="62395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7" name="Text Box 42"/>
          <p:cNvSpPr txBox="1">
            <a:spLocks noChangeArrowheads="1"/>
          </p:cNvSpPr>
          <p:nvPr/>
        </p:nvSpPr>
        <p:spPr bwMode="auto">
          <a:xfrm>
            <a:off x="6644583" y="4116789"/>
            <a:ext cx="668222" cy="266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200" b="1" dirty="0" smtClean="0">
                <a:solidFill>
                  <a:srgbClr val="FF0000"/>
                </a:solidFill>
              </a:rPr>
              <a:t> 4</a:t>
            </a:r>
            <a:r>
              <a:rPr lang="sk-SK" sz="1200" b="1" baseline="-25000" dirty="0" smtClean="0">
                <a:solidFill>
                  <a:srgbClr val="FF0000"/>
                </a:solidFill>
              </a:rPr>
              <a:t>s</a:t>
            </a:r>
            <a:r>
              <a:rPr lang="sk-SK" sz="1200" dirty="0" smtClean="0">
                <a:solidFill>
                  <a:srgbClr val="FF0000"/>
                </a:solidFill>
              </a:rPr>
              <a:t> = </a:t>
            </a:r>
            <a:r>
              <a:rPr lang="sk-SK" sz="1200" b="1" dirty="0" smtClean="0">
                <a:solidFill>
                  <a:srgbClr val="FF0000"/>
                </a:solidFill>
              </a:rPr>
              <a:t>4</a:t>
            </a:r>
            <a:r>
              <a:rPr lang="sk-SK" sz="1200" b="1" baseline="-25000" dirty="0" smtClean="0">
                <a:solidFill>
                  <a:srgbClr val="FF0000"/>
                </a:solidFill>
              </a:rPr>
              <a:t>o</a:t>
            </a:r>
            <a:endParaRPr lang="sk-SK" sz="1200" b="1" dirty="0">
              <a:solidFill>
                <a:srgbClr val="FF0000"/>
              </a:solidFill>
            </a:endParaRPr>
          </a:p>
        </p:txBody>
      </p:sp>
      <p:sp>
        <p:nvSpPr>
          <p:cNvPr id="169" name="Line 7"/>
          <p:cNvSpPr>
            <a:spLocks noChangeShapeType="1"/>
          </p:cNvSpPr>
          <p:nvPr/>
        </p:nvSpPr>
        <p:spPr bwMode="auto">
          <a:xfrm>
            <a:off x="81486" y="4113175"/>
            <a:ext cx="77235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cxnSp>
        <p:nvCxnSpPr>
          <p:cNvPr id="170" name="Rovná spojnica 169"/>
          <p:cNvCxnSpPr/>
          <p:nvPr/>
        </p:nvCxnSpPr>
        <p:spPr>
          <a:xfrm flipV="1">
            <a:off x="1048282" y="4115496"/>
            <a:ext cx="2646798" cy="1741032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 type="none" w="med" len="med"/>
            <a:tailEnd type="none" w="med" len="med"/>
          </a:ln>
        </p:spPr>
      </p:cxnSp>
      <p:grpSp>
        <p:nvGrpSpPr>
          <p:cNvPr id="4" name="Group 44"/>
          <p:cNvGrpSpPr>
            <a:grpSpLocks noChangeAspect="1"/>
          </p:cNvGrpSpPr>
          <p:nvPr/>
        </p:nvGrpSpPr>
        <p:grpSpPr bwMode="auto">
          <a:xfrm rot="15611854">
            <a:off x="1069933" y="5729662"/>
            <a:ext cx="184269" cy="110072"/>
            <a:chOff x="567" y="2750"/>
            <a:chExt cx="226" cy="135"/>
          </a:xfrm>
        </p:grpSpPr>
        <p:sp>
          <p:nvSpPr>
            <p:cNvPr id="172" name="Line 45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173" name="Line 46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sp>
        <p:nvSpPr>
          <p:cNvPr id="174" name="Text Box 62"/>
          <p:cNvSpPr txBox="1">
            <a:spLocks noChangeArrowheads="1"/>
          </p:cNvSpPr>
          <p:nvPr/>
        </p:nvSpPr>
        <p:spPr bwMode="auto">
          <a:xfrm>
            <a:off x="3585579" y="3088158"/>
            <a:ext cx="308325" cy="24852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D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cxnSp>
        <p:nvCxnSpPr>
          <p:cNvPr id="175" name="Rovná spojnica 174"/>
          <p:cNvCxnSpPr>
            <a:endCxn id="121" idx="0"/>
          </p:cNvCxnSpPr>
          <p:nvPr/>
        </p:nvCxnSpPr>
        <p:spPr>
          <a:xfrm flipH="1" flipV="1">
            <a:off x="1032684" y="2690027"/>
            <a:ext cx="5798332" cy="141640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sm" len="sm"/>
            <a:tailEnd type="oval" w="sm" len="sm"/>
          </a:ln>
        </p:spPr>
      </p:cxnSp>
      <p:cxnSp>
        <p:nvCxnSpPr>
          <p:cNvPr id="176" name="Rovná spojnica 175"/>
          <p:cNvCxnSpPr/>
          <p:nvPr/>
        </p:nvCxnSpPr>
        <p:spPr>
          <a:xfrm flipH="1">
            <a:off x="3210146" y="2682904"/>
            <a:ext cx="662892" cy="1419412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sm" len="sm"/>
            <a:tailEnd type="none" w="sm" len="sm"/>
          </a:ln>
        </p:spPr>
      </p:cxnSp>
      <p:sp>
        <p:nvSpPr>
          <p:cNvPr id="178" name="Oval 132"/>
          <p:cNvSpPr>
            <a:spLocks noChangeAspect="1" noChangeArrowheads="1"/>
          </p:cNvSpPr>
          <p:nvPr/>
        </p:nvSpPr>
        <p:spPr bwMode="auto">
          <a:xfrm flipV="1">
            <a:off x="1887033" y="5261552"/>
            <a:ext cx="53999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79" name="Oval 132"/>
          <p:cNvSpPr>
            <a:spLocks noChangeAspect="1" noChangeArrowheads="1"/>
          </p:cNvSpPr>
          <p:nvPr/>
        </p:nvSpPr>
        <p:spPr bwMode="auto">
          <a:xfrm flipV="1">
            <a:off x="3324325" y="4315818"/>
            <a:ext cx="53999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83" name="BlokTextu 82"/>
          <p:cNvSpPr txBox="1"/>
          <p:nvPr/>
        </p:nvSpPr>
        <p:spPr>
          <a:xfrm>
            <a:off x="5220072" y="764704"/>
            <a:ext cx="3923928" cy="5909310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Úlohu vyriešime pomocou otočenia rovín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a </a:t>
            </a:r>
            <a:r>
              <a:rPr lang="sk-SK" sz="1400" b="1" dirty="0" smtClean="0">
                <a:sym typeface="Symbol"/>
              </a:rPr>
              <a:t>´</a:t>
            </a:r>
            <a:r>
              <a:rPr lang="sk-SK" sz="1400" dirty="0" smtClean="0"/>
              <a:t> do priemetne. </a:t>
            </a:r>
          </a:p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sk-SK" sz="1400" dirty="0" smtClean="0"/>
              <a:t>Zobrazíme otočenú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b="1" dirty="0" smtClean="0"/>
              <a:t>2) </a:t>
            </a:r>
            <a:r>
              <a:rPr lang="sk-SK" sz="1400" dirty="0" smtClean="0"/>
              <a:t>Zobrazíme otočenú polohu priamky </a:t>
            </a:r>
            <a:r>
              <a:rPr lang="sk-SK" sz="1400" b="1" dirty="0" smtClean="0"/>
              <a:t>a´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Zobrazíme otočenú polohu úsečky </a:t>
            </a:r>
            <a:r>
              <a:rPr lang="sk-SK" sz="1400" b="1" dirty="0" smtClean="0"/>
              <a:t>AB</a:t>
            </a:r>
            <a:r>
              <a:rPr lang="sk-SK" sz="1400" dirty="0" smtClean="0"/>
              <a:t>.</a:t>
            </a:r>
          </a:p>
          <a:p>
            <a:r>
              <a:rPr lang="sk-SK" sz="1400" b="1" dirty="0" smtClean="0"/>
              <a:t>4) </a:t>
            </a:r>
            <a:r>
              <a:rPr lang="sk-SK" sz="1400" dirty="0" smtClean="0"/>
              <a:t>V otočenej polohe narysujeme štvorec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D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. Úloha má 2 riešenia, zvolíme jedno z nich.</a:t>
            </a:r>
          </a:p>
          <a:p>
            <a:r>
              <a:rPr lang="sk-SK" sz="1400" b="1" dirty="0" smtClean="0"/>
              <a:t>5)</a:t>
            </a:r>
            <a:r>
              <a:rPr lang="sk-SK" sz="1400" dirty="0" smtClean="0">
                <a:sym typeface="Symbol"/>
              </a:rPr>
              <a:t>Pomocou </a:t>
            </a:r>
            <a:r>
              <a:rPr lang="sk-SK" sz="1400" dirty="0" err="1" smtClean="0">
                <a:sym typeface="Symbol"/>
              </a:rPr>
              <a:t>kolineácie</a:t>
            </a:r>
            <a:r>
              <a:rPr lang="sk-SK" sz="1400" dirty="0" smtClean="0">
                <a:sym typeface="Symbol"/>
              </a:rPr>
              <a:t> zobrazíme body </a:t>
            </a:r>
            <a:r>
              <a:rPr lang="sk-SK" sz="1400" b="1" dirty="0" err="1" smtClean="0">
                <a:sym typeface="Symbol"/>
              </a:rPr>
              <a:t>C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a </a:t>
            </a:r>
            <a:r>
              <a:rPr lang="sk-SK" sz="1400" b="1" dirty="0" err="1" smtClean="0">
                <a:sym typeface="Symbol"/>
              </a:rPr>
              <a:t>D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b="1" dirty="0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– stred </a:t>
            </a:r>
            <a:r>
              <a:rPr lang="sk-SK" sz="1400" dirty="0" err="1" smtClean="0">
                <a:sym typeface="Symbol"/>
              </a:rPr>
              <a:t>kolineácie</a:t>
            </a:r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  </a:t>
            </a:r>
            <a:r>
              <a:rPr lang="sk-SK" sz="1400" dirty="0" smtClean="0">
                <a:sym typeface="Symbol"/>
              </a:rPr>
              <a:t>– os </a:t>
            </a:r>
            <a:r>
              <a:rPr lang="sk-SK" sz="1400" dirty="0" err="1" smtClean="0">
                <a:sym typeface="Symbol"/>
              </a:rPr>
              <a:t>kolineácie</a:t>
            </a:r>
            <a:endParaRPr lang="sk-SK" sz="1400" b="1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r>
              <a:rPr lang="sk-SK" sz="1400" b="1" dirty="0" smtClean="0"/>
              <a:t>6) </a:t>
            </a:r>
            <a:r>
              <a:rPr lang="sk-SK" sz="1400" dirty="0" smtClean="0"/>
              <a:t>Susedné strany štvorca sú na seba kolmé, preto</a:t>
            </a:r>
            <a:r>
              <a:rPr lang="sk-SK" sz="1400" b="1" dirty="0" smtClean="0"/>
              <a:t> </a:t>
            </a:r>
            <a:r>
              <a:rPr lang="sk-SK" sz="1400" dirty="0" smtClean="0"/>
              <a:t>platí:</a:t>
            </a:r>
          </a:p>
          <a:p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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BC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dirty="0" smtClean="0"/>
              <a:t>7) </a:t>
            </a:r>
            <a:r>
              <a:rPr lang="sk-SK" sz="1400" dirty="0" smtClean="0"/>
              <a:t>Protiľahlé strany štvorca sú rovnobežné, preto platí:</a:t>
            </a:r>
            <a:endParaRPr lang="sk-SK" sz="1400" b="1" dirty="0" smtClean="0"/>
          </a:p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CD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BC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AD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dirty="0" smtClean="0"/>
              <a:t>8) </a:t>
            </a:r>
            <a:r>
              <a:rPr lang="sk-SK" sz="1400" dirty="0" smtClean="0"/>
              <a:t>Zobrazíme uhlopriečku </a:t>
            </a:r>
            <a:r>
              <a:rPr lang="sk-SK" sz="1400" b="1" dirty="0" smtClean="0"/>
              <a:t>AC. </a:t>
            </a:r>
          </a:p>
          <a:p>
            <a:r>
              <a:rPr lang="sk-SK" sz="1400" dirty="0" smtClean="0"/>
              <a:t>∡ (</a:t>
            </a:r>
            <a:r>
              <a:rPr lang="sk-SK" sz="1400" b="1" dirty="0" smtClean="0"/>
              <a:t>AB</a:t>
            </a:r>
            <a:r>
              <a:rPr lang="sk-SK" sz="1400" dirty="0" smtClean="0"/>
              <a:t>, </a:t>
            </a:r>
            <a:r>
              <a:rPr lang="sk-SK" sz="1400" b="1" dirty="0" smtClean="0"/>
              <a:t>AC</a:t>
            </a:r>
            <a:r>
              <a:rPr lang="sk-SK" sz="1400" dirty="0" smtClean="0"/>
              <a:t>) = 45° = ∡(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AC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)</a:t>
            </a:r>
            <a:endParaRPr lang="sk-SK" sz="1400" b="1" dirty="0" smtClean="0"/>
          </a:p>
        </p:txBody>
      </p:sp>
      <p:sp>
        <p:nvSpPr>
          <p:cNvPr id="182" name="Oval 132"/>
          <p:cNvSpPr>
            <a:spLocks noChangeAspect="1" noChangeArrowheads="1"/>
          </p:cNvSpPr>
          <p:nvPr/>
        </p:nvSpPr>
        <p:spPr bwMode="auto">
          <a:xfrm flipV="1">
            <a:off x="3555467" y="3277510"/>
            <a:ext cx="53999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21" name="Line 11"/>
          <p:cNvSpPr>
            <a:spLocks noChangeShapeType="1"/>
          </p:cNvSpPr>
          <p:nvPr/>
        </p:nvSpPr>
        <p:spPr bwMode="auto">
          <a:xfrm rot="120000">
            <a:off x="1008686" y="2736902"/>
            <a:ext cx="2709443" cy="132795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132" name="Oval 19"/>
          <p:cNvSpPr>
            <a:spLocks noChangeArrowheads="1"/>
          </p:cNvSpPr>
          <p:nvPr/>
        </p:nvSpPr>
        <p:spPr bwMode="auto">
          <a:xfrm rot="120000" flipV="1">
            <a:off x="2991019" y="3252578"/>
            <a:ext cx="51963" cy="51963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42" name="Text Box 25"/>
          <p:cNvSpPr txBox="1">
            <a:spLocks noChangeArrowheads="1"/>
          </p:cNvSpPr>
          <p:nvPr/>
        </p:nvSpPr>
        <p:spPr bwMode="auto">
          <a:xfrm>
            <a:off x="2724174" y="3278367"/>
            <a:ext cx="302644" cy="296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68" name="Text Box 15"/>
          <p:cNvSpPr txBox="1">
            <a:spLocks noChangeArrowheads="1"/>
          </p:cNvSpPr>
          <p:nvPr/>
        </p:nvSpPr>
        <p:spPr bwMode="auto">
          <a:xfrm>
            <a:off x="2346614" y="3450223"/>
            <a:ext cx="308325" cy="248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B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177" name="Line 11"/>
          <p:cNvSpPr>
            <a:spLocks noChangeShapeType="1"/>
          </p:cNvSpPr>
          <p:nvPr/>
        </p:nvSpPr>
        <p:spPr bwMode="auto">
          <a:xfrm rot="120000">
            <a:off x="2432886" y="3454638"/>
            <a:ext cx="880399" cy="43150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181" name="Oval 132"/>
          <p:cNvSpPr>
            <a:spLocks noChangeAspect="1" noChangeArrowheads="1"/>
          </p:cNvSpPr>
          <p:nvPr/>
        </p:nvSpPr>
        <p:spPr bwMode="auto">
          <a:xfrm flipV="1">
            <a:off x="2933825" y="3135682"/>
            <a:ext cx="53999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84" name="Oval 132"/>
          <p:cNvSpPr>
            <a:spLocks noChangeAspect="1" noChangeArrowheads="1"/>
          </p:cNvSpPr>
          <p:nvPr/>
        </p:nvSpPr>
        <p:spPr bwMode="auto">
          <a:xfrm flipV="1">
            <a:off x="2983832" y="1370488"/>
            <a:ext cx="53999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cxnSp>
        <p:nvCxnSpPr>
          <p:cNvPr id="112" name="Rovná spojnica 111"/>
          <p:cNvCxnSpPr/>
          <p:nvPr/>
        </p:nvCxnSpPr>
        <p:spPr>
          <a:xfrm>
            <a:off x="3014592" y="1140739"/>
            <a:ext cx="0" cy="408750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Line 6"/>
          <p:cNvSpPr>
            <a:spLocks noChangeShapeType="1"/>
          </p:cNvSpPr>
          <p:nvPr/>
        </p:nvSpPr>
        <p:spPr bwMode="auto">
          <a:xfrm>
            <a:off x="217142" y="2693629"/>
            <a:ext cx="494268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cxnSp>
        <p:nvCxnSpPr>
          <p:cNvPr id="133" name="Rovná spojnica 132"/>
          <p:cNvCxnSpPr/>
          <p:nvPr/>
        </p:nvCxnSpPr>
        <p:spPr>
          <a:xfrm>
            <a:off x="3016293" y="2697647"/>
            <a:ext cx="1170316" cy="58310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 type="oval" w="sm" len="sm"/>
            <a:tailEnd type="oval" w="sm" len="sm"/>
          </a:ln>
        </p:spPr>
      </p:cxnSp>
      <p:cxnSp>
        <p:nvCxnSpPr>
          <p:cNvPr id="77" name="Rovná spojnica 76"/>
          <p:cNvCxnSpPr/>
          <p:nvPr/>
        </p:nvCxnSpPr>
        <p:spPr>
          <a:xfrm rot="16200000" flipH="1">
            <a:off x="2357269" y="3084844"/>
            <a:ext cx="1436914" cy="633046"/>
          </a:xfrm>
          <a:prstGeom prst="line">
            <a:avLst/>
          </a:prstGeom>
          <a:ln w="19050">
            <a:solidFill>
              <a:srgbClr val="008000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ovná spojnica 77"/>
          <p:cNvCxnSpPr/>
          <p:nvPr/>
        </p:nvCxnSpPr>
        <p:spPr>
          <a:xfrm rot="5400000" flipH="1" flipV="1">
            <a:off x="2255706" y="1927985"/>
            <a:ext cx="1253398" cy="246404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 type="oval" w="sm" len="sm"/>
            <a:tailEnd type="none" w="med" len="med"/>
          </a:ln>
        </p:spPr>
      </p:cxnSp>
      <p:sp>
        <p:nvSpPr>
          <p:cNvPr id="79" name="Oblúk 78"/>
          <p:cNvSpPr/>
          <p:nvPr/>
        </p:nvSpPr>
        <p:spPr>
          <a:xfrm flipH="1" flipV="1">
            <a:off x="1974010" y="389514"/>
            <a:ext cx="2069033" cy="2069033"/>
          </a:xfrm>
          <a:prstGeom prst="arc">
            <a:avLst>
              <a:gd name="adj1" fmla="val 16841345"/>
              <a:gd name="adj2" fmla="val 19624835"/>
            </a:avLst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84" name="Text Box 38"/>
          <p:cNvSpPr txBox="1">
            <a:spLocks noChangeArrowheads="1"/>
          </p:cNvSpPr>
          <p:nvPr/>
        </p:nvSpPr>
        <p:spPr bwMode="auto">
          <a:xfrm>
            <a:off x="2266039" y="1966030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/>
              <a:t>45</a:t>
            </a:r>
            <a:r>
              <a:rPr lang="sk-SK" sz="1400" b="1" dirty="0" smtClean="0"/>
              <a:t>°</a:t>
            </a:r>
            <a:endParaRPr lang="sk-SK" sz="1400" b="1" dirty="0"/>
          </a:p>
        </p:txBody>
      </p:sp>
      <p:cxnSp>
        <p:nvCxnSpPr>
          <p:cNvPr id="85" name="Rovná spojnica 84"/>
          <p:cNvCxnSpPr/>
          <p:nvPr/>
        </p:nvCxnSpPr>
        <p:spPr>
          <a:xfrm rot="5400000">
            <a:off x="1832248" y="5147269"/>
            <a:ext cx="2587451" cy="542611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 type="oval" w="sm" len="sm"/>
            <a:tailEnd type="none" w="med" len="med"/>
          </a:ln>
        </p:spPr>
      </p:cxnSp>
      <p:sp>
        <p:nvSpPr>
          <p:cNvPr id="89" name="Obdĺžnik 88"/>
          <p:cNvSpPr/>
          <p:nvPr/>
        </p:nvSpPr>
        <p:spPr>
          <a:xfrm>
            <a:off x="2225566" y="2396454"/>
            <a:ext cx="554960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B05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B050"/>
                </a:solidFill>
                <a:sym typeface="Symbol" pitchFamily="18" charset="2"/>
              </a:rPr>
              <a:t>AC</a:t>
            </a:r>
            <a:r>
              <a:rPr lang="sk-SK" sz="1400" b="1" baseline="-25000" dirty="0" err="1" smtClean="0">
                <a:solidFill>
                  <a:srgbClr val="00B050"/>
                </a:solidFill>
              </a:rPr>
              <a:t>s</a:t>
            </a:r>
            <a:endParaRPr lang="sk-SK" sz="1400" dirty="0">
              <a:solidFill>
                <a:srgbClr val="00B050"/>
              </a:solidFill>
            </a:endParaRPr>
          </a:p>
        </p:txBody>
      </p:sp>
      <p:grpSp>
        <p:nvGrpSpPr>
          <p:cNvPr id="90" name="Skupina 89"/>
          <p:cNvGrpSpPr/>
          <p:nvPr/>
        </p:nvGrpSpPr>
        <p:grpSpPr>
          <a:xfrm>
            <a:off x="117701" y="6352884"/>
            <a:ext cx="2496397" cy="406543"/>
            <a:chOff x="117701" y="6352884"/>
            <a:chExt cx="2496397" cy="406543"/>
          </a:xfrm>
        </p:grpSpPr>
        <p:pic>
          <p:nvPicPr>
            <p:cNvPr id="87" name="Picture 4" descr="http://studentview.ceskyblog.cz/data/studentview/upload/2007/07/otaznik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17701" y="6352884"/>
              <a:ext cx="334145" cy="406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" name="BlokTextu 87"/>
            <p:cNvSpPr txBox="1"/>
            <p:nvPr/>
          </p:nvSpPr>
          <p:spPr>
            <a:xfrm>
              <a:off x="390412" y="6467580"/>
              <a:ext cx="2223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dirty="0" smtClean="0"/>
                <a:t>Koľko riešení má daná úloha?</a:t>
              </a:r>
              <a:endParaRPr lang="sk-SK" sz="1200" dirty="0"/>
            </a:p>
          </p:txBody>
        </p:sp>
      </p:grpSp>
      <p:sp>
        <p:nvSpPr>
          <p:cNvPr id="91" name="Zástupný symbol čísla snímky 9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14</a:t>
            </a:fld>
            <a:endParaRPr lang="sk-SK" dirty="0"/>
          </a:p>
        </p:txBody>
      </p:sp>
      <p:grpSp>
        <p:nvGrpSpPr>
          <p:cNvPr id="92" name="Skupina 95"/>
          <p:cNvGrpSpPr/>
          <p:nvPr/>
        </p:nvGrpSpPr>
        <p:grpSpPr>
          <a:xfrm rot="19200000">
            <a:off x="1460328" y="4676161"/>
            <a:ext cx="189598" cy="118551"/>
            <a:chOff x="3716568" y="6239568"/>
            <a:chExt cx="197032" cy="123199"/>
          </a:xfrm>
        </p:grpSpPr>
        <p:cxnSp>
          <p:nvCxnSpPr>
            <p:cNvPr id="93" name="Rovná spojnica 92"/>
            <p:cNvCxnSpPr/>
            <p:nvPr/>
          </p:nvCxnSpPr>
          <p:spPr>
            <a:xfrm rot="9833804">
              <a:off x="3716568" y="6288000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Rovná spojnica 93"/>
            <p:cNvCxnSpPr/>
            <p:nvPr/>
          </p:nvCxnSpPr>
          <p:spPr>
            <a:xfrm rot="9833804">
              <a:off x="3732316" y="62649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Rovná spojnica 94"/>
            <p:cNvCxnSpPr/>
            <p:nvPr/>
          </p:nvCxnSpPr>
          <p:spPr>
            <a:xfrm rot="9833804">
              <a:off x="3764066" y="6239568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9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500"/>
                            </p:stCondLst>
                            <p:childTnLst>
                              <p:par>
                                <p:cTn id="19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1000"/>
                            </p:stCondLst>
                            <p:childTnLst>
                              <p:par>
                                <p:cTn id="20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" grpId="0" animBg="1"/>
      <p:bldP spid="152" grpId="0"/>
      <p:bldP spid="114" grpId="0" animBg="1"/>
      <p:bldP spid="127" grpId="0" animBg="1"/>
      <p:bldP spid="76" grpId="0" animBg="1"/>
      <p:bldP spid="134" grpId="0"/>
      <p:bldP spid="135" grpId="0"/>
      <p:bldP spid="143" grpId="0"/>
      <p:bldP spid="144" grpId="0"/>
      <p:bldP spid="145" grpId="0" animBg="1"/>
      <p:bldP spid="146" grpId="0"/>
      <p:bldP spid="147" grpId="0"/>
      <p:bldP spid="148" grpId="0"/>
      <p:bldP spid="153" grpId="0"/>
      <p:bldP spid="154" grpId="0"/>
      <p:bldP spid="155" grpId="0"/>
      <p:bldP spid="156" grpId="0"/>
      <p:bldP spid="157" grpId="0"/>
      <p:bldP spid="158" grpId="0"/>
      <p:bldP spid="160" grpId="0"/>
      <p:bldP spid="161" grpId="0"/>
      <p:bldP spid="162" grpId="0"/>
      <p:bldP spid="167" grpId="0"/>
      <p:bldP spid="167" grpId="1"/>
      <p:bldP spid="174" grpId="0" animBg="1"/>
      <p:bldP spid="178" grpId="0" animBg="1"/>
      <p:bldP spid="179" grpId="0" animBg="1"/>
      <p:bldP spid="182" grpId="0" animBg="1"/>
      <p:bldP spid="181" grpId="0" animBg="1"/>
      <p:bldP spid="184" grpId="0" animBg="1"/>
      <p:bldP spid="79" grpId="0" animBg="1"/>
      <p:bldP spid="84" grpId="0"/>
      <p:bldP spid="8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lokTextu 92"/>
          <p:cNvSpPr txBox="1"/>
          <p:nvPr/>
        </p:nvSpPr>
        <p:spPr>
          <a:xfrm>
            <a:off x="216000" y="4644000"/>
            <a:ext cx="8847294" cy="21852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Úlohu vyriešime len pomocou otočenia smerovej roviny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do priemetne (bez otočenia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a </a:t>
            </a:r>
            <a:r>
              <a:rPr lang="sk-SK" sz="1400" dirty="0" err="1" smtClean="0">
                <a:sym typeface="Symbol"/>
              </a:rPr>
              <a:t>kolineácie</a:t>
            </a:r>
            <a:r>
              <a:rPr lang="sk-SK" sz="1400" dirty="0" smtClean="0">
                <a:sym typeface="Symbol"/>
              </a:rPr>
              <a:t>).</a:t>
            </a:r>
          </a:p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en-US" sz="1400" dirty="0" err="1" smtClean="0"/>
              <a:t>Zobraz</a:t>
            </a:r>
            <a:r>
              <a:rPr lang="sk-SK" sz="1400" dirty="0" err="1" smtClean="0"/>
              <a:t>íme</a:t>
            </a:r>
            <a:r>
              <a:rPr lang="sk-SK" sz="1400" dirty="0" smtClean="0"/>
              <a:t> otočenú polohu bodu </a:t>
            </a:r>
            <a:r>
              <a:rPr lang="sk-SK" sz="1400" b="1" dirty="0" smtClean="0"/>
              <a:t>S </a:t>
            </a:r>
            <a:r>
              <a:rPr lang="sk-SK" sz="1400" dirty="0" smtClean="0"/>
              <a:t>a priamky 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a´</a:t>
            </a:r>
            <a:r>
              <a:rPr lang="sk-SK" sz="1400" dirty="0" smtClean="0">
                <a:sym typeface="Symbol"/>
              </a:rPr>
              <a:t>.  </a:t>
            </a:r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/>
              <a:t>Susedné strany štvorca sú na seba kolmé, preto</a:t>
            </a:r>
            <a:r>
              <a:rPr lang="sk-SK" sz="1400" b="1" dirty="0" smtClean="0"/>
              <a:t> </a:t>
            </a:r>
            <a:r>
              <a:rPr lang="sk-SK" sz="1400" dirty="0" smtClean="0"/>
              <a:t>platí: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 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o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BC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</a:t>
            </a:r>
            <a:r>
              <a:rPr lang="sk-SK" sz="1400" b="1" dirty="0" smtClean="0"/>
              <a:t>b </a:t>
            </a:r>
            <a:r>
              <a:rPr lang="sk-SK" sz="1400" dirty="0" smtClean="0"/>
              <a:t>= </a:t>
            </a:r>
            <a:r>
              <a:rPr lang="sk-SK" sz="1400" b="1" dirty="0" smtClean="0"/>
              <a:t>BC</a:t>
            </a:r>
            <a:r>
              <a:rPr lang="sk-SK" sz="1400" dirty="0" smtClean="0"/>
              <a:t>, </a:t>
            </a:r>
            <a:r>
              <a:rPr lang="sk-SK" sz="1400" b="1" dirty="0" smtClean="0"/>
              <a:t>b </a:t>
            </a:r>
            <a:r>
              <a:rPr lang="sk-SK" sz="1400" dirty="0" smtClean="0">
                <a:sym typeface="Symbol"/>
              </a:rPr>
              <a:t></a:t>
            </a:r>
            <a:r>
              <a:rPr lang="sk-SK" sz="1400" b="1" dirty="0" smtClean="0"/>
              <a:t> </a:t>
            </a:r>
            <a:r>
              <a:rPr lang="sk-SK" sz="1400" b="1" dirty="0" smtClean="0">
                <a:sym typeface="Symbol"/>
              </a:rPr>
              <a:t>  </a:t>
            </a:r>
            <a:r>
              <a:rPr lang="sk-SK" sz="1400" b="1" dirty="0" err="1" smtClean="0"/>
              <a:t>P</a:t>
            </a:r>
            <a:r>
              <a:rPr lang="sk-SK" sz="1400" b="1" baseline="30000" dirty="0" err="1" smtClean="0"/>
              <a:t>b</a:t>
            </a:r>
            <a:r>
              <a:rPr lang="sk-SK" sz="1400" b="1" baseline="30000" dirty="0" smtClean="0"/>
              <a:t>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  <a:r>
              <a:rPr lang="sk-SK" sz="1400" dirty="0" smtClean="0"/>
              <a:t> </a:t>
            </a:r>
            <a:endParaRPr lang="sk-SK" sz="1400" b="1" baseline="-25000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Narysujeme otočenú smerovú priamku </a:t>
            </a:r>
            <a:r>
              <a:rPr lang="sk-SK" sz="1400" b="1" dirty="0" err="1" smtClean="0"/>
              <a:t>u´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smtClean="0"/>
              <a:t> </a:t>
            </a:r>
            <a:r>
              <a:rPr lang="sk-SK" sz="1400" dirty="0" smtClean="0"/>
              <a:t>uhlopriečky </a:t>
            </a:r>
            <a:r>
              <a:rPr lang="sk-SK" sz="1400" b="1" dirty="0" smtClean="0"/>
              <a:t>u </a:t>
            </a:r>
            <a:r>
              <a:rPr lang="sk-SK" sz="1400" dirty="0" smtClean="0"/>
              <a:t>=</a:t>
            </a:r>
            <a:r>
              <a:rPr lang="sk-SK" sz="1400" b="1" dirty="0" smtClean="0"/>
              <a:t> AC </a:t>
            </a:r>
            <a:r>
              <a:rPr lang="sk-SK" sz="1400" dirty="0" smtClean="0"/>
              <a:t>štvorca </a:t>
            </a:r>
            <a:r>
              <a:rPr lang="sk-SK" sz="1400" b="1" dirty="0" smtClean="0"/>
              <a:t>ABCD</a:t>
            </a:r>
            <a:r>
              <a:rPr lang="sk-SK" sz="1400" dirty="0" smtClean="0"/>
              <a:t>.  ∡( </a:t>
            </a:r>
            <a:r>
              <a:rPr lang="sk-SK" sz="1400" b="1" dirty="0" err="1" smtClean="0"/>
              <a:t>a´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u´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)</a:t>
            </a:r>
            <a:r>
              <a:rPr lang="sk-SK" sz="1400" b="1" dirty="0" smtClean="0"/>
              <a:t> </a:t>
            </a:r>
            <a:r>
              <a:rPr lang="sk-SK" sz="1400" dirty="0" smtClean="0"/>
              <a:t>= </a:t>
            </a:r>
            <a:r>
              <a:rPr lang="sk-SK" sz="1400" b="1" dirty="0" smtClean="0">
                <a:sym typeface="Symbol"/>
              </a:rPr>
              <a:t>45°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b="1" dirty="0" smtClean="0">
                <a:sym typeface="Symbol"/>
              </a:rPr>
              <a:t>4) </a:t>
            </a:r>
            <a:r>
              <a:rPr lang="sk-SK" sz="1400" b="1" dirty="0" err="1" smtClean="0">
                <a:sym typeface="Symbol"/>
              </a:rPr>
              <a:t>C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  <a:endParaRPr lang="sk-SK" sz="1400" b="1" dirty="0" smtClean="0"/>
          </a:p>
          <a:p>
            <a:r>
              <a:rPr lang="sk-SK" sz="1400" b="1" dirty="0" smtClean="0"/>
              <a:t>5) </a:t>
            </a:r>
            <a:r>
              <a:rPr lang="sk-SK" sz="1400" dirty="0" smtClean="0"/>
              <a:t>Protiľahlé strany štvorca sú rovnobežné, preto platí: 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CD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 a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BC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AD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b="1" dirty="0" err="1" smtClean="0">
                <a:sym typeface="Symbol"/>
              </a:rPr>
              <a:t>D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CD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AD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>
                <a:sym typeface="Symbol"/>
              </a:rPr>
              <a:t>.</a:t>
            </a:r>
            <a:endParaRPr lang="sk-SK" sz="1400" dirty="0" smtClean="0"/>
          </a:p>
          <a:p>
            <a:r>
              <a:rPr lang="sk-SK" sz="1200" dirty="0" smtClean="0">
                <a:solidFill>
                  <a:srgbClr val="0033CC"/>
                </a:solidFill>
              </a:rPr>
              <a:t>Poznámka: </a:t>
            </a:r>
            <a:r>
              <a:rPr lang="sk-SK" sz="1200" dirty="0" smtClean="0"/>
              <a:t>Tento postup je vhodný pri zobrazení </a:t>
            </a:r>
            <a:r>
              <a:rPr lang="sk-SK" sz="1200" dirty="0" err="1" smtClean="0"/>
              <a:t>n-uholníkov</a:t>
            </a:r>
            <a:r>
              <a:rPr lang="sk-SK" sz="1200" dirty="0" smtClean="0"/>
              <a:t>, ak poznáme veľkosti uhlov, ktoré zvierajú strany </a:t>
            </a:r>
            <a:r>
              <a:rPr lang="sk-SK" sz="1200" dirty="0" err="1" smtClean="0"/>
              <a:t>n-uholníka</a:t>
            </a:r>
            <a:r>
              <a:rPr lang="sk-SK" sz="1200" dirty="0" smtClean="0"/>
              <a:t>. </a:t>
            </a:r>
          </a:p>
          <a:p>
            <a:r>
              <a:rPr lang="sk-SK" sz="1200" dirty="0" smtClean="0"/>
              <a:t>Porovnajte s príkladom </a:t>
            </a:r>
            <a:r>
              <a:rPr lang="sk-SK" sz="1200" b="1" dirty="0" smtClean="0"/>
              <a:t>S10</a:t>
            </a:r>
            <a:r>
              <a:rPr lang="sk-SK" sz="1200" dirty="0" smtClean="0"/>
              <a:t>.</a:t>
            </a:r>
            <a:endParaRPr lang="sk-SK" sz="1200" dirty="0">
              <a:solidFill>
                <a:srgbClr val="0033CC"/>
              </a:solidFill>
            </a:endParaRPr>
          </a:p>
        </p:txBody>
      </p:sp>
      <p:sp>
        <p:nvSpPr>
          <p:cNvPr id="90" name="Voľná forma 89"/>
          <p:cNvSpPr/>
          <p:nvPr/>
        </p:nvSpPr>
        <p:spPr>
          <a:xfrm>
            <a:off x="3279295" y="2979967"/>
            <a:ext cx="2120202" cy="1401745"/>
          </a:xfrm>
          <a:custGeom>
            <a:avLst/>
            <a:gdLst>
              <a:gd name="connsiteX0" fmla="*/ 0 w 2120202"/>
              <a:gd name="connsiteY0" fmla="*/ 477297 h 1401745"/>
              <a:gd name="connsiteX1" fmla="*/ 1140488 w 2120202"/>
              <a:gd name="connsiteY1" fmla="*/ 0 h 1401745"/>
              <a:gd name="connsiteX2" fmla="*/ 2120202 w 2120202"/>
              <a:gd name="connsiteY2" fmla="*/ 150726 h 1401745"/>
              <a:gd name="connsiteX3" fmla="*/ 1738365 w 2120202"/>
              <a:gd name="connsiteY3" fmla="*/ 1401745 h 1401745"/>
              <a:gd name="connsiteX4" fmla="*/ 0 w 2120202"/>
              <a:gd name="connsiteY4" fmla="*/ 477297 h 140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202" h="1401745">
                <a:moveTo>
                  <a:pt x="0" y="477297"/>
                </a:moveTo>
                <a:lnTo>
                  <a:pt x="1140488" y="0"/>
                </a:lnTo>
                <a:lnTo>
                  <a:pt x="2120202" y="150726"/>
                </a:lnTo>
                <a:lnTo>
                  <a:pt x="1738365" y="1401745"/>
                </a:lnTo>
                <a:lnTo>
                  <a:pt x="0" y="477297"/>
                </a:lnTo>
                <a:close/>
              </a:path>
            </a:pathLst>
          </a:custGeom>
          <a:solidFill>
            <a:srgbClr val="FF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3" name="Freeform 39"/>
          <p:cNvSpPr>
            <a:spLocks/>
          </p:cNvSpPr>
          <p:nvPr/>
        </p:nvSpPr>
        <p:spPr bwMode="auto">
          <a:xfrm>
            <a:off x="4838700" y="2482388"/>
            <a:ext cx="1512888" cy="792162"/>
          </a:xfrm>
          <a:custGeom>
            <a:avLst/>
            <a:gdLst>
              <a:gd name="T0" fmla="*/ 0 w 953"/>
              <a:gd name="T1" fmla="*/ 0 h 499"/>
              <a:gd name="T2" fmla="*/ 0 w 953"/>
              <a:gd name="T3" fmla="*/ 792162 h 499"/>
              <a:gd name="T4" fmla="*/ 1512888 w 953"/>
              <a:gd name="T5" fmla="*/ 792162 h 499"/>
              <a:gd name="T6" fmla="*/ 0 w 953"/>
              <a:gd name="T7" fmla="*/ 0 h 499"/>
              <a:gd name="T8" fmla="*/ 0 60000 65536"/>
              <a:gd name="T9" fmla="*/ 0 60000 65536"/>
              <a:gd name="T10" fmla="*/ 0 60000 65536"/>
              <a:gd name="T11" fmla="*/ 0 60000 65536"/>
              <a:gd name="T12" fmla="*/ 0 w 953"/>
              <a:gd name="T13" fmla="*/ 0 h 499"/>
              <a:gd name="T14" fmla="*/ 953 w 953"/>
              <a:gd name="T15" fmla="*/ 499 h 4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53" h="499">
                <a:moveTo>
                  <a:pt x="0" y="0"/>
                </a:moveTo>
                <a:lnTo>
                  <a:pt x="0" y="499"/>
                </a:lnTo>
                <a:lnTo>
                  <a:pt x="953" y="499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2509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 flipH="1" flipV="1">
            <a:off x="1390650" y="2477624"/>
            <a:ext cx="4486150" cy="73706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179513" y="4565188"/>
            <a:ext cx="804532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881063" y="2477625"/>
            <a:ext cx="7343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Oval 31"/>
          <p:cNvSpPr>
            <a:spLocks noChangeArrowheads="1"/>
          </p:cNvSpPr>
          <p:nvPr/>
        </p:nvSpPr>
        <p:spPr bwMode="auto">
          <a:xfrm>
            <a:off x="3378653" y="1857706"/>
            <a:ext cx="2952750" cy="295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6000750" y="4149263"/>
            <a:ext cx="357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Line 45"/>
          <p:cNvSpPr>
            <a:spLocks noChangeShapeType="1"/>
          </p:cNvSpPr>
          <p:nvPr/>
        </p:nvSpPr>
        <p:spPr bwMode="auto">
          <a:xfrm flipH="1" flipV="1">
            <a:off x="1384300" y="2477625"/>
            <a:ext cx="3960813" cy="20875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 Box 46"/>
          <p:cNvSpPr txBox="1">
            <a:spLocks noChangeArrowheads="1"/>
          </p:cNvSpPr>
          <p:nvPr/>
        </p:nvSpPr>
        <p:spPr bwMode="auto">
          <a:xfrm>
            <a:off x="917575" y="2185525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5292020" y="4280140"/>
            <a:ext cx="371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 Box 48"/>
          <p:cNvSpPr txBox="1">
            <a:spLocks noChangeArrowheads="1"/>
          </p:cNvSpPr>
          <p:nvPr/>
        </p:nvSpPr>
        <p:spPr bwMode="auto">
          <a:xfrm>
            <a:off x="2028825" y="2895138"/>
            <a:ext cx="350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Text Box 9"/>
          <p:cNvSpPr txBox="1">
            <a:spLocks noChangeArrowheads="1"/>
          </p:cNvSpPr>
          <p:nvPr/>
        </p:nvSpPr>
        <p:spPr bwMode="auto">
          <a:xfrm>
            <a:off x="4992832" y="4185073"/>
            <a:ext cx="382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0"/>
          <p:cNvSpPr txBox="1">
            <a:spLocks noChangeArrowheads="1"/>
          </p:cNvSpPr>
          <p:nvPr/>
        </p:nvSpPr>
        <p:spPr bwMode="auto">
          <a:xfrm>
            <a:off x="3000375" y="3446000"/>
            <a:ext cx="382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Line 45"/>
          <p:cNvSpPr>
            <a:spLocks noChangeAspect="1" noChangeShapeType="1"/>
          </p:cNvSpPr>
          <p:nvPr/>
        </p:nvSpPr>
        <p:spPr bwMode="auto">
          <a:xfrm flipH="1" flipV="1">
            <a:off x="3266147" y="3470593"/>
            <a:ext cx="1729716" cy="91203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34"/>
          <p:cNvSpPr>
            <a:spLocks noChangeArrowheads="1"/>
          </p:cNvSpPr>
          <p:nvPr/>
        </p:nvSpPr>
        <p:spPr bwMode="auto">
          <a:xfrm flipV="1">
            <a:off x="6307440" y="3235720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6321425" y="3147550"/>
            <a:ext cx="423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(S)</a:t>
            </a:r>
          </a:p>
        </p:txBody>
      </p:sp>
      <p:sp>
        <p:nvSpPr>
          <p:cNvPr id="27" name="Line 42"/>
          <p:cNvSpPr>
            <a:spLocks noChangeShapeType="1"/>
          </p:cNvSpPr>
          <p:nvPr/>
        </p:nvSpPr>
        <p:spPr bwMode="auto">
          <a:xfrm flipV="1">
            <a:off x="4840288" y="677226"/>
            <a:ext cx="0" cy="2590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4783138" y="515475"/>
            <a:ext cx="379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45"/>
          <p:cNvSpPr>
            <a:spLocks noChangeShapeType="1"/>
          </p:cNvSpPr>
          <p:nvPr/>
        </p:nvSpPr>
        <p:spPr bwMode="auto">
          <a:xfrm flipH="1">
            <a:off x="1404517" y="848950"/>
            <a:ext cx="3426245" cy="161262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21863" y="1352572"/>
            <a:ext cx="4010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a'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45"/>
          <p:cNvSpPr>
            <a:spLocks noChangeAspect="1" noChangeShapeType="1"/>
          </p:cNvSpPr>
          <p:nvPr/>
        </p:nvSpPr>
        <p:spPr bwMode="auto">
          <a:xfrm rot="5400000" flipH="1">
            <a:off x="4432300" y="1291763"/>
            <a:ext cx="1597025" cy="752475"/>
          </a:xfrm>
          <a:prstGeom prst="line">
            <a:avLst/>
          </a:prstGeom>
          <a:noFill/>
          <a:ln w="19050">
            <a:solidFill>
              <a:srgbClr val="0033CC"/>
            </a:solidFill>
            <a:prstDash val="lgDashDot"/>
            <a:round/>
            <a:headEnd type="oval" w="sm" len="sm"/>
            <a:tailEnd type="none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5551488" y="2185525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BC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0033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5155622" y="1343697"/>
            <a:ext cx="410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b'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lúk 34"/>
          <p:cNvSpPr>
            <a:spLocks noChangeAspect="1"/>
          </p:cNvSpPr>
          <p:nvPr/>
        </p:nvSpPr>
        <p:spPr>
          <a:xfrm rot="9600000">
            <a:off x="4511931" y="519830"/>
            <a:ext cx="756000" cy="756000"/>
          </a:xfrm>
          <a:prstGeom prst="arc">
            <a:avLst>
              <a:gd name="adj1" fmla="val 16157909"/>
              <a:gd name="adj2" fmla="val 115237"/>
            </a:avLst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45"/>
          <p:cNvSpPr>
            <a:spLocks noChangeShapeType="1"/>
          </p:cNvSpPr>
          <p:nvPr/>
        </p:nvSpPr>
        <p:spPr bwMode="auto">
          <a:xfrm flipV="1">
            <a:off x="4945800" y="2490782"/>
            <a:ext cx="649382" cy="207316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 type="oval" w="med" len="med"/>
            <a:tailEnd type="none" w="med" len="med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48"/>
          <p:cNvSpPr txBox="1">
            <a:spLocks noChangeArrowheads="1"/>
          </p:cNvSpPr>
          <p:nvPr/>
        </p:nvSpPr>
        <p:spPr bwMode="auto">
          <a:xfrm>
            <a:off x="3606238" y="2948467"/>
            <a:ext cx="360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45"/>
          <p:cNvSpPr>
            <a:spLocks noChangeShapeType="1"/>
          </p:cNvSpPr>
          <p:nvPr/>
        </p:nvSpPr>
        <p:spPr bwMode="auto">
          <a:xfrm flipV="1">
            <a:off x="660903" y="2479210"/>
            <a:ext cx="4946147" cy="2082964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 type="oval" w="med" len="med"/>
            <a:tailEnd type="oval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45"/>
          <p:cNvSpPr>
            <a:spLocks noChangeShapeType="1"/>
          </p:cNvSpPr>
          <p:nvPr/>
        </p:nvSpPr>
        <p:spPr bwMode="auto">
          <a:xfrm rot="5400000" flipH="1" flipV="1">
            <a:off x="3753563" y="1411859"/>
            <a:ext cx="1570357" cy="54911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 type="oval"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blúk 39"/>
          <p:cNvSpPr/>
          <p:nvPr/>
        </p:nvSpPr>
        <p:spPr>
          <a:xfrm rot="10159822">
            <a:off x="4166420" y="547757"/>
            <a:ext cx="965200" cy="901700"/>
          </a:xfrm>
          <a:prstGeom prst="arc">
            <a:avLst>
              <a:gd name="adj1" fmla="val 17064391"/>
              <a:gd name="adj2" fmla="val 21203439"/>
            </a:avLst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252851" y="1109976"/>
            <a:ext cx="410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45º</a:t>
            </a:r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3795713" y="2180763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4325545" y="2647667"/>
            <a:ext cx="382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5332413" y="3099925"/>
            <a:ext cx="382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26"/>
          <p:cNvSpPr>
            <a:spLocks noChangeAspect="1" noChangeArrowheads="1"/>
          </p:cNvSpPr>
          <p:nvPr/>
        </p:nvSpPr>
        <p:spPr bwMode="auto">
          <a:xfrm flipV="1">
            <a:off x="5367467" y="3112884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99" name="Text Box 6"/>
          <p:cNvSpPr txBox="1">
            <a:spLocks noChangeArrowheads="1"/>
          </p:cNvSpPr>
          <p:nvPr/>
        </p:nvSpPr>
        <p:spPr bwMode="auto">
          <a:xfrm>
            <a:off x="7942262" y="428190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100" name="Text Box 7"/>
          <p:cNvSpPr txBox="1">
            <a:spLocks noChangeArrowheads="1"/>
          </p:cNvSpPr>
          <p:nvPr/>
        </p:nvSpPr>
        <p:spPr bwMode="auto">
          <a:xfrm>
            <a:off x="7924800" y="2477625"/>
            <a:ext cx="436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3" name="Oblúk 52"/>
          <p:cNvSpPr>
            <a:spLocks noChangeAspect="1"/>
          </p:cNvSpPr>
          <p:nvPr/>
        </p:nvSpPr>
        <p:spPr>
          <a:xfrm>
            <a:off x="3184525" y="829800"/>
            <a:ext cx="3338513" cy="3338513"/>
          </a:xfrm>
          <a:prstGeom prst="arc">
            <a:avLst>
              <a:gd name="adj1" fmla="val 16200000"/>
              <a:gd name="adj2" fmla="val 1622947"/>
            </a:avLst>
          </a:prstGeom>
          <a:ln w="127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4783138" y="2160125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056" name="Oval 17"/>
          <p:cNvSpPr>
            <a:spLocks noChangeArrowheads="1"/>
          </p:cNvSpPr>
          <p:nvPr/>
        </p:nvSpPr>
        <p:spPr bwMode="auto">
          <a:xfrm flipV="1">
            <a:off x="4813602" y="3234863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30"/>
          <p:cNvSpPr txBox="1">
            <a:spLocks noChangeArrowheads="1"/>
          </p:cNvSpPr>
          <p:nvPr/>
        </p:nvSpPr>
        <p:spPr bwMode="auto">
          <a:xfrm>
            <a:off x="4585488" y="3021982"/>
            <a:ext cx="314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55" name="Text Box 3"/>
          <p:cNvSpPr txBox="1">
            <a:spLocks noChangeArrowheads="1"/>
          </p:cNvSpPr>
          <p:nvPr/>
        </p:nvSpPr>
        <p:spPr bwMode="auto">
          <a:xfrm>
            <a:off x="540000" y="36000"/>
            <a:ext cx="8136458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stredovom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premietaní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zobrazte štvorec </a:t>
            </a: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ležiaci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 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Štvorec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je daný stranou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 priamke </a:t>
            </a: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k-SK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345622" y="2187355"/>
            <a:ext cx="708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sk-SK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k-SK" sz="1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5927497" y="2185525"/>
            <a:ext cx="7585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0033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pic>
        <p:nvPicPr>
          <p:cNvPr id="6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4603900" y="933750"/>
            <a:ext cx="410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90º</a:t>
            </a:r>
            <a:endParaRPr lang="sk-SK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340262" y="1951618"/>
            <a:ext cx="410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u'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BlokTextu 53"/>
          <p:cNvSpPr txBox="1">
            <a:spLocks noChangeArrowheads="1"/>
          </p:cNvSpPr>
          <p:nvPr/>
        </p:nvSpPr>
        <p:spPr bwMode="auto">
          <a:xfrm>
            <a:off x="0" y="766800"/>
            <a:ext cx="58227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endParaRPr lang="sk-SK" sz="1400" b="1" dirty="0">
              <a:solidFill>
                <a:srgbClr val="FF0000"/>
              </a:solidFill>
            </a:endParaRPr>
          </a:p>
        </p:txBody>
      </p:sp>
      <p:grpSp>
        <p:nvGrpSpPr>
          <p:cNvPr id="85" name="Skupina 84"/>
          <p:cNvGrpSpPr/>
          <p:nvPr/>
        </p:nvGrpSpPr>
        <p:grpSpPr>
          <a:xfrm>
            <a:off x="6689166" y="1196752"/>
            <a:ext cx="2408445" cy="393700"/>
            <a:chOff x="6689166" y="1196752"/>
            <a:chExt cx="2408445" cy="393700"/>
          </a:xfrm>
        </p:grpSpPr>
        <p:sp>
          <p:nvSpPr>
            <p:cNvPr id="92" name="Text Box 6"/>
            <p:cNvSpPr txBox="1">
              <a:spLocks noChangeArrowheads="1"/>
            </p:cNvSpPr>
            <p:nvPr/>
          </p:nvSpPr>
          <p:spPr bwMode="auto">
            <a:xfrm>
              <a:off x="7123994" y="1270492"/>
              <a:ext cx="197361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00" dirty="0"/>
                <a:t>R</a:t>
              </a:r>
              <a:r>
                <a:rPr lang="en-US" sz="1000" dirty="0"/>
                <a:t>ü</a:t>
              </a:r>
              <a:r>
                <a:rPr lang="sk-SK" sz="1000" dirty="0" err="1" smtClean="0"/>
                <a:t>ckschlossová</a:t>
              </a:r>
              <a:r>
                <a:rPr lang="sk-SK" sz="1000" dirty="0" smtClean="0"/>
                <a:t>, </a:t>
              </a:r>
              <a:r>
                <a:rPr lang="sk-SK" sz="1000" dirty="0"/>
                <a:t>Mészárosová</a:t>
              </a:r>
            </a:p>
          </p:txBody>
        </p:sp>
        <p:pic>
          <p:nvPicPr>
            <p:cNvPr id="81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6689166" y="1196752"/>
              <a:ext cx="433735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3" name="BlokTextu 82"/>
          <p:cNvSpPr txBox="1"/>
          <p:nvPr/>
        </p:nvSpPr>
        <p:spPr>
          <a:xfrm>
            <a:off x="3263714" y="2183170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k-SK" sz="1400" dirty="0"/>
          </a:p>
        </p:txBody>
      </p:sp>
      <p:sp>
        <p:nvSpPr>
          <p:cNvPr id="84" name="Zástupný symbol čísla snímky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97129-BDA6-4D19-9E50-9B50C89A9077}" type="slidenum">
              <a:rPr lang="sk-SK" smtClean="0"/>
              <a:pPr>
                <a:defRPr/>
              </a:pPr>
              <a:t>15</a:t>
            </a:fld>
            <a:endParaRPr lang="sk-SK" dirty="0"/>
          </a:p>
        </p:txBody>
      </p:sp>
      <p:sp>
        <p:nvSpPr>
          <p:cNvPr id="24" name="Oval 43"/>
          <p:cNvSpPr>
            <a:spLocks noChangeArrowheads="1"/>
          </p:cNvSpPr>
          <p:nvPr/>
        </p:nvSpPr>
        <p:spPr bwMode="auto">
          <a:xfrm flipV="1">
            <a:off x="4815920" y="80385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47"/>
          <p:cNvSpPr txBox="1">
            <a:spLocks noChangeArrowheads="1"/>
          </p:cNvSpPr>
          <p:nvPr/>
        </p:nvSpPr>
        <p:spPr bwMode="auto">
          <a:xfrm>
            <a:off x="375631" y="4310154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Line 45"/>
          <p:cNvSpPr>
            <a:spLocks noChangeShapeType="1"/>
          </p:cNvSpPr>
          <p:nvPr/>
        </p:nvSpPr>
        <p:spPr bwMode="auto">
          <a:xfrm flipH="1" flipV="1">
            <a:off x="4259654" y="2476122"/>
            <a:ext cx="753827" cy="1935569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48"/>
          <p:cNvSpPr txBox="1">
            <a:spLocks noChangeArrowheads="1"/>
          </p:cNvSpPr>
          <p:nvPr/>
        </p:nvSpPr>
        <p:spPr bwMode="auto">
          <a:xfrm>
            <a:off x="4371778" y="3432767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26"/>
          <p:cNvSpPr>
            <a:spLocks noChangeAspect="1" noChangeArrowheads="1"/>
          </p:cNvSpPr>
          <p:nvPr/>
        </p:nvSpPr>
        <p:spPr bwMode="auto">
          <a:xfrm flipV="1">
            <a:off x="4430935" y="2952397"/>
            <a:ext cx="46800" cy="46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47"/>
          <p:cNvSpPr txBox="1">
            <a:spLocks noChangeArrowheads="1"/>
          </p:cNvSpPr>
          <p:nvPr/>
        </p:nvSpPr>
        <p:spPr bwMode="auto">
          <a:xfrm>
            <a:off x="4546307" y="4308640"/>
            <a:ext cx="4646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AD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0" grpId="0" animBg="1"/>
      <p:bldP spid="46" grpId="0" animBg="1"/>
      <p:bldP spid="21" grpId="0" animBg="1"/>
      <p:bldP spid="22" grpId="0"/>
      <p:bldP spid="28" grpId="0"/>
      <p:bldP spid="30" grpId="0"/>
      <p:bldP spid="32" grpId="0"/>
      <p:bldP spid="33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4" grpId="0"/>
      <p:bldP spid="47" grpId="0"/>
      <p:bldP spid="48" grpId="0" animBg="1"/>
      <p:bldP spid="54" grpId="0"/>
      <p:bldP spid="56" grpId="0"/>
      <p:bldP spid="57" grpId="0"/>
      <p:bldP spid="70" grpId="1"/>
      <p:bldP spid="94" grpId="0"/>
      <p:bldP spid="83" grpId="0"/>
      <p:bldP spid="24" grpId="0" animBg="1"/>
      <p:bldP spid="58" grpId="0"/>
      <p:bldP spid="43" grpId="0" animBg="1"/>
      <p:bldP spid="60" grpId="0"/>
      <p:bldP spid="45" grpId="0" animBg="1"/>
      <p:bldP spid="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 45"/>
          <p:cNvSpPr>
            <a:spLocks noChangeShapeType="1"/>
          </p:cNvSpPr>
          <p:nvPr/>
        </p:nvSpPr>
        <p:spPr bwMode="auto">
          <a:xfrm flipH="1" flipV="1">
            <a:off x="1390650" y="2721766"/>
            <a:ext cx="4486150" cy="737061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BlokTextu 92"/>
          <p:cNvSpPr txBox="1"/>
          <p:nvPr/>
        </p:nvSpPr>
        <p:spPr>
          <a:xfrm>
            <a:off x="360000" y="4896000"/>
            <a:ext cx="1608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</p:txBody>
      </p:sp>
      <p:sp>
        <p:nvSpPr>
          <p:cNvPr id="90" name="Voľná forma 89"/>
          <p:cNvSpPr/>
          <p:nvPr/>
        </p:nvSpPr>
        <p:spPr>
          <a:xfrm>
            <a:off x="3265714" y="3214145"/>
            <a:ext cx="2120202" cy="1401745"/>
          </a:xfrm>
          <a:custGeom>
            <a:avLst/>
            <a:gdLst>
              <a:gd name="connsiteX0" fmla="*/ 0 w 2120202"/>
              <a:gd name="connsiteY0" fmla="*/ 477297 h 1401745"/>
              <a:gd name="connsiteX1" fmla="*/ 1140488 w 2120202"/>
              <a:gd name="connsiteY1" fmla="*/ 0 h 1401745"/>
              <a:gd name="connsiteX2" fmla="*/ 2120202 w 2120202"/>
              <a:gd name="connsiteY2" fmla="*/ 150726 h 1401745"/>
              <a:gd name="connsiteX3" fmla="*/ 1738365 w 2120202"/>
              <a:gd name="connsiteY3" fmla="*/ 1401745 h 1401745"/>
              <a:gd name="connsiteX4" fmla="*/ 0 w 2120202"/>
              <a:gd name="connsiteY4" fmla="*/ 477297 h 140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0202" h="1401745">
                <a:moveTo>
                  <a:pt x="0" y="477297"/>
                </a:moveTo>
                <a:lnTo>
                  <a:pt x="1140488" y="0"/>
                </a:lnTo>
                <a:lnTo>
                  <a:pt x="2120202" y="150726"/>
                </a:lnTo>
                <a:lnTo>
                  <a:pt x="1738365" y="1401745"/>
                </a:lnTo>
                <a:lnTo>
                  <a:pt x="0" y="477297"/>
                </a:lnTo>
                <a:close/>
              </a:path>
            </a:pathLst>
          </a:custGeom>
          <a:solidFill>
            <a:srgbClr val="FF0000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3" name="Line 45"/>
          <p:cNvSpPr>
            <a:spLocks noChangeShapeType="1"/>
          </p:cNvSpPr>
          <p:nvPr/>
        </p:nvSpPr>
        <p:spPr bwMode="auto">
          <a:xfrm flipH="1" flipV="1">
            <a:off x="4265820" y="2722512"/>
            <a:ext cx="747661" cy="1932412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Freeform 39"/>
          <p:cNvSpPr>
            <a:spLocks/>
          </p:cNvSpPr>
          <p:nvPr/>
        </p:nvSpPr>
        <p:spPr bwMode="auto">
          <a:xfrm>
            <a:off x="4838700" y="2725620"/>
            <a:ext cx="1512888" cy="792162"/>
          </a:xfrm>
          <a:custGeom>
            <a:avLst/>
            <a:gdLst>
              <a:gd name="T0" fmla="*/ 0 w 953"/>
              <a:gd name="T1" fmla="*/ 0 h 499"/>
              <a:gd name="T2" fmla="*/ 0 w 953"/>
              <a:gd name="T3" fmla="*/ 792162 h 499"/>
              <a:gd name="T4" fmla="*/ 1512888 w 953"/>
              <a:gd name="T5" fmla="*/ 792162 h 499"/>
              <a:gd name="T6" fmla="*/ 0 w 953"/>
              <a:gd name="T7" fmla="*/ 0 h 499"/>
              <a:gd name="T8" fmla="*/ 0 60000 65536"/>
              <a:gd name="T9" fmla="*/ 0 60000 65536"/>
              <a:gd name="T10" fmla="*/ 0 60000 65536"/>
              <a:gd name="T11" fmla="*/ 0 60000 65536"/>
              <a:gd name="T12" fmla="*/ 0 w 953"/>
              <a:gd name="T13" fmla="*/ 0 h 499"/>
              <a:gd name="T14" fmla="*/ 953 w 953"/>
              <a:gd name="T15" fmla="*/ 499 h 4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53" h="499">
                <a:moveTo>
                  <a:pt x="0" y="0"/>
                </a:moveTo>
                <a:lnTo>
                  <a:pt x="0" y="499"/>
                </a:lnTo>
                <a:lnTo>
                  <a:pt x="953" y="499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2509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881063" y="4808420"/>
            <a:ext cx="7343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881063" y="2720857"/>
            <a:ext cx="7343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Oval 31"/>
          <p:cNvSpPr>
            <a:spLocks noChangeArrowheads="1"/>
          </p:cNvSpPr>
          <p:nvPr/>
        </p:nvSpPr>
        <p:spPr bwMode="auto">
          <a:xfrm>
            <a:off x="3378653" y="2046620"/>
            <a:ext cx="2952750" cy="295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6000750" y="4392495"/>
            <a:ext cx="357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0" name="Line 45"/>
          <p:cNvSpPr>
            <a:spLocks noChangeShapeType="1"/>
          </p:cNvSpPr>
          <p:nvPr/>
        </p:nvSpPr>
        <p:spPr bwMode="auto">
          <a:xfrm flipH="1" flipV="1">
            <a:off x="1384300" y="2720857"/>
            <a:ext cx="3960813" cy="208756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 Box 46"/>
          <p:cNvSpPr txBox="1">
            <a:spLocks noChangeArrowheads="1"/>
          </p:cNvSpPr>
          <p:nvPr/>
        </p:nvSpPr>
        <p:spPr bwMode="auto">
          <a:xfrm>
            <a:off x="917575" y="2428757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" name="Text Box 47"/>
          <p:cNvSpPr txBox="1">
            <a:spLocks noChangeArrowheads="1"/>
          </p:cNvSpPr>
          <p:nvPr/>
        </p:nvSpPr>
        <p:spPr bwMode="auto">
          <a:xfrm>
            <a:off x="5235575" y="4884620"/>
            <a:ext cx="371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3" name="Text Box 48"/>
          <p:cNvSpPr txBox="1">
            <a:spLocks noChangeArrowheads="1"/>
          </p:cNvSpPr>
          <p:nvPr/>
        </p:nvSpPr>
        <p:spPr bwMode="auto">
          <a:xfrm>
            <a:off x="2028825" y="3138370"/>
            <a:ext cx="350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64" name="Text Box 9"/>
          <p:cNvSpPr txBox="1">
            <a:spLocks noChangeArrowheads="1"/>
          </p:cNvSpPr>
          <p:nvPr/>
        </p:nvSpPr>
        <p:spPr bwMode="auto">
          <a:xfrm>
            <a:off x="4992832" y="4428305"/>
            <a:ext cx="382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Text Box 10"/>
          <p:cNvSpPr txBox="1">
            <a:spLocks noChangeArrowheads="1"/>
          </p:cNvSpPr>
          <p:nvPr/>
        </p:nvSpPr>
        <p:spPr bwMode="auto">
          <a:xfrm>
            <a:off x="3000375" y="3689232"/>
            <a:ext cx="3825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66" name="Line 45"/>
          <p:cNvSpPr>
            <a:spLocks noChangeAspect="1" noChangeShapeType="1"/>
          </p:cNvSpPr>
          <p:nvPr/>
        </p:nvSpPr>
        <p:spPr bwMode="auto">
          <a:xfrm flipH="1" flipV="1">
            <a:off x="3266147" y="3713825"/>
            <a:ext cx="1729716" cy="91203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Oval 34"/>
          <p:cNvSpPr>
            <a:spLocks noChangeArrowheads="1"/>
          </p:cNvSpPr>
          <p:nvPr/>
        </p:nvSpPr>
        <p:spPr bwMode="auto">
          <a:xfrm flipV="1">
            <a:off x="6307440" y="347895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6267107" y="3490365"/>
            <a:ext cx="423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(S)</a:t>
            </a:r>
          </a:p>
        </p:txBody>
      </p:sp>
      <p:sp>
        <p:nvSpPr>
          <p:cNvPr id="27" name="Line 42"/>
          <p:cNvSpPr>
            <a:spLocks noChangeShapeType="1"/>
          </p:cNvSpPr>
          <p:nvPr/>
        </p:nvSpPr>
        <p:spPr bwMode="auto">
          <a:xfrm flipV="1">
            <a:off x="4840288" y="920458"/>
            <a:ext cx="0" cy="2590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44"/>
          <p:cNvSpPr txBox="1">
            <a:spLocks noChangeArrowheads="1"/>
          </p:cNvSpPr>
          <p:nvPr/>
        </p:nvSpPr>
        <p:spPr bwMode="auto">
          <a:xfrm>
            <a:off x="4783138" y="758707"/>
            <a:ext cx="379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Oval 43"/>
          <p:cNvSpPr>
            <a:spLocks noChangeArrowheads="1"/>
          </p:cNvSpPr>
          <p:nvPr/>
        </p:nvSpPr>
        <p:spPr bwMode="auto">
          <a:xfrm flipV="1">
            <a:off x="4815920" y="1047084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Line 45"/>
          <p:cNvSpPr>
            <a:spLocks noChangeShapeType="1"/>
          </p:cNvSpPr>
          <p:nvPr/>
        </p:nvSpPr>
        <p:spPr bwMode="auto">
          <a:xfrm flipH="1">
            <a:off x="1404517" y="1092182"/>
            <a:ext cx="3426245" cy="1612620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2821863" y="1595804"/>
            <a:ext cx="4010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a'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45"/>
          <p:cNvSpPr>
            <a:spLocks noChangeAspect="1" noChangeShapeType="1"/>
          </p:cNvSpPr>
          <p:nvPr/>
        </p:nvSpPr>
        <p:spPr bwMode="auto">
          <a:xfrm rot="5400000" flipH="1">
            <a:off x="4432300" y="1534995"/>
            <a:ext cx="1597025" cy="752475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5551488" y="2428757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4794374" y="1586929"/>
            <a:ext cx="410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b'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Oblúk 34"/>
          <p:cNvSpPr>
            <a:spLocks noChangeAspect="1"/>
          </p:cNvSpPr>
          <p:nvPr/>
        </p:nvSpPr>
        <p:spPr>
          <a:xfrm rot="9600000">
            <a:off x="4516458" y="754014"/>
            <a:ext cx="756000" cy="756000"/>
          </a:xfrm>
          <a:prstGeom prst="arc">
            <a:avLst>
              <a:gd name="adj1" fmla="val 16157909"/>
              <a:gd name="adj2" fmla="val 115237"/>
            </a:avLst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Line 45"/>
          <p:cNvSpPr>
            <a:spLocks noChangeShapeType="1"/>
          </p:cNvSpPr>
          <p:nvPr/>
        </p:nvSpPr>
        <p:spPr bwMode="auto">
          <a:xfrm flipV="1">
            <a:off x="5001032" y="2714506"/>
            <a:ext cx="598082" cy="190938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48"/>
          <p:cNvSpPr txBox="1">
            <a:spLocks noChangeArrowheads="1"/>
          </p:cNvSpPr>
          <p:nvPr/>
        </p:nvSpPr>
        <p:spPr bwMode="auto">
          <a:xfrm>
            <a:off x="3479995" y="3213022"/>
            <a:ext cx="3603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Line 45"/>
          <p:cNvSpPr>
            <a:spLocks noChangeShapeType="1"/>
          </p:cNvSpPr>
          <p:nvPr/>
        </p:nvSpPr>
        <p:spPr bwMode="auto">
          <a:xfrm flipV="1">
            <a:off x="3263238" y="2722444"/>
            <a:ext cx="2343812" cy="98704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Oblúk 39"/>
          <p:cNvSpPr/>
          <p:nvPr/>
        </p:nvSpPr>
        <p:spPr>
          <a:xfrm rot="10159822">
            <a:off x="4137702" y="806904"/>
            <a:ext cx="965200" cy="901700"/>
          </a:xfrm>
          <a:prstGeom prst="arc">
            <a:avLst>
              <a:gd name="adj1" fmla="val 17064391"/>
              <a:gd name="adj2" fmla="val 21203439"/>
            </a:avLst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7"/>
          <p:cNvSpPr txBox="1">
            <a:spLocks noChangeArrowheads="1"/>
          </p:cNvSpPr>
          <p:nvPr/>
        </p:nvSpPr>
        <p:spPr bwMode="auto">
          <a:xfrm>
            <a:off x="4228662" y="1412056"/>
            <a:ext cx="410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200" dirty="0">
                <a:latin typeface="Arial" pitchFamily="34" charset="0"/>
                <a:cs typeface="Arial" pitchFamily="34" charset="0"/>
              </a:rPr>
              <a:t>45º</a:t>
            </a:r>
          </a:p>
        </p:txBody>
      </p:sp>
      <p:sp>
        <p:nvSpPr>
          <p:cNvPr id="42" name="Text Box 46"/>
          <p:cNvSpPr txBox="1">
            <a:spLocks noChangeArrowheads="1"/>
          </p:cNvSpPr>
          <p:nvPr/>
        </p:nvSpPr>
        <p:spPr bwMode="auto">
          <a:xfrm>
            <a:off x="3795713" y="2423995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4372979" y="2910340"/>
            <a:ext cx="382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 Box 10"/>
          <p:cNvSpPr txBox="1">
            <a:spLocks noChangeArrowheads="1"/>
          </p:cNvSpPr>
          <p:nvPr/>
        </p:nvSpPr>
        <p:spPr bwMode="auto">
          <a:xfrm>
            <a:off x="5332413" y="3343157"/>
            <a:ext cx="3825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s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26"/>
          <p:cNvSpPr>
            <a:spLocks noChangeAspect="1" noChangeArrowheads="1"/>
          </p:cNvSpPr>
          <p:nvPr/>
        </p:nvSpPr>
        <p:spPr bwMode="auto">
          <a:xfrm flipV="1">
            <a:off x="5367467" y="3356116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99" name="Text Box 6"/>
          <p:cNvSpPr txBox="1">
            <a:spLocks noChangeArrowheads="1"/>
          </p:cNvSpPr>
          <p:nvPr/>
        </p:nvSpPr>
        <p:spPr bwMode="auto">
          <a:xfrm>
            <a:off x="8043863" y="4773495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100" name="Text Box 7"/>
          <p:cNvSpPr txBox="1">
            <a:spLocks noChangeArrowheads="1"/>
          </p:cNvSpPr>
          <p:nvPr/>
        </p:nvSpPr>
        <p:spPr bwMode="auto">
          <a:xfrm>
            <a:off x="7924800" y="2720857"/>
            <a:ext cx="436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3" name="Oblúk 52"/>
          <p:cNvSpPr>
            <a:spLocks noChangeAspect="1"/>
          </p:cNvSpPr>
          <p:nvPr/>
        </p:nvSpPr>
        <p:spPr>
          <a:xfrm>
            <a:off x="3184525" y="1073032"/>
            <a:ext cx="3338513" cy="3338513"/>
          </a:xfrm>
          <a:prstGeom prst="arc">
            <a:avLst>
              <a:gd name="adj1" fmla="val 16200000"/>
              <a:gd name="adj2" fmla="val 1622947"/>
            </a:avLst>
          </a:prstGeom>
          <a:ln w="127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Text Box 46"/>
          <p:cNvSpPr txBox="1">
            <a:spLocks noChangeArrowheads="1"/>
          </p:cNvSpPr>
          <p:nvPr/>
        </p:nvSpPr>
        <p:spPr bwMode="auto">
          <a:xfrm>
            <a:off x="4783138" y="2403357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056" name="Oval 17"/>
          <p:cNvSpPr>
            <a:spLocks noChangeArrowheads="1"/>
          </p:cNvSpPr>
          <p:nvPr/>
        </p:nvSpPr>
        <p:spPr bwMode="auto">
          <a:xfrm flipV="1">
            <a:off x="4813602" y="3478095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7" name="Text Box 30"/>
          <p:cNvSpPr txBox="1">
            <a:spLocks noChangeArrowheads="1"/>
          </p:cNvSpPr>
          <p:nvPr/>
        </p:nvSpPr>
        <p:spPr bwMode="auto">
          <a:xfrm>
            <a:off x="4585488" y="3265214"/>
            <a:ext cx="314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56" name="Text Box 46"/>
          <p:cNvSpPr txBox="1">
            <a:spLocks noChangeArrowheads="1"/>
          </p:cNvSpPr>
          <p:nvPr/>
        </p:nvSpPr>
        <p:spPr bwMode="auto">
          <a:xfrm>
            <a:off x="345622" y="2430587"/>
            <a:ext cx="7088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CD</a:t>
            </a:r>
            <a:r>
              <a:rPr lang="sk-SK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k-SK" sz="1400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5927497" y="2428757"/>
            <a:ext cx="7585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BC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8" name="Line 45"/>
          <p:cNvSpPr>
            <a:spLocks noChangeShapeType="1"/>
          </p:cNvSpPr>
          <p:nvPr/>
        </p:nvSpPr>
        <p:spPr bwMode="auto">
          <a:xfrm flipH="1">
            <a:off x="2257425" y="1109545"/>
            <a:ext cx="2578100" cy="1609725"/>
          </a:xfrm>
          <a:prstGeom prst="line">
            <a:avLst/>
          </a:prstGeom>
          <a:noFill/>
          <a:ln w="19050">
            <a:solidFill>
              <a:srgbClr val="0033CC"/>
            </a:solidFill>
            <a:prstDash val="lgDashDot"/>
            <a:round/>
            <a:headEnd type="none"/>
            <a:tailEnd type="none"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1" name="Rovná spojnica 60"/>
          <p:cNvCxnSpPr>
            <a:cxnSpLocks noChangeShapeType="1"/>
          </p:cNvCxnSpPr>
          <p:nvPr/>
        </p:nvCxnSpPr>
        <p:spPr bwMode="auto">
          <a:xfrm flipH="1" flipV="1">
            <a:off x="4853783" y="1073032"/>
            <a:ext cx="1031021" cy="1633671"/>
          </a:xfrm>
          <a:prstGeom prst="line">
            <a:avLst/>
          </a:prstGeom>
          <a:noFill/>
          <a:ln w="19050">
            <a:solidFill>
              <a:srgbClr val="0033CC"/>
            </a:solidFill>
            <a:prstDash val="lgDashDot"/>
            <a:round/>
            <a:headEnd type="oval"/>
            <a:tailEnd type="none"/>
          </a:ln>
        </p:spPr>
      </p:cxnSp>
      <p:cxnSp>
        <p:nvCxnSpPr>
          <p:cNvPr id="65" name="Rovná spojnica 64"/>
          <p:cNvCxnSpPr/>
          <p:nvPr/>
        </p:nvCxnSpPr>
        <p:spPr>
          <a:xfrm rot="16200000" flipH="1">
            <a:off x="1924673" y="3094885"/>
            <a:ext cx="2205374" cy="1517644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ovná spojnica 66"/>
          <p:cNvCxnSpPr>
            <a:stCxn id="58" idx="1"/>
          </p:cNvCxnSpPr>
          <p:nvPr/>
        </p:nvCxnSpPr>
        <p:spPr>
          <a:xfrm rot="16200000" flipH="1">
            <a:off x="3712813" y="1263882"/>
            <a:ext cx="1566986" cy="4477763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ovná spojnica 68"/>
          <p:cNvCxnSpPr/>
          <p:nvPr/>
        </p:nvCxnSpPr>
        <p:spPr>
          <a:xfrm rot="10800000" flipV="1">
            <a:off x="507720" y="2716752"/>
            <a:ext cx="5385641" cy="926562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rot="10800000" flipV="1">
            <a:off x="3209794" y="2706702"/>
            <a:ext cx="2678543" cy="2222496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 Box 47"/>
          <p:cNvSpPr txBox="1">
            <a:spLocks noChangeArrowheads="1"/>
          </p:cNvSpPr>
          <p:nvPr/>
        </p:nvSpPr>
        <p:spPr bwMode="auto">
          <a:xfrm>
            <a:off x="1955572" y="2385440"/>
            <a:ext cx="4154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Ovál 74"/>
          <p:cNvSpPr>
            <a:spLocks noChangeAspect="1"/>
          </p:cNvSpPr>
          <p:nvPr/>
        </p:nvSpPr>
        <p:spPr>
          <a:xfrm>
            <a:off x="2236788" y="2690695"/>
            <a:ext cx="54000" cy="54000"/>
          </a:xfrm>
          <a:prstGeom prst="ellipse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0" name="Text Box 7"/>
          <p:cNvSpPr txBox="1">
            <a:spLocks noChangeArrowheads="1"/>
          </p:cNvSpPr>
          <p:nvPr/>
        </p:nvSpPr>
        <p:spPr bwMode="auto">
          <a:xfrm>
            <a:off x="4603900" y="1176982"/>
            <a:ext cx="410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90º</a:t>
            </a:r>
            <a:endParaRPr lang="sk-SK" sz="12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blúk 70"/>
          <p:cNvSpPr>
            <a:spLocks noChangeAspect="1"/>
          </p:cNvSpPr>
          <p:nvPr/>
        </p:nvSpPr>
        <p:spPr>
          <a:xfrm rot="8760000">
            <a:off x="3824163" y="105855"/>
            <a:ext cx="2022319" cy="2022319"/>
          </a:xfrm>
          <a:prstGeom prst="arc">
            <a:avLst>
              <a:gd name="adj1" fmla="val 16157909"/>
              <a:gd name="adj2" fmla="val 115237"/>
            </a:avLst>
          </a:prstGeom>
          <a:ln w="19050">
            <a:solidFill>
              <a:srgbClr val="0033CC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4486592" y="1799247"/>
            <a:ext cx="4106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90º</a:t>
            </a:r>
            <a:endParaRPr lang="sk-SK" sz="12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Voľná forma 90"/>
          <p:cNvSpPr/>
          <p:nvPr/>
        </p:nvSpPr>
        <p:spPr>
          <a:xfrm>
            <a:off x="2632668" y="3138783"/>
            <a:ext cx="2145338" cy="1492180"/>
          </a:xfrm>
          <a:custGeom>
            <a:avLst/>
            <a:gdLst>
              <a:gd name="connsiteX0" fmla="*/ 0 w 2155371"/>
              <a:gd name="connsiteY0" fmla="*/ 125604 h 1492180"/>
              <a:gd name="connsiteX1" fmla="*/ 808892 w 2155371"/>
              <a:gd name="connsiteY1" fmla="*/ 0 h 1492180"/>
              <a:gd name="connsiteX2" fmla="*/ 2155371 w 2155371"/>
              <a:gd name="connsiteY2" fmla="*/ 462224 h 1492180"/>
              <a:gd name="connsiteX3" fmla="*/ 939521 w 2155371"/>
              <a:gd name="connsiteY3" fmla="*/ 1492180 h 1492180"/>
              <a:gd name="connsiteX4" fmla="*/ 0 w 2155371"/>
              <a:gd name="connsiteY4" fmla="*/ 125604 h 1492180"/>
              <a:gd name="connsiteX0" fmla="*/ 0 w 2145338"/>
              <a:gd name="connsiteY0" fmla="*/ 125604 h 1492180"/>
              <a:gd name="connsiteX1" fmla="*/ 808892 w 2145338"/>
              <a:gd name="connsiteY1" fmla="*/ 0 h 1492180"/>
              <a:gd name="connsiteX2" fmla="*/ 2145338 w 2145338"/>
              <a:gd name="connsiteY2" fmla="*/ 478170 h 1492180"/>
              <a:gd name="connsiteX3" fmla="*/ 939521 w 2145338"/>
              <a:gd name="connsiteY3" fmla="*/ 1492180 h 1492180"/>
              <a:gd name="connsiteX4" fmla="*/ 0 w 2145338"/>
              <a:gd name="connsiteY4" fmla="*/ 125604 h 1492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45338" h="1492180">
                <a:moveTo>
                  <a:pt x="0" y="125604"/>
                </a:moveTo>
                <a:lnTo>
                  <a:pt x="808892" y="0"/>
                </a:lnTo>
                <a:lnTo>
                  <a:pt x="2145338" y="478170"/>
                </a:lnTo>
                <a:lnTo>
                  <a:pt x="939521" y="1492180"/>
                </a:lnTo>
                <a:lnTo>
                  <a:pt x="0" y="125604"/>
                </a:lnTo>
                <a:close/>
              </a:path>
            </a:pathLst>
          </a:custGeom>
          <a:solidFill>
            <a:srgbClr val="3399FF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4320209" y="2194850"/>
            <a:ext cx="410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u'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3212510" y="2021333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l'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Text Box 7"/>
          <p:cNvSpPr txBox="1">
            <a:spLocks noChangeArrowheads="1"/>
          </p:cNvSpPr>
          <p:nvPr/>
        </p:nvSpPr>
        <p:spPr bwMode="auto">
          <a:xfrm>
            <a:off x="5508104" y="1825054"/>
            <a:ext cx="4010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k'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 Box 47"/>
          <p:cNvSpPr txBox="1">
            <a:spLocks noChangeArrowheads="1"/>
          </p:cNvSpPr>
          <p:nvPr/>
        </p:nvSpPr>
        <p:spPr bwMode="auto">
          <a:xfrm>
            <a:off x="5767672" y="2689150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3592727" y="4498404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L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 Box 10"/>
          <p:cNvSpPr txBox="1">
            <a:spLocks noChangeArrowheads="1"/>
          </p:cNvSpPr>
          <p:nvPr/>
        </p:nvSpPr>
        <p:spPr bwMode="auto">
          <a:xfrm>
            <a:off x="2531084" y="2964185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3278140" y="2833166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4728886" y="3607564"/>
            <a:ext cx="4010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Skupina 84"/>
          <p:cNvGrpSpPr/>
          <p:nvPr/>
        </p:nvGrpSpPr>
        <p:grpSpPr>
          <a:xfrm>
            <a:off x="6689166" y="1196752"/>
            <a:ext cx="2408445" cy="393700"/>
            <a:chOff x="6689166" y="1196752"/>
            <a:chExt cx="2408445" cy="393700"/>
          </a:xfrm>
        </p:grpSpPr>
        <p:sp>
          <p:nvSpPr>
            <p:cNvPr id="92" name="Text Box 6"/>
            <p:cNvSpPr txBox="1">
              <a:spLocks noChangeArrowheads="1"/>
            </p:cNvSpPr>
            <p:nvPr/>
          </p:nvSpPr>
          <p:spPr bwMode="auto">
            <a:xfrm>
              <a:off x="7123994" y="1270492"/>
              <a:ext cx="197361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00" dirty="0"/>
                <a:t>R</a:t>
              </a:r>
              <a:r>
                <a:rPr lang="en-US" sz="1000" dirty="0"/>
                <a:t>ü</a:t>
              </a:r>
              <a:r>
                <a:rPr lang="sk-SK" sz="1000" dirty="0" err="1" smtClean="0"/>
                <a:t>ckschlossová</a:t>
              </a:r>
              <a:r>
                <a:rPr lang="sk-SK" sz="1000" dirty="0" smtClean="0"/>
                <a:t>, </a:t>
              </a:r>
              <a:r>
                <a:rPr lang="sk-SK" sz="1000" dirty="0"/>
                <a:t>Mészárosová</a:t>
              </a:r>
            </a:p>
          </p:txBody>
        </p:sp>
        <p:pic>
          <p:nvPicPr>
            <p:cNvPr id="81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6689166" y="1196752"/>
              <a:ext cx="433735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2" name="Picture 8" descr="http://www.autoobrana.sk/Linky.files/image0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72586"/>
            <a:ext cx="5762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3" name="BlokTextu 82"/>
          <p:cNvSpPr txBox="1"/>
          <p:nvPr/>
        </p:nvSpPr>
        <p:spPr>
          <a:xfrm>
            <a:off x="3263714" y="2426402"/>
            <a:ext cx="6928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 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endParaRPr lang="sk-SK" sz="1400" dirty="0"/>
          </a:p>
        </p:txBody>
      </p:sp>
      <p:sp>
        <p:nvSpPr>
          <p:cNvPr id="87" name="BlokTextu 86"/>
          <p:cNvSpPr txBox="1"/>
          <p:nvPr/>
        </p:nvSpPr>
        <p:spPr>
          <a:xfrm>
            <a:off x="540000" y="36000"/>
            <a:ext cx="8388000" cy="738664"/>
          </a:xfrm>
          <a:prstGeom prst="rect">
            <a:avLst/>
          </a:prstGeom>
          <a:noFill/>
          <a:ln w="190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ý je stredový priemet štvorca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ktorý leží v rovine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 Zobrazte stredový priemet ľubovoľného obdĺžnika, ktorý leží v rovine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, alebo v rovine rovnobežnej s rovinou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 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a je vzhľadom na štvorec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ABCD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 otočený o ľubovoľný uhol.</a:t>
            </a:r>
            <a:endParaRPr lang="sk-SK" sz="1400" dirty="0">
              <a:solidFill>
                <a:srgbClr val="0033CC"/>
              </a:solidFill>
            </a:endParaRPr>
          </a:p>
        </p:txBody>
      </p:sp>
      <p:sp>
        <p:nvSpPr>
          <p:cNvPr id="88" name="BlokTextu 87"/>
          <p:cNvSpPr txBox="1"/>
          <p:nvPr/>
        </p:nvSpPr>
        <p:spPr>
          <a:xfrm>
            <a:off x="360001" y="5154771"/>
            <a:ext cx="8676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1)</a:t>
            </a:r>
            <a:r>
              <a:rPr lang="sk-SK" sz="1400" dirty="0" smtClean="0">
                <a:solidFill>
                  <a:srgbClr val="0033CC"/>
                </a:solidFill>
              </a:rPr>
              <a:t> Zvolíme ľubovoľný </a:t>
            </a:r>
            <a:r>
              <a:rPr lang="sk-SK" sz="1400" dirty="0" err="1" smtClean="0">
                <a:solidFill>
                  <a:srgbClr val="0033CC"/>
                </a:solidFill>
              </a:rPr>
              <a:t>úbežník</a:t>
            </a:r>
            <a:r>
              <a:rPr lang="sk-SK" sz="1400" dirty="0" smtClean="0">
                <a:solidFill>
                  <a:srgbClr val="0033CC"/>
                </a:solidFill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</a:rPr>
              <a:t> </a:t>
            </a:r>
            <a:r>
              <a:rPr lang="sk-SK" sz="1400" dirty="0" smtClean="0">
                <a:solidFill>
                  <a:srgbClr val="0033CC"/>
                </a:solidFill>
              </a:rPr>
              <a:t>na </a:t>
            </a:r>
            <a:r>
              <a:rPr lang="sk-SK" sz="1400" dirty="0" err="1" smtClean="0">
                <a:solidFill>
                  <a:srgbClr val="0033CC"/>
                </a:solidFill>
              </a:rPr>
              <a:t>úbežnici</a:t>
            </a:r>
            <a:r>
              <a:rPr lang="sk-SK" sz="1400" dirty="0" smtClean="0">
                <a:solidFill>
                  <a:srgbClr val="0033CC"/>
                </a:solidFill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 </a:t>
            </a:r>
          </a:p>
          <a:p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2)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Narysujeme </a:t>
            </a:r>
            <a:r>
              <a:rPr lang="sk-SK" sz="1400" dirty="0" err="1" smtClean="0">
                <a:solidFill>
                  <a:srgbClr val="0033CC"/>
                </a:solidFill>
                <a:sym typeface="Symbol"/>
              </a:rPr>
              <a:t>úbežník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priamky kolmej na priamku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l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l´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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k´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 </a:t>
            </a:r>
          </a:p>
          <a:p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3) 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Platí: </a:t>
            </a:r>
            <a:r>
              <a:rPr lang="sk-SK" sz="1400" b="1" dirty="0" err="1" smtClean="0">
                <a:solidFill>
                  <a:srgbClr val="0033CC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</a:rPr>
              <a:t> </a:t>
            </a:r>
            <a:r>
              <a:rPr lang="sk-SK" sz="1400" dirty="0" smtClean="0">
                <a:solidFill>
                  <a:srgbClr val="0033CC"/>
                </a:solidFill>
              </a:rPr>
              <a:t>= 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KL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</a:rPr>
              <a:t> </a:t>
            </a:r>
            <a:r>
              <a:rPr lang="sk-SK" sz="1400" dirty="0" smtClean="0">
                <a:solidFill>
                  <a:srgbClr val="0033CC"/>
                </a:solidFill>
              </a:rPr>
              <a:t>= 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MN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a </a:t>
            </a:r>
            <a:r>
              <a:rPr lang="sk-SK" sz="1400" b="1" dirty="0" err="1" smtClean="0">
                <a:solidFill>
                  <a:srgbClr val="0033CC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</a:rPr>
              <a:t>k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</a:rPr>
              <a:t> </a:t>
            </a:r>
            <a:r>
              <a:rPr lang="sk-SK" sz="1400" dirty="0" smtClean="0">
                <a:solidFill>
                  <a:srgbClr val="0033CC"/>
                </a:solidFill>
              </a:rPr>
              <a:t>= 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LM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</a:rPr>
              <a:t> </a:t>
            </a:r>
            <a:r>
              <a:rPr lang="sk-SK" sz="1400" dirty="0" smtClean="0">
                <a:solidFill>
                  <a:srgbClr val="0033CC"/>
                </a:solidFill>
              </a:rPr>
              <a:t>= 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NK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</a:t>
            </a:r>
          </a:p>
          <a:p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KLMN 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je obdĺžnik ležiaci v rovine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, alebo v rovine rovnobežnej s rovinou 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(Pozri stranu 29 v kapitole S1.)</a:t>
            </a:r>
            <a:endParaRPr lang="sk-SK" sz="1400" dirty="0">
              <a:solidFill>
                <a:srgbClr val="0033CC"/>
              </a:solidFill>
            </a:endParaRPr>
          </a:p>
        </p:txBody>
      </p:sp>
      <p:sp>
        <p:nvSpPr>
          <p:cNvPr id="84" name="Zástupný symbol čísla snímky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97129-BDA6-4D19-9E50-9B50C89A9077}" type="slidenum">
              <a:rPr lang="sk-SK" smtClean="0"/>
              <a:pPr>
                <a:defRPr/>
              </a:pPr>
              <a:t>16</a:t>
            </a:fld>
            <a:endParaRPr lang="sk-SK"/>
          </a:p>
        </p:txBody>
      </p:sp>
      <p:pic>
        <p:nvPicPr>
          <p:cNvPr id="80" name="Picture 4" descr="http://studentview.ceskyblog.cz/data/studentview/upload/2007/07/otazni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00" y="6192000"/>
            <a:ext cx="476127" cy="57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5" name="BlokTextu 84"/>
          <p:cNvSpPr txBox="1"/>
          <p:nvPr/>
        </p:nvSpPr>
        <p:spPr>
          <a:xfrm>
            <a:off x="497941" y="6337426"/>
            <a:ext cx="55627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B050"/>
                </a:solidFill>
              </a:rPr>
              <a:t>Doplňte obrázok tak, aby platilo, že obdĺžnik </a:t>
            </a:r>
            <a:r>
              <a:rPr lang="sk-SK" sz="1400" b="1" dirty="0" smtClean="0">
                <a:solidFill>
                  <a:srgbClr val="00B050"/>
                </a:solidFill>
              </a:rPr>
              <a:t>KLMN</a:t>
            </a:r>
            <a:r>
              <a:rPr lang="sk-SK" sz="1400" dirty="0" smtClean="0">
                <a:solidFill>
                  <a:srgbClr val="00B050"/>
                </a:solidFill>
              </a:rPr>
              <a:t> leží v rovine </a:t>
            </a:r>
            <a:r>
              <a:rPr lang="sk-SK" sz="1400" b="1" dirty="0" smtClean="0">
                <a:solidFill>
                  <a:srgbClr val="00B05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B050"/>
                </a:solidFill>
                <a:sym typeface="Symbol"/>
              </a:rPr>
              <a:t>.</a:t>
            </a:r>
            <a:endParaRPr lang="sk-SK" sz="1400" dirty="0">
              <a:solidFill>
                <a:srgbClr val="00B050"/>
              </a:solidFill>
            </a:endParaRPr>
          </a:p>
        </p:txBody>
      </p:sp>
      <p:sp>
        <p:nvSpPr>
          <p:cNvPr id="104" name="Line 45"/>
          <p:cNvSpPr>
            <a:spLocks noChangeShapeType="1"/>
          </p:cNvSpPr>
          <p:nvPr/>
        </p:nvSpPr>
        <p:spPr bwMode="auto">
          <a:xfrm rot="5400000" flipH="1" flipV="1">
            <a:off x="3730328" y="1610957"/>
            <a:ext cx="1635448" cy="571876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Dot"/>
            <a:round/>
            <a:headEnd type="oval"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26"/>
          <p:cNvSpPr>
            <a:spLocks noChangeAspect="1" noChangeArrowheads="1"/>
          </p:cNvSpPr>
          <p:nvPr/>
        </p:nvSpPr>
        <p:spPr bwMode="auto">
          <a:xfrm flipV="1">
            <a:off x="4430399" y="3200157"/>
            <a:ext cx="46800" cy="468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73" grpId="0"/>
      <p:bldP spid="75" grpId="0" animBg="1"/>
      <p:bldP spid="76" grpId="0"/>
      <p:bldP spid="91" grpId="0" animBg="1"/>
      <p:bldP spid="95" grpId="0"/>
      <p:bldP spid="96" grpId="0"/>
      <p:bldP spid="97" grpId="0"/>
      <p:bldP spid="74" grpId="0"/>
      <p:bldP spid="77" grpId="0"/>
      <p:bldP spid="78" grpId="0"/>
      <p:bldP spid="79" grpId="0"/>
      <p:bldP spid="88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39"/>
          <p:cNvSpPr>
            <a:spLocks/>
          </p:cNvSpPr>
          <p:nvPr/>
        </p:nvSpPr>
        <p:spPr bwMode="auto">
          <a:xfrm>
            <a:off x="4838700" y="2517401"/>
            <a:ext cx="1512888" cy="792162"/>
          </a:xfrm>
          <a:custGeom>
            <a:avLst/>
            <a:gdLst>
              <a:gd name="T0" fmla="*/ 0 w 953"/>
              <a:gd name="T1" fmla="*/ 0 h 499"/>
              <a:gd name="T2" fmla="*/ 0 w 953"/>
              <a:gd name="T3" fmla="*/ 792162 h 499"/>
              <a:gd name="T4" fmla="*/ 1512888 w 953"/>
              <a:gd name="T5" fmla="*/ 792162 h 499"/>
              <a:gd name="T6" fmla="*/ 0 w 953"/>
              <a:gd name="T7" fmla="*/ 0 h 499"/>
              <a:gd name="T8" fmla="*/ 0 60000 65536"/>
              <a:gd name="T9" fmla="*/ 0 60000 65536"/>
              <a:gd name="T10" fmla="*/ 0 60000 65536"/>
              <a:gd name="T11" fmla="*/ 0 60000 65536"/>
              <a:gd name="T12" fmla="*/ 0 w 953"/>
              <a:gd name="T13" fmla="*/ 0 h 499"/>
              <a:gd name="T14" fmla="*/ 953 w 953"/>
              <a:gd name="T15" fmla="*/ 499 h 49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53" h="499">
                <a:moveTo>
                  <a:pt x="0" y="0"/>
                </a:moveTo>
                <a:lnTo>
                  <a:pt x="0" y="499"/>
                </a:lnTo>
                <a:lnTo>
                  <a:pt x="953" y="499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25098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Voľná forma 107"/>
          <p:cNvSpPr/>
          <p:nvPr/>
        </p:nvSpPr>
        <p:spPr>
          <a:xfrm>
            <a:off x="2630032" y="2955983"/>
            <a:ext cx="2353901" cy="1235798"/>
          </a:xfrm>
          <a:custGeom>
            <a:avLst/>
            <a:gdLst>
              <a:gd name="connsiteX0" fmla="*/ 0 w 2353901"/>
              <a:gd name="connsiteY0" fmla="*/ 117695 h 1235798"/>
              <a:gd name="connsiteX1" fmla="*/ 891766 w 2353901"/>
              <a:gd name="connsiteY1" fmla="*/ 0 h 1235798"/>
              <a:gd name="connsiteX2" fmla="*/ 2353901 w 2353901"/>
              <a:gd name="connsiteY2" fmla="*/ 506994 h 1235798"/>
              <a:gd name="connsiteX3" fmla="*/ 778598 w 2353901"/>
              <a:gd name="connsiteY3" fmla="*/ 1235798 h 1235798"/>
              <a:gd name="connsiteX4" fmla="*/ 0 w 2353901"/>
              <a:gd name="connsiteY4" fmla="*/ 117695 h 1235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3901" h="1235798">
                <a:moveTo>
                  <a:pt x="0" y="117695"/>
                </a:moveTo>
                <a:lnTo>
                  <a:pt x="891766" y="0"/>
                </a:lnTo>
                <a:lnTo>
                  <a:pt x="2353901" y="506994"/>
                </a:lnTo>
                <a:lnTo>
                  <a:pt x="778598" y="1235798"/>
                </a:lnTo>
                <a:lnTo>
                  <a:pt x="0" y="117695"/>
                </a:lnTo>
                <a:close/>
              </a:path>
            </a:pathLst>
          </a:custGeom>
          <a:solidFill>
            <a:srgbClr val="00B0F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53" name="Line 4"/>
          <p:cNvSpPr>
            <a:spLocks noChangeShapeType="1"/>
          </p:cNvSpPr>
          <p:nvPr/>
        </p:nvSpPr>
        <p:spPr bwMode="auto">
          <a:xfrm>
            <a:off x="881063" y="4600201"/>
            <a:ext cx="7343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881063" y="2512638"/>
            <a:ext cx="73437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8" name="Oval 31"/>
          <p:cNvSpPr>
            <a:spLocks noChangeArrowheads="1"/>
          </p:cNvSpPr>
          <p:nvPr/>
        </p:nvSpPr>
        <p:spPr bwMode="auto">
          <a:xfrm>
            <a:off x="3378653" y="1838401"/>
            <a:ext cx="2952750" cy="2952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/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5529970" y="1821322"/>
            <a:ext cx="357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 Box 46"/>
          <p:cNvSpPr txBox="1">
            <a:spLocks noChangeArrowheads="1"/>
          </p:cNvSpPr>
          <p:nvPr/>
        </p:nvSpPr>
        <p:spPr bwMode="auto">
          <a:xfrm>
            <a:off x="7452618" y="2227493"/>
            <a:ext cx="5613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0033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099" name="Text Box 6"/>
          <p:cNvSpPr txBox="1">
            <a:spLocks noChangeArrowheads="1"/>
          </p:cNvSpPr>
          <p:nvPr/>
        </p:nvSpPr>
        <p:spPr bwMode="auto">
          <a:xfrm>
            <a:off x="8043863" y="4565276"/>
            <a:ext cx="3683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100" name="Text Box 7"/>
          <p:cNvSpPr txBox="1">
            <a:spLocks noChangeArrowheads="1"/>
          </p:cNvSpPr>
          <p:nvPr/>
        </p:nvSpPr>
        <p:spPr bwMode="auto">
          <a:xfrm>
            <a:off x="7924800" y="2512638"/>
            <a:ext cx="4365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057" name="Text Box 30"/>
          <p:cNvSpPr txBox="1">
            <a:spLocks noChangeArrowheads="1"/>
          </p:cNvSpPr>
          <p:nvPr/>
        </p:nvSpPr>
        <p:spPr bwMode="auto">
          <a:xfrm>
            <a:off x="4585488" y="3056995"/>
            <a:ext cx="3143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57" name="Text Box 46"/>
          <p:cNvSpPr txBox="1">
            <a:spLocks noChangeArrowheads="1"/>
          </p:cNvSpPr>
          <p:nvPr/>
        </p:nvSpPr>
        <p:spPr bwMode="auto">
          <a:xfrm>
            <a:off x="7828627" y="2227493"/>
            <a:ext cx="7585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PQ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0033CC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cxnSp>
        <p:nvCxnSpPr>
          <p:cNvPr id="65" name="Rovná spojnica 64"/>
          <p:cNvCxnSpPr/>
          <p:nvPr/>
        </p:nvCxnSpPr>
        <p:spPr>
          <a:xfrm rot="16200000" flipH="1">
            <a:off x="1932351" y="2878985"/>
            <a:ext cx="2156132" cy="14837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ovná spojnica 66"/>
          <p:cNvCxnSpPr/>
          <p:nvPr/>
        </p:nvCxnSpPr>
        <p:spPr>
          <a:xfrm>
            <a:off x="2244900" y="2503536"/>
            <a:ext cx="3368333" cy="1195261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ovná spojnica 68"/>
          <p:cNvCxnSpPr/>
          <p:nvPr/>
        </p:nvCxnSpPr>
        <p:spPr>
          <a:xfrm rot="10800000" flipV="1">
            <a:off x="1045664" y="2509919"/>
            <a:ext cx="6026667" cy="760249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rot="10800000" flipV="1">
            <a:off x="2943284" y="2516889"/>
            <a:ext cx="4109371" cy="1896288"/>
          </a:xfrm>
          <a:prstGeom prst="lin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ál 74"/>
          <p:cNvSpPr>
            <a:spLocks noChangeAspect="1"/>
          </p:cNvSpPr>
          <p:nvPr/>
        </p:nvSpPr>
        <p:spPr>
          <a:xfrm>
            <a:off x="2236788" y="2482476"/>
            <a:ext cx="54000" cy="54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6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3209976" y="4183012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Text Box 10"/>
          <p:cNvSpPr txBox="1">
            <a:spLocks noChangeArrowheads="1"/>
          </p:cNvSpPr>
          <p:nvPr/>
        </p:nvSpPr>
        <p:spPr bwMode="auto">
          <a:xfrm>
            <a:off x="2359250" y="3021534"/>
            <a:ext cx="391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Text Box 10"/>
          <p:cNvSpPr txBox="1">
            <a:spLocks noChangeArrowheads="1"/>
          </p:cNvSpPr>
          <p:nvPr/>
        </p:nvSpPr>
        <p:spPr bwMode="auto">
          <a:xfrm>
            <a:off x="3441101" y="2643067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latin typeface="Arial" pitchFamily="34" charset="0"/>
                <a:cs typeface="Arial" pitchFamily="34" charset="0"/>
              </a:rPr>
              <a:t>R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9" name="Text Box 10"/>
          <p:cNvSpPr txBox="1">
            <a:spLocks noChangeArrowheads="1"/>
          </p:cNvSpPr>
          <p:nvPr/>
        </p:nvSpPr>
        <p:spPr bwMode="auto">
          <a:xfrm>
            <a:off x="4823947" y="3440088"/>
            <a:ext cx="391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Q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Skupina 84"/>
          <p:cNvGrpSpPr/>
          <p:nvPr/>
        </p:nvGrpSpPr>
        <p:grpSpPr>
          <a:xfrm>
            <a:off x="6689166" y="1196752"/>
            <a:ext cx="2408445" cy="393700"/>
            <a:chOff x="6689166" y="1196752"/>
            <a:chExt cx="2408445" cy="393700"/>
          </a:xfrm>
        </p:grpSpPr>
        <p:sp>
          <p:nvSpPr>
            <p:cNvPr id="92" name="Text Box 6"/>
            <p:cNvSpPr txBox="1">
              <a:spLocks noChangeArrowheads="1"/>
            </p:cNvSpPr>
            <p:nvPr/>
          </p:nvSpPr>
          <p:spPr bwMode="auto">
            <a:xfrm>
              <a:off x="7123994" y="1270492"/>
              <a:ext cx="1973617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00" dirty="0"/>
                <a:t>R</a:t>
              </a:r>
              <a:r>
                <a:rPr lang="en-US" sz="1000" dirty="0"/>
                <a:t>ü</a:t>
              </a:r>
              <a:r>
                <a:rPr lang="sk-SK" sz="1000" dirty="0" err="1" smtClean="0"/>
                <a:t>ckschlossová</a:t>
              </a:r>
              <a:r>
                <a:rPr lang="sk-SK" sz="1000" dirty="0" smtClean="0"/>
                <a:t>, Mészárosová</a:t>
              </a:r>
              <a:endParaRPr lang="sk-SK" sz="1000" dirty="0"/>
            </a:p>
          </p:txBody>
        </p:sp>
        <p:pic>
          <p:nvPicPr>
            <p:cNvPr id="81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6689166" y="1196752"/>
              <a:ext cx="433735" cy="393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82" name="Picture 8" descr="http://www.autoobrana.sk/Linky.files/image001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774000"/>
            <a:ext cx="57626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BlokTextu 86"/>
          <p:cNvSpPr txBox="1"/>
          <p:nvPr/>
        </p:nvSpPr>
        <p:spPr>
          <a:xfrm>
            <a:off x="540000" y="36000"/>
            <a:ext cx="8388000" cy="523220"/>
          </a:xfrm>
          <a:prstGeom prst="rect">
            <a:avLst/>
          </a:prstGeom>
          <a:noFill/>
          <a:ln w="19050"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sk-SK" sz="1400" smtClean="0">
                <a:solidFill>
                  <a:srgbClr val="0033CC"/>
                </a:solidFill>
              </a:rPr>
              <a:t>Dané sú prvky vnútornej orientácie </a:t>
            </a:r>
            <a:r>
              <a:rPr lang="sk-SK" sz="1400" b="1" smtClean="0">
                <a:solidFill>
                  <a:srgbClr val="0033CC"/>
                </a:solidFill>
              </a:rPr>
              <a:t>H</a:t>
            </a:r>
            <a:r>
              <a:rPr lang="sk-SK" sz="1400" smtClean="0">
                <a:solidFill>
                  <a:srgbClr val="0033CC"/>
                </a:solidFill>
              </a:rPr>
              <a:t>, </a:t>
            </a:r>
            <a:r>
              <a:rPr lang="sk-SK" sz="1400" b="1" smtClean="0">
                <a:solidFill>
                  <a:srgbClr val="0033CC"/>
                </a:solidFill>
              </a:rPr>
              <a:t>k</a:t>
            </a:r>
            <a:r>
              <a:rPr lang="sk-SK" sz="1400" b="1" baseline="30000" smtClean="0">
                <a:solidFill>
                  <a:srgbClr val="0033CC"/>
                </a:solidFill>
              </a:rPr>
              <a:t>d</a:t>
            </a:r>
            <a:r>
              <a:rPr lang="sk-SK" sz="1400" smtClean="0">
                <a:solidFill>
                  <a:srgbClr val="0033CC"/>
                </a:solidFill>
              </a:rPr>
              <a:t>.</a:t>
            </a:r>
            <a:r>
              <a:rPr lang="sk-SK" sz="1400" smtClean="0">
                <a:solidFill>
                  <a:srgbClr val="FF0000"/>
                </a:solidFill>
              </a:rPr>
              <a:t> </a:t>
            </a:r>
            <a:r>
              <a:rPr lang="sk-SK" sz="1400" smtClean="0">
                <a:solidFill>
                  <a:srgbClr val="0033CC"/>
                </a:solidFill>
              </a:rPr>
              <a:t>Daná je stopa a úbežnica roviny </a:t>
            </a:r>
            <a:r>
              <a:rPr lang="sk-SK" sz="1400" b="1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smtClean="0">
                <a:solidFill>
                  <a:srgbClr val="0033CC"/>
                </a:solidFill>
                <a:sym typeface="Symbol"/>
              </a:rPr>
              <a:t>. </a:t>
            </a:r>
            <a:r>
              <a:rPr lang="sk-SK" sz="14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Daný je stredový priemet bodov </a:t>
            </a:r>
            <a:r>
              <a:rPr lang="sk-SK" sz="1400" b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sk-SK" sz="14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k-SK" sz="1400" b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P</a:t>
            </a:r>
            <a:r>
              <a:rPr lang="sk-SK" sz="14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sk-SK" sz="1400" b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Q</a:t>
            </a:r>
            <a:r>
              <a:rPr lang="sk-SK" sz="14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k-SK" sz="1400" b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sk-SK" sz="140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, ktoré ležia v jednej rovine. Určte aký tvar má rovinný útvar </a:t>
            </a:r>
            <a:r>
              <a:rPr lang="sk-SK" sz="1400" b="1" smtClean="0">
                <a:solidFill>
                  <a:srgbClr val="0033CC"/>
                </a:solidFill>
                <a:sym typeface="Symbol"/>
              </a:rPr>
              <a:t>OPQR</a:t>
            </a:r>
            <a:r>
              <a:rPr lang="sk-SK" sz="1400" smtClean="0">
                <a:solidFill>
                  <a:srgbClr val="0033CC"/>
                </a:solidFill>
                <a:sym typeface="Symbol"/>
              </a:rPr>
              <a:t>.</a:t>
            </a:r>
            <a:endParaRPr lang="sk-SK" sz="1400">
              <a:solidFill>
                <a:srgbClr val="0033CC"/>
              </a:solidFill>
            </a:endParaRPr>
          </a:p>
        </p:txBody>
      </p:sp>
      <p:sp>
        <p:nvSpPr>
          <p:cNvPr id="84" name="Zástupný symbol čísla snímky 8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A97129-BDA6-4D19-9E50-9B50C89A9077}" type="slidenum">
              <a:rPr lang="sk-SK" smtClean="0"/>
              <a:pPr>
                <a:defRPr/>
              </a:pPr>
              <a:t>17</a:t>
            </a:fld>
            <a:endParaRPr lang="sk-SK"/>
          </a:p>
        </p:txBody>
      </p:sp>
      <p:sp>
        <p:nvSpPr>
          <p:cNvPr id="80" name="Text Box 46"/>
          <p:cNvSpPr txBox="1">
            <a:spLocks noChangeArrowheads="1"/>
          </p:cNvSpPr>
          <p:nvPr/>
        </p:nvSpPr>
        <p:spPr bwMode="auto">
          <a:xfrm>
            <a:off x="1204363" y="2227493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OP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85" name="Text Box 46"/>
          <p:cNvSpPr txBox="1">
            <a:spLocks noChangeArrowheads="1"/>
          </p:cNvSpPr>
          <p:nvPr/>
        </p:nvSpPr>
        <p:spPr bwMode="auto">
          <a:xfrm>
            <a:off x="1535107" y="2227493"/>
            <a:ext cx="76495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en-US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QR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5" name="Ovál 104"/>
          <p:cNvSpPr>
            <a:spLocks noChangeAspect="1"/>
          </p:cNvSpPr>
          <p:nvPr/>
        </p:nvSpPr>
        <p:spPr>
          <a:xfrm>
            <a:off x="7015271" y="2479057"/>
            <a:ext cx="54000" cy="54000"/>
          </a:xfrm>
          <a:prstGeom prst="ellipse">
            <a:avLst/>
          </a:prstGeom>
          <a:solidFill>
            <a:srgbClr val="0033CC"/>
          </a:solidFill>
          <a:ln>
            <a:solidFill>
              <a:srgbClr val="00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47"/>
          <p:cNvSpPr txBox="1">
            <a:spLocks noChangeArrowheads="1"/>
          </p:cNvSpPr>
          <p:nvPr/>
        </p:nvSpPr>
        <p:spPr bwMode="auto">
          <a:xfrm>
            <a:off x="751494" y="2227493"/>
            <a:ext cx="60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47"/>
          <p:cNvSpPr txBox="1">
            <a:spLocks noChangeArrowheads="1"/>
          </p:cNvSpPr>
          <p:nvPr/>
        </p:nvSpPr>
        <p:spPr bwMode="auto">
          <a:xfrm>
            <a:off x="6969639" y="2227493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en-US" sz="1400" b="1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=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48"/>
          <p:cNvSpPr txBox="1">
            <a:spLocks noChangeArrowheads="1"/>
          </p:cNvSpPr>
          <p:nvPr/>
        </p:nvSpPr>
        <p:spPr bwMode="auto">
          <a:xfrm>
            <a:off x="2617300" y="3409984"/>
            <a:ext cx="3508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6321425" y="3182563"/>
            <a:ext cx="4238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(S)</a:t>
            </a:r>
          </a:p>
        </p:txBody>
      </p:sp>
      <p:sp>
        <p:nvSpPr>
          <p:cNvPr id="42" name="Line 42"/>
          <p:cNvSpPr>
            <a:spLocks noChangeShapeType="1"/>
          </p:cNvSpPr>
          <p:nvPr/>
        </p:nvSpPr>
        <p:spPr bwMode="auto">
          <a:xfrm flipV="1">
            <a:off x="4840288" y="712239"/>
            <a:ext cx="0" cy="25902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 Box 44"/>
          <p:cNvSpPr txBox="1">
            <a:spLocks noChangeArrowheads="1"/>
          </p:cNvSpPr>
          <p:nvPr/>
        </p:nvSpPr>
        <p:spPr bwMode="auto">
          <a:xfrm>
            <a:off x="4783138" y="550488"/>
            <a:ext cx="3794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blúk 44"/>
          <p:cNvSpPr>
            <a:spLocks noChangeAspect="1"/>
          </p:cNvSpPr>
          <p:nvPr/>
        </p:nvSpPr>
        <p:spPr>
          <a:xfrm>
            <a:off x="3184525" y="864813"/>
            <a:ext cx="3338513" cy="3338513"/>
          </a:xfrm>
          <a:prstGeom prst="arc">
            <a:avLst>
              <a:gd name="adj1" fmla="val 16200000"/>
              <a:gd name="adj2" fmla="val 1622947"/>
            </a:avLst>
          </a:prstGeom>
          <a:ln w="12700"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 Box 7"/>
          <p:cNvSpPr txBox="1">
            <a:spLocks noChangeArrowheads="1"/>
          </p:cNvSpPr>
          <p:nvPr/>
        </p:nvSpPr>
        <p:spPr bwMode="auto">
          <a:xfrm>
            <a:off x="2993879" y="1514333"/>
            <a:ext cx="4010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a'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 Box 7"/>
          <p:cNvSpPr txBox="1">
            <a:spLocks noChangeArrowheads="1"/>
          </p:cNvSpPr>
          <p:nvPr/>
        </p:nvSpPr>
        <p:spPr bwMode="auto">
          <a:xfrm>
            <a:off x="5702753" y="1290910"/>
            <a:ext cx="4717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'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blúk 55"/>
          <p:cNvSpPr/>
          <p:nvPr/>
        </p:nvSpPr>
        <p:spPr>
          <a:xfrm flipV="1">
            <a:off x="4158223" y="84972"/>
            <a:ext cx="1383974" cy="1383974"/>
          </a:xfrm>
          <a:prstGeom prst="arc">
            <a:avLst>
              <a:gd name="adj1" fmla="val 13167075"/>
              <a:gd name="adj2" fmla="val 18940000"/>
            </a:avLst>
          </a:prstGeom>
          <a:noFill/>
          <a:ln>
            <a:solidFill>
              <a:srgbClr val="FF0000"/>
            </a:solidFill>
            <a:headEnd type="stealth" w="med" len="med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8" name="BlokTextu 57"/>
          <p:cNvSpPr txBox="1"/>
          <p:nvPr/>
        </p:nvSpPr>
        <p:spPr>
          <a:xfrm>
            <a:off x="4601407" y="103488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</a:t>
            </a:r>
            <a:endParaRPr lang="sk-SK" sz="1400" b="1" dirty="0">
              <a:solidFill>
                <a:srgbClr val="FF0000"/>
              </a:solidFill>
            </a:endParaRPr>
          </a:p>
        </p:txBody>
      </p:sp>
      <p:cxnSp>
        <p:nvCxnSpPr>
          <p:cNvPr id="50" name="Rovná spojnica 49"/>
          <p:cNvCxnSpPr>
            <a:cxnSpLocks noChangeShapeType="1"/>
          </p:cNvCxnSpPr>
          <p:nvPr/>
        </p:nvCxnSpPr>
        <p:spPr bwMode="auto">
          <a:xfrm rot="10800000">
            <a:off x="4853786" y="864815"/>
            <a:ext cx="2147106" cy="1619536"/>
          </a:xfrm>
          <a:prstGeom prst="line">
            <a:avLst/>
          </a:prstGeom>
          <a:noFill/>
          <a:ln w="19050">
            <a:solidFill>
              <a:srgbClr val="0033CC"/>
            </a:solidFill>
            <a:prstDash val="lgDashDot"/>
            <a:round/>
            <a:headEnd type="none"/>
            <a:tailEnd type="none"/>
          </a:ln>
        </p:spPr>
      </p:cxnSp>
      <p:sp>
        <p:nvSpPr>
          <p:cNvPr id="48" name="Line 45"/>
          <p:cNvSpPr>
            <a:spLocks noChangeShapeType="1"/>
          </p:cNvSpPr>
          <p:nvPr/>
        </p:nvSpPr>
        <p:spPr bwMode="auto">
          <a:xfrm flipH="1">
            <a:off x="2272419" y="883963"/>
            <a:ext cx="2558342" cy="1605766"/>
          </a:xfrm>
          <a:prstGeom prst="line">
            <a:avLst/>
          </a:prstGeom>
          <a:noFill/>
          <a:ln w="19050">
            <a:solidFill>
              <a:srgbClr val="FF0000"/>
            </a:solidFill>
            <a:prstDash val="lgDashDot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 flipV="1">
            <a:off x="4815920" y="838865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46"/>
          <p:cNvSpPr txBox="1">
            <a:spLocks noChangeArrowheads="1"/>
          </p:cNvSpPr>
          <p:nvPr/>
        </p:nvSpPr>
        <p:spPr bwMode="auto">
          <a:xfrm>
            <a:off x="4783138" y="2195138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2" name="Text Box 48"/>
          <p:cNvSpPr txBox="1">
            <a:spLocks noChangeArrowheads="1"/>
          </p:cNvSpPr>
          <p:nvPr/>
        </p:nvSpPr>
        <p:spPr bwMode="auto">
          <a:xfrm>
            <a:off x="4326896" y="3698186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3" name="Picture 4" descr="http://studentview.ceskyblog.cz/data/studentview/upload/2007/07/otaznik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000" y="6192000"/>
            <a:ext cx="476127" cy="57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BlokTextu 53"/>
          <p:cNvSpPr txBox="1"/>
          <p:nvPr/>
        </p:nvSpPr>
        <p:spPr>
          <a:xfrm>
            <a:off x="497941" y="6337426"/>
            <a:ext cx="57919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B050"/>
                </a:solidFill>
              </a:rPr>
              <a:t>Doplňte obrázok tak, aby platilo, že rovnobežník </a:t>
            </a:r>
            <a:r>
              <a:rPr lang="sk-SK" sz="1400" b="1" dirty="0" smtClean="0">
                <a:solidFill>
                  <a:srgbClr val="00B050"/>
                </a:solidFill>
              </a:rPr>
              <a:t>OPQR</a:t>
            </a:r>
            <a:r>
              <a:rPr lang="sk-SK" sz="1400" dirty="0" smtClean="0">
                <a:solidFill>
                  <a:srgbClr val="00B050"/>
                </a:solidFill>
              </a:rPr>
              <a:t> leží v rovine </a:t>
            </a:r>
            <a:r>
              <a:rPr lang="sk-SK" sz="1400" b="1" dirty="0" smtClean="0">
                <a:solidFill>
                  <a:srgbClr val="00B05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B050"/>
                </a:solidFill>
                <a:sym typeface="Symbol"/>
              </a:rPr>
              <a:t>.</a:t>
            </a:r>
            <a:endParaRPr lang="sk-SK" sz="1400" dirty="0">
              <a:solidFill>
                <a:srgbClr val="00B050"/>
              </a:solidFill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360000" y="4624639"/>
            <a:ext cx="8282195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>
                <a:solidFill>
                  <a:srgbClr val="0033CC"/>
                </a:solidFill>
              </a:rPr>
              <a:t>1) </a:t>
            </a:r>
            <a:r>
              <a:rPr lang="sk-SK" sz="1400" dirty="0" smtClean="0">
                <a:solidFill>
                  <a:srgbClr val="0033CC"/>
                </a:solidFill>
              </a:rPr>
              <a:t>Priamky</a:t>
            </a:r>
            <a:r>
              <a:rPr lang="sk-SK" sz="1400" b="1" dirty="0" smtClean="0">
                <a:solidFill>
                  <a:srgbClr val="0033CC"/>
                </a:solidFill>
              </a:rPr>
              <a:t> OP </a:t>
            </a:r>
            <a:r>
              <a:rPr lang="sk-SK" sz="1400" dirty="0" smtClean="0">
                <a:solidFill>
                  <a:srgbClr val="0033CC"/>
                </a:solidFill>
              </a:rPr>
              <a:t>a </a:t>
            </a:r>
            <a:r>
              <a:rPr lang="sk-SK" sz="1400" b="1" dirty="0" smtClean="0">
                <a:solidFill>
                  <a:srgbClr val="0033CC"/>
                </a:solidFill>
              </a:rPr>
              <a:t>QR</a:t>
            </a:r>
            <a:r>
              <a:rPr lang="sk-SK" sz="1400" dirty="0" smtClean="0">
                <a:solidFill>
                  <a:srgbClr val="0033CC"/>
                </a:solidFill>
              </a:rPr>
              <a:t> sú rovnobežné, priamky</a:t>
            </a:r>
            <a:r>
              <a:rPr lang="sk-SK" sz="1400" b="1" dirty="0" smtClean="0">
                <a:solidFill>
                  <a:srgbClr val="0033CC"/>
                </a:solidFill>
              </a:rPr>
              <a:t> OR </a:t>
            </a:r>
            <a:r>
              <a:rPr lang="sk-SK" sz="1400" dirty="0" smtClean="0">
                <a:solidFill>
                  <a:srgbClr val="0033CC"/>
                </a:solidFill>
              </a:rPr>
              <a:t>a </a:t>
            </a:r>
            <a:r>
              <a:rPr lang="sk-SK" sz="1400" b="1" dirty="0" smtClean="0">
                <a:solidFill>
                  <a:srgbClr val="0033CC"/>
                </a:solidFill>
              </a:rPr>
              <a:t>PQ</a:t>
            </a:r>
            <a:r>
              <a:rPr lang="sk-SK" sz="1400" dirty="0" smtClean="0">
                <a:solidFill>
                  <a:srgbClr val="0033CC"/>
                </a:solidFill>
              </a:rPr>
              <a:t> sú rovnobežné. </a:t>
            </a:r>
          </a:p>
          <a:p>
            <a:pPr marL="342900" indent="-342900"/>
            <a:r>
              <a:rPr lang="sk-SK" sz="1400" b="1" dirty="0" smtClean="0">
                <a:solidFill>
                  <a:srgbClr val="0033CC"/>
                </a:solidFill>
              </a:rPr>
              <a:t>2) </a:t>
            </a:r>
            <a:r>
              <a:rPr lang="sk-SK" sz="1400" dirty="0" smtClean="0">
                <a:solidFill>
                  <a:srgbClr val="0033CC"/>
                </a:solidFill>
              </a:rPr>
              <a:t>Otočíme smerovú rovinu roviny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 </a:t>
            </a:r>
          </a:p>
          <a:p>
            <a:pPr marL="342900" indent="-342900"/>
            <a:r>
              <a:rPr lang="sk-SK" sz="1400" dirty="0" smtClean="0">
                <a:solidFill>
                  <a:srgbClr val="0033CC"/>
                </a:solidFill>
              </a:rPr>
              <a:t>Zobrazíme otočenú polohu bodu </a:t>
            </a:r>
            <a:r>
              <a:rPr lang="sk-SK" sz="1400" b="1" dirty="0" smtClean="0">
                <a:solidFill>
                  <a:srgbClr val="0033CC"/>
                </a:solidFill>
              </a:rPr>
              <a:t>S</a:t>
            </a:r>
            <a:r>
              <a:rPr lang="sk-SK" sz="1400" dirty="0" smtClean="0">
                <a:solidFill>
                  <a:srgbClr val="0033CC"/>
                </a:solidFill>
              </a:rPr>
              <a:t> a otočené polohy smerových priamok </a:t>
            </a:r>
            <a:r>
              <a:rPr lang="sk-SK" sz="1400" b="1" dirty="0" smtClean="0">
                <a:solidFill>
                  <a:srgbClr val="0033CC"/>
                </a:solidFill>
              </a:rPr>
              <a:t> a´</a:t>
            </a:r>
            <a:r>
              <a:rPr lang="sk-SK" sz="1400" dirty="0" smtClean="0">
                <a:solidFill>
                  <a:srgbClr val="0033CC"/>
                </a:solidFill>
              </a:rPr>
              <a:t>, </a:t>
            </a:r>
            <a:r>
              <a:rPr lang="sk-SK" sz="1400" b="1" dirty="0" smtClean="0">
                <a:solidFill>
                  <a:srgbClr val="0033CC"/>
                </a:solidFill>
              </a:rPr>
              <a:t>b´</a:t>
            </a:r>
            <a:r>
              <a:rPr lang="sk-SK" sz="1400" dirty="0" smtClean="0">
                <a:solidFill>
                  <a:srgbClr val="0033CC"/>
                </a:solidFill>
              </a:rPr>
              <a:t>.</a:t>
            </a:r>
            <a:endParaRPr lang="sk-SK" sz="1400" dirty="0" smtClean="0">
              <a:solidFill>
                <a:srgbClr val="0033CC"/>
              </a:solidFill>
              <a:sym typeface="Symbol"/>
            </a:endParaRPr>
          </a:p>
          <a:p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a´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=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,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b´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=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S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endParaRPr lang="sk-SK" sz="1400" dirty="0" smtClean="0">
              <a:solidFill>
                <a:srgbClr val="0033CC"/>
              </a:solidFill>
              <a:sym typeface="Symbol"/>
            </a:endParaRPr>
          </a:p>
          <a:p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3) 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Priamky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a´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a  </a:t>
            </a:r>
            <a:r>
              <a:rPr lang="sk-SK" sz="1400" b="1" dirty="0" err="1" smtClean="0">
                <a:solidFill>
                  <a:srgbClr val="0033CC"/>
                </a:solidFill>
                <a:sym typeface="Symbol"/>
              </a:rPr>
              <a:t>b´</a:t>
            </a:r>
            <a:r>
              <a:rPr lang="sk-SK" sz="1400" b="1" baseline="-25000" dirty="0" err="1" smtClean="0">
                <a:solidFill>
                  <a:srgbClr val="0033CC"/>
                </a:solidFill>
                <a:sym typeface="Symbol"/>
              </a:rPr>
              <a:t>o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nezvierajú pravý uhol, preto útvar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OPQR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 je rovnobežník ležiaci v rovine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, alebo v rovine rovnobežnej s rovinou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 (Pozri príklad S9 v tejto kapitole a 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/>
              </a:rPr>
              <a:t>stranu 29 v kapitole S1.)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64" name="Oval 26"/>
          <p:cNvSpPr>
            <a:spLocks noChangeAspect="1" noChangeArrowheads="1"/>
          </p:cNvSpPr>
          <p:nvPr/>
        </p:nvSpPr>
        <p:spPr bwMode="auto">
          <a:xfrm flipV="1">
            <a:off x="3507373" y="2930535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26"/>
          <p:cNvSpPr>
            <a:spLocks noChangeAspect="1" noChangeArrowheads="1"/>
          </p:cNvSpPr>
          <p:nvPr/>
        </p:nvSpPr>
        <p:spPr bwMode="auto">
          <a:xfrm flipV="1">
            <a:off x="2606269" y="3046355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26"/>
          <p:cNvSpPr>
            <a:spLocks noChangeAspect="1" noChangeArrowheads="1"/>
          </p:cNvSpPr>
          <p:nvPr/>
        </p:nvSpPr>
        <p:spPr bwMode="auto">
          <a:xfrm flipV="1">
            <a:off x="3387845" y="4171783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26"/>
          <p:cNvSpPr>
            <a:spLocks noChangeAspect="1" noChangeArrowheads="1"/>
          </p:cNvSpPr>
          <p:nvPr/>
        </p:nvSpPr>
        <p:spPr bwMode="auto">
          <a:xfrm flipV="1">
            <a:off x="4948575" y="3453579"/>
            <a:ext cx="46800" cy="4614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Oval 17"/>
          <p:cNvSpPr>
            <a:spLocks noChangeArrowheads="1"/>
          </p:cNvSpPr>
          <p:nvPr/>
        </p:nvSpPr>
        <p:spPr bwMode="auto">
          <a:xfrm flipV="1">
            <a:off x="4813602" y="3269876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34"/>
          <p:cNvSpPr>
            <a:spLocks noChangeArrowheads="1"/>
          </p:cNvSpPr>
          <p:nvPr/>
        </p:nvSpPr>
        <p:spPr bwMode="auto">
          <a:xfrm flipV="1">
            <a:off x="6307440" y="3274286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1" grpId="0"/>
      <p:bldP spid="43" grpId="0"/>
      <p:bldP spid="49" grpId="0"/>
      <p:bldP spid="51" grpId="0"/>
      <p:bldP spid="56" grpId="0" animBg="1"/>
      <p:bldP spid="58" grpId="0"/>
      <p:bldP spid="47" grpId="0" animBg="1"/>
      <p:bldP spid="59" grpId="0"/>
      <p:bldP spid="54" grpId="0"/>
      <p:bldP spid="37" grpId="0"/>
      <p:bldP spid="6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BlokTextu 7"/>
          <p:cNvSpPr txBox="1">
            <a:spLocks noChangeArrowheads="1"/>
          </p:cNvSpPr>
          <p:nvPr/>
        </p:nvSpPr>
        <p:spPr bwMode="auto">
          <a:xfrm>
            <a:off x="8172000" y="2232000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u</a:t>
            </a:r>
            <a:r>
              <a:rPr lang="en-US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BlokTextu 41"/>
          <p:cNvSpPr txBox="1">
            <a:spLocks noChangeArrowheads="1"/>
          </p:cNvSpPr>
          <p:nvPr/>
        </p:nvSpPr>
        <p:spPr bwMode="auto">
          <a:xfrm>
            <a:off x="3071843" y="6453688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 flipV="1">
            <a:off x="921574" y="2253163"/>
            <a:ext cx="3356134" cy="1838801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Freeform 5"/>
          <p:cNvSpPr>
            <a:spLocks/>
          </p:cNvSpPr>
          <p:nvPr/>
        </p:nvSpPr>
        <p:spPr bwMode="auto">
          <a:xfrm>
            <a:off x="3281869" y="1725953"/>
            <a:ext cx="2573179" cy="2574000"/>
          </a:xfrm>
          <a:custGeom>
            <a:avLst/>
            <a:gdLst>
              <a:gd name="T0" fmla="*/ 1133440984 w 7205"/>
              <a:gd name="T1" fmla="*/ 532983463 h 7213"/>
              <a:gd name="T2" fmla="*/ 1124465712 w 7205"/>
              <a:gd name="T3" fmla="*/ 462045525 h 7213"/>
              <a:gd name="T4" fmla="*/ 1106671515 w 7205"/>
              <a:gd name="T5" fmla="*/ 392840964 h 7213"/>
              <a:gd name="T6" fmla="*/ 1080690130 w 7205"/>
              <a:gd name="T7" fmla="*/ 326474146 h 7213"/>
              <a:gd name="T8" fmla="*/ 1046204896 w 7205"/>
              <a:gd name="T9" fmla="*/ 263890723 h 7213"/>
              <a:gd name="T10" fmla="*/ 1004476111 w 7205"/>
              <a:gd name="T11" fmla="*/ 206194017 h 7213"/>
              <a:gd name="T12" fmla="*/ 955661710 w 7205"/>
              <a:gd name="T13" fmla="*/ 154172651 h 7213"/>
              <a:gd name="T14" fmla="*/ 900706125 w 7205"/>
              <a:gd name="T15" fmla="*/ 108614698 h 7213"/>
              <a:gd name="T16" fmla="*/ 840553787 w 7205"/>
              <a:gd name="T17" fmla="*/ 70307861 h 7213"/>
              <a:gd name="T18" fmla="*/ 776150516 w 7205"/>
              <a:gd name="T19" fmla="*/ 40040698 h 7213"/>
              <a:gd name="T20" fmla="*/ 708282809 w 7205"/>
              <a:gd name="T21" fmla="*/ 17813601 h 7213"/>
              <a:gd name="T22" fmla="*/ 638367512 w 7205"/>
              <a:gd name="T23" fmla="*/ 4571520 h 7213"/>
              <a:gd name="T24" fmla="*/ 567350245 w 7205"/>
              <a:gd name="T25" fmla="*/ 0 h 7213"/>
              <a:gd name="T26" fmla="*/ 496333376 w 7205"/>
              <a:gd name="T27" fmla="*/ 4571520 h 7213"/>
              <a:gd name="T28" fmla="*/ 426260937 w 7205"/>
              <a:gd name="T29" fmla="*/ 17813601 h 7213"/>
              <a:gd name="T30" fmla="*/ 358550272 w 7205"/>
              <a:gd name="T31" fmla="*/ 40040698 h 7213"/>
              <a:gd name="T32" fmla="*/ 293989265 w 7205"/>
              <a:gd name="T33" fmla="*/ 70307861 h 7213"/>
              <a:gd name="T34" fmla="*/ 233837324 w 7205"/>
              <a:gd name="T35" fmla="*/ 108614698 h 7213"/>
              <a:gd name="T36" fmla="*/ 179038830 w 7205"/>
              <a:gd name="T37" fmla="*/ 154172651 h 7213"/>
              <a:gd name="T38" fmla="*/ 130381967 w 7205"/>
              <a:gd name="T39" fmla="*/ 206194017 h 7213"/>
              <a:gd name="T40" fmla="*/ 88496016 w 7205"/>
              <a:gd name="T41" fmla="*/ 263890723 h 7213"/>
              <a:gd name="T42" fmla="*/ 54168319 w 7205"/>
              <a:gd name="T43" fmla="*/ 326474146 h 7213"/>
              <a:gd name="T44" fmla="*/ 27871450 w 7205"/>
              <a:gd name="T45" fmla="*/ 392840964 h 7213"/>
              <a:gd name="T46" fmla="*/ 10235178 w 7205"/>
              <a:gd name="T47" fmla="*/ 462045525 h 7213"/>
              <a:gd name="T48" fmla="*/ 1259904 w 7205"/>
              <a:gd name="T49" fmla="*/ 532983463 h 7213"/>
              <a:gd name="T50" fmla="*/ 1259904 w 7205"/>
              <a:gd name="T51" fmla="*/ 604237445 h 7213"/>
              <a:gd name="T52" fmla="*/ 10235178 w 7205"/>
              <a:gd name="T53" fmla="*/ 675018156 h 7213"/>
              <a:gd name="T54" fmla="*/ 27871450 w 7205"/>
              <a:gd name="T55" fmla="*/ 744222221 h 7213"/>
              <a:gd name="T56" fmla="*/ 54168319 w 7205"/>
              <a:gd name="T57" fmla="*/ 810746663 h 7213"/>
              <a:gd name="T58" fmla="*/ 88496016 w 7205"/>
              <a:gd name="T59" fmla="*/ 873172263 h 7213"/>
              <a:gd name="T60" fmla="*/ 130381967 w 7205"/>
              <a:gd name="T61" fmla="*/ 931026544 h 7213"/>
              <a:gd name="T62" fmla="*/ 179038830 w 7205"/>
              <a:gd name="T63" fmla="*/ 983048307 h 7213"/>
              <a:gd name="T64" fmla="*/ 233837324 w 7205"/>
              <a:gd name="T65" fmla="*/ 1028606260 h 7213"/>
              <a:gd name="T66" fmla="*/ 293989265 w 7205"/>
              <a:gd name="T67" fmla="*/ 1066755448 h 7213"/>
              <a:gd name="T68" fmla="*/ 358550272 w 7205"/>
              <a:gd name="T69" fmla="*/ 1097179826 h 7213"/>
              <a:gd name="T70" fmla="*/ 426260937 w 7205"/>
              <a:gd name="T71" fmla="*/ 1119249689 h 7213"/>
              <a:gd name="T72" fmla="*/ 496333376 w 7205"/>
              <a:gd name="T73" fmla="*/ 1132648993 h 7213"/>
              <a:gd name="T74" fmla="*/ 567350245 w 7205"/>
              <a:gd name="T75" fmla="*/ 1137063284 h 7213"/>
              <a:gd name="T76" fmla="*/ 638367512 w 7205"/>
              <a:gd name="T77" fmla="*/ 1132648993 h 7213"/>
              <a:gd name="T78" fmla="*/ 708282809 w 7205"/>
              <a:gd name="T79" fmla="*/ 1119249689 h 7213"/>
              <a:gd name="T80" fmla="*/ 776150516 w 7205"/>
              <a:gd name="T81" fmla="*/ 1097179826 h 7213"/>
              <a:gd name="T82" fmla="*/ 840553787 w 7205"/>
              <a:gd name="T83" fmla="*/ 1066755448 h 7213"/>
              <a:gd name="T84" fmla="*/ 900706125 w 7205"/>
              <a:gd name="T85" fmla="*/ 1028606260 h 7213"/>
              <a:gd name="T86" fmla="*/ 955661710 w 7205"/>
              <a:gd name="T87" fmla="*/ 983048307 h 7213"/>
              <a:gd name="T88" fmla="*/ 1004476111 w 7205"/>
              <a:gd name="T89" fmla="*/ 931026544 h 7213"/>
              <a:gd name="T90" fmla="*/ 1046204896 w 7205"/>
              <a:gd name="T91" fmla="*/ 873172263 h 7213"/>
              <a:gd name="T92" fmla="*/ 1080690130 w 7205"/>
              <a:gd name="T93" fmla="*/ 810746663 h 7213"/>
              <a:gd name="T94" fmla="*/ 1106671515 w 7205"/>
              <a:gd name="T95" fmla="*/ 744222221 h 7213"/>
              <a:gd name="T96" fmla="*/ 1124465712 w 7205"/>
              <a:gd name="T97" fmla="*/ 675018156 h 7213"/>
              <a:gd name="T98" fmla="*/ 1133440984 w 7205"/>
              <a:gd name="T99" fmla="*/ 604237445 h 721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205"/>
              <a:gd name="T151" fmla="*/ 0 h 7213"/>
              <a:gd name="T152" fmla="*/ 7205 w 7205"/>
              <a:gd name="T153" fmla="*/ 7213 h 721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205" h="7213">
                <a:moveTo>
                  <a:pt x="7205" y="3606"/>
                </a:moveTo>
                <a:lnTo>
                  <a:pt x="7198" y="3381"/>
                </a:lnTo>
                <a:lnTo>
                  <a:pt x="7177" y="3155"/>
                </a:lnTo>
                <a:lnTo>
                  <a:pt x="7141" y="2931"/>
                </a:lnTo>
                <a:lnTo>
                  <a:pt x="7092" y="2709"/>
                </a:lnTo>
                <a:lnTo>
                  <a:pt x="7028" y="2492"/>
                </a:lnTo>
                <a:lnTo>
                  <a:pt x="6952" y="2279"/>
                </a:lnTo>
                <a:lnTo>
                  <a:pt x="6863" y="2071"/>
                </a:lnTo>
                <a:lnTo>
                  <a:pt x="6759" y="1869"/>
                </a:lnTo>
                <a:lnTo>
                  <a:pt x="6644" y="1674"/>
                </a:lnTo>
                <a:lnTo>
                  <a:pt x="6517" y="1487"/>
                </a:lnTo>
                <a:lnTo>
                  <a:pt x="6379" y="1308"/>
                </a:lnTo>
                <a:lnTo>
                  <a:pt x="6229" y="1138"/>
                </a:lnTo>
                <a:lnTo>
                  <a:pt x="6069" y="978"/>
                </a:lnTo>
                <a:lnTo>
                  <a:pt x="5899" y="827"/>
                </a:lnTo>
                <a:lnTo>
                  <a:pt x="5720" y="689"/>
                </a:lnTo>
                <a:lnTo>
                  <a:pt x="5533" y="562"/>
                </a:lnTo>
                <a:lnTo>
                  <a:pt x="5338" y="446"/>
                </a:lnTo>
                <a:lnTo>
                  <a:pt x="5136" y="343"/>
                </a:lnTo>
                <a:lnTo>
                  <a:pt x="4929" y="254"/>
                </a:lnTo>
                <a:lnTo>
                  <a:pt x="4716" y="176"/>
                </a:lnTo>
                <a:lnTo>
                  <a:pt x="4498" y="113"/>
                </a:lnTo>
                <a:lnTo>
                  <a:pt x="4278" y="64"/>
                </a:lnTo>
                <a:lnTo>
                  <a:pt x="4054" y="29"/>
                </a:lnTo>
                <a:lnTo>
                  <a:pt x="3829" y="7"/>
                </a:lnTo>
                <a:lnTo>
                  <a:pt x="3603" y="0"/>
                </a:lnTo>
                <a:lnTo>
                  <a:pt x="3377" y="7"/>
                </a:lnTo>
                <a:lnTo>
                  <a:pt x="3152" y="29"/>
                </a:lnTo>
                <a:lnTo>
                  <a:pt x="2928" y="64"/>
                </a:lnTo>
                <a:lnTo>
                  <a:pt x="2707" y="113"/>
                </a:lnTo>
                <a:lnTo>
                  <a:pt x="2490" y="176"/>
                </a:lnTo>
                <a:lnTo>
                  <a:pt x="2277" y="254"/>
                </a:lnTo>
                <a:lnTo>
                  <a:pt x="2069" y="343"/>
                </a:lnTo>
                <a:lnTo>
                  <a:pt x="1867" y="446"/>
                </a:lnTo>
                <a:lnTo>
                  <a:pt x="1672" y="562"/>
                </a:lnTo>
                <a:lnTo>
                  <a:pt x="1485" y="689"/>
                </a:lnTo>
                <a:lnTo>
                  <a:pt x="1306" y="827"/>
                </a:lnTo>
                <a:lnTo>
                  <a:pt x="1137" y="978"/>
                </a:lnTo>
                <a:lnTo>
                  <a:pt x="978" y="1138"/>
                </a:lnTo>
                <a:lnTo>
                  <a:pt x="828" y="1308"/>
                </a:lnTo>
                <a:lnTo>
                  <a:pt x="688" y="1487"/>
                </a:lnTo>
                <a:lnTo>
                  <a:pt x="562" y="1674"/>
                </a:lnTo>
                <a:lnTo>
                  <a:pt x="446" y="1869"/>
                </a:lnTo>
                <a:lnTo>
                  <a:pt x="344" y="2071"/>
                </a:lnTo>
                <a:lnTo>
                  <a:pt x="253" y="2279"/>
                </a:lnTo>
                <a:lnTo>
                  <a:pt x="177" y="2492"/>
                </a:lnTo>
                <a:lnTo>
                  <a:pt x="114" y="2709"/>
                </a:lnTo>
                <a:lnTo>
                  <a:pt x="65" y="2931"/>
                </a:lnTo>
                <a:lnTo>
                  <a:pt x="29" y="3155"/>
                </a:lnTo>
                <a:lnTo>
                  <a:pt x="8" y="3381"/>
                </a:lnTo>
                <a:lnTo>
                  <a:pt x="0" y="3606"/>
                </a:lnTo>
                <a:lnTo>
                  <a:pt x="8" y="3833"/>
                </a:lnTo>
                <a:lnTo>
                  <a:pt x="29" y="4059"/>
                </a:lnTo>
                <a:lnTo>
                  <a:pt x="65" y="4282"/>
                </a:lnTo>
                <a:lnTo>
                  <a:pt x="114" y="4503"/>
                </a:lnTo>
                <a:lnTo>
                  <a:pt x="177" y="4721"/>
                </a:lnTo>
                <a:lnTo>
                  <a:pt x="253" y="4934"/>
                </a:lnTo>
                <a:lnTo>
                  <a:pt x="344" y="5143"/>
                </a:lnTo>
                <a:lnTo>
                  <a:pt x="446" y="5344"/>
                </a:lnTo>
                <a:lnTo>
                  <a:pt x="562" y="5539"/>
                </a:lnTo>
                <a:lnTo>
                  <a:pt x="688" y="5727"/>
                </a:lnTo>
                <a:lnTo>
                  <a:pt x="828" y="5906"/>
                </a:lnTo>
                <a:lnTo>
                  <a:pt x="978" y="6076"/>
                </a:lnTo>
                <a:lnTo>
                  <a:pt x="1137" y="6236"/>
                </a:lnTo>
                <a:lnTo>
                  <a:pt x="1306" y="6385"/>
                </a:lnTo>
                <a:lnTo>
                  <a:pt x="1485" y="6525"/>
                </a:lnTo>
                <a:lnTo>
                  <a:pt x="1672" y="6652"/>
                </a:lnTo>
                <a:lnTo>
                  <a:pt x="1867" y="6767"/>
                </a:lnTo>
                <a:lnTo>
                  <a:pt x="2069" y="6869"/>
                </a:lnTo>
                <a:lnTo>
                  <a:pt x="2277" y="6960"/>
                </a:lnTo>
                <a:lnTo>
                  <a:pt x="2490" y="7036"/>
                </a:lnTo>
                <a:lnTo>
                  <a:pt x="2707" y="7100"/>
                </a:lnTo>
                <a:lnTo>
                  <a:pt x="2928" y="7150"/>
                </a:lnTo>
                <a:lnTo>
                  <a:pt x="3152" y="7185"/>
                </a:lnTo>
                <a:lnTo>
                  <a:pt x="3377" y="7206"/>
                </a:lnTo>
                <a:lnTo>
                  <a:pt x="3603" y="7213"/>
                </a:lnTo>
                <a:lnTo>
                  <a:pt x="3829" y="7206"/>
                </a:lnTo>
                <a:lnTo>
                  <a:pt x="4054" y="7185"/>
                </a:lnTo>
                <a:lnTo>
                  <a:pt x="4278" y="7150"/>
                </a:lnTo>
                <a:lnTo>
                  <a:pt x="4498" y="7100"/>
                </a:lnTo>
                <a:lnTo>
                  <a:pt x="4716" y="7036"/>
                </a:lnTo>
                <a:lnTo>
                  <a:pt x="4929" y="6960"/>
                </a:lnTo>
                <a:lnTo>
                  <a:pt x="5136" y="6869"/>
                </a:lnTo>
                <a:lnTo>
                  <a:pt x="5338" y="6767"/>
                </a:lnTo>
                <a:lnTo>
                  <a:pt x="5533" y="6652"/>
                </a:lnTo>
                <a:lnTo>
                  <a:pt x="5720" y="6525"/>
                </a:lnTo>
                <a:lnTo>
                  <a:pt x="5899" y="6385"/>
                </a:lnTo>
                <a:lnTo>
                  <a:pt x="6069" y="6236"/>
                </a:lnTo>
                <a:lnTo>
                  <a:pt x="6229" y="6076"/>
                </a:lnTo>
                <a:lnTo>
                  <a:pt x="6379" y="5906"/>
                </a:lnTo>
                <a:lnTo>
                  <a:pt x="6517" y="5727"/>
                </a:lnTo>
                <a:lnTo>
                  <a:pt x="6644" y="5539"/>
                </a:lnTo>
                <a:lnTo>
                  <a:pt x="6759" y="5344"/>
                </a:lnTo>
                <a:lnTo>
                  <a:pt x="6863" y="5143"/>
                </a:lnTo>
                <a:lnTo>
                  <a:pt x="6952" y="4934"/>
                </a:lnTo>
                <a:lnTo>
                  <a:pt x="7028" y="4721"/>
                </a:lnTo>
                <a:lnTo>
                  <a:pt x="7092" y="4503"/>
                </a:lnTo>
                <a:lnTo>
                  <a:pt x="7141" y="4282"/>
                </a:lnTo>
                <a:lnTo>
                  <a:pt x="7177" y="4059"/>
                </a:lnTo>
                <a:lnTo>
                  <a:pt x="7198" y="3833"/>
                </a:lnTo>
                <a:lnTo>
                  <a:pt x="7205" y="3606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076" name="Line 8"/>
          <p:cNvSpPr>
            <a:spLocks noChangeShapeType="1"/>
          </p:cNvSpPr>
          <p:nvPr/>
        </p:nvSpPr>
        <p:spPr bwMode="auto">
          <a:xfrm>
            <a:off x="780128" y="2253163"/>
            <a:ext cx="773239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Line 11"/>
          <p:cNvSpPr>
            <a:spLocks noChangeShapeType="1"/>
          </p:cNvSpPr>
          <p:nvPr/>
        </p:nvSpPr>
        <p:spPr bwMode="auto">
          <a:xfrm>
            <a:off x="570101" y="4091963"/>
            <a:ext cx="810672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Line 55"/>
          <p:cNvSpPr>
            <a:spLocks noChangeShapeType="1"/>
          </p:cNvSpPr>
          <p:nvPr/>
        </p:nvSpPr>
        <p:spPr bwMode="auto">
          <a:xfrm>
            <a:off x="3171855" y="3486173"/>
            <a:ext cx="472916" cy="25860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BlokTextu 5"/>
          <p:cNvSpPr txBox="1">
            <a:spLocks noChangeArrowheads="1"/>
          </p:cNvSpPr>
          <p:nvPr/>
        </p:nvSpPr>
        <p:spPr bwMode="auto">
          <a:xfrm>
            <a:off x="7020000" y="4068000"/>
            <a:ext cx="4187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BlokTextu 69"/>
          <p:cNvSpPr txBox="1">
            <a:spLocks noChangeArrowheads="1"/>
          </p:cNvSpPr>
          <p:nvPr/>
        </p:nvSpPr>
        <p:spPr bwMode="auto">
          <a:xfrm>
            <a:off x="3034695" y="345855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BlokTextu 70"/>
          <p:cNvSpPr txBox="1">
            <a:spLocks noChangeArrowheads="1"/>
          </p:cNvSpPr>
          <p:nvPr/>
        </p:nvSpPr>
        <p:spPr bwMode="auto">
          <a:xfrm>
            <a:off x="3546188" y="3712877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s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Line 7"/>
          <p:cNvSpPr>
            <a:spLocks noChangeShapeType="1"/>
          </p:cNvSpPr>
          <p:nvPr/>
        </p:nvSpPr>
        <p:spPr bwMode="auto">
          <a:xfrm flipV="1">
            <a:off x="4567744" y="657248"/>
            <a:ext cx="1429" cy="389477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4567744" y="3014686"/>
            <a:ext cx="1287304" cy="142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 type="oval" w="med" len="med"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567744" y="2253163"/>
            <a:ext cx="1287304" cy="76152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ál 18"/>
          <p:cNvSpPr>
            <a:spLocks noChangeAspect="1"/>
          </p:cNvSpPr>
          <p:nvPr/>
        </p:nvSpPr>
        <p:spPr>
          <a:xfrm>
            <a:off x="4537740" y="2981825"/>
            <a:ext cx="64293" cy="642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4567744" y="755833"/>
            <a:ext cx="1495902" cy="2258853"/>
          </a:xfrm>
          <a:custGeom>
            <a:avLst/>
            <a:gdLst>
              <a:gd name="T0" fmla="*/ 567892645 w 4186"/>
              <a:gd name="T1" fmla="*/ 996091053 h 6324"/>
              <a:gd name="T2" fmla="*/ 586496708 w 4186"/>
              <a:gd name="T3" fmla="*/ 962384477 h 6324"/>
              <a:gd name="T4" fmla="*/ 603208360 w 4186"/>
              <a:gd name="T5" fmla="*/ 927574588 h 6324"/>
              <a:gd name="T6" fmla="*/ 617713129 w 4186"/>
              <a:gd name="T7" fmla="*/ 891820138 h 6324"/>
              <a:gd name="T8" fmla="*/ 630168250 w 4186"/>
              <a:gd name="T9" fmla="*/ 855435450 h 6324"/>
              <a:gd name="T10" fmla="*/ 640574120 w 4186"/>
              <a:gd name="T11" fmla="*/ 818262767 h 6324"/>
              <a:gd name="T12" fmla="*/ 648772312 w 4186"/>
              <a:gd name="T13" fmla="*/ 780460443 h 6324"/>
              <a:gd name="T14" fmla="*/ 654763619 w 4186"/>
              <a:gd name="T15" fmla="*/ 742343396 h 6324"/>
              <a:gd name="T16" fmla="*/ 658547247 w 4186"/>
              <a:gd name="T17" fmla="*/ 703910835 h 6324"/>
              <a:gd name="T18" fmla="*/ 659966356 w 4186"/>
              <a:gd name="T19" fmla="*/ 665321110 h 6324"/>
              <a:gd name="T20" fmla="*/ 659020548 w 4186"/>
              <a:gd name="T21" fmla="*/ 626888549 h 6324"/>
              <a:gd name="T22" fmla="*/ 656024696 w 4186"/>
              <a:gd name="T23" fmla="*/ 588298825 h 6324"/>
              <a:gd name="T24" fmla="*/ 650664325 w 4186"/>
              <a:gd name="T25" fmla="*/ 550023822 h 6324"/>
              <a:gd name="T26" fmla="*/ 643096671 w 4186"/>
              <a:gd name="T27" fmla="*/ 512221498 h 6324"/>
              <a:gd name="T28" fmla="*/ 633479371 w 4186"/>
              <a:gd name="T29" fmla="*/ 474891851 h 6324"/>
              <a:gd name="T30" fmla="*/ 621497154 w 4186"/>
              <a:gd name="T31" fmla="*/ 438192045 h 6324"/>
              <a:gd name="T32" fmla="*/ 607622924 w 4186"/>
              <a:gd name="T33" fmla="*/ 402122376 h 6324"/>
              <a:gd name="T34" fmla="*/ 591226143 w 4186"/>
              <a:gd name="T35" fmla="*/ 367155325 h 6324"/>
              <a:gd name="T36" fmla="*/ 573253016 w 4186"/>
              <a:gd name="T37" fmla="*/ 332975674 h 6324"/>
              <a:gd name="T38" fmla="*/ 553230242 w 4186"/>
              <a:gd name="T39" fmla="*/ 300213659 h 6324"/>
              <a:gd name="T40" fmla="*/ 531315455 w 4186"/>
              <a:gd name="T41" fmla="*/ 268396603 h 6324"/>
              <a:gd name="T42" fmla="*/ 507508656 w 4186"/>
              <a:gd name="T43" fmla="*/ 237997185 h 6324"/>
              <a:gd name="T44" fmla="*/ 481967875 w 4186"/>
              <a:gd name="T45" fmla="*/ 209015402 h 6324"/>
              <a:gd name="T46" fmla="*/ 454692717 w 4186"/>
              <a:gd name="T47" fmla="*/ 181608767 h 6324"/>
              <a:gd name="T48" fmla="*/ 425998450 w 4186"/>
              <a:gd name="T49" fmla="*/ 155934539 h 6324"/>
              <a:gd name="T50" fmla="*/ 395727340 w 4186"/>
              <a:gd name="T51" fmla="*/ 131677948 h 6324"/>
              <a:gd name="T52" fmla="*/ 364353284 w 4186"/>
              <a:gd name="T53" fmla="*/ 109626791 h 6324"/>
              <a:gd name="T54" fmla="*/ 331402088 w 4186"/>
              <a:gd name="T55" fmla="*/ 89307967 h 6324"/>
              <a:gd name="T56" fmla="*/ 297505084 w 4186"/>
              <a:gd name="T57" fmla="*/ 70879483 h 6324"/>
              <a:gd name="T58" fmla="*/ 262662273 w 4186"/>
              <a:gd name="T59" fmla="*/ 54498475 h 6324"/>
              <a:gd name="T60" fmla="*/ 226715621 w 4186"/>
              <a:gd name="T61" fmla="*/ 40164933 h 6324"/>
              <a:gd name="T62" fmla="*/ 190138382 w 4186"/>
              <a:gd name="T63" fmla="*/ 28036836 h 6324"/>
              <a:gd name="T64" fmla="*/ 152930654 w 4186"/>
              <a:gd name="T65" fmla="*/ 17798650 h 6324"/>
              <a:gd name="T66" fmla="*/ 115249625 w 4186"/>
              <a:gd name="T67" fmla="*/ 9923064 h 6324"/>
              <a:gd name="T68" fmla="*/ 76938429 w 4186"/>
              <a:gd name="T69" fmla="*/ 4410074 h 6324"/>
              <a:gd name="T70" fmla="*/ 38626849 w 4186"/>
              <a:gd name="T71" fmla="*/ 1102519 h 6324"/>
              <a:gd name="T72" fmla="*/ 0 w 4186"/>
              <a:gd name="T73" fmla="*/ 0 h 632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186"/>
              <a:gd name="T112" fmla="*/ 0 h 6324"/>
              <a:gd name="T113" fmla="*/ 4186 w 4186"/>
              <a:gd name="T114" fmla="*/ 6324 h 632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186" h="6324">
                <a:moveTo>
                  <a:pt x="3602" y="6324"/>
                </a:moveTo>
                <a:lnTo>
                  <a:pt x="3720" y="6110"/>
                </a:lnTo>
                <a:lnTo>
                  <a:pt x="3826" y="5889"/>
                </a:lnTo>
                <a:lnTo>
                  <a:pt x="3918" y="5662"/>
                </a:lnTo>
                <a:lnTo>
                  <a:pt x="3997" y="5431"/>
                </a:lnTo>
                <a:lnTo>
                  <a:pt x="4063" y="5195"/>
                </a:lnTo>
                <a:lnTo>
                  <a:pt x="4115" y="4955"/>
                </a:lnTo>
                <a:lnTo>
                  <a:pt x="4153" y="4713"/>
                </a:lnTo>
                <a:lnTo>
                  <a:pt x="4177" y="4469"/>
                </a:lnTo>
                <a:lnTo>
                  <a:pt x="4186" y="4224"/>
                </a:lnTo>
                <a:lnTo>
                  <a:pt x="4180" y="3980"/>
                </a:lnTo>
                <a:lnTo>
                  <a:pt x="4161" y="3735"/>
                </a:lnTo>
                <a:lnTo>
                  <a:pt x="4127" y="3492"/>
                </a:lnTo>
                <a:lnTo>
                  <a:pt x="4079" y="3252"/>
                </a:lnTo>
                <a:lnTo>
                  <a:pt x="4018" y="3015"/>
                </a:lnTo>
                <a:lnTo>
                  <a:pt x="3942" y="2782"/>
                </a:lnTo>
                <a:lnTo>
                  <a:pt x="3854" y="2553"/>
                </a:lnTo>
                <a:lnTo>
                  <a:pt x="3750" y="2331"/>
                </a:lnTo>
                <a:lnTo>
                  <a:pt x="3636" y="2114"/>
                </a:lnTo>
                <a:lnTo>
                  <a:pt x="3509" y="1906"/>
                </a:lnTo>
                <a:lnTo>
                  <a:pt x="3370" y="1704"/>
                </a:lnTo>
                <a:lnTo>
                  <a:pt x="3219" y="1511"/>
                </a:lnTo>
                <a:lnTo>
                  <a:pt x="3057" y="1327"/>
                </a:lnTo>
                <a:lnTo>
                  <a:pt x="2884" y="1153"/>
                </a:lnTo>
                <a:lnTo>
                  <a:pt x="2702" y="990"/>
                </a:lnTo>
                <a:lnTo>
                  <a:pt x="2510" y="836"/>
                </a:lnTo>
                <a:lnTo>
                  <a:pt x="2311" y="696"/>
                </a:lnTo>
                <a:lnTo>
                  <a:pt x="2102" y="567"/>
                </a:lnTo>
                <a:lnTo>
                  <a:pt x="1887" y="450"/>
                </a:lnTo>
                <a:lnTo>
                  <a:pt x="1666" y="346"/>
                </a:lnTo>
                <a:lnTo>
                  <a:pt x="1438" y="255"/>
                </a:lnTo>
                <a:lnTo>
                  <a:pt x="1206" y="178"/>
                </a:lnTo>
                <a:lnTo>
                  <a:pt x="970" y="113"/>
                </a:lnTo>
                <a:lnTo>
                  <a:pt x="731" y="63"/>
                </a:lnTo>
                <a:lnTo>
                  <a:pt x="488" y="28"/>
                </a:lnTo>
                <a:lnTo>
                  <a:pt x="245" y="7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prstDash val="dashDot"/>
            <a:round/>
            <a:headEnd/>
            <a:tailEnd type="oval" w="med" len="med"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lokTextu 20"/>
          <p:cNvSpPr txBox="1">
            <a:spLocks noChangeArrowheads="1"/>
          </p:cNvSpPr>
          <p:nvPr/>
        </p:nvSpPr>
        <p:spPr bwMode="auto">
          <a:xfrm>
            <a:off x="5832000" y="2880000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(S)</a:t>
            </a:r>
          </a:p>
        </p:txBody>
      </p:sp>
      <p:sp>
        <p:nvSpPr>
          <p:cNvPr id="22" name="BlokTextu 21"/>
          <p:cNvSpPr txBox="1">
            <a:spLocks noChangeArrowheads="1"/>
          </p:cNvSpPr>
          <p:nvPr/>
        </p:nvSpPr>
        <p:spPr bwMode="auto">
          <a:xfrm>
            <a:off x="4186268" y="528661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BlokTextu 23"/>
          <p:cNvSpPr txBox="1">
            <a:spLocks noChangeArrowheads="1"/>
          </p:cNvSpPr>
          <p:nvPr/>
        </p:nvSpPr>
        <p:spPr bwMode="auto">
          <a:xfrm>
            <a:off x="447229" y="1886400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921574" y="755833"/>
            <a:ext cx="3646170" cy="149733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3430459" y="755833"/>
            <a:ext cx="1137285" cy="3684746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2487484" y="755833"/>
            <a:ext cx="2080260" cy="4071937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BlokTextu 35"/>
          <p:cNvSpPr txBox="1">
            <a:spLocks noChangeArrowheads="1"/>
          </p:cNvSpPr>
          <p:nvPr/>
        </p:nvSpPr>
        <p:spPr bwMode="auto">
          <a:xfrm>
            <a:off x="2243168" y="4443436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BlokTextu 36"/>
          <p:cNvSpPr txBox="1">
            <a:spLocks noChangeArrowheads="1"/>
          </p:cNvSpPr>
          <p:nvPr/>
        </p:nvSpPr>
        <p:spPr bwMode="auto">
          <a:xfrm>
            <a:off x="3200430" y="4091963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BlokTextu 9"/>
          <p:cNvSpPr txBox="1">
            <a:spLocks noChangeArrowheads="1"/>
          </p:cNvSpPr>
          <p:nvPr/>
        </p:nvSpPr>
        <p:spPr bwMode="auto">
          <a:xfrm>
            <a:off x="3391883" y="1821680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BlokTextu 39"/>
          <p:cNvSpPr txBox="1">
            <a:spLocks noChangeArrowheads="1"/>
          </p:cNvSpPr>
          <p:nvPr/>
        </p:nvSpPr>
        <p:spPr bwMode="auto">
          <a:xfrm>
            <a:off x="4173409" y="4802053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BlokTextu 40"/>
          <p:cNvSpPr txBox="1">
            <a:spLocks noChangeArrowheads="1"/>
          </p:cNvSpPr>
          <p:nvPr/>
        </p:nvSpPr>
        <p:spPr bwMode="auto">
          <a:xfrm>
            <a:off x="4107686" y="5969341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BlokTextu 42"/>
          <p:cNvSpPr txBox="1">
            <a:spLocks noChangeArrowheads="1"/>
          </p:cNvSpPr>
          <p:nvPr/>
        </p:nvSpPr>
        <p:spPr bwMode="auto">
          <a:xfrm>
            <a:off x="2034570" y="5709308"/>
            <a:ext cx="3674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F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Freeform 17"/>
          <p:cNvSpPr>
            <a:spLocks/>
          </p:cNvSpPr>
          <p:nvPr/>
        </p:nvSpPr>
        <p:spPr bwMode="auto">
          <a:xfrm>
            <a:off x="2766090" y="4440578"/>
            <a:ext cx="740093" cy="1367314"/>
          </a:xfrm>
          <a:custGeom>
            <a:avLst/>
            <a:gdLst>
              <a:gd name="T0" fmla="*/ 0 w 2070"/>
              <a:gd name="T1" fmla="*/ 602790356 h 3829"/>
              <a:gd name="T2" fmla="*/ 20989147 w 2070"/>
              <a:gd name="T3" fmla="*/ 596178557 h 3829"/>
              <a:gd name="T4" fmla="*/ 41978691 w 2070"/>
              <a:gd name="T5" fmla="*/ 588622046 h 3829"/>
              <a:gd name="T6" fmla="*/ 62494312 w 2070"/>
              <a:gd name="T7" fmla="*/ 579963305 h 3829"/>
              <a:gd name="T8" fmla="*/ 82536786 w 2070"/>
              <a:gd name="T9" fmla="*/ 570202729 h 3829"/>
              <a:gd name="T10" fmla="*/ 102105728 w 2070"/>
              <a:gd name="T11" fmla="*/ 559655355 h 3829"/>
              <a:gd name="T12" fmla="*/ 121043452 w 2070"/>
              <a:gd name="T13" fmla="*/ 548005751 h 3829"/>
              <a:gd name="T14" fmla="*/ 139507619 w 2070"/>
              <a:gd name="T15" fmla="*/ 535411433 h 3829"/>
              <a:gd name="T16" fmla="*/ 157340940 w 2070"/>
              <a:gd name="T17" fmla="*/ 522029922 h 3829"/>
              <a:gd name="T18" fmla="*/ 174384908 w 2070"/>
              <a:gd name="T19" fmla="*/ 507704094 h 3829"/>
              <a:gd name="T20" fmla="*/ 190639525 w 2070"/>
              <a:gd name="T21" fmla="*/ 492591073 h 3829"/>
              <a:gd name="T22" fmla="*/ 206105186 w 2070"/>
              <a:gd name="T23" fmla="*/ 476690856 h 3829"/>
              <a:gd name="T24" fmla="*/ 221097763 w 2070"/>
              <a:gd name="T25" fmla="*/ 460003446 h 3829"/>
              <a:gd name="T26" fmla="*/ 234985515 w 2070"/>
              <a:gd name="T27" fmla="*/ 442529237 h 3829"/>
              <a:gd name="T28" fmla="*/ 247926203 w 2070"/>
              <a:gd name="T29" fmla="*/ 424582474 h 3829"/>
              <a:gd name="T30" fmla="*/ 260077936 w 2070"/>
              <a:gd name="T31" fmla="*/ 406005936 h 3829"/>
              <a:gd name="T32" fmla="*/ 271282605 w 2070"/>
              <a:gd name="T33" fmla="*/ 386642302 h 3829"/>
              <a:gd name="T34" fmla="*/ 281540608 w 2070"/>
              <a:gd name="T35" fmla="*/ 366806511 h 3829"/>
              <a:gd name="T36" fmla="*/ 290851547 w 2070"/>
              <a:gd name="T37" fmla="*/ 346655683 h 3829"/>
              <a:gd name="T38" fmla="*/ 299058109 w 2070"/>
              <a:gd name="T39" fmla="*/ 326032697 h 3829"/>
              <a:gd name="T40" fmla="*/ 306159498 w 2070"/>
              <a:gd name="T41" fmla="*/ 304937156 h 3829"/>
              <a:gd name="T42" fmla="*/ 312314220 w 2070"/>
              <a:gd name="T43" fmla="*/ 283526975 h 3829"/>
              <a:gd name="T44" fmla="*/ 317206455 w 2070"/>
              <a:gd name="T45" fmla="*/ 261959674 h 3829"/>
              <a:gd name="T46" fmla="*/ 321309736 w 2070"/>
              <a:gd name="T47" fmla="*/ 239919817 h 3829"/>
              <a:gd name="T48" fmla="*/ 324308241 w 2070"/>
              <a:gd name="T49" fmla="*/ 218037479 h 3829"/>
              <a:gd name="T50" fmla="*/ 326044260 w 2070"/>
              <a:gd name="T51" fmla="*/ 195840054 h 3829"/>
              <a:gd name="T52" fmla="*/ 326675503 w 2070"/>
              <a:gd name="T53" fmla="*/ 173642679 h 3829"/>
              <a:gd name="T54" fmla="*/ 326359683 w 2070"/>
              <a:gd name="T55" fmla="*/ 151445305 h 3829"/>
              <a:gd name="T56" fmla="*/ 324781773 w 2070"/>
              <a:gd name="T57" fmla="*/ 129090808 h 3829"/>
              <a:gd name="T58" fmla="*/ 322256800 w 2070"/>
              <a:gd name="T59" fmla="*/ 107050952 h 3829"/>
              <a:gd name="T60" fmla="*/ 318468942 w 2070"/>
              <a:gd name="T61" fmla="*/ 85011070 h 3829"/>
              <a:gd name="T62" fmla="*/ 313734815 w 2070"/>
              <a:gd name="T63" fmla="*/ 63443372 h 3829"/>
              <a:gd name="T64" fmla="*/ 307895516 w 2070"/>
              <a:gd name="T65" fmla="*/ 41875661 h 3829"/>
              <a:gd name="T66" fmla="*/ 300951839 w 2070"/>
              <a:gd name="T67" fmla="*/ 20780510 h 3829"/>
              <a:gd name="T68" fmla="*/ 293061098 w 2070"/>
              <a:gd name="T69" fmla="*/ 0 h 382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070"/>
              <a:gd name="T106" fmla="*/ 0 h 3829"/>
              <a:gd name="T107" fmla="*/ 2070 w 2070"/>
              <a:gd name="T108" fmla="*/ 3829 h 382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070" h="3829">
                <a:moveTo>
                  <a:pt x="0" y="3829"/>
                </a:moveTo>
                <a:lnTo>
                  <a:pt x="133" y="3787"/>
                </a:lnTo>
                <a:lnTo>
                  <a:pt x="266" y="3739"/>
                </a:lnTo>
                <a:lnTo>
                  <a:pt x="396" y="3684"/>
                </a:lnTo>
                <a:lnTo>
                  <a:pt x="523" y="3622"/>
                </a:lnTo>
                <a:lnTo>
                  <a:pt x="647" y="3555"/>
                </a:lnTo>
                <a:lnTo>
                  <a:pt x="767" y="3481"/>
                </a:lnTo>
                <a:lnTo>
                  <a:pt x="884" y="3401"/>
                </a:lnTo>
                <a:lnTo>
                  <a:pt x="997" y="3316"/>
                </a:lnTo>
                <a:lnTo>
                  <a:pt x="1105" y="3225"/>
                </a:lnTo>
                <a:lnTo>
                  <a:pt x="1208" y="3129"/>
                </a:lnTo>
                <a:lnTo>
                  <a:pt x="1306" y="3028"/>
                </a:lnTo>
                <a:lnTo>
                  <a:pt x="1401" y="2922"/>
                </a:lnTo>
                <a:lnTo>
                  <a:pt x="1489" y="2811"/>
                </a:lnTo>
                <a:lnTo>
                  <a:pt x="1571" y="2697"/>
                </a:lnTo>
                <a:lnTo>
                  <a:pt x="1648" y="2579"/>
                </a:lnTo>
                <a:lnTo>
                  <a:pt x="1719" y="2456"/>
                </a:lnTo>
                <a:lnTo>
                  <a:pt x="1784" y="2330"/>
                </a:lnTo>
                <a:lnTo>
                  <a:pt x="1843" y="2202"/>
                </a:lnTo>
                <a:lnTo>
                  <a:pt x="1895" y="2071"/>
                </a:lnTo>
                <a:lnTo>
                  <a:pt x="1940" y="1937"/>
                </a:lnTo>
                <a:lnTo>
                  <a:pt x="1979" y="1801"/>
                </a:lnTo>
                <a:lnTo>
                  <a:pt x="2010" y="1664"/>
                </a:lnTo>
                <a:lnTo>
                  <a:pt x="2036" y="1524"/>
                </a:lnTo>
                <a:lnTo>
                  <a:pt x="2055" y="1385"/>
                </a:lnTo>
                <a:lnTo>
                  <a:pt x="2066" y="1244"/>
                </a:lnTo>
                <a:lnTo>
                  <a:pt x="2070" y="1103"/>
                </a:lnTo>
                <a:lnTo>
                  <a:pt x="2068" y="962"/>
                </a:lnTo>
                <a:lnTo>
                  <a:pt x="2058" y="820"/>
                </a:lnTo>
                <a:lnTo>
                  <a:pt x="2042" y="680"/>
                </a:lnTo>
                <a:lnTo>
                  <a:pt x="2018" y="540"/>
                </a:lnTo>
                <a:lnTo>
                  <a:pt x="1988" y="403"/>
                </a:lnTo>
                <a:lnTo>
                  <a:pt x="1951" y="266"/>
                </a:lnTo>
                <a:lnTo>
                  <a:pt x="1907" y="132"/>
                </a:lnTo>
                <a:lnTo>
                  <a:pt x="1857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Freeform 18"/>
          <p:cNvSpPr>
            <a:spLocks/>
          </p:cNvSpPr>
          <p:nvPr/>
        </p:nvSpPr>
        <p:spPr bwMode="auto">
          <a:xfrm>
            <a:off x="2487484" y="4827770"/>
            <a:ext cx="1405890" cy="632936"/>
          </a:xfrm>
          <a:custGeom>
            <a:avLst/>
            <a:gdLst>
              <a:gd name="T0" fmla="*/ 0 w 3936"/>
              <a:gd name="T1" fmla="*/ 0 h 1772"/>
              <a:gd name="T2" fmla="*/ 8662988 w 3936"/>
              <a:gd name="T3" fmla="*/ 20003677 h 1772"/>
              <a:gd name="T4" fmla="*/ 18271333 w 3936"/>
              <a:gd name="T5" fmla="*/ 39692236 h 1772"/>
              <a:gd name="T6" fmla="*/ 28981802 w 3936"/>
              <a:gd name="T7" fmla="*/ 58750961 h 1772"/>
              <a:gd name="T8" fmla="*/ 40637621 w 3936"/>
              <a:gd name="T9" fmla="*/ 77179833 h 1772"/>
              <a:gd name="T10" fmla="*/ 53080852 w 3936"/>
              <a:gd name="T11" fmla="*/ 95293190 h 1772"/>
              <a:gd name="T12" fmla="*/ 66469030 w 3936"/>
              <a:gd name="T13" fmla="*/ 112619173 h 1772"/>
              <a:gd name="T14" fmla="*/ 80645005 w 3936"/>
              <a:gd name="T15" fmla="*/ 129157732 h 1772"/>
              <a:gd name="T16" fmla="*/ 95608379 w 3936"/>
              <a:gd name="T17" fmla="*/ 145223613 h 1772"/>
              <a:gd name="T18" fmla="*/ 111359575 w 3936"/>
              <a:gd name="T19" fmla="*/ 160344535 h 1772"/>
              <a:gd name="T20" fmla="*/ 127740587 w 3936"/>
              <a:gd name="T21" fmla="*/ 174835618 h 1772"/>
              <a:gd name="T22" fmla="*/ 144908998 w 3936"/>
              <a:gd name="T23" fmla="*/ 188381345 h 1772"/>
              <a:gd name="T24" fmla="*/ 162550087 w 3936"/>
              <a:gd name="T25" fmla="*/ 201139673 h 1772"/>
              <a:gd name="T26" fmla="*/ 180978577 w 3936"/>
              <a:gd name="T27" fmla="*/ 213110651 h 1772"/>
              <a:gd name="T28" fmla="*/ 199879744 w 3936"/>
              <a:gd name="T29" fmla="*/ 223978666 h 1772"/>
              <a:gd name="T30" fmla="*/ 219411198 w 3936"/>
              <a:gd name="T31" fmla="*/ 234059281 h 1772"/>
              <a:gd name="T32" fmla="*/ 239099765 w 3936"/>
              <a:gd name="T33" fmla="*/ 243037378 h 1772"/>
              <a:gd name="T34" fmla="*/ 259576129 w 3936"/>
              <a:gd name="T35" fmla="*/ 251070120 h 1772"/>
              <a:gd name="T36" fmla="*/ 280210052 w 3936"/>
              <a:gd name="T37" fmla="*/ 258315860 h 1772"/>
              <a:gd name="T38" fmla="*/ 301158696 w 3936"/>
              <a:gd name="T39" fmla="*/ 264301126 h 1772"/>
              <a:gd name="T40" fmla="*/ 322422460 w 3936"/>
              <a:gd name="T41" fmla="*/ 269498993 h 1772"/>
              <a:gd name="T42" fmla="*/ 344001342 w 3936"/>
              <a:gd name="T43" fmla="*/ 273436783 h 1772"/>
              <a:gd name="T44" fmla="*/ 365580224 w 3936"/>
              <a:gd name="T45" fmla="*/ 276429217 h 1772"/>
              <a:gd name="T46" fmla="*/ 387316666 w 3936"/>
              <a:gd name="T47" fmla="*/ 278319531 h 1772"/>
              <a:gd name="T48" fmla="*/ 409210270 w 3936"/>
              <a:gd name="T49" fmla="*/ 279106930 h 1772"/>
              <a:gd name="T50" fmla="*/ 431104370 w 3936"/>
              <a:gd name="T51" fmla="*/ 278949371 h 1772"/>
              <a:gd name="T52" fmla="*/ 452840811 w 3936"/>
              <a:gd name="T53" fmla="*/ 277689294 h 1772"/>
              <a:gd name="T54" fmla="*/ 474734415 w 3936"/>
              <a:gd name="T55" fmla="*/ 275169140 h 1772"/>
              <a:gd name="T56" fmla="*/ 496155738 w 3936"/>
              <a:gd name="T57" fmla="*/ 271861587 h 1772"/>
              <a:gd name="T58" fmla="*/ 517577061 w 3936"/>
              <a:gd name="T59" fmla="*/ 267451120 h 1772"/>
              <a:gd name="T60" fmla="*/ 538683662 w 3936"/>
              <a:gd name="T61" fmla="*/ 262096091 h 1772"/>
              <a:gd name="T62" fmla="*/ 559632306 w 3936"/>
              <a:gd name="T63" fmla="*/ 255480588 h 1772"/>
              <a:gd name="T64" fmla="*/ 580108670 w 3936"/>
              <a:gd name="T65" fmla="*/ 247920127 h 1772"/>
              <a:gd name="T66" fmla="*/ 600112356 w 3936"/>
              <a:gd name="T67" fmla="*/ 239571869 h 1772"/>
              <a:gd name="T68" fmla="*/ 619958482 w 3936"/>
              <a:gd name="T69" fmla="*/ 230121491 h 177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36"/>
              <a:gd name="T106" fmla="*/ 0 h 1772"/>
              <a:gd name="T107" fmla="*/ 3936 w 3936"/>
              <a:gd name="T108" fmla="*/ 1772 h 177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36" h="1772">
                <a:moveTo>
                  <a:pt x="0" y="0"/>
                </a:moveTo>
                <a:lnTo>
                  <a:pt x="55" y="127"/>
                </a:lnTo>
                <a:lnTo>
                  <a:pt x="116" y="252"/>
                </a:lnTo>
                <a:lnTo>
                  <a:pt x="184" y="373"/>
                </a:lnTo>
                <a:lnTo>
                  <a:pt x="258" y="490"/>
                </a:lnTo>
                <a:lnTo>
                  <a:pt x="337" y="605"/>
                </a:lnTo>
                <a:lnTo>
                  <a:pt x="422" y="715"/>
                </a:lnTo>
                <a:lnTo>
                  <a:pt x="512" y="820"/>
                </a:lnTo>
                <a:lnTo>
                  <a:pt x="607" y="922"/>
                </a:lnTo>
                <a:lnTo>
                  <a:pt x="707" y="1018"/>
                </a:lnTo>
                <a:lnTo>
                  <a:pt x="811" y="1110"/>
                </a:lnTo>
                <a:lnTo>
                  <a:pt x="920" y="1196"/>
                </a:lnTo>
                <a:lnTo>
                  <a:pt x="1032" y="1277"/>
                </a:lnTo>
                <a:lnTo>
                  <a:pt x="1149" y="1353"/>
                </a:lnTo>
                <a:lnTo>
                  <a:pt x="1269" y="1422"/>
                </a:lnTo>
                <a:lnTo>
                  <a:pt x="1393" y="1486"/>
                </a:lnTo>
                <a:lnTo>
                  <a:pt x="1518" y="1543"/>
                </a:lnTo>
                <a:lnTo>
                  <a:pt x="1648" y="1594"/>
                </a:lnTo>
                <a:lnTo>
                  <a:pt x="1779" y="1640"/>
                </a:lnTo>
                <a:lnTo>
                  <a:pt x="1912" y="1678"/>
                </a:lnTo>
                <a:lnTo>
                  <a:pt x="2047" y="1711"/>
                </a:lnTo>
                <a:lnTo>
                  <a:pt x="2184" y="1736"/>
                </a:lnTo>
                <a:lnTo>
                  <a:pt x="2321" y="1755"/>
                </a:lnTo>
                <a:lnTo>
                  <a:pt x="2459" y="1767"/>
                </a:lnTo>
                <a:lnTo>
                  <a:pt x="2598" y="1772"/>
                </a:lnTo>
                <a:lnTo>
                  <a:pt x="2737" y="1771"/>
                </a:lnTo>
                <a:lnTo>
                  <a:pt x="2875" y="1763"/>
                </a:lnTo>
                <a:lnTo>
                  <a:pt x="3014" y="1747"/>
                </a:lnTo>
                <a:lnTo>
                  <a:pt x="3150" y="1726"/>
                </a:lnTo>
                <a:lnTo>
                  <a:pt x="3286" y="1698"/>
                </a:lnTo>
                <a:lnTo>
                  <a:pt x="3420" y="1664"/>
                </a:lnTo>
                <a:lnTo>
                  <a:pt x="3553" y="1622"/>
                </a:lnTo>
                <a:lnTo>
                  <a:pt x="3683" y="1574"/>
                </a:lnTo>
                <a:lnTo>
                  <a:pt x="3810" y="1521"/>
                </a:lnTo>
                <a:lnTo>
                  <a:pt x="3936" y="1461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Freeform 19"/>
          <p:cNvSpPr>
            <a:spLocks/>
          </p:cNvSpPr>
          <p:nvPr/>
        </p:nvSpPr>
        <p:spPr bwMode="auto">
          <a:xfrm>
            <a:off x="2274600" y="4430578"/>
            <a:ext cx="2037398" cy="2040255"/>
          </a:xfrm>
          <a:custGeom>
            <a:avLst/>
            <a:gdLst>
              <a:gd name="T0" fmla="*/ 897018453 w 5705"/>
              <a:gd name="T1" fmla="*/ 417716152 h 5712"/>
              <a:gd name="T2" fmla="*/ 887886376 w 5705"/>
              <a:gd name="T3" fmla="*/ 354239491 h 5712"/>
              <a:gd name="T4" fmla="*/ 869936492 w 5705"/>
              <a:gd name="T5" fmla="*/ 292653243 h 5712"/>
              <a:gd name="T6" fmla="*/ 843326729 w 5705"/>
              <a:gd name="T7" fmla="*/ 234216991 h 5712"/>
              <a:gd name="T8" fmla="*/ 808686618 w 5705"/>
              <a:gd name="T9" fmla="*/ 180191160 h 5712"/>
              <a:gd name="T10" fmla="*/ 766803819 w 5705"/>
              <a:gd name="T11" fmla="*/ 131677970 h 5712"/>
              <a:gd name="T12" fmla="*/ 718307863 w 5705"/>
              <a:gd name="T13" fmla="*/ 89780660 h 5712"/>
              <a:gd name="T14" fmla="*/ 664300677 w 5705"/>
              <a:gd name="T15" fmla="*/ 55128325 h 5712"/>
              <a:gd name="T16" fmla="*/ 606200049 w 5705"/>
              <a:gd name="T17" fmla="*/ 28509121 h 5712"/>
              <a:gd name="T18" fmla="*/ 544635310 w 5705"/>
              <a:gd name="T19" fmla="*/ 10238184 h 5712"/>
              <a:gd name="T20" fmla="*/ 481180985 w 5705"/>
              <a:gd name="T21" fmla="*/ 1102519 h 5712"/>
              <a:gd name="T22" fmla="*/ 417097326 w 5705"/>
              <a:gd name="T23" fmla="*/ 1102519 h 5712"/>
              <a:gd name="T24" fmla="*/ 353642901 w 5705"/>
              <a:gd name="T25" fmla="*/ 10238184 h 5712"/>
              <a:gd name="T26" fmla="*/ 292235694 w 5705"/>
              <a:gd name="T27" fmla="*/ 28509121 h 5712"/>
              <a:gd name="T28" fmla="*/ 233820002 w 5705"/>
              <a:gd name="T29" fmla="*/ 55128325 h 5712"/>
              <a:gd name="T30" fmla="*/ 179970696 w 5705"/>
              <a:gd name="T31" fmla="*/ 89780660 h 5712"/>
              <a:gd name="T32" fmla="*/ 131631874 w 5705"/>
              <a:gd name="T33" fmla="*/ 131677970 h 5712"/>
              <a:gd name="T34" fmla="*/ 89591519 w 5705"/>
              <a:gd name="T35" fmla="*/ 180191160 h 5712"/>
              <a:gd name="T36" fmla="*/ 54951606 w 5705"/>
              <a:gd name="T37" fmla="*/ 234216991 h 5712"/>
              <a:gd name="T38" fmla="*/ 28499363 w 5705"/>
              <a:gd name="T39" fmla="*/ 292653243 h 5712"/>
              <a:gd name="T40" fmla="*/ 10234405 w 5705"/>
              <a:gd name="T41" fmla="*/ 354239491 h 5712"/>
              <a:gd name="T42" fmla="*/ 1102326 w 5705"/>
              <a:gd name="T43" fmla="*/ 417716152 h 5712"/>
              <a:gd name="T44" fmla="*/ 1102326 w 5705"/>
              <a:gd name="T45" fmla="*/ 481822556 h 5712"/>
              <a:gd name="T46" fmla="*/ 10234405 w 5705"/>
              <a:gd name="T47" fmla="*/ 545456281 h 5712"/>
              <a:gd name="T48" fmla="*/ 28499363 w 5705"/>
              <a:gd name="T49" fmla="*/ 607042528 h 5712"/>
              <a:gd name="T50" fmla="*/ 54951606 w 5705"/>
              <a:gd name="T51" fmla="*/ 665478780 h 5712"/>
              <a:gd name="T52" fmla="*/ 89591519 w 5705"/>
              <a:gd name="T53" fmla="*/ 719347002 h 5712"/>
              <a:gd name="T54" fmla="*/ 131631874 w 5705"/>
              <a:gd name="T55" fmla="*/ 768017751 h 5712"/>
              <a:gd name="T56" fmla="*/ 179970696 w 5705"/>
              <a:gd name="T57" fmla="*/ 809915037 h 5712"/>
              <a:gd name="T58" fmla="*/ 233820002 w 5705"/>
              <a:gd name="T59" fmla="*/ 844567571 h 5712"/>
              <a:gd name="T60" fmla="*/ 292235694 w 5705"/>
              <a:gd name="T61" fmla="*/ 871186761 h 5712"/>
              <a:gd name="T62" fmla="*/ 353642901 w 5705"/>
              <a:gd name="T63" fmla="*/ 889457293 h 5712"/>
              <a:gd name="T64" fmla="*/ 417097326 w 5705"/>
              <a:gd name="T65" fmla="*/ 898593352 h 5712"/>
              <a:gd name="T66" fmla="*/ 481180985 w 5705"/>
              <a:gd name="T67" fmla="*/ 898593352 h 5712"/>
              <a:gd name="T68" fmla="*/ 544635310 w 5705"/>
              <a:gd name="T69" fmla="*/ 889457293 h 5712"/>
              <a:gd name="T70" fmla="*/ 606200049 w 5705"/>
              <a:gd name="T71" fmla="*/ 871186761 h 5712"/>
              <a:gd name="T72" fmla="*/ 664300677 w 5705"/>
              <a:gd name="T73" fmla="*/ 844567571 h 5712"/>
              <a:gd name="T74" fmla="*/ 718307863 w 5705"/>
              <a:gd name="T75" fmla="*/ 809915037 h 5712"/>
              <a:gd name="T76" fmla="*/ 766803819 w 5705"/>
              <a:gd name="T77" fmla="*/ 768017751 h 5712"/>
              <a:gd name="T78" fmla="*/ 808686618 w 5705"/>
              <a:gd name="T79" fmla="*/ 719347002 h 5712"/>
              <a:gd name="T80" fmla="*/ 843326729 w 5705"/>
              <a:gd name="T81" fmla="*/ 665478780 h 5712"/>
              <a:gd name="T82" fmla="*/ 869936492 w 5705"/>
              <a:gd name="T83" fmla="*/ 607042528 h 5712"/>
              <a:gd name="T84" fmla="*/ 887886376 w 5705"/>
              <a:gd name="T85" fmla="*/ 545456281 h 5712"/>
              <a:gd name="T86" fmla="*/ 897018453 w 5705"/>
              <a:gd name="T87" fmla="*/ 481822556 h 57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705"/>
              <a:gd name="T133" fmla="*/ 0 h 5712"/>
              <a:gd name="T134" fmla="*/ 5705 w 5705"/>
              <a:gd name="T135" fmla="*/ 5712 h 571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705" h="5712">
                <a:moveTo>
                  <a:pt x="5705" y="2856"/>
                </a:moveTo>
                <a:lnTo>
                  <a:pt x="5697" y="2652"/>
                </a:lnTo>
                <a:lnTo>
                  <a:pt x="5676" y="2449"/>
                </a:lnTo>
                <a:lnTo>
                  <a:pt x="5639" y="2249"/>
                </a:lnTo>
                <a:lnTo>
                  <a:pt x="5590" y="2051"/>
                </a:lnTo>
                <a:lnTo>
                  <a:pt x="5525" y="1858"/>
                </a:lnTo>
                <a:lnTo>
                  <a:pt x="5447" y="1669"/>
                </a:lnTo>
                <a:lnTo>
                  <a:pt x="5356" y="1487"/>
                </a:lnTo>
                <a:lnTo>
                  <a:pt x="5252" y="1312"/>
                </a:lnTo>
                <a:lnTo>
                  <a:pt x="5136" y="1144"/>
                </a:lnTo>
                <a:lnTo>
                  <a:pt x="5008" y="986"/>
                </a:lnTo>
                <a:lnTo>
                  <a:pt x="4870" y="836"/>
                </a:lnTo>
                <a:lnTo>
                  <a:pt x="4720" y="698"/>
                </a:lnTo>
                <a:lnTo>
                  <a:pt x="4562" y="570"/>
                </a:lnTo>
                <a:lnTo>
                  <a:pt x="4395" y="454"/>
                </a:lnTo>
                <a:lnTo>
                  <a:pt x="4219" y="350"/>
                </a:lnTo>
                <a:lnTo>
                  <a:pt x="4038" y="258"/>
                </a:lnTo>
                <a:lnTo>
                  <a:pt x="3850" y="181"/>
                </a:lnTo>
                <a:lnTo>
                  <a:pt x="3656" y="116"/>
                </a:lnTo>
                <a:lnTo>
                  <a:pt x="3459" y="65"/>
                </a:lnTo>
                <a:lnTo>
                  <a:pt x="3258" y="29"/>
                </a:lnTo>
                <a:lnTo>
                  <a:pt x="3056" y="7"/>
                </a:lnTo>
                <a:lnTo>
                  <a:pt x="2852" y="0"/>
                </a:lnTo>
                <a:lnTo>
                  <a:pt x="2649" y="7"/>
                </a:lnTo>
                <a:lnTo>
                  <a:pt x="2446" y="29"/>
                </a:lnTo>
                <a:lnTo>
                  <a:pt x="2246" y="65"/>
                </a:lnTo>
                <a:lnTo>
                  <a:pt x="2049" y="116"/>
                </a:lnTo>
                <a:lnTo>
                  <a:pt x="1856" y="181"/>
                </a:lnTo>
                <a:lnTo>
                  <a:pt x="1668" y="258"/>
                </a:lnTo>
                <a:lnTo>
                  <a:pt x="1485" y="350"/>
                </a:lnTo>
                <a:lnTo>
                  <a:pt x="1311" y="454"/>
                </a:lnTo>
                <a:lnTo>
                  <a:pt x="1143" y="570"/>
                </a:lnTo>
                <a:lnTo>
                  <a:pt x="984" y="698"/>
                </a:lnTo>
                <a:lnTo>
                  <a:pt x="836" y="836"/>
                </a:lnTo>
                <a:lnTo>
                  <a:pt x="697" y="986"/>
                </a:lnTo>
                <a:lnTo>
                  <a:pt x="569" y="1144"/>
                </a:lnTo>
                <a:lnTo>
                  <a:pt x="453" y="1312"/>
                </a:lnTo>
                <a:lnTo>
                  <a:pt x="349" y="1487"/>
                </a:lnTo>
                <a:lnTo>
                  <a:pt x="258" y="1669"/>
                </a:lnTo>
                <a:lnTo>
                  <a:pt x="181" y="1858"/>
                </a:lnTo>
                <a:lnTo>
                  <a:pt x="116" y="2051"/>
                </a:lnTo>
                <a:lnTo>
                  <a:pt x="65" y="2249"/>
                </a:lnTo>
                <a:lnTo>
                  <a:pt x="29" y="2449"/>
                </a:lnTo>
                <a:lnTo>
                  <a:pt x="7" y="2652"/>
                </a:lnTo>
                <a:lnTo>
                  <a:pt x="0" y="2856"/>
                </a:lnTo>
                <a:lnTo>
                  <a:pt x="7" y="3059"/>
                </a:lnTo>
                <a:lnTo>
                  <a:pt x="29" y="3262"/>
                </a:lnTo>
                <a:lnTo>
                  <a:pt x="65" y="3463"/>
                </a:lnTo>
                <a:lnTo>
                  <a:pt x="116" y="3660"/>
                </a:lnTo>
                <a:lnTo>
                  <a:pt x="181" y="3854"/>
                </a:lnTo>
                <a:lnTo>
                  <a:pt x="258" y="4042"/>
                </a:lnTo>
                <a:lnTo>
                  <a:pt x="349" y="4225"/>
                </a:lnTo>
                <a:lnTo>
                  <a:pt x="453" y="4400"/>
                </a:lnTo>
                <a:lnTo>
                  <a:pt x="569" y="4567"/>
                </a:lnTo>
                <a:lnTo>
                  <a:pt x="697" y="4726"/>
                </a:lnTo>
                <a:lnTo>
                  <a:pt x="836" y="4876"/>
                </a:lnTo>
                <a:lnTo>
                  <a:pt x="984" y="5014"/>
                </a:lnTo>
                <a:lnTo>
                  <a:pt x="1143" y="5142"/>
                </a:lnTo>
                <a:lnTo>
                  <a:pt x="1311" y="5258"/>
                </a:lnTo>
                <a:lnTo>
                  <a:pt x="1485" y="5362"/>
                </a:lnTo>
                <a:lnTo>
                  <a:pt x="1668" y="5454"/>
                </a:lnTo>
                <a:lnTo>
                  <a:pt x="1856" y="5531"/>
                </a:lnTo>
                <a:lnTo>
                  <a:pt x="2049" y="5596"/>
                </a:lnTo>
                <a:lnTo>
                  <a:pt x="2246" y="5647"/>
                </a:lnTo>
                <a:lnTo>
                  <a:pt x="2446" y="5683"/>
                </a:lnTo>
                <a:lnTo>
                  <a:pt x="2649" y="5705"/>
                </a:lnTo>
                <a:lnTo>
                  <a:pt x="2852" y="5712"/>
                </a:lnTo>
                <a:lnTo>
                  <a:pt x="3056" y="5705"/>
                </a:lnTo>
                <a:lnTo>
                  <a:pt x="3258" y="5683"/>
                </a:lnTo>
                <a:lnTo>
                  <a:pt x="3459" y="5647"/>
                </a:lnTo>
                <a:lnTo>
                  <a:pt x="3656" y="5596"/>
                </a:lnTo>
                <a:lnTo>
                  <a:pt x="3850" y="5531"/>
                </a:lnTo>
                <a:lnTo>
                  <a:pt x="4038" y="5454"/>
                </a:lnTo>
                <a:lnTo>
                  <a:pt x="4219" y="5362"/>
                </a:lnTo>
                <a:lnTo>
                  <a:pt x="4395" y="5258"/>
                </a:lnTo>
                <a:lnTo>
                  <a:pt x="4562" y="5142"/>
                </a:lnTo>
                <a:lnTo>
                  <a:pt x="4720" y="5014"/>
                </a:lnTo>
                <a:lnTo>
                  <a:pt x="4870" y="4876"/>
                </a:lnTo>
                <a:lnTo>
                  <a:pt x="5008" y="4726"/>
                </a:lnTo>
                <a:lnTo>
                  <a:pt x="5136" y="4567"/>
                </a:lnTo>
                <a:lnTo>
                  <a:pt x="5252" y="4400"/>
                </a:lnTo>
                <a:lnTo>
                  <a:pt x="5356" y="4225"/>
                </a:lnTo>
                <a:lnTo>
                  <a:pt x="5447" y="4042"/>
                </a:lnTo>
                <a:lnTo>
                  <a:pt x="5525" y="3854"/>
                </a:lnTo>
                <a:lnTo>
                  <a:pt x="5590" y="3660"/>
                </a:lnTo>
                <a:lnTo>
                  <a:pt x="5639" y="3463"/>
                </a:lnTo>
                <a:lnTo>
                  <a:pt x="5676" y="3262"/>
                </a:lnTo>
                <a:lnTo>
                  <a:pt x="5697" y="3059"/>
                </a:lnTo>
                <a:lnTo>
                  <a:pt x="5705" y="285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Skupina 96"/>
          <p:cNvGrpSpPr/>
          <p:nvPr/>
        </p:nvGrpSpPr>
        <p:grpSpPr>
          <a:xfrm>
            <a:off x="1775967" y="1497353"/>
            <a:ext cx="907256" cy="3630454"/>
            <a:chOff x="1476376" y="981075"/>
            <a:chExt cx="1008062" cy="4033838"/>
          </a:xfrm>
        </p:grpSpPr>
        <p:cxnSp>
          <p:nvCxnSpPr>
            <p:cNvPr id="28" name="Rovná spojnica 27"/>
            <p:cNvCxnSpPr/>
            <p:nvPr/>
          </p:nvCxnSpPr>
          <p:spPr bwMode="auto">
            <a:xfrm rot="5400000" flipV="1">
              <a:off x="2232025" y="1017588"/>
              <a:ext cx="217488" cy="144462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nica 28"/>
            <p:cNvCxnSpPr/>
            <p:nvPr/>
          </p:nvCxnSpPr>
          <p:spPr bwMode="auto">
            <a:xfrm rot="5400000" flipV="1">
              <a:off x="2303463" y="1017587"/>
              <a:ext cx="217488" cy="144463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ovná spojnica 30"/>
            <p:cNvCxnSpPr/>
            <p:nvPr/>
          </p:nvCxnSpPr>
          <p:spPr bwMode="auto">
            <a:xfrm rot="5400000" flipV="1">
              <a:off x="1439864" y="4833937"/>
              <a:ext cx="217488" cy="144463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ovná spojnica 31"/>
            <p:cNvCxnSpPr/>
            <p:nvPr/>
          </p:nvCxnSpPr>
          <p:spPr bwMode="auto">
            <a:xfrm rot="5400000" flipV="1">
              <a:off x="1511300" y="4833938"/>
              <a:ext cx="217488" cy="144462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Text Box 3"/>
          <p:cNvSpPr txBox="1">
            <a:spLocks noChangeArrowheads="1"/>
          </p:cNvSpPr>
          <p:nvPr/>
        </p:nvSpPr>
        <p:spPr bwMode="auto">
          <a:xfrm>
            <a:off x="540000" y="36000"/>
            <a:ext cx="8136458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stredovom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premietaní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zobrazte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pravidelný šesťuholník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ABCDEF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ležiaci v rovine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Dané sú vrcholy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 priamke </a:t>
            </a: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k-SK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7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8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S1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BlokTextu 98"/>
          <p:cNvSpPr txBox="1"/>
          <p:nvPr/>
        </p:nvSpPr>
        <p:spPr>
          <a:xfrm>
            <a:off x="5072066" y="4500570"/>
            <a:ext cx="3923928" cy="2246769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Úlohu vyriešime pomocou otočenia rovín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a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´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do priemetne.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 rysovania: </a:t>
            </a:r>
          </a:p>
          <a:p>
            <a:pPr marL="342900" indent="-342900"/>
            <a:r>
              <a:rPr lang="sk-SK" sz="1400" b="1" dirty="0" smtClean="0">
                <a:latin typeface="Arial" pitchFamily="34" charset="0"/>
                <a:cs typeface="Arial" pitchFamily="34" charset="0"/>
              </a:rPr>
              <a:t>1)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Zobrazíme otočenú polohu bodu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2)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Zobrazíme otočenú polohu priamky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a´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AB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3)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Zobrazíme otočenú polohu úsečky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AB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4)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V otočenej polohe narysujeme šesťuholník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 Úloha má 2 riešenia, zvolíme jedno z nich.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0" name="BlokTextu 99"/>
          <p:cNvSpPr txBox="1"/>
          <p:nvPr/>
        </p:nvSpPr>
        <p:spPr>
          <a:xfrm>
            <a:off x="2643174" y="1142984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BlokTextu 100"/>
          <p:cNvSpPr txBox="1"/>
          <p:nvPr/>
        </p:nvSpPr>
        <p:spPr>
          <a:xfrm>
            <a:off x="1071538" y="5329681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2" name="Skupina 15"/>
          <p:cNvGrpSpPr>
            <a:grpSpLocks/>
          </p:cNvGrpSpPr>
          <p:nvPr/>
        </p:nvGrpSpPr>
        <p:grpSpPr bwMode="auto">
          <a:xfrm>
            <a:off x="7000892" y="714356"/>
            <a:ext cx="1913932" cy="393700"/>
            <a:chOff x="2699794" y="4497810"/>
            <a:chExt cx="1912475" cy="393091"/>
          </a:xfrm>
        </p:grpSpPr>
        <p:pic>
          <p:nvPicPr>
            <p:cNvPr id="103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" name="Text Box 6"/>
            <p:cNvSpPr txBox="1">
              <a:spLocks noChangeArrowheads="1"/>
            </p:cNvSpPr>
            <p:nvPr/>
          </p:nvSpPr>
          <p:spPr bwMode="auto">
            <a:xfrm>
              <a:off x="3059821" y="4571245"/>
              <a:ext cx="1552448" cy="245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Tereňová</a:t>
              </a:r>
              <a:r>
                <a:rPr kumimoji="0" lang="sk-SK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, Mészárosová</a:t>
              </a:r>
              <a:endParaRPr kumimoji="0" lang="sk-SK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5" name="BlokTextu 5"/>
          <p:cNvSpPr txBox="1">
            <a:spLocks noChangeArrowheads="1"/>
          </p:cNvSpPr>
          <p:nvPr/>
        </p:nvSpPr>
        <p:spPr bwMode="auto">
          <a:xfrm>
            <a:off x="7253796" y="4068000"/>
            <a:ext cx="13740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= </a:t>
            </a:r>
            <a:r>
              <a:rPr lang="sk-SK" sz="1400" dirty="0">
                <a:latin typeface="Arial" pitchFamily="34" charset="0"/>
                <a:cs typeface="Arial" pitchFamily="34" charset="0"/>
                <a:sym typeface="Symbol" pitchFamily="18" charset="2"/>
              </a:rPr>
              <a:t>os </a:t>
            </a:r>
            <a:r>
              <a:rPr lang="sk-SK" sz="14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kolineácie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Text Box 71"/>
          <p:cNvSpPr txBox="1">
            <a:spLocks noChangeArrowheads="1"/>
          </p:cNvSpPr>
          <p:nvPr/>
        </p:nvSpPr>
        <p:spPr bwMode="auto">
          <a:xfrm>
            <a:off x="2747866" y="544321"/>
            <a:ext cx="15824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tred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=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BlokTextu 106"/>
          <p:cNvSpPr txBox="1">
            <a:spLocks noChangeArrowheads="1"/>
          </p:cNvSpPr>
          <p:nvPr/>
        </p:nvSpPr>
        <p:spPr bwMode="auto">
          <a:xfrm>
            <a:off x="4014248" y="4142502"/>
            <a:ext cx="464679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</a:rPr>
              <a:t>AB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 flipH="1">
            <a:off x="1041149" y="4091962"/>
            <a:ext cx="3236559" cy="1329595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reeform 71"/>
          <p:cNvSpPr>
            <a:spLocks/>
          </p:cNvSpPr>
          <p:nvPr/>
        </p:nvSpPr>
        <p:spPr bwMode="auto">
          <a:xfrm>
            <a:off x="2350324" y="4440578"/>
            <a:ext cx="1885950" cy="2021682"/>
          </a:xfrm>
          <a:custGeom>
            <a:avLst/>
            <a:gdLst>
              <a:gd name="T0" fmla="*/ 476174710 w 5279"/>
              <a:gd name="T1" fmla="*/ 0 h 5659"/>
              <a:gd name="T2" fmla="*/ 60506721 w 5279"/>
              <a:gd name="T3" fmla="*/ 170643565 h 5659"/>
              <a:gd name="T4" fmla="*/ 0 w 5279"/>
              <a:gd name="T5" fmla="*/ 616553561 h 5659"/>
              <a:gd name="T6" fmla="*/ 355634382 w 5279"/>
              <a:gd name="T7" fmla="*/ 891662900 h 5659"/>
              <a:gd name="T8" fmla="*/ 771459885 w 5279"/>
              <a:gd name="T9" fmla="*/ 721177170 h 5659"/>
              <a:gd name="T10" fmla="*/ 831808993 w 5279"/>
              <a:gd name="T11" fmla="*/ 275266827 h 5659"/>
              <a:gd name="T12" fmla="*/ 476174710 w 5279"/>
              <a:gd name="T13" fmla="*/ 0 h 56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79"/>
              <a:gd name="T22" fmla="*/ 0 h 5659"/>
              <a:gd name="T23" fmla="*/ 5279 w 5279"/>
              <a:gd name="T24" fmla="*/ 5659 h 56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79" h="5659">
                <a:moveTo>
                  <a:pt x="3022" y="0"/>
                </a:moveTo>
                <a:lnTo>
                  <a:pt x="384" y="1083"/>
                </a:lnTo>
                <a:lnTo>
                  <a:pt x="0" y="3913"/>
                </a:lnTo>
                <a:lnTo>
                  <a:pt x="2257" y="5659"/>
                </a:lnTo>
                <a:lnTo>
                  <a:pt x="4896" y="4577"/>
                </a:lnTo>
                <a:lnTo>
                  <a:pt x="5279" y="1747"/>
                </a:lnTo>
                <a:lnTo>
                  <a:pt x="3022" y="0"/>
                </a:lnTo>
                <a:close/>
              </a:path>
            </a:pathLst>
          </a:custGeom>
          <a:solidFill>
            <a:srgbClr val="FFFF00">
              <a:alpha val="39000"/>
            </a:srgbClr>
          </a:solidFill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BlokTextu 22"/>
          <p:cNvSpPr txBox="1">
            <a:spLocks noChangeArrowheads="1"/>
          </p:cNvSpPr>
          <p:nvPr/>
        </p:nvSpPr>
        <p:spPr bwMode="auto">
          <a:xfrm>
            <a:off x="4524288" y="2750274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H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BlokTextu 56"/>
          <p:cNvSpPr txBox="1"/>
          <p:nvPr/>
        </p:nvSpPr>
        <p:spPr>
          <a:xfrm>
            <a:off x="2135900" y="302106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grpSp>
        <p:nvGrpSpPr>
          <p:cNvPr id="56" name="Skupina 55"/>
          <p:cNvGrpSpPr/>
          <p:nvPr/>
        </p:nvGrpSpPr>
        <p:grpSpPr>
          <a:xfrm>
            <a:off x="96593" y="6368983"/>
            <a:ext cx="2496397" cy="406543"/>
            <a:chOff x="117701" y="6352884"/>
            <a:chExt cx="2496397" cy="406543"/>
          </a:xfrm>
        </p:grpSpPr>
        <p:pic>
          <p:nvPicPr>
            <p:cNvPr id="59" name="Picture 4" descr="http://studentview.ceskyblog.cz/data/studentview/upload/2007/07/otaznik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17701" y="6352884"/>
              <a:ext cx="334145" cy="4065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BlokTextu 60"/>
            <p:cNvSpPr txBox="1"/>
            <p:nvPr/>
          </p:nvSpPr>
          <p:spPr>
            <a:xfrm>
              <a:off x="390412" y="6467580"/>
              <a:ext cx="222368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dirty="0" smtClean="0"/>
                <a:t>Koľko riešení má daná úloha?</a:t>
              </a:r>
              <a:endParaRPr lang="sk-SK" sz="1200" dirty="0"/>
            </a:p>
          </p:txBody>
        </p:sp>
      </p:grpSp>
      <p:sp>
        <p:nvSpPr>
          <p:cNvPr id="62" name="Zástupný symbol čísla snímky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18</a:t>
            </a:fld>
            <a:endParaRPr lang="sk-SK" dirty="0"/>
          </a:p>
        </p:txBody>
      </p:sp>
      <p:sp>
        <p:nvSpPr>
          <p:cNvPr id="60" name="BlokTextu 59"/>
          <p:cNvSpPr txBox="1">
            <a:spLocks noChangeArrowheads="1"/>
          </p:cNvSpPr>
          <p:nvPr/>
        </p:nvSpPr>
        <p:spPr bwMode="auto">
          <a:xfrm>
            <a:off x="3136136" y="5450705"/>
            <a:ext cx="397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3084" grpId="0" animBg="1"/>
      <p:bldP spid="16" grpId="0" animBg="1"/>
      <p:bldP spid="17" grpId="0" animBg="1"/>
      <p:bldP spid="20" grpId="0" animBg="1"/>
      <p:bldP spid="21" grpId="0"/>
      <p:bldP spid="22" grpId="0"/>
      <p:bldP spid="26" grpId="0" animBg="1"/>
      <p:bldP spid="34" grpId="0" animBg="1"/>
      <p:bldP spid="35" grpId="0" animBg="1"/>
      <p:bldP spid="36" grpId="0"/>
      <p:bldP spid="37" grpId="0"/>
      <p:bldP spid="40" grpId="0"/>
      <p:bldP spid="41" grpId="0"/>
      <p:bldP spid="43" grpId="0"/>
      <p:bldP spid="50" grpId="0" animBg="1"/>
      <p:bldP spid="51" grpId="0" animBg="1"/>
      <p:bldP spid="58" grpId="0" animBg="1"/>
      <p:bldP spid="100" grpId="0"/>
      <p:bldP spid="101" grpId="0"/>
      <p:bldP spid="105" grpId="0"/>
      <p:bldP spid="106" grpId="0"/>
      <p:bldP spid="33" grpId="0" animBg="1"/>
      <p:bldP spid="39" grpId="0" animBg="1"/>
      <p:bldP spid="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Voľná forma 117"/>
          <p:cNvSpPr/>
          <p:nvPr/>
        </p:nvSpPr>
        <p:spPr>
          <a:xfrm>
            <a:off x="3185160" y="2964180"/>
            <a:ext cx="1184910" cy="773430"/>
          </a:xfrm>
          <a:custGeom>
            <a:avLst/>
            <a:gdLst>
              <a:gd name="connsiteX0" fmla="*/ 358140 w 1184910"/>
              <a:gd name="connsiteY0" fmla="*/ 140970 h 773430"/>
              <a:gd name="connsiteX1" fmla="*/ 838200 w 1184910"/>
              <a:gd name="connsiteY1" fmla="*/ 0 h 773430"/>
              <a:gd name="connsiteX2" fmla="*/ 1173480 w 1184910"/>
              <a:gd name="connsiteY2" fmla="*/ 83820 h 773430"/>
              <a:gd name="connsiteX3" fmla="*/ 1184910 w 1184910"/>
              <a:gd name="connsiteY3" fmla="*/ 403860 h 773430"/>
              <a:gd name="connsiteX4" fmla="*/ 461010 w 1184910"/>
              <a:gd name="connsiteY4" fmla="*/ 773430 h 773430"/>
              <a:gd name="connsiteX5" fmla="*/ 0 w 1184910"/>
              <a:gd name="connsiteY5" fmla="*/ 521970 h 773430"/>
              <a:gd name="connsiteX6" fmla="*/ 358140 w 1184910"/>
              <a:gd name="connsiteY6" fmla="*/ 140970 h 773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84910" h="773430">
                <a:moveTo>
                  <a:pt x="358140" y="140970"/>
                </a:moveTo>
                <a:lnTo>
                  <a:pt x="838200" y="0"/>
                </a:lnTo>
                <a:lnTo>
                  <a:pt x="1173480" y="83820"/>
                </a:lnTo>
                <a:lnTo>
                  <a:pt x="1184910" y="403860"/>
                </a:lnTo>
                <a:lnTo>
                  <a:pt x="461010" y="773430"/>
                </a:lnTo>
                <a:lnTo>
                  <a:pt x="0" y="521970"/>
                </a:lnTo>
                <a:lnTo>
                  <a:pt x="358140" y="140970"/>
                </a:lnTo>
                <a:close/>
              </a:path>
            </a:pathLst>
          </a:custGeom>
          <a:solidFill>
            <a:srgbClr val="FFFF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2" name="BlokTextu 41"/>
          <p:cNvSpPr txBox="1">
            <a:spLocks noChangeArrowheads="1"/>
          </p:cNvSpPr>
          <p:nvPr/>
        </p:nvSpPr>
        <p:spPr bwMode="auto">
          <a:xfrm>
            <a:off x="3071843" y="6453688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blúk 55"/>
          <p:cNvSpPr>
            <a:spLocks noChangeAspect="1"/>
          </p:cNvSpPr>
          <p:nvPr/>
        </p:nvSpPr>
        <p:spPr>
          <a:xfrm rot="5400000">
            <a:off x="3884801" y="81462"/>
            <a:ext cx="1475899" cy="1475899"/>
          </a:xfrm>
          <a:prstGeom prst="arc">
            <a:avLst>
              <a:gd name="adj1" fmla="val 18328328"/>
              <a:gd name="adj2" fmla="val 4291754"/>
            </a:avLst>
          </a:prstGeom>
          <a:ln>
            <a:solidFill>
              <a:srgbClr val="0033CC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72" name="Oblúk 71"/>
          <p:cNvSpPr>
            <a:spLocks noChangeAspect="1"/>
          </p:cNvSpPr>
          <p:nvPr/>
        </p:nvSpPr>
        <p:spPr>
          <a:xfrm rot="5400000">
            <a:off x="3531186" y="-223576"/>
            <a:ext cx="2061687" cy="2060258"/>
          </a:xfrm>
          <a:prstGeom prst="arc">
            <a:avLst>
              <a:gd name="adj1" fmla="val 454200"/>
              <a:gd name="adj2" fmla="val 4291754"/>
            </a:avLst>
          </a:prstGeom>
          <a:ln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/>
          </a:p>
        </p:txBody>
      </p:sp>
      <p:sp>
        <p:nvSpPr>
          <p:cNvPr id="87" name="Line 27"/>
          <p:cNvSpPr>
            <a:spLocks noChangeShapeType="1"/>
          </p:cNvSpPr>
          <p:nvPr/>
        </p:nvSpPr>
        <p:spPr bwMode="auto">
          <a:xfrm flipH="1" flipV="1">
            <a:off x="921574" y="2253163"/>
            <a:ext cx="8008144" cy="1838801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Line 21"/>
          <p:cNvSpPr>
            <a:spLocks noChangeShapeType="1"/>
          </p:cNvSpPr>
          <p:nvPr/>
        </p:nvSpPr>
        <p:spPr bwMode="auto">
          <a:xfrm flipH="1">
            <a:off x="2538919" y="4091963"/>
            <a:ext cx="6390799" cy="2623185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 type="oval" w="med" len="med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Line 12"/>
          <p:cNvSpPr>
            <a:spLocks noChangeShapeType="1"/>
          </p:cNvSpPr>
          <p:nvPr/>
        </p:nvSpPr>
        <p:spPr bwMode="auto">
          <a:xfrm flipH="1" flipV="1">
            <a:off x="921574" y="2253163"/>
            <a:ext cx="3356134" cy="1838801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Freeform 5"/>
          <p:cNvSpPr>
            <a:spLocks/>
          </p:cNvSpPr>
          <p:nvPr/>
        </p:nvSpPr>
        <p:spPr bwMode="auto">
          <a:xfrm>
            <a:off x="3281869" y="1725953"/>
            <a:ext cx="2573179" cy="2574000"/>
          </a:xfrm>
          <a:custGeom>
            <a:avLst/>
            <a:gdLst>
              <a:gd name="T0" fmla="*/ 1133440984 w 7205"/>
              <a:gd name="T1" fmla="*/ 532983463 h 7213"/>
              <a:gd name="T2" fmla="*/ 1124465712 w 7205"/>
              <a:gd name="T3" fmla="*/ 462045525 h 7213"/>
              <a:gd name="T4" fmla="*/ 1106671515 w 7205"/>
              <a:gd name="T5" fmla="*/ 392840964 h 7213"/>
              <a:gd name="T6" fmla="*/ 1080690130 w 7205"/>
              <a:gd name="T7" fmla="*/ 326474146 h 7213"/>
              <a:gd name="T8" fmla="*/ 1046204896 w 7205"/>
              <a:gd name="T9" fmla="*/ 263890723 h 7213"/>
              <a:gd name="T10" fmla="*/ 1004476111 w 7205"/>
              <a:gd name="T11" fmla="*/ 206194017 h 7213"/>
              <a:gd name="T12" fmla="*/ 955661710 w 7205"/>
              <a:gd name="T13" fmla="*/ 154172651 h 7213"/>
              <a:gd name="T14" fmla="*/ 900706125 w 7205"/>
              <a:gd name="T15" fmla="*/ 108614698 h 7213"/>
              <a:gd name="T16" fmla="*/ 840553787 w 7205"/>
              <a:gd name="T17" fmla="*/ 70307861 h 7213"/>
              <a:gd name="T18" fmla="*/ 776150516 w 7205"/>
              <a:gd name="T19" fmla="*/ 40040698 h 7213"/>
              <a:gd name="T20" fmla="*/ 708282809 w 7205"/>
              <a:gd name="T21" fmla="*/ 17813601 h 7213"/>
              <a:gd name="T22" fmla="*/ 638367512 w 7205"/>
              <a:gd name="T23" fmla="*/ 4571520 h 7213"/>
              <a:gd name="T24" fmla="*/ 567350245 w 7205"/>
              <a:gd name="T25" fmla="*/ 0 h 7213"/>
              <a:gd name="T26" fmla="*/ 496333376 w 7205"/>
              <a:gd name="T27" fmla="*/ 4571520 h 7213"/>
              <a:gd name="T28" fmla="*/ 426260937 w 7205"/>
              <a:gd name="T29" fmla="*/ 17813601 h 7213"/>
              <a:gd name="T30" fmla="*/ 358550272 w 7205"/>
              <a:gd name="T31" fmla="*/ 40040698 h 7213"/>
              <a:gd name="T32" fmla="*/ 293989265 w 7205"/>
              <a:gd name="T33" fmla="*/ 70307861 h 7213"/>
              <a:gd name="T34" fmla="*/ 233837324 w 7205"/>
              <a:gd name="T35" fmla="*/ 108614698 h 7213"/>
              <a:gd name="T36" fmla="*/ 179038830 w 7205"/>
              <a:gd name="T37" fmla="*/ 154172651 h 7213"/>
              <a:gd name="T38" fmla="*/ 130381967 w 7205"/>
              <a:gd name="T39" fmla="*/ 206194017 h 7213"/>
              <a:gd name="T40" fmla="*/ 88496016 w 7205"/>
              <a:gd name="T41" fmla="*/ 263890723 h 7213"/>
              <a:gd name="T42" fmla="*/ 54168319 w 7205"/>
              <a:gd name="T43" fmla="*/ 326474146 h 7213"/>
              <a:gd name="T44" fmla="*/ 27871450 w 7205"/>
              <a:gd name="T45" fmla="*/ 392840964 h 7213"/>
              <a:gd name="T46" fmla="*/ 10235178 w 7205"/>
              <a:gd name="T47" fmla="*/ 462045525 h 7213"/>
              <a:gd name="T48" fmla="*/ 1259904 w 7205"/>
              <a:gd name="T49" fmla="*/ 532983463 h 7213"/>
              <a:gd name="T50" fmla="*/ 1259904 w 7205"/>
              <a:gd name="T51" fmla="*/ 604237445 h 7213"/>
              <a:gd name="T52" fmla="*/ 10235178 w 7205"/>
              <a:gd name="T53" fmla="*/ 675018156 h 7213"/>
              <a:gd name="T54" fmla="*/ 27871450 w 7205"/>
              <a:gd name="T55" fmla="*/ 744222221 h 7213"/>
              <a:gd name="T56" fmla="*/ 54168319 w 7205"/>
              <a:gd name="T57" fmla="*/ 810746663 h 7213"/>
              <a:gd name="T58" fmla="*/ 88496016 w 7205"/>
              <a:gd name="T59" fmla="*/ 873172263 h 7213"/>
              <a:gd name="T60" fmla="*/ 130381967 w 7205"/>
              <a:gd name="T61" fmla="*/ 931026544 h 7213"/>
              <a:gd name="T62" fmla="*/ 179038830 w 7205"/>
              <a:gd name="T63" fmla="*/ 983048307 h 7213"/>
              <a:gd name="T64" fmla="*/ 233837324 w 7205"/>
              <a:gd name="T65" fmla="*/ 1028606260 h 7213"/>
              <a:gd name="T66" fmla="*/ 293989265 w 7205"/>
              <a:gd name="T67" fmla="*/ 1066755448 h 7213"/>
              <a:gd name="T68" fmla="*/ 358550272 w 7205"/>
              <a:gd name="T69" fmla="*/ 1097179826 h 7213"/>
              <a:gd name="T70" fmla="*/ 426260937 w 7205"/>
              <a:gd name="T71" fmla="*/ 1119249689 h 7213"/>
              <a:gd name="T72" fmla="*/ 496333376 w 7205"/>
              <a:gd name="T73" fmla="*/ 1132648993 h 7213"/>
              <a:gd name="T74" fmla="*/ 567350245 w 7205"/>
              <a:gd name="T75" fmla="*/ 1137063284 h 7213"/>
              <a:gd name="T76" fmla="*/ 638367512 w 7205"/>
              <a:gd name="T77" fmla="*/ 1132648993 h 7213"/>
              <a:gd name="T78" fmla="*/ 708282809 w 7205"/>
              <a:gd name="T79" fmla="*/ 1119249689 h 7213"/>
              <a:gd name="T80" fmla="*/ 776150516 w 7205"/>
              <a:gd name="T81" fmla="*/ 1097179826 h 7213"/>
              <a:gd name="T82" fmla="*/ 840553787 w 7205"/>
              <a:gd name="T83" fmla="*/ 1066755448 h 7213"/>
              <a:gd name="T84" fmla="*/ 900706125 w 7205"/>
              <a:gd name="T85" fmla="*/ 1028606260 h 7213"/>
              <a:gd name="T86" fmla="*/ 955661710 w 7205"/>
              <a:gd name="T87" fmla="*/ 983048307 h 7213"/>
              <a:gd name="T88" fmla="*/ 1004476111 w 7205"/>
              <a:gd name="T89" fmla="*/ 931026544 h 7213"/>
              <a:gd name="T90" fmla="*/ 1046204896 w 7205"/>
              <a:gd name="T91" fmla="*/ 873172263 h 7213"/>
              <a:gd name="T92" fmla="*/ 1080690130 w 7205"/>
              <a:gd name="T93" fmla="*/ 810746663 h 7213"/>
              <a:gd name="T94" fmla="*/ 1106671515 w 7205"/>
              <a:gd name="T95" fmla="*/ 744222221 h 7213"/>
              <a:gd name="T96" fmla="*/ 1124465712 w 7205"/>
              <a:gd name="T97" fmla="*/ 675018156 h 7213"/>
              <a:gd name="T98" fmla="*/ 1133440984 w 7205"/>
              <a:gd name="T99" fmla="*/ 604237445 h 721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w 7205"/>
              <a:gd name="T151" fmla="*/ 0 h 7213"/>
              <a:gd name="T152" fmla="*/ 7205 w 7205"/>
              <a:gd name="T153" fmla="*/ 7213 h 7213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T150" t="T151" r="T152" b="T153"/>
            <a:pathLst>
              <a:path w="7205" h="7213">
                <a:moveTo>
                  <a:pt x="7205" y="3606"/>
                </a:moveTo>
                <a:lnTo>
                  <a:pt x="7198" y="3381"/>
                </a:lnTo>
                <a:lnTo>
                  <a:pt x="7177" y="3155"/>
                </a:lnTo>
                <a:lnTo>
                  <a:pt x="7141" y="2931"/>
                </a:lnTo>
                <a:lnTo>
                  <a:pt x="7092" y="2709"/>
                </a:lnTo>
                <a:lnTo>
                  <a:pt x="7028" y="2492"/>
                </a:lnTo>
                <a:lnTo>
                  <a:pt x="6952" y="2279"/>
                </a:lnTo>
                <a:lnTo>
                  <a:pt x="6863" y="2071"/>
                </a:lnTo>
                <a:lnTo>
                  <a:pt x="6759" y="1869"/>
                </a:lnTo>
                <a:lnTo>
                  <a:pt x="6644" y="1674"/>
                </a:lnTo>
                <a:lnTo>
                  <a:pt x="6517" y="1487"/>
                </a:lnTo>
                <a:lnTo>
                  <a:pt x="6379" y="1308"/>
                </a:lnTo>
                <a:lnTo>
                  <a:pt x="6229" y="1138"/>
                </a:lnTo>
                <a:lnTo>
                  <a:pt x="6069" y="978"/>
                </a:lnTo>
                <a:lnTo>
                  <a:pt x="5899" y="827"/>
                </a:lnTo>
                <a:lnTo>
                  <a:pt x="5720" y="689"/>
                </a:lnTo>
                <a:lnTo>
                  <a:pt x="5533" y="562"/>
                </a:lnTo>
                <a:lnTo>
                  <a:pt x="5338" y="446"/>
                </a:lnTo>
                <a:lnTo>
                  <a:pt x="5136" y="343"/>
                </a:lnTo>
                <a:lnTo>
                  <a:pt x="4929" y="254"/>
                </a:lnTo>
                <a:lnTo>
                  <a:pt x="4716" y="176"/>
                </a:lnTo>
                <a:lnTo>
                  <a:pt x="4498" y="113"/>
                </a:lnTo>
                <a:lnTo>
                  <a:pt x="4278" y="64"/>
                </a:lnTo>
                <a:lnTo>
                  <a:pt x="4054" y="29"/>
                </a:lnTo>
                <a:lnTo>
                  <a:pt x="3829" y="7"/>
                </a:lnTo>
                <a:lnTo>
                  <a:pt x="3603" y="0"/>
                </a:lnTo>
                <a:lnTo>
                  <a:pt x="3377" y="7"/>
                </a:lnTo>
                <a:lnTo>
                  <a:pt x="3152" y="29"/>
                </a:lnTo>
                <a:lnTo>
                  <a:pt x="2928" y="64"/>
                </a:lnTo>
                <a:lnTo>
                  <a:pt x="2707" y="113"/>
                </a:lnTo>
                <a:lnTo>
                  <a:pt x="2490" y="176"/>
                </a:lnTo>
                <a:lnTo>
                  <a:pt x="2277" y="254"/>
                </a:lnTo>
                <a:lnTo>
                  <a:pt x="2069" y="343"/>
                </a:lnTo>
                <a:lnTo>
                  <a:pt x="1867" y="446"/>
                </a:lnTo>
                <a:lnTo>
                  <a:pt x="1672" y="562"/>
                </a:lnTo>
                <a:lnTo>
                  <a:pt x="1485" y="689"/>
                </a:lnTo>
                <a:lnTo>
                  <a:pt x="1306" y="827"/>
                </a:lnTo>
                <a:lnTo>
                  <a:pt x="1137" y="978"/>
                </a:lnTo>
                <a:lnTo>
                  <a:pt x="978" y="1138"/>
                </a:lnTo>
                <a:lnTo>
                  <a:pt x="828" y="1308"/>
                </a:lnTo>
                <a:lnTo>
                  <a:pt x="688" y="1487"/>
                </a:lnTo>
                <a:lnTo>
                  <a:pt x="562" y="1674"/>
                </a:lnTo>
                <a:lnTo>
                  <a:pt x="446" y="1869"/>
                </a:lnTo>
                <a:lnTo>
                  <a:pt x="344" y="2071"/>
                </a:lnTo>
                <a:lnTo>
                  <a:pt x="253" y="2279"/>
                </a:lnTo>
                <a:lnTo>
                  <a:pt x="177" y="2492"/>
                </a:lnTo>
                <a:lnTo>
                  <a:pt x="114" y="2709"/>
                </a:lnTo>
                <a:lnTo>
                  <a:pt x="65" y="2931"/>
                </a:lnTo>
                <a:lnTo>
                  <a:pt x="29" y="3155"/>
                </a:lnTo>
                <a:lnTo>
                  <a:pt x="8" y="3381"/>
                </a:lnTo>
                <a:lnTo>
                  <a:pt x="0" y="3606"/>
                </a:lnTo>
                <a:lnTo>
                  <a:pt x="8" y="3833"/>
                </a:lnTo>
                <a:lnTo>
                  <a:pt x="29" y="4059"/>
                </a:lnTo>
                <a:lnTo>
                  <a:pt x="65" y="4282"/>
                </a:lnTo>
                <a:lnTo>
                  <a:pt x="114" y="4503"/>
                </a:lnTo>
                <a:lnTo>
                  <a:pt x="177" y="4721"/>
                </a:lnTo>
                <a:lnTo>
                  <a:pt x="253" y="4934"/>
                </a:lnTo>
                <a:lnTo>
                  <a:pt x="344" y="5143"/>
                </a:lnTo>
                <a:lnTo>
                  <a:pt x="446" y="5344"/>
                </a:lnTo>
                <a:lnTo>
                  <a:pt x="562" y="5539"/>
                </a:lnTo>
                <a:lnTo>
                  <a:pt x="688" y="5727"/>
                </a:lnTo>
                <a:lnTo>
                  <a:pt x="828" y="5906"/>
                </a:lnTo>
                <a:lnTo>
                  <a:pt x="978" y="6076"/>
                </a:lnTo>
                <a:lnTo>
                  <a:pt x="1137" y="6236"/>
                </a:lnTo>
                <a:lnTo>
                  <a:pt x="1306" y="6385"/>
                </a:lnTo>
                <a:lnTo>
                  <a:pt x="1485" y="6525"/>
                </a:lnTo>
                <a:lnTo>
                  <a:pt x="1672" y="6652"/>
                </a:lnTo>
                <a:lnTo>
                  <a:pt x="1867" y="6767"/>
                </a:lnTo>
                <a:lnTo>
                  <a:pt x="2069" y="6869"/>
                </a:lnTo>
                <a:lnTo>
                  <a:pt x="2277" y="6960"/>
                </a:lnTo>
                <a:lnTo>
                  <a:pt x="2490" y="7036"/>
                </a:lnTo>
                <a:lnTo>
                  <a:pt x="2707" y="7100"/>
                </a:lnTo>
                <a:lnTo>
                  <a:pt x="2928" y="7150"/>
                </a:lnTo>
                <a:lnTo>
                  <a:pt x="3152" y="7185"/>
                </a:lnTo>
                <a:lnTo>
                  <a:pt x="3377" y="7206"/>
                </a:lnTo>
                <a:lnTo>
                  <a:pt x="3603" y="7213"/>
                </a:lnTo>
                <a:lnTo>
                  <a:pt x="3829" y="7206"/>
                </a:lnTo>
                <a:lnTo>
                  <a:pt x="4054" y="7185"/>
                </a:lnTo>
                <a:lnTo>
                  <a:pt x="4278" y="7150"/>
                </a:lnTo>
                <a:lnTo>
                  <a:pt x="4498" y="7100"/>
                </a:lnTo>
                <a:lnTo>
                  <a:pt x="4716" y="7036"/>
                </a:lnTo>
                <a:lnTo>
                  <a:pt x="4929" y="6960"/>
                </a:lnTo>
                <a:lnTo>
                  <a:pt x="5136" y="6869"/>
                </a:lnTo>
                <a:lnTo>
                  <a:pt x="5338" y="6767"/>
                </a:lnTo>
                <a:lnTo>
                  <a:pt x="5533" y="6652"/>
                </a:lnTo>
                <a:lnTo>
                  <a:pt x="5720" y="6525"/>
                </a:lnTo>
                <a:lnTo>
                  <a:pt x="5899" y="6385"/>
                </a:lnTo>
                <a:lnTo>
                  <a:pt x="6069" y="6236"/>
                </a:lnTo>
                <a:lnTo>
                  <a:pt x="6229" y="6076"/>
                </a:lnTo>
                <a:lnTo>
                  <a:pt x="6379" y="5906"/>
                </a:lnTo>
                <a:lnTo>
                  <a:pt x="6517" y="5727"/>
                </a:lnTo>
                <a:lnTo>
                  <a:pt x="6644" y="5539"/>
                </a:lnTo>
                <a:lnTo>
                  <a:pt x="6759" y="5344"/>
                </a:lnTo>
                <a:lnTo>
                  <a:pt x="6863" y="5143"/>
                </a:lnTo>
                <a:lnTo>
                  <a:pt x="6952" y="4934"/>
                </a:lnTo>
                <a:lnTo>
                  <a:pt x="7028" y="4721"/>
                </a:lnTo>
                <a:lnTo>
                  <a:pt x="7092" y="4503"/>
                </a:lnTo>
                <a:lnTo>
                  <a:pt x="7141" y="4282"/>
                </a:lnTo>
                <a:lnTo>
                  <a:pt x="7177" y="4059"/>
                </a:lnTo>
                <a:lnTo>
                  <a:pt x="7198" y="3833"/>
                </a:lnTo>
                <a:lnTo>
                  <a:pt x="7205" y="3606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076" name="Line 8"/>
          <p:cNvSpPr>
            <a:spLocks noChangeShapeType="1"/>
          </p:cNvSpPr>
          <p:nvPr/>
        </p:nvSpPr>
        <p:spPr bwMode="auto">
          <a:xfrm>
            <a:off x="780128" y="2253163"/>
            <a:ext cx="7732395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Line 11"/>
          <p:cNvSpPr>
            <a:spLocks noChangeShapeType="1"/>
          </p:cNvSpPr>
          <p:nvPr/>
        </p:nvSpPr>
        <p:spPr bwMode="auto">
          <a:xfrm flipV="1">
            <a:off x="9053" y="4091962"/>
            <a:ext cx="9036000" cy="203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78" name="Line 55"/>
          <p:cNvSpPr>
            <a:spLocks noChangeShapeType="1"/>
          </p:cNvSpPr>
          <p:nvPr/>
        </p:nvSpPr>
        <p:spPr bwMode="auto">
          <a:xfrm>
            <a:off x="3171855" y="3486173"/>
            <a:ext cx="472916" cy="25860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79" name="BlokTextu 5"/>
          <p:cNvSpPr txBox="1">
            <a:spLocks noChangeArrowheads="1"/>
          </p:cNvSpPr>
          <p:nvPr/>
        </p:nvSpPr>
        <p:spPr bwMode="auto">
          <a:xfrm>
            <a:off x="7020000" y="4068000"/>
            <a:ext cx="16081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en-US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dirty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sk-SK" sz="1400" dirty="0">
                <a:latin typeface="Arial" pitchFamily="34" charset="0"/>
                <a:cs typeface="Arial" pitchFamily="34" charset="0"/>
                <a:sym typeface="Symbol" pitchFamily="18" charset="2"/>
              </a:rPr>
              <a:t>= os </a:t>
            </a:r>
            <a:r>
              <a:rPr lang="sk-SK" sz="14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kolineácie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0" name="BlokTextu 7"/>
          <p:cNvSpPr txBox="1">
            <a:spLocks noChangeArrowheads="1"/>
          </p:cNvSpPr>
          <p:nvPr/>
        </p:nvSpPr>
        <p:spPr bwMode="auto">
          <a:xfrm>
            <a:off x="8172000" y="2232000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u</a:t>
            </a:r>
            <a:r>
              <a:rPr lang="en-US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1" name="BlokTextu 22"/>
          <p:cNvSpPr txBox="1">
            <a:spLocks noChangeArrowheads="1"/>
          </p:cNvSpPr>
          <p:nvPr/>
        </p:nvSpPr>
        <p:spPr bwMode="auto">
          <a:xfrm>
            <a:off x="4524288" y="2750274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H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2" name="BlokTextu 69"/>
          <p:cNvSpPr txBox="1">
            <a:spLocks noChangeArrowheads="1"/>
          </p:cNvSpPr>
          <p:nvPr/>
        </p:nvSpPr>
        <p:spPr bwMode="auto">
          <a:xfrm>
            <a:off x="3034695" y="345855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BlokTextu 70"/>
          <p:cNvSpPr txBox="1">
            <a:spLocks noChangeArrowheads="1"/>
          </p:cNvSpPr>
          <p:nvPr/>
        </p:nvSpPr>
        <p:spPr bwMode="auto">
          <a:xfrm>
            <a:off x="3546188" y="3712877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s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Line 7"/>
          <p:cNvSpPr>
            <a:spLocks noChangeShapeType="1"/>
          </p:cNvSpPr>
          <p:nvPr/>
        </p:nvSpPr>
        <p:spPr bwMode="auto">
          <a:xfrm flipV="1">
            <a:off x="4567744" y="657248"/>
            <a:ext cx="1429" cy="389477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6"/>
          <p:cNvSpPr>
            <a:spLocks noChangeShapeType="1"/>
          </p:cNvSpPr>
          <p:nvPr/>
        </p:nvSpPr>
        <p:spPr bwMode="auto">
          <a:xfrm>
            <a:off x="4567744" y="3014686"/>
            <a:ext cx="1287304" cy="1429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>
            <a:off x="4567744" y="2253163"/>
            <a:ext cx="1287304" cy="76152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Line 70"/>
          <p:cNvSpPr>
            <a:spLocks noChangeShapeType="1"/>
          </p:cNvSpPr>
          <p:nvPr/>
        </p:nvSpPr>
        <p:spPr bwMode="auto">
          <a:xfrm>
            <a:off x="4567744" y="2253163"/>
            <a:ext cx="1429" cy="761523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Ovál 18"/>
          <p:cNvSpPr>
            <a:spLocks noChangeAspect="1"/>
          </p:cNvSpPr>
          <p:nvPr/>
        </p:nvSpPr>
        <p:spPr>
          <a:xfrm>
            <a:off x="4537740" y="2981825"/>
            <a:ext cx="64293" cy="64293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Freeform 10"/>
          <p:cNvSpPr>
            <a:spLocks/>
          </p:cNvSpPr>
          <p:nvPr/>
        </p:nvSpPr>
        <p:spPr bwMode="auto">
          <a:xfrm>
            <a:off x="4567744" y="755833"/>
            <a:ext cx="1495902" cy="2258853"/>
          </a:xfrm>
          <a:custGeom>
            <a:avLst/>
            <a:gdLst>
              <a:gd name="T0" fmla="*/ 567892645 w 4186"/>
              <a:gd name="T1" fmla="*/ 996091053 h 6324"/>
              <a:gd name="T2" fmla="*/ 586496708 w 4186"/>
              <a:gd name="T3" fmla="*/ 962384477 h 6324"/>
              <a:gd name="T4" fmla="*/ 603208360 w 4186"/>
              <a:gd name="T5" fmla="*/ 927574588 h 6324"/>
              <a:gd name="T6" fmla="*/ 617713129 w 4186"/>
              <a:gd name="T7" fmla="*/ 891820138 h 6324"/>
              <a:gd name="T8" fmla="*/ 630168250 w 4186"/>
              <a:gd name="T9" fmla="*/ 855435450 h 6324"/>
              <a:gd name="T10" fmla="*/ 640574120 w 4186"/>
              <a:gd name="T11" fmla="*/ 818262767 h 6324"/>
              <a:gd name="T12" fmla="*/ 648772312 w 4186"/>
              <a:gd name="T13" fmla="*/ 780460443 h 6324"/>
              <a:gd name="T14" fmla="*/ 654763619 w 4186"/>
              <a:gd name="T15" fmla="*/ 742343396 h 6324"/>
              <a:gd name="T16" fmla="*/ 658547247 w 4186"/>
              <a:gd name="T17" fmla="*/ 703910835 h 6324"/>
              <a:gd name="T18" fmla="*/ 659966356 w 4186"/>
              <a:gd name="T19" fmla="*/ 665321110 h 6324"/>
              <a:gd name="T20" fmla="*/ 659020548 w 4186"/>
              <a:gd name="T21" fmla="*/ 626888549 h 6324"/>
              <a:gd name="T22" fmla="*/ 656024696 w 4186"/>
              <a:gd name="T23" fmla="*/ 588298825 h 6324"/>
              <a:gd name="T24" fmla="*/ 650664325 w 4186"/>
              <a:gd name="T25" fmla="*/ 550023822 h 6324"/>
              <a:gd name="T26" fmla="*/ 643096671 w 4186"/>
              <a:gd name="T27" fmla="*/ 512221498 h 6324"/>
              <a:gd name="T28" fmla="*/ 633479371 w 4186"/>
              <a:gd name="T29" fmla="*/ 474891851 h 6324"/>
              <a:gd name="T30" fmla="*/ 621497154 w 4186"/>
              <a:gd name="T31" fmla="*/ 438192045 h 6324"/>
              <a:gd name="T32" fmla="*/ 607622924 w 4186"/>
              <a:gd name="T33" fmla="*/ 402122376 h 6324"/>
              <a:gd name="T34" fmla="*/ 591226143 w 4186"/>
              <a:gd name="T35" fmla="*/ 367155325 h 6324"/>
              <a:gd name="T36" fmla="*/ 573253016 w 4186"/>
              <a:gd name="T37" fmla="*/ 332975674 h 6324"/>
              <a:gd name="T38" fmla="*/ 553230242 w 4186"/>
              <a:gd name="T39" fmla="*/ 300213659 h 6324"/>
              <a:gd name="T40" fmla="*/ 531315455 w 4186"/>
              <a:gd name="T41" fmla="*/ 268396603 h 6324"/>
              <a:gd name="T42" fmla="*/ 507508656 w 4186"/>
              <a:gd name="T43" fmla="*/ 237997185 h 6324"/>
              <a:gd name="T44" fmla="*/ 481967875 w 4186"/>
              <a:gd name="T45" fmla="*/ 209015402 h 6324"/>
              <a:gd name="T46" fmla="*/ 454692717 w 4186"/>
              <a:gd name="T47" fmla="*/ 181608767 h 6324"/>
              <a:gd name="T48" fmla="*/ 425998450 w 4186"/>
              <a:gd name="T49" fmla="*/ 155934539 h 6324"/>
              <a:gd name="T50" fmla="*/ 395727340 w 4186"/>
              <a:gd name="T51" fmla="*/ 131677948 h 6324"/>
              <a:gd name="T52" fmla="*/ 364353284 w 4186"/>
              <a:gd name="T53" fmla="*/ 109626791 h 6324"/>
              <a:gd name="T54" fmla="*/ 331402088 w 4186"/>
              <a:gd name="T55" fmla="*/ 89307967 h 6324"/>
              <a:gd name="T56" fmla="*/ 297505084 w 4186"/>
              <a:gd name="T57" fmla="*/ 70879483 h 6324"/>
              <a:gd name="T58" fmla="*/ 262662273 w 4186"/>
              <a:gd name="T59" fmla="*/ 54498475 h 6324"/>
              <a:gd name="T60" fmla="*/ 226715621 w 4186"/>
              <a:gd name="T61" fmla="*/ 40164933 h 6324"/>
              <a:gd name="T62" fmla="*/ 190138382 w 4186"/>
              <a:gd name="T63" fmla="*/ 28036836 h 6324"/>
              <a:gd name="T64" fmla="*/ 152930654 w 4186"/>
              <a:gd name="T65" fmla="*/ 17798650 h 6324"/>
              <a:gd name="T66" fmla="*/ 115249625 w 4186"/>
              <a:gd name="T67" fmla="*/ 9923064 h 6324"/>
              <a:gd name="T68" fmla="*/ 76938429 w 4186"/>
              <a:gd name="T69" fmla="*/ 4410074 h 6324"/>
              <a:gd name="T70" fmla="*/ 38626849 w 4186"/>
              <a:gd name="T71" fmla="*/ 1102519 h 6324"/>
              <a:gd name="T72" fmla="*/ 0 w 4186"/>
              <a:gd name="T73" fmla="*/ 0 h 6324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w 4186"/>
              <a:gd name="T112" fmla="*/ 0 h 6324"/>
              <a:gd name="T113" fmla="*/ 4186 w 4186"/>
              <a:gd name="T114" fmla="*/ 6324 h 6324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T111" t="T112" r="T113" b="T114"/>
            <a:pathLst>
              <a:path w="4186" h="6324">
                <a:moveTo>
                  <a:pt x="3602" y="6324"/>
                </a:moveTo>
                <a:lnTo>
                  <a:pt x="3720" y="6110"/>
                </a:lnTo>
                <a:lnTo>
                  <a:pt x="3826" y="5889"/>
                </a:lnTo>
                <a:lnTo>
                  <a:pt x="3918" y="5662"/>
                </a:lnTo>
                <a:lnTo>
                  <a:pt x="3997" y="5431"/>
                </a:lnTo>
                <a:lnTo>
                  <a:pt x="4063" y="5195"/>
                </a:lnTo>
                <a:lnTo>
                  <a:pt x="4115" y="4955"/>
                </a:lnTo>
                <a:lnTo>
                  <a:pt x="4153" y="4713"/>
                </a:lnTo>
                <a:lnTo>
                  <a:pt x="4177" y="4469"/>
                </a:lnTo>
                <a:lnTo>
                  <a:pt x="4186" y="4224"/>
                </a:lnTo>
                <a:lnTo>
                  <a:pt x="4180" y="3980"/>
                </a:lnTo>
                <a:lnTo>
                  <a:pt x="4161" y="3735"/>
                </a:lnTo>
                <a:lnTo>
                  <a:pt x="4127" y="3492"/>
                </a:lnTo>
                <a:lnTo>
                  <a:pt x="4079" y="3252"/>
                </a:lnTo>
                <a:lnTo>
                  <a:pt x="4018" y="3015"/>
                </a:lnTo>
                <a:lnTo>
                  <a:pt x="3942" y="2782"/>
                </a:lnTo>
                <a:lnTo>
                  <a:pt x="3854" y="2553"/>
                </a:lnTo>
                <a:lnTo>
                  <a:pt x="3750" y="2331"/>
                </a:lnTo>
                <a:lnTo>
                  <a:pt x="3636" y="2114"/>
                </a:lnTo>
                <a:lnTo>
                  <a:pt x="3509" y="1906"/>
                </a:lnTo>
                <a:lnTo>
                  <a:pt x="3370" y="1704"/>
                </a:lnTo>
                <a:lnTo>
                  <a:pt x="3219" y="1511"/>
                </a:lnTo>
                <a:lnTo>
                  <a:pt x="3057" y="1327"/>
                </a:lnTo>
                <a:lnTo>
                  <a:pt x="2884" y="1153"/>
                </a:lnTo>
                <a:lnTo>
                  <a:pt x="2702" y="990"/>
                </a:lnTo>
                <a:lnTo>
                  <a:pt x="2510" y="836"/>
                </a:lnTo>
                <a:lnTo>
                  <a:pt x="2311" y="696"/>
                </a:lnTo>
                <a:lnTo>
                  <a:pt x="2102" y="567"/>
                </a:lnTo>
                <a:lnTo>
                  <a:pt x="1887" y="450"/>
                </a:lnTo>
                <a:lnTo>
                  <a:pt x="1666" y="346"/>
                </a:lnTo>
                <a:lnTo>
                  <a:pt x="1438" y="255"/>
                </a:lnTo>
                <a:lnTo>
                  <a:pt x="1206" y="178"/>
                </a:lnTo>
                <a:lnTo>
                  <a:pt x="970" y="113"/>
                </a:lnTo>
                <a:lnTo>
                  <a:pt x="731" y="63"/>
                </a:lnTo>
                <a:lnTo>
                  <a:pt x="488" y="28"/>
                </a:lnTo>
                <a:lnTo>
                  <a:pt x="245" y="7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/>
            </a:solidFill>
            <a:prstDash val="dashDot"/>
            <a:round/>
            <a:headEnd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BlokTextu 20"/>
          <p:cNvSpPr txBox="1">
            <a:spLocks noChangeArrowheads="1"/>
          </p:cNvSpPr>
          <p:nvPr/>
        </p:nvSpPr>
        <p:spPr bwMode="auto">
          <a:xfrm>
            <a:off x="5832000" y="2880000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(S)</a:t>
            </a:r>
          </a:p>
        </p:txBody>
      </p:sp>
      <p:sp>
        <p:nvSpPr>
          <p:cNvPr id="22" name="BlokTextu 21"/>
          <p:cNvSpPr txBox="1">
            <a:spLocks noChangeArrowheads="1"/>
          </p:cNvSpPr>
          <p:nvPr/>
        </p:nvSpPr>
        <p:spPr bwMode="auto">
          <a:xfrm>
            <a:off x="4186800" y="529200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BlokTextu 23"/>
          <p:cNvSpPr txBox="1">
            <a:spLocks noChangeArrowheads="1"/>
          </p:cNvSpPr>
          <p:nvPr/>
        </p:nvSpPr>
        <p:spPr bwMode="auto">
          <a:xfrm>
            <a:off x="447229" y="1885973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 flipH="1">
            <a:off x="921574" y="755833"/>
            <a:ext cx="3646170" cy="1497330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H="1">
            <a:off x="3430459" y="755833"/>
            <a:ext cx="1137285" cy="3684746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 type="oval" w="med" len="med"/>
          </a:ln>
        </p:spPr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16"/>
          <p:cNvSpPr>
            <a:spLocks noChangeShapeType="1"/>
          </p:cNvSpPr>
          <p:nvPr/>
        </p:nvSpPr>
        <p:spPr bwMode="auto">
          <a:xfrm flipH="1">
            <a:off x="2487484" y="755833"/>
            <a:ext cx="2080260" cy="4071937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BlokTextu 35"/>
          <p:cNvSpPr txBox="1">
            <a:spLocks noChangeArrowheads="1"/>
          </p:cNvSpPr>
          <p:nvPr/>
        </p:nvSpPr>
        <p:spPr bwMode="auto">
          <a:xfrm>
            <a:off x="2243168" y="4443436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BlokTextu 36"/>
          <p:cNvSpPr txBox="1">
            <a:spLocks noChangeArrowheads="1"/>
          </p:cNvSpPr>
          <p:nvPr/>
        </p:nvSpPr>
        <p:spPr bwMode="auto">
          <a:xfrm>
            <a:off x="3200430" y="4091963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BlokTextu 9"/>
          <p:cNvSpPr txBox="1">
            <a:spLocks noChangeArrowheads="1"/>
          </p:cNvSpPr>
          <p:nvPr/>
        </p:nvSpPr>
        <p:spPr bwMode="auto">
          <a:xfrm>
            <a:off x="3391883" y="1821680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k</a:t>
            </a:r>
            <a:r>
              <a:rPr lang="en-US" sz="1400" b="1" baseline="30000">
                <a:latin typeface="Arial" pitchFamily="34" charset="0"/>
                <a:cs typeface="Arial" pitchFamily="34" charset="0"/>
              </a:rPr>
              <a:t>d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Freeform 71"/>
          <p:cNvSpPr>
            <a:spLocks/>
          </p:cNvSpPr>
          <p:nvPr/>
        </p:nvSpPr>
        <p:spPr bwMode="auto">
          <a:xfrm>
            <a:off x="2350324" y="4440578"/>
            <a:ext cx="1885950" cy="2021682"/>
          </a:xfrm>
          <a:custGeom>
            <a:avLst/>
            <a:gdLst>
              <a:gd name="T0" fmla="*/ 476174710 w 5279"/>
              <a:gd name="T1" fmla="*/ 0 h 5659"/>
              <a:gd name="T2" fmla="*/ 60506721 w 5279"/>
              <a:gd name="T3" fmla="*/ 170643565 h 5659"/>
              <a:gd name="T4" fmla="*/ 0 w 5279"/>
              <a:gd name="T5" fmla="*/ 616553561 h 5659"/>
              <a:gd name="T6" fmla="*/ 355634382 w 5279"/>
              <a:gd name="T7" fmla="*/ 891662900 h 5659"/>
              <a:gd name="T8" fmla="*/ 771459885 w 5279"/>
              <a:gd name="T9" fmla="*/ 721177170 h 5659"/>
              <a:gd name="T10" fmla="*/ 831808993 w 5279"/>
              <a:gd name="T11" fmla="*/ 275266827 h 5659"/>
              <a:gd name="T12" fmla="*/ 476174710 w 5279"/>
              <a:gd name="T13" fmla="*/ 0 h 56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279"/>
              <a:gd name="T22" fmla="*/ 0 h 5659"/>
              <a:gd name="T23" fmla="*/ 5279 w 5279"/>
              <a:gd name="T24" fmla="*/ 5659 h 5659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279" h="5659">
                <a:moveTo>
                  <a:pt x="3022" y="0"/>
                </a:moveTo>
                <a:lnTo>
                  <a:pt x="384" y="1083"/>
                </a:lnTo>
                <a:lnTo>
                  <a:pt x="0" y="3913"/>
                </a:lnTo>
                <a:lnTo>
                  <a:pt x="2257" y="5659"/>
                </a:lnTo>
                <a:lnTo>
                  <a:pt x="4896" y="4577"/>
                </a:lnTo>
                <a:lnTo>
                  <a:pt x="5279" y="1747"/>
                </a:lnTo>
                <a:lnTo>
                  <a:pt x="3022" y="0"/>
                </a:lnTo>
                <a:close/>
              </a:path>
            </a:pathLst>
          </a:custGeom>
          <a:solidFill>
            <a:srgbClr val="FFFF00">
              <a:alpha val="39000"/>
            </a:srgbClr>
          </a:solidFill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BlokTextu 39"/>
          <p:cNvSpPr txBox="1">
            <a:spLocks noChangeArrowheads="1"/>
          </p:cNvSpPr>
          <p:nvPr/>
        </p:nvSpPr>
        <p:spPr bwMode="auto">
          <a:xfrm>
            <a:off x="4173409" y="4802053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BlokTextu 40"/>
          <p:cNvSpPr txBox="1">
            <a:spLocks noChangeArrowheads="1"/>
          </p:cNvSpPr>
          <p:nvPr/>
        </p:nvSpPr>
        <p:spPr bwMode="auto">
          <a:xfrm>
            <a:off x="4107686" y="5969341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BlokTextu 42"/>
          <p:cNvSpPr txBox="1">
            <a:spLocks noChangeArrowheads="1"/>
          </p:cNvSpPr>
          <p:nvPr/>
        </p:nvSpPr>
        <p:spPr bwMode="auto">
          <a:xfrm>
            <a:off x="2034570" y="5709308"/>
            <a:ext cx="3674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Arial" pitchFamily="34" charset="0"/>
                <a:cs typeface="Arial" pitchFamily="34" charset="0"/>
              </a:rPr>
              <a:t>F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Line 20"/>
          <p:cNvSpPr>
            <a:spLocks noChangeShapeType="1"/>
          </p:cNvSpPr>
          <p:nvPr/>
        </p:nvSpPr>
        <p:spPr bwMode="auto">
          <a:xfrm flipH="1">
            <a:off x="2350324" y="4091963"/>
            <a:ext cx="4253389" cy="1745932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 type="oval" w="med" len="med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Line 22"/>
          <p:cNvSpPr>
            <a:spLocks noChangeShapeType="1"/>
          </p:cNvSpPr>
          <p:nvPr/>
        </p:nvSpPr>
        <p:spPr bwMode="auto">
          <a:xfrm flipH="1" flipV="1">
            <a:off x="921574" y="2253163"/>
            <a:ext cx="5682140" cy="1838801"/>
          </a:xfrm>
          <a:prstGeom prst="line">
            <a:avLst/>
          </a:prstGeom>
          <a:noFill/>
          <a:ln w="1270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Line 24"/>
          <p:cNvSpPr>
            <a:spLocks noChangeShapeType="1"/>
          </p:cNvSpPr>
          <p:nvPr/>
        </p:nvSpPr>
        <p:spPr bwMode="auto">
          <a:xfrm>
            <a:off x="1537365" y="4091963"/>
            <a:ext cx="2561748" cy="1983105"/>
          </a:xfrm>
          <a:prstGeom prst="line">
            <a:avLst/>
          </a:prstGeom>
          <a:noFill/>
          <a:ln w="19050">
            <a:solidFill>
              <a:srgbClr val="0033CC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Freeform 17"/>
          <p:cNvSpPr>
            <a:spLocks/>
          </p:cNvSpPr>
          <p:nvPr/>
        </p:nvSpPr>
        <p:spPr bwMode="auto">
          <a:xfrm>
            <a:off x="2766090" y="4440578"/>
            <a:ext cx="740093" cy="1367314"/>
          </a:xfrm>
          <a:custGeom>
            <a:avLst/>
            <a:gdLst>
              <a:gd name="T0" fmla="*/ 0 w 2070"/>
              <a:gd name="T1" fmla="*/ 602790356 h 3829"/>
              <a:gd name="T2" fmla="*/ 20989147 w 2070"/>
              <a:gd name="T3" fmla="*/ 596178557 h 3829"/>
              <a:gd name="T4" fmla="*/ 41978691 w 2070"/>
              <a:gd name="T5" fmla="*/ 588622046 h 3829"/>
              <a:gd name="T6" fmla="*/ 62494312 w 2070"/>
              <a:gd name="T7" fmla="*/ 579963305 h 3829"/>
              <a:gd name="T8" fmla="*/ 82536786 w 2070"/>
              <a:gd name="T9" fmla="*/ 570202729 h 3829"/>
              <a:gd name="T10" fmla="*/ 102105728 w 2070"/>
              <a:gd name="T11" fmla="*/ 559655355 h 3829"/>
              <a:gd name="T12" fmla="*/ 121043452 w 2070"/>
              <a:gd name="T13" fmla="*/ 548005751 h 3829"/>
              <a:gd name="T14" fmla="*/ 139507619 w 2070"/>
              <a:gd name="T15" fmla="*/ 535411433 h 3829"/>
              <a:gd name="T16" fmla="*/ 157340940 w 2070"/>
              <a:gd name="T17" fmla="*/ 522029922 h 3829"/>
              <a:gd name="T18" fmla="*/ 174384908 w 2070"/>
              <a:gd name="T19" fmla="*/ 507704094 h 3829"/>
              <a:gd name="T20" fmla="*/ 190639525 w 2070"/>
              <a:gd name="T21" fmla="*/ 492591073 h 3829"/>
              <a:gd name="T22" fmla="*/ 206105186 w 2070"/>
              <a:gd name="T23" fmla="*/ 476690856 h 3829"/>
              <a:gd name="T24" fmla="*/ 221097763 w 2070"/>
              <a:gd name="T25" fmla="*/ 460003446 h 3829"/>
              <a:gd name="T26" fmla="*/ 234985515 w 2070"/>
              <a:gd name="T27" fmla="*/ 442529237 h 3829"/>
              <a:gd name="T28" fmla="*/ 247926203 w 2070"/>
              <a:gd name="T29" fmla="*/ 424582474 h 3829"/>
              <a:gd name="T30" fmla="*/ 260077936 w 2070"/>
              <a:gd name="T31" fmla="*/ 406005936 h 3829"/>
              <a:gd name="T32" fmla="*/ 271282605 w 2070"/>
              <a:gd name="T33" fmla="*/ 386642302 h 3829"/>
              <a:gd name="T34" fmla="*/ 281540608 w 2070"/>
              <a:gd name="T35" fmla="*/ 366806511 h 3829"/>
              <a:gd name="T36" fmla="*/ 290851547 w 2070"/>
              <a:gd name="T37" fmla="*/ 346655683 h 3829"/>
              <a:gd name="T38" fmla="*/ 299058109 w 2070"/>
              <a:gd name="T39" fmla="*/ 326032697 h 3829"/>
              <a:gd name="T40" fmla="*/ 306159498 w 2070"/>
              <a:gd name="T41" fmla="*/ 304937156 h 3829"/>
              <a:gd name="T42" fmla="*/ 312314220 w 2070"/>
              <a:gd name="T43" fmla="*/ 283526975 h 3829"/>
              <a:gd name="T44" fmla="*/ 317206455 w 2070"/>
              <a:gd name="T45" fmla="*/ 261959674 h 3829"/>
              <a:gd name="T46" fmla="*/ 321309736 w 2070"/>
              <a:gd name="T47" fmla="*/ 239919817 h 3829"/>
              <a:gd name="T48" fmla="*/ 324308241 w 2070"/>
              <a:gd name="T49" fmla="*/ 218037479 h 3829"/>
              <a:gd name="T50" fmla="*/ 326044260 w 2070"/>
              <a:gd name="T51" fmla="*/ 195840054 h 3829"/>
              <a:gd name="T52" fmla="*/ 326675503 w 2070"/>
              <a:gd name="T53" fmla="*/ 173642679 h 3829"/>
              <a:gd name="T54" fmla="*/ 326359683 w 2070"/>
              <a:gd name="T55" fmla="*/ 151445305 h 3829"/>
              <a:gd name="T56" fmla="*/ 324781773 w 2070"/>
              <a:gd name="T57" fmla="*/ 129090808 h 3829"/>
              <a:gd name="T58" fmla="*/ 322256800 w 2070"/>
              <a:gd name="T59" fmla="*/ 107050952 h 3829"/>
              <a:gd name="T60" fmla="*/ 318468942 w 2070"/>
              <a:gd name="T61" fmla="*/ 85011070 h 3829"/>
              <a:gd name="T62" fmla="*/ 313734815 w 2070"/>
              <a:gd name="T63" fmla="*/ 63443372 h 3829"/>
              <a:gd name="T64" fmla="*/ 307895516 w 2070"/>
              <a:gd name="T65" fmla="*/ 41875661 h 3829"/>
              <a:gd name="T66" fmla="*/ 300951839 w 2070"/>
              <a:gd name="T67" fmla="*/ 20780510 h 3829"/>
              <a:gd name="T68" fmla="*/ 293061098 w 2070"/>
              <a:gd name="T69" fmla="*/ 0 h 3829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2070"/>
              <a:gd name="T106" fmla="*/ 0 h 3829"/>
              <a:gd name="T107" fmla="*/ 2070 w 2070"/>
              <a:gd name="T108" fmla="*/ 3829 h 3829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2070" h="3829">
                <a:moveTo>
                  <a:pt x="0" y="3829"/>
                </a:moveTo>
                <a:lnTo>
                  <a:pt x="133" y="3787"/>
                </a:lnTo>
                <a:lnTo>
                  <a:pt x="266" y="3739"/>
                </a:lnTo>
                <a:lnTo>
                  <a:pt x="396" y="3684"/>
                </a:lnTo>
                <a:lnTo>
                  <a:pt x="523" y="3622"/>
                </a:lnTo>
                <a:lnTo>
                  <a:pt x="647" y="3555"/>
                </a:lnTo>
                <a:lnTo>
                  <a:pt x="767" y="3481"/>
                </a:lnTo>
                <a:lnTo>
                  <a:pt x="884" y="3401"/>
                </a:lnTo>
                <a:lnTo>
                  <a:pt x="997" y="3316"/>
                </a:lnTo>
                <a:lnTo>
                  <a:pt x="1105" y="3225"/>
                </a:lnTo>
                <a:lnTo>
                  <a:pt x="1208" y="3129"/>
                </a:lnTo>
                <a:lnTo>
                  <a:pt x="1306" y="3028"/>
                </a:lnTo>
                <a:lnTo>
                  <a:pt x="1401" y="2922"/>
                </a:lnTo>
                <a:lnTo>
                  <a:pt x="1489" y="2811"/>
                </a:lnTo>
                <a:lnTo>
                  <a:pt x="1571" y="2697"/>
                </a:lnTo>
                <a:lnTo>
                  <a:pt x="1648" y="2579"/>
                </a:lnTo>
                <a:lnTo>
                  <a:pt x="1719" y="2456"/>
                </a:lnTo>
                <a:lnTo>
                  <a:pt x="1784" y="2330"/>
                </a:lnTo>
                <a:lnTo>
                  <a:pt x="1843" y="2202"/>
                </a:lnTo>
                <a:lnTo>
                  <a:pt x="1895" y="2071"/>
                </a:lnTo>
                <a:lnTo>
                  <a:pt x="1940" y="1937"/>
                </a:lnTo>
                <a:lnTo>
                  <a:pt x="1979" y="1801"/>
                </a:lnTo>
                <a:lnTo>
                  <a:pt x="2010" y="1664"/>
                </a:lnTo>
                <a:lnTo>
                  <a:pt x="2036" y="1524"/>
                </a:lnTo>
                <a:lnTo>
                  <a:pt x="2055" y="1385"/>
                </a:lnTo>
                <a:lnTo>
                  <a:pt x="2066" y="1244"/>
                </a:lnTo>
                <a:lnTo>
                  <a:pt x="2070" y="1103"/>
                </a:lnTo>
                <a:lnTo>
                  <a:pt x="2068" y="962"/>
                </a:lnTo>
                <a:lnTo>
                  <a:pt x="2058" y="820"/>
                </a:lnTo>
                <a:lnTo>
                  <a:pt x="2042" y="680"/>
                </a:lnTo>
                <a:lnTo>
                  <a:pt x="2018" y="540"/>
                </a:lnTo>
                <a:lnTo>
                  <a:pt x="1988" y="403"/>
                </a:lnTo>
                <a:lnTo>
                  <a:pt x="1951" y="266"/>
                </a:lnTo>
                <a:lnTo>
                  <a:pt x="1907" y="132"/>
                </a:lnTo>
                <a:lnTo>
                  <a:pt x="1857" y="0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Freeform 18"/>
          <p:cNvSpPr>
            <a:spLocks/>
          </p:cNvSpPr>
          <p:nvPr/>
        </p:nvSpPr>
        <p:spPr bwMode="auto">
          <a:xfrm>
            <a:off x="2487484" y="4827770"/>
            <a:ext cx="1405890" cy="632936"/>
          </a:xfrm>
          <a:custGeom>
            <a:avLst/>
            <a:gdLst>
              <a:gd name="T0" fmla="*/ 0 w 3936"/>
              <a:gd name="T1" fmla="*/ 0 h 1772"/>
              <a:gd name="T2" fmla="*/ 8662988 w 3936"/>
              <a:gd name="T3" fmla="*/ 20003677 h 1772"/>
              <a:gd name="T4" fmla="*/ 18271333 w 3936"/>
              <a:gd name="T5" fmla="*/ 39692236 h 1772"/>
              <a:gd name="T6" fmla="*/ 28981802 w 3936"/>
              <a:gd name="T7" fmla="*/ 58750961 h 1772"/>
              <a:gd name="T8" fmla="*/ 40637621 w 3936"/>
              <a:gd name="T9" fmla="*/ 77179833 h 1772"/>
              <a:gd name="T10" fmla="*/ 53080852 w 3936"/>
              <a:gd name="T11" fmla="*/ 95293190 h 1772"/>
              <a:gd name="T12" fmla="*/ 66469030 w 3936"/>
              <a:gd name="T13" fmla="*/ 112619173 h 1772"/>
              <a:gd name="T14" fmla="*/ 80645005 w 3936"/>
              <a:gd name="T15" fmla="*/ 129157732 h 1772"/>
              <a:gd name="T16" fmla="*/ 95608379 w 3936"/>
              <a:gd name="T17" fmla="*/ 145223613 h 1772"/>
              <a:gd name="T18" fmla="*/ 111359575 w 3936"/>
              <a:gd name="T19" fmla="*/ 160344535 h 1772"/>
              <a:gd name="T20" fmla="*/ 127740587 w 3936"/>
              <a:gd name="T21" fmla="*/ 174835618 h 1772"/>
              <a:gd name="T22" fmla="*/ 144908998 w 3936"/>
              <a:gd name="T23" fmla="*/ 188381345 h 1772"/>
              <a:gd name="T24" fmla="*/ 162550087 w 3936"/>
              <a:gd name="T25" fmla="*/ 201139673 h 1772"/>
              <a:gd name="T26" fmla="*/ 180978577 w 3936"/>
              <a:gd name="T27" fmla="*/ 213110651 h 1772"/>
              <a:gd name="T28" fmla="*/ 199879744 w 3936"/>
              <a:gd name="T29" fmla="*/ 223978666 h 1772"/>
              <a:gd name="T30" fmla="*/ 219411198 w 3936"/>
              <a:gd name="T31" fmla="*/ 234059281 h 1772"/>
              <a:gd name="T32" fmla="*/ 239099765 w 3936"/>
              <a:gd name="T33" fmla="*/ 243037378 h 1772"/>
              <a:gd name="T34" fmla="*/ 259576129 w 3936"/>
              <a:gd name="T35" fmla="*/ 251070120 h 1772"/>
              <a:gd name="T36" fmla="*/ 280210052 w 3936"/>
              <a:gd name="T37" fmla="*/ 258315860 h 1772"/>
              <a:gd name="T38" fmla="*/ 301158696 w 3936"/>
              <a:gd name="T39" fmla="*/ 264301126 h 1772"/>
              <a:gd name="T40" fmla="*/ 322422460 w 3936"/>
              <a:gd name="T41" fmla="*/ 269498993 h 1772"/>
              <a:gd name="T42" fmla="*/ 344001342 w 3936"/>
              <a:gd name="T43" fmla="*/ 273436783 h 1772"/>
              <a:gd name="T44" fmla="*/ 365580224 w 3936"/>
              <a:gd name="T45" fmla="*/ 276429217 h 1772"/>
              <a:gd name="T46" fmla="*/ 387316666 w 3936"/>
              <a:gd name="T47" fmla="*/ 278319531 h 1772"/>
              <a:gd name="T48" fmla="*/ 409210270 w 3936"/>
              <a:gd name="T49" fmla="*/ 279106930 h 1772"/>
              <a:gd name="T50" fmla="*/ 431104370 w 3936"/>
              <a:gd name="T51" fmla="*/ 278949371 h 1772"/>
              <a:gd name="T52" fmla="*/ 452840811 w 3936"/>
              <a:gd name="T53" fmla="*/ 277689294 h 1772"/>
              <a:gd name="T54" fmla="*/ 474734415 w 3936"/>
              <a:gd name="T55" fmla="*/ 275169140 h 1772"/>
              <a:gd name="T56" fmla="*/ 496155738 w 3936"/>
              <a:gd name="T57" fmla="*/ 271861587 h 1772"/>
              <a:gd name="T58" fmla="*/ 517577061 w 3936"/>
              <a:gd name="T59" fmla="*/ 267451120 h 1772"/>
              <a:gd name="T60" fmla="*/ 538683662 w 3936"/>
              <a:gd name="T61" fmla="*/ 262096091 h 1772"/>
              <a:gd name="T62" fmla="*/ 559632306 w 3936"/>
              <a:gd name="T63" fmla="*/ 255480588 h 1772"/>
              <a:gd name="T64" fmla="*/ 580108670 w 3936"/>
              <a:gd name="T65" fmla="*/ 247920127 h 1772"/>
              <a:gd name="T66" fmla="*/ 600112356 w 3936"/>
              <a:gd name="T67" fmla="*/ 239571869 h 1772"/>
              <a:gd name="T68" fmla="*/ 619958482 w 3936"/>
              <a:gd name="T69" fmla="*/ 230121491 h 177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3936"/>
              <a:gd name="T106" fmla="*/ 0 h 1772"/>
              <a:gd name="T107" fmla="*/ 3936 w 3936"/>
              <a:gd name="T108" fmla="*/ 1772 h 1772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3936" h="1772">
                <a:moveTo>
                  <a:pt x="0" y="0"/>
                </a:moveTo>
                <a:lnTo>
                  <a:pt x="55" y="127"/>
                </a:lnTo>
                <a:lnTo>
                  <a:pt x="116" y="252"/>
                </a:lnTo>
                <a:lnTo>
                  <a:pt x="184" y="373"/>
                </a:lnTo>
                <a:lnTo>
                  <a:pt x="258" y="490"/>
                </a:lnTo>
                <a:lnTo>
                  <a:pt x="337" y="605"/>
                </a:lnTo>
                <a:lnTo>
                  <a:pt x="422" y="715"/>
                </a:lnTo>
                <a:lnTo>
                  <a:pt x="512" y="820"/>
                </a:lnTo>
                <a:lnTo>
                  <a:pt x="607" y="922"/>
                </a:lnTo>
                <a:lnTo>
                  <a:pt x="707" y="1018"/>
                </a:lnTo>
                <a:lnTo>
                  <a:pt x="811" y="1110"/>
                </a:lnTo>
                <a:lnTo>
                  <a:pt x="920" y="1196"/>
                </a:lnTo>
                <a:lnTo>
                  <a:pt x="1032" y="1277"/>
                </a:lnTo>
                <a:lnTo>
                  <a:pt x="1149" y="1353"/>
                </a:lnTo>
                <a:lnTo>
                  <a:pt x="1269" y="1422"/>
                </a:lnTo>
                <a:lnTo>
                  <a:pt x="1393" y="1486"/>
                </a:lnTo>
                <a:lnTo>
                  <a:pt x="1518" y="1543"/>
                </a:lnTo>
                <a:lnTo>
                  <a:pt x="1648" y="1594"/>
                </a:lnTo>
                <a:lnTo>
                  <a:pt x="1779" y="1640"/>
                </a:lnTo>
                <a:lnTo>
                  <a:pt x="1912" y="1678"/>
                </a:lnTo>
                <a:lnTo>
                  <a:pt x="2047" y="1711"/>
                </a:lnTo>
                <a:lnTo>
                  <a:pt x="2184" y="1736"/>
                </a:lnTo>
                <a:lnTo>
                  <a:pt x="2321" y="1755"/>
                </a:lnTo>
                <a:lnTo>
                  <a:pt x="2459" y="1767"/>
                </a:lnTo>
                <a:lnTo>
                  <a:pt x="2598" y="1772"/>
                </a:lnTo>
                <a:lnTo>
                  <a:pt x="2737" y="1771"/>
                </a:lnTo>
                <a:lnTo>
                  <a:pt x="2875" y="1763"/>
                </a:lnTo>
                <a:lnTo>
                  <a:pt x="3014" y="1747"/>
                </a:lnTo>
                <a:lnTo>
                  <a:pt x="3150" y="1726"/>
                </a:lnTo>
                <a:lnTo>
                  <a:pt x="3286" y="1698"/>
                </a:lnTo>
                <a:lnTo>
                  <a:pt x="3420" y="1664"/>
                </a:lnTo>
                <a:lnTo>
                  <a:pt x="3553" y="1622"/>
                </a:lnTo>
                <a:lnTo>
                  <a:pt x="3683" y="1574"/>
                </a:lnTo>
                <a:lnTo>
                  <a:pt x="3810" y="1521"/>
                </a:lnTo>
                <a:lnTo>
                  <a:pt x="3936" y="1461"/>
                </a:lnTo>
              </a:path>
            </a:pathLst>
          </a:custGeom>
          <a:noFill/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Line 26"/>
          <p:cNvSpPr>
            <a:spLocks noChangeShapeType="1"/>
          </p:cNvSpPr>
          <p:nvPr/>
        </p:nvSpPr>
        <p:spPr bwMode="auto">
          <a:xfrm flipV="1">
            <a:off x="1537365" y="2253163"/>
            <a:ext cx="4964906" cy="1838801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Line 25"/>
          <p:cNvSpPr>
            <a:spLocks noChangeShapeType="1"/>
          </p:cNvSpPr>
          <p:nvPr/>
        </p:nvSpPr>
        <p:spPr bwMode="auto">
          <a:xfrm flipH="1" flipV="1">
            <a:off x="4567744" y="755833"/>
            <a:ext cx="1934528" cy="1497330"/>
          </a:xfrm>
          <a:prstGeom prst="line">
            <a:avLst/>
          </a:prstGeom>
          <a:noFill/>
          <a:ln w="19050">
            <a:solidFill>
              <a:srgbClr val="0033CC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BlokTextu 53"/>
          <p:cNvSpPr txBox="1">
            <a:spLocks noChangeArrowheads="1"/>
          </p:cNvSpPr>
          <p:nvPr/>
        </p:nvSpPr>
        <p:spPr bwMode="auto">
          <a:xfrm>
            <a:off x="6500826" y="3786190"/>
            <a:ext cx="7280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BlokTextu 54"/>
          <p:cNvSpPr txBox="1">
            <a:spLocks noChangeArrowheads="1"/>
          </p:cNvSpPr>
          <p:nvPr/>
        </p:nvSpPr>
        <p:spPr bwMode="auto">
          <a:xfrm>
            <a:off x="6449408" y="1885973"/>
            <a:ext cx="1683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1400" b="1" baseline="30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BC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EF</a:t>
            </a:r>
            <a:r>
              <a:rPr lang="sk-SK" sz="1400" b="1" baseline="-250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BlokTextu 56"/>
          <p:cNvSpPr txBox="1">
            <a:spLocks noChangeArrowheads="1"/>
          </p:cNvSpPr>
          <p:nvPr/>
        </p:nvSpPr>
        <p:spPr bwMode="auto">
          <a:xfrm>
            <a:off x="4533454" y="1193030"/>
            <a:ext cx="5549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120</a:t>
            </a:r>
            <a:r>
              <a:rPr lang="sk-SK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°</a:t>
            </a:r>
          </a:p>
        </p:txBody>
      </p:sp>
      <p:sp>
        <p:nvSpPr>
          <p:cNvPr id="58" name="Freeform 19"/>
          <p:cNvSpPr>
            <a:spLocks/>
          </p:cNvSpPr>
          <p:nvPr/>
        </p:nvSpPr>
        <p:spPr bwMode="auto">
          <a:xfrm>
            <a:off x="2274600" y="4430578"/>
            <a:ext cx="2037398" cy="2040255"/>
          </a:xfrm>
          <a:custGeom>
            <a:avLst/>
            <a:gdLst>
              <a:gd name="T0" fmla="*/ 897018453 w 5705"/>
              <a:gd name="T1" fmla="*/ 417716152 h 5712"/>
              <a:gd name="T2" fmla="*/ 887886376 w 5705"/>
              <a:gd name="T3" fmla="*/ 354239491 h 5712"/>
              <a:gd name="T4" fmla="*/ 869936492 w 5705"/>
              <a:gd name="T5" fmla="*/ 292653243 h 5712"/>
              <a:gd name="T6" fmla="*/ 843326729 w 5705"/>
              <a:gd name="T7" fmla="*/ 234216991 h 5712"/>
              <a:gd name="T8" fmla="*/ 808686618 w 5705"/>
              <a:gd name="T9" fmla="*/ 180191160 h 5712"/>
              <a:gd name="T10" fmla="*/ 766803819 w 5705"/>
              <a:gd name="T11" fmla="*/ 131677970 h 5712"/>
              <a:gd name="T12" fmla="*/ 718307863 w 5705"/>
              <a:gd name="T13" fmla="*/ 89780660 h 5712"/>
              <a:gd name="T14" fmla="*/ 664300677 w 5705"/>
              <a:gd name="T15" fmla="*/ 55128325 h 5712"/>
              <a:gd name="T16" fmla="*/ 606200049 w 5705"/>
              <a:gd name="T17" fmla="*/ 28509121 h 5712"/>
              <a:gd name="T18" fmla="*/ 544635310 w 5705"/>
              <a:gd name="T19" fmla="*/ 10238184 h 5712"/>
              <a:gd name="T20" fmla="*/ 481180985 w 5705"/>
              <a:gd name="T21" fmla="*/ 1102519 h 5712"/>
              <a:gd name="T22" fmla="*/ 417097326 w 5705"/>
              <a:gd name="T23" fmla="*/ 1102519 h 5712"/>
              <a:gd name="T24" fmla="*/ 353642901 w 5705"/>
              <a:gd name="T25" fmla="*/ 10238184 h 5712"/>
              <a:gd name="T26" fmla="*/ 292235694 w 5705"/>
              <a:gd name="T27" fmla="*/ 28509121 h 5712"/>
              <a:gd name="T28" fmla="*/ 233820002 w 5705"/>
              <a:gd name="T29" fmla="*/ 55128325 h 5712"/>
              <a:gd name="T30" fmla="*/ 179970696 w 5705"/>
              <a:gd name="T31" fmla="*/ 89780660 h 5712"/>
              <a:gd name="T32" fmla="*/ 131631874 w 5705"/>
              <a:gd name="T33" fmla="*/ 131677970 h 5712"/>
              <a:gd name="T34" fmla="*/ 89591519 w 5705"/>
              <a:gd name="T35" fmla="*/ 180191160 h 5712"/>
              <a:gd name="T36" fmla="*/ 54951606 w 5705"/>
              <a:gd name="T37" fmla="*/ 234216991 h 5712"/>
              <a:gd name="T38" fmla="*/ 28499363 w 5705"/>
              <a:gd name="T39" fmla="*/ 292653243 h 5712"/>
              <a:gd name="T40" fmla="*/ 10234405 w 5705"/>
              <a:gd name="T41" fmla="*/ 354239491 h 5712"/>
              <a:gd name="T42" fmla="*/ 1102326 w 5705"/>
              <a:gd name="T43" fmla="*/ 417716152 h 5712"/>
              <a:gd name="T44" fmla="*/ 1102326 w 5705"/>
              <a:gd name="T45" fmla="*/ 481822556 h 5712"/>
              <a:gd name="T46" fmla="*/ 10234405 w 5705"/>
              <a:gd name="T47" fmla="*/ 545456281 h 5712"/>
              <a:gd name="T48" fmla="*/ 28499363 w 5705"/>
              <a:gd name="T49" fmla="*/ 607042528 h 5712"/>
              <a:gd name="T50" fmla="*/ 54951606 w 5705"/>
              <a:gd name="T51" fmla="*/ 665478780 h 5712"/>
              <a:gd name="T52" fmla="*/ 89591519 w 5705"/>
              <a:gd name="T53" fmla="*/ 719347002 h 5712"/>
              <a:gd name="T54" fmla="*/ 131631874 w 5705"/>
              <a:gd name="T55" fmla="*/ 768017751 h 5712"/>
              <a:gd name="T56" fmla="*/ 179970696 w 5705"/>
              <a:gd name="T57" fmla="*/ 809915037 h 5712"/>
              <a:gd name="T58" fmla="*/ 233820002 w 5705"/>
              <a:gd name="T59" fmla="*/ 844567571 h 5712"/>
              <a:gd name="T60" fmla="*/ 292235694 w 5705"/>
              <a:gd name="T61" fmla="*/ 871186761 h 5712"/>
              <a:gd name="T62" fmla="*/ 353642901 w 5705"/>
              <a:gd name="T63" fmla="*/ 889457293 h 5712"/>
              <a:gd name="T64" fmla="*/ 417097326 w 5705"/>
              <a:gd name="T65" fmla="*/ 898593352 h 5712"/>
              <a:gd name="T66" fmla="*/ 481180985 w 5705"/>
              <a:gd name="T67" fmla="*/ 898593352 h 5712"/>
              <a:gd name="T68" fmla="*/ 544635310 w 5705"/>
              <a:gd name="T69" fmla="*/ 889457293 h 5712"/>
              <a:gd name="T70" fmla="*/ 606200049 w 5705"/>
              <a:gd name="T71" fmla="*/ 871186761 h 5712"/>
              <a:gd name="T72" fmla="*/ 664300677 w 5705"/>
              <a:gd name="T73" fmla="*/ 844567571 h 5712"/>
              <a:gd name="T74" fmla="*/ 718307863 w 5705"/>
              <a:gd name="T75" fmla="*/ 809915037 h 5712"/>
              <a:gd name="T76" fmla="*/ 766803819 w 5705"/>
              <a:gd name="T77" fmla="*/ 768017751 h 5712"/>
              <a:gd name="T78" fmla="*/ 808686618 w 5705"/>
              <a:gd name="T79" fmla="*/ 719347002 h 5712"/>
              <a:gd name="T80" fmla="*/ 843326729 w 5705"/>
              <a:gd name="T81" fmla="*/ 665478780 h 5712"/>
              <a:gd name="T82" fmla="*/ 869936492 w 5705"/>
              <a:gd name="T83" fmla="*/ 607042528 h 5712"/>
              <a:gd name="T84" fmla="*/ 887886376 w 5705"/>
              <a:gd name="T85" fmla="*/ 545456281 h 5712"/>
              <a:gd name="T86" fmla="*/ 897018453 w 5705"/>
              <a:gd name="T87" fmla="*/ 481822556 h 5712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w 5705"/>
              <a:gd name="T133" fmla="*/ 0 h 5712"/>
              <a:gd name="T134" fmla="*/ 5705 w 5705"/>
              <a:gd name="T135" fmla="*/ 5712 h 5712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T132" t="T133" r="T134" b="T135"/>
            <a:pathLst>
              <a:path w="5705" h="5712">
                <a:moveTo>
                  <a:pt x="5705" y="2856"/>
                </a:moveTo>
                <a:lnTo>
                  <a:pt x="5697" y="2652"/>
                </a:lnTo>
                <a:lnTo>
                  <a:pt x="5676" y="2449"/>
                </a:lnTo>
                <a:lnTo>
                  <a:pt x="5639" y="2249"/>
                </a:lnTo>
                <a:lnTo>
                  <a:pt x="5590" y="2051"/>
                </a:lnTo>
                <a:lnTo>
                  <a:pt x="5525" y="1858"/>
                </a:lnTo>
                <a:lnTo>
                  <a:pt x="5447" y="1669"/>
                </a:lnTo>
                <a:lnTo>
                  <a:pt x="5356" y="1487"/>
                </a:lnTo>
                <a:lnTo>
                  <a:pt x="5252" y="1312"/>
                </a:lnTo>
                <a:lnTo>
                  <a:pt x="5136" y="1144"/>
                </a:lnTo>
                <a:lnTo>
                  <a:pt x="5008" y="986"/>
                </a:lnTo>
                <a:lnTo>
                  <a:pt x="4870" y="836"/>
                </a:lnTo>
                <a:lnTo>
                  <a:pt x="4720" y="698"/>
                </a:lnTo>
                <a:lnTo>
                  <a:pt x="4562" y="570"/>
                </a:lnTo>
                <a:lnTo>
                  <a:pt x="4395" y="454"/>
                </a:lnTo>
                <a:lnTo>
                  <a:pt x="4219" y="350"/>
                </a:lnTo>
                <a:lnTo>
                  <a:pt x="4038" y="258"/>
                </a:lnTo>
                <a:lnTo>
                  <a:pt x="3850" y="181"/>
                </a:lnTo>
                <a:lnTo>
                  <a:pt x="3656" y="116"/>
                </a:lnTo>
                <a:lnTo>
                  <a:pt x="3459" y="65"/>
                </a:lnTo>
                <a:lnTo>
                  <a:pt x="3258" y="29"/>
                </a:lnTo>
                <a:lnTo>
                  <a:pt x="3056" y="7"/>
                </a:lnTo>
                <a:lnTo>
                  <a:pt x="2852" y="0"/>
                </a:lnTo>
                <a:lnTo>
                  <a:pt x="2649" y="7"/>
                </a:lnTo>
                <a:lnTo>
                  <a:pt x="2446" y="29"/>
                </a:lnTo>
                <a:lnTo>
                  <a:pt x="2246" y="65"/>
                </a:lnTo>
                <a:lnTo>
                  <a:pt x="2049" y="116"/>
                </a:lnTo>
                <a:lnTo>
                  <a:pt x="1856" y="181"/>
                </a:lnTo>
                <a:lnTo>
                  <a:pt x="1668" y="258"/>
                </a:lnTo>
                <a:lnTo>
                  <a:pt x="1485" y="350"/>
                </a:lnTo>
                <a:lnTo>
                  <a:pt x="1311" y="454"/>
                </a:lnTo>
                <a:lnTo>
                  <a:pt x="1143" y="570"/>
                </a:lnTo>
                <a:lnTo>
                  <a:pt x="984" y="698"/>
                </a:lnTo>
                <a:lnTo>
                  <a:pt x="836" y="836"/>
                </a:lnTo>
                <a:lnTo>
                  <a:pt x="697" y="986"/>
                </a:lnTo>
                <a:lnTo>
                  <a:pt x="569" y="1144"/>
                </a:lnTo>
                <a:lnTo>
                  <a:pt x="453" y="1312"/>
                </a:lnTo>
                <a:lnTo>
                  <a:pt x="349" y="1487"/>
                </a:lnTo>
                <a:lnTo>
                  <a:pt x="258" y="1669"/>
                </a:lnTo>
                <a:lnTo>
                  <a:pt x="181" y="1858"/>
                </a:lnTo>
                <a:lnTo>
                  <a:pt x="116" y="2051"/>
                </a:lnTo>
                <a:lnTo>
                  <a:pt x="65" y="2249"/>
                </a:lnTo>
                <a:lnTo>
                  <a:pt x="29" y="2449"/>
                </a:lnTo>
                <a:lnTo>
                  <a:pt x="7" y="2652"/>
                </a:lnTo>
                <a:lnTo>
                  <a:pt x="0" y="2856"/>
                </a:lnTo>
                <a:lnTo>
                  <a:pt x="7" y="3059"/>
                </a:lnTo>
                <a:lnTo>
                  <a:pt x="29" y="3262"/>
                </a:lnTo>
                <a:lnTo>
                  <a:pt x="65" y="3463"/>
                </a:lnTo>
                <a:lnTo>
                  <a:pt x="116" y="3660"/>
                </a:lnTo>
                <a:lnTo>
                  <a:pt x="181" y="3854"/>
                </a:lnTo>
                <a:lnTo>
                  <a:pt x="258" y="4042"/>
                </a:lnTo>
                <a:lnTo>
                  <a:pt x="349" y="4225"/>
                </a:lnTo>
                <a:lnTo>
                  <a:pt x="453" y="4400"/>
                </a:lnTo>
                <a:lnTo>
                  <a:pt x="569" y="4567"/>
                </a:lnTo>
                <a:lnTo>
                  <a:pt x="697" y="4726"/>
                </a:lnTo>
                <a:lnTo>
                  <a:pt x="836" y="4876"/>
                </a:lnTo>
                <a:lnTo>
                  <a:pt x="984" y="5014"/>
                </a:lnTo>
                <a:lnTo>
                  <a:pt x="1143" y="5142"/>
                </a:lnTo>
                <a:lnTo>
                  <a:pt x="1311" y="5258"/>
                </a:lnTo>
                <a:lnTo>
                  <a:pt x="1485" y="5362"/>
                </a:lnTo>
                <a:lnTo>
                  <a:pt x="1668" y="5454"/>
                </a:lnTo>
                <a:lnTo>
                  <a:pt x="1856" y="5531"/>
                </a:lnTo>
                <a:lnTo>
                  <a:pt x="2049" y="5596"/>
                </a:lnTo>
                <a:lnTo>
                  <a:pt x="2246" y="5647"/>
                </a:lnTo>
                <a:lnTo>
                  <a:pt x="2446" y="5683"/>
                </a:lnTo>
                <a:lnTo>
                  <a:pt x="2649" y="5705"/>
                </a:lnTo>
                <a:lnTo>
                  <a:pt x="2852" y="5712"/>
                </a:lnTo>
                <a:lnTo>
                  <a:pt x="3056" y="5705"/>
                </a:lnTo>
                <a:lnTo>
                  <a:pt x="3258" y="5683"/>
                </a:lnTo>
                <a:lnTo>
                  <a:pt x="3459" y="5647"/>
                </a:lnTo>
                <a:lnTo>
                  <a:pt x="3656" y="5596"/>
                </a:lnTo>
                <a:lnTo>
                  <a:pt x="3850" y="5531"/>
                </a:lnTo>
                <a:lnTo>
                  <a:pt x="4038" y="5454"/>
                </a:lnTo>
                <a:lnTo>
                  <a:pt x="4219" y="5362"/>
                </a:lnTo>
                <a:lnTo>
                  <a:pt x="4395" y="5258"/>
                </a:lnTo>
                <a:lnTo>
                  <a:pt x="4562" y="5142"/>
                </a:lnTo>
                <a:lnTo>
                  <a:pt x="4720" y="5014"/>
                </a:lnTo>
                <a:lnTo>
                  <a:pt x="4870" y="4876"/>
                </a:lnTo>
                <a:lnTo>
                  <a:pt x="5008" y="4726"/>
                </a:lnTo>
                <a:lnTo>
                  <a:pt x="5136" y="4567"/>
                </a:lnTo>
                <a:lnTo>
                  <a:pt x="5252" y="4400"/>
                </a:lnTo>
                <a:lnTo>
                  <a:pt x="5356" y="4225"/>
                </a:lnTo>
                <a:lnTo>
                  <a:pt x="5447" y="4042"/>
                </a:lnTo>
                <a:lnTo>
                  <a:pt x="5525" y="3854"/>
                </a:lnTo>
                <a:lnTo>
                  <a:pt x="5590" y="3660"/>
                </a:lnTo>
                <a:lnTo>
                  <a:pt x="5639" y="3463"/>
                </a:lnTo>
                <a:lnTo>
                  <a:pt x="5676" y="3262"/>
                </a:lnTo>
                <a:lnTo>
                  <a:pt x="5697" y="3059"/>
                </a:lnTo>
                <a:lnTo>
                  <a:pt x="5705" y="2856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BlokTextu 59"/>
          <p:cNvSpPr txBox="1">
            <a:spLocks noChangeArrowheads="1"/>
          </p:cNvSpPr>
          <p:nvPr/>
        </p:nvSpPr>
        <p:spPr bwMode="auto">
          <a:xfrm>
            <a:off x="3136136" y="5450705"/>
            <a:ext cx="397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o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BlokTextu 60"/>
          <p:cNvSpPr txBox="1">
            <a:spLocks noChangeArrowheads="1"/>
          </p:cNvSpPr>
          <p:nvPr/>
        </p:nvSpPr>
        <p:spPr bwMode="auto">
          <a:xfrm>
            <a:off x="3776216" y="3168991"/>
            <a:ext cx="391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O</a:t>
            </a:r>
            <a:r>
              <a:rPr lang="sk-SK" sz="1400" b="1" baseline="-25000">
                <a:latin typeface="Arial" pitchFamily="34" charset="0"/>
                <a:cs typeface="Arial" pitchFamily="34" charset="0"/>
              </a:rPr>
              <a:t>s</a:t>
            </a: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BlokTextu 65"/>
          <p:cNvSpPr txBox="1">
            <a:spLocks noChangeArrowheads="1"/>
          </p:cNvSpPr>
          <p:nvPr/>
        </p:nvSpPr>
        <p:spPr bwMode="auto">
          <a:xfrm>
            <a:off x="868710" y="1885973"/>
            <a:ext cx="1263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FC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ED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 flipV="1">
            <a:off x="2980403" y="2253163"/>
            <a:ext cx="3521869" cy="1838801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Line 62"/>
          <p:cNvSpPr>
            <a:spLocks noChangeShapeType="1"/>
          </p:cNvSpPr>
          <p:nvPr/>
        </p:nvSpPr>
        <p:spPr bwMode="auto">
          <a:xfrm flipV="1">
            <a:off x="4366290" y="755833"/>
            <a:ext cx="201453" cy="1497330"/>
          </a:xfrm>
          <a:prstGeom prst="line">
            <a:avLst/>
          </a:prstGeom>
          <a:noFill/>
          <a:ln w="19050">
            <a:solidFill>
              <a:srgbClr val="C00000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BlokTextu 72"/>
          <p:cNvSpPr txBox="1">
            <a:spLocks noChangeArrowheads="1"/>
          </p:cNvSpPr>
          <p:nvPr/>
        </p:nvSpPr>
        <p:spPr bwMode="auto">
          <a:xfrm>
            <a:off x="3686205" y="1241608"/>
            <a:ext cx="4555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1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sk-SK" sz="1400" b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°</a:t>
            </a:r>
          </a:p>
        </p:txBody>
      </p:sp>
      <p:sp>
        <p:nvSpPr>
          <p:cNvPr id="74" name="Line 61"/>
          <p:cNvSpPr>
            <a:spLocks noChangeShapeType="1"/>
          </p:cNvSpPr>
          <p:nvPr/>
        </p:nvSpPr>
        <p:spPr bwMode="auto">
          <a:xfrm flipH="1">
            <a:off x="2290210" y="4091963"/>
            <a:ext cx="295858" cy="2191142"/>
          </a:xfrm>
          <a:prstGeom prst="line">
            <a:avLst/>
          </a:prstGeom>
          <a:noFill/>
          <a:ln w="19050">
            <a:solidFill>
              <a:srgbClr val="C00000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Line 69"/>
          <p:cNvSpPr>
            <a:spLocks noChangeShapeType="1"/>
          </p:cNvSpPr>
          <p:nvPr/>
        </p:nvSpPr>
        <p:spPr bwMode="auto">
          <a:xfrm flipH="1">
            <a:off x="3116763" y="4091963"/>
            <a:ext cx="359416" cy="2661922"/>
          </a:xfrm>
          <a:prstGeom prst="line">
            <a:avLst/>
          </a:prstGeom>
          <a:noFill/>
          <a:ln w="19050">
            <a:solidFill>
              <a:srgbClr val="C00000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Line 63"/>
          <p:cNvSpPr>
            <a:spLocks noChangeShapeType="1"/>
          </p:cNvSpPr>
          <p:nvPr/>
        </p:nvSpPr>
        <p:spPr bwMode="auto">
          <a:xfrm flipV="1">
            <a:off x="2586068" y="2253163"/>
            <a:ext cx="1780223" cy="1838801"/>
          </a:xfrm>
          <a:prstGeom prst="line">
            <a:avLst/>
          </a:prstGeom>
          <a:noFill/>
          <a:ln w="127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Line 68"/>
          <p:cNvSpPr>
            <a:spLocks noChangeShapeType="1"/>
          </p:cNvSpPr>
          <p:nvPr/>
        </p:nvSpPr>
        <p:spPr bwMode="auto">
          <a:xfrm flipV="1">
            <a:off x="3476179" y="2253163"/>
            <a:ext cx="890112" cy="1838801"/>
          </a:xfrm>
          <a:prstGeom prst="line">
            <a:avLst/>
          </a:prstGeom>
          <a:noFill/>
          <a:ln w="127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Line 59"/>
          <p:cNvSpPr>
            <a:spLocks noChangeShapeType="1"/>
          </p:cNvSpPr>
          <p:nvPr/>
        </p:nvSpPr>
        <p:spPr bwMode="auto">
          <a:xfrm flipH="1">
            <a:off x="2350324" y="755833"/>
            <a:ext cx="2217420" cy="5082063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0" name="Line 56"/>
          <p:cNvSpPr>
            <a:spLocks noChangeShapeType="1"/>
          </p:cNvSpPr>
          <p:nvPr/>
        </p:nvSpPr>
        <p:spPr bwMode="auto">
          <a:xfrm flipV="1">
            <a:off x="3644771" y="3367588"/>
            <a:ext cx="721519" cy="3771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1" name="Line 23"/>
          <p:cNvSpPr>
            <a:spLocks noChangeShapeType="1"/>
          </p:cNvSpPr>
          <p:nvPr/>
        </p:nvSpPr>
        <p:spPr bwMode="auto">
          <a:xfrm flipV="1">
            <a:off x="3293299" y="755833"/>
            <a:ext cx="1274445" cy="4694872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oval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Line 28"/>
          <p:cNvSpPr>
            <a:spLocks noChangeShapeType="1"/>
          </p:cNvSpPr>
          <p:nvPr/>
        </p:nvSpPr>
        <p:spPr bwMode="auto">
          <a:xfrm>
            <a:off x="2980403" y="4091963"/>
            <a:ext cx="1754505" cy="1358742"/>
          </a:xfrm>
          <a:prstGeom prst="line">
            <a:avLst/>
          </a:prstGeom>
          <a:noFill/>
          <a:ln w="19050">
            <a:solidFill>
              <a:srgbClr val="0033CC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Line 64"/>
          <p:cNvSpPr>
            <a:spLocks noChangeShapeType="1"/>
          </p:cNvSpPr>
          <p:nvPr/>
        </p:nvSpPr>
        <p:spPr bwMode="auto">
          <a:xfrm flipH="1">
            <a:off x="4046412" y="4091962"/>
            <a:ext cx="321308" cy="2372211"/>
          </a:xfrm>
          <a:prstGeom prst="line">
            <a:avLst/>
          </a:prstGeom>
          <a:noFill/>
          <a:ln w="19050">
            <a:solidFill>
              <a:srgbClr val="C00000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Line 65"/>
          <p:cNvSpPr>
            <a:spLocks noChangeShapeType="1"/>
          </p:cNvSpPr>
          <p:nvPr/>
        </p:nvSpPr>
        <p:spPr bwMode="auto">
          <a:xfrm flipH="1" flipV="1">
            <a:off x="4366290" y="2253163"/>
            <a:ext cx="1428" cy="1838801"/>
          </a:xfrm>
          <a:prstGeom prst="line">
            <a:avLst/>
          </a:prstGeom>
          <a:noFill/>
          <a:ln w="127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Line 66"/>
          <p:cNvSpPr>
            <a:spLocks noChangeShapeType="1"/>
          </p:cNvSpPr>
          <p:nvPr/>
        </p:nvSpPr>
        <p:spPr bwMode="auto">
          <a:xfrm flipH="1" flipV="1">
            <a:off x="4366290" y="3043261"/>
            <a:ext cx="1428" cy="32432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57"/>
          <p:cNvSpPr>
            <a:spLocks noChangeShapeType="1"/>
          </p:cNvSpPr>
          <p:nvPr/>
        </p:nvSpPr>
        <p:spPr bwMode="auto">
          <a:xfrm flipH="1" flipV="1">
            <a:off x="4021961" y="2964680"/>
            <a:ext cx="344329" cy="7858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Line 31"/>
          <p:cNvSpPr>
            <a:spLocks noChangeShapeType="1"/>
          </p:cNvSpPr>
          <p:nvPr/>
        </p:nvSpPr>
        <p:spPr bwMode="auto">
          <a:xfrm flipV="1">
            <a:off x="95756" y="2253163"/>
            <a:ext cx="6406515" cy="1838801"/>
          </a:xfrm>
          <a:prstGeom prst="line">
            <a:avLst/>
          </a:prstGeom>
          <a:noFill/>
          <a:ln w="12700">
            <a:solidFill>
              <a:srgbClr val="0033CC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Line 58"/>
          <p:cNvSpPr>
            <a:spLocks noChangeShapeType="1"/>
          </p:cNvSpPr>
          <p:nvPr/>
        </p:nvSpPr>
        <p:spPr bwMode="auto">
          <a:xfrm flipH="1">
            <a:off x="3544759" y="2964680"/>
            <a:ext cx="477203" cy="13716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Line 67"/>
          <p:cNvSpPr>
            <a:spLocks noChangeShapeType="1"/>
          </p:cNvSpPr>
          <p:nvPr/>
        </p:nvSpPr>
        <p:spPr bwMode="auto">
          <a:xfrm flipH="1">
            <a:off x="3171855" y="3101840"/>
            <a:ext cx="372903" cy="3843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BlokTextu 91"/>
          <p:cNvSpPr txBox="1">
            <a:spLocks noChangeArrowheads="1"/>
          </p:cNvSpPr>
          <p:nvPr/>
        </p:nvSpPr>
        <p:spPr bwMode="auto">
          <a:xfrm>
            <a:off x="3780503" y="2628923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BlokTextu 92"/>
          <p:cNvSpPr txBox="1">
            <a:spLocks noChangeArrowheads="1"/>
          </p:cNvSpPr>
          <p:nvPr/>
        </p:nvSpPr>
        <p:spPr bwMode="auto">
          <a:xfrm>
            <a:off x="3266153" y="2760744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F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Line 29"/>
          <p:cNvSpPr>
            <a:spLocks noChangeShapeType="1"/>
          </p:cNvSpPr>
          <p:nvPr/>
        </p:nvSpPr>
        <p:spPr bwMode="auto">
          <a:xfrm>
            <a:off x="95756" y="4091963"/>
            <a:ext cx="3251835" cy="2518887"/>
          </a:xfrm>
          <a:prstGeom prst="line">
            <a:avLst/>
          </a:prstGeom>
          <a:noFill/>
          <a:ln w="19050">
            <a:solidFill>
              <a:srgbClr val="0033CC"/>
            </a:solidFill>
            <a:prstDash val="dashDot"/>
            <a:round/>
            <a:headEnd type="oval"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Skupina 96"/>
          <p:cNvGrpSpPr/>
          <p:nvPr/>
        </p:nvGrpSpPr>
        <p:grpSpPr>
          <a:xfrm>
            <a:off x="1775967" y="1497353"/>
            <a:ext cx="907256" cy="3630454"/>
            <a:chOff x="1476376" y="981075"/>
            <a:chExt cx="1008062" cy="4033838"/>
          </a:xfrm>
        </p:grpSpPr>
        <p:cxnSp>
          <p:nvCxnSpPr>
            <p:cNvPr id="28" name="Rovná spojnica 27"/>
            <p:cNvCxnSpPr/>
            <p:nvPr/>
          </p:nvCxnSpPr>
          <p:spPr bwMode="auto">
            <a:xfrm rot="5400000" flipV="1">
              <a:off x="2232025" y="1017588"/>
              <a:ext cx="217488" cy="144462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ovná spojnica 28"/>
            <p:cNvCxnSpPr/>
            <p:nvPr/>
          </p:nvCxnSpPr>
          <p:spPr bwMode="auto">
            <a:xfrm rot="5400000" flipV="1">
              <a:off x="2303463" y="1017587"/>
              <a:ext cx="217488" cy="144463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ovná spojnica 30"/>
            <p:cNvCxnSpPr/>
            <p:nvPr/>
          </p:nvCxnSpPr>
          <p:spPr bwMode="auto">
            <a:xfrm rot="5400000" flipV="1">
              <a:off x="1439864" y="4833937"/>
              <a:ext cx="217488" cy="144463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ovná spojnica 31"/>
            <p:cNvCxnSpPr/>
            <p:nvPr/>
          </p:nvCxnSpPr>
          <p:spPr bwMode="auto">
            <a:xfrm rot="5400000" flipV="1">
              <a:off x="1511300" y="4833938"/>
              <a:ext cx="217488" cy="144462"/>
            </a:xfrm>
            <a:prstGeom prst="line">
              <a:avLst/>
            </a:prstGeom>
            <a:ln w="12700"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7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" name="BlokTextu 98"/>
          <p:cNvSpPr txBox="1"/>
          <p:nvPr/>
        </p:nvSpPr>
        <p:spPr>
          <a:xfrm>
            <a:off x="5072066" y="4500570"/>
            <a:ext cx="3996000" cy="2246769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Postup rysovania: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Medzi stredovými priemetmi bodov roviny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 ich otočenými polohami do priemetne je vzťah perspektívnej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 Osou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stopa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stredom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bod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dvojica zodpovedajúcich si bodov je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5)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Pomocou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zobrazíme body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 Protiľahlé strany šesťuholníka s príslušnou uhlopriečkou sú rovnobežné, preto majú spoločný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úbežník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00" name="Text Box 71"/>
          <p:cNvSpPr txBox="1">
            <a:spLocks noChangeArrowheads="1"/>
          </p:cNvSpPr>
          <p:nvPr/>
        </p:nvSpPr>
        <p:spPr bwMode="auto">
          <a:xfrm>
            <a:off x="2746800" y="543600"/>
            <a:ext cx="15824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tred </a:t>
            </a:r>
            <a:r>
              <a:rPr lang="sk-SK" sz="1400" dirty="0" err="1" smtClean="0"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 =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BlokTextu 100"/>
          <p:cNvSpPr txBox="1">
            <a:spLocks noChangeArrowheads="1"/>
          </p:cNvSpPr>
          <p:nvPr/>
        </p:nvSpPr>
        <p:spPr bwMode="auto">
          <a:xfrm>
            <a:off x="8488903" y="3786190"/>
            <a:ext cx="72808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=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400" b="1" baseline="-25000" dirty="0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BlokTextu 24"/>
          <p:cNvSpPr txBox="1">
            <a:spLocks noChangeArrowheads="1"/>
          </p:cNvSpPr>
          <p:nvPr/>
        </p:nvSpPr>
        <p:spPr bwMode="auto">
          <a:xfrm>
            <a:off x="4014248" y="4142502"/>
            <a:ext cx="464679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</a:rPr>
              <a:t>AB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14"/>
          <p:cNvSpPr>
            <a:spLocks noChangeShapeType="1"/>
          </p:cNvSpPr>
          <p:nvPr/>
        </p:nvSpPr>
        <p:spPr bwMode="auto">
          <a:xfrm flipH="1">
            <a:off x="1045028" y="4091963"/>
            <a:ext cx="3232679" cy="1328001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BlokTextu 107"/>
          <p:cNvSpPr txBox="1">
            <a:spLocks noChangeArrowheads="1"/>
          </p:cNvSpPr>
          <p:nvPr/>
        </p:nvSpPr>
        <p:spPr bwMode="auto">
          <a:xfrm>
            <a:off x="4335636" y="1928802"/>
            <a:ext cx="16834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AF</a:t>
            </a:r>
            <a:r>
              <a:rPr lang="sk-SK" sz="14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EB</a:t>
            </a:r>
            <a:r>
              <a:rPr lang="sk-SK" sz="14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DC</a:t>
            </a:r>
            <a:r>
              <a:rPr lang="sk-SK" sz="1400" b="1" baseline="-250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BlokTextu 108"/>
          <p:cNvSpPr txBox="1"/>
          <p:nvPr/>
        </p:nvSpPr>
        <p:spPr>
          <a:xfrm>
            <a:off x="2643174" y="1142984"/>
            <a:ext cx="417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BlokTextu 109"/>
          <p:cNvSpPr txBox="1"/>
          <p:nvPr/>
        </p:nvSpPr>
        <p:spPr>
          <a:xfrm>
            <a:off x="1071538" y="5329681"/>
            <a:ext cx="3577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dirty="0">
              <a:solidFill>
                <a:srgbClr val="008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Ovál 110"/>
          <p:cNvSpPr>
            <a:spLocks noChangeAspect="1"/>
          </p:cNvSpPr>
          <p:nvPr/>
        </p:nvSpPr>
        <p:spPr>
          <a:xfrm>
            <a:off x="3526603" y="3079907"/>
            <a:ext cx="43200" cy="43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Ovál 111"/>
          <p:cNvSpPr>
            <a:spLocks noChangeAspect="1"/>
          </p:cNvSpPr>
          <p:nvPr/>
        </p:nvSpPr>
        <p:spPr>
          <a:xfrm>
            <a:off x="3881882" y="3200499"/>
            <a:ext cx="43200" cy="432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BlokTextu 85"/>
          <p:cNvSpPr txBox="1">
            <a:spLocks noChangeArrowheads="1"/>
          </p:cNvSpPr>
          <p:nvPr/>
        </p:nvSpPr>
        <p:spPr bwMode="auto">
          <a:xfrm>
            <a:off x="4314080" y="3000372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BlokTextu 67"/>
          <p:cNvSpPr txBox="1">
            <a:spLocks noChangeArrowheads="1"/>
          </p:cNvSpPr>
          <p:nvPr/>
        </p:nvSpPr>
        <p:spPr bwMode="auto">
          <a:xfrm>
            <a:off x="4298176" y="3357432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6" name="BlokTextu 115"/>
          <p:cNvSpPr txBox="1"/>
          <p:nvPr/>
        </p:nvSpPr>
        <p:spPr>
          <a:xfrm>
            <a:off x="2135900" y="302106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a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grpSp>
        <p:nvGrpSpPr>
          <p:cNvPr id="96" name="Skupina 15"/>
          <p:cNvGrpSpPr>
            <a:grpSpLocks/>
          </p:cNvGrpSpPr>
          <p:nvPr/>
        </p:nvGrpSpPr>
        <p:grpSpPr bwMode="auto">
          <a:xfrm>
            <a:off x="7000892" y="714356"/>
            <a:ext cx="1913932" cy="393700"/>
            <a:chOff x="2699794" y="4497810"/>
            <a:chExt cx="1912475" cy="393091"/>
          </a:xfrm>
        </p:grpSpPr>
        <p:pic>
          <p:nvPicPr>
            <p:cNvPr id="102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" name="Text Box 6"/>
            <p:cNvSpPr txBox="1">
              <a:spLocks noChangeArrowheads="1"/>
            </p:cNvSpPr>
            <p:nvPr/>
          </p:nvSpPr>
          <p:spPr bwMode="auto">
            <a:xfrm>
              <a:off x="3059821" y="4571245"/>
              <a:ext cx="1552448" cy="245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sk-SK" sz="1000" b="0" i="0" u="none" strike="noStrike" kern="0" cap="none" spc="0" normalizeH="0" baseline="0" noProof="0" dirty="0" err="1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Tereňová</a:t>
              </a:r>
              <a:r>
                <a:rPr kumimoji="0" lang="sk-SK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, Mészárosová</a:t>
              </a:r>
              <a:endParaRPr kumimoji="0" lang="sk-SK" sz="10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4" name="Zástupný symbol čísla snímky 10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19</a:t>
            </a:fld>
            <a:endParaRPr lang="sk-SK" dirty="0"/>
          </a:p>
        </p:txBody>
      </p:sp>
      <p:sp>
        <p:nvSpPr>
          <p:cNvPr id="105" name="Text Box 3"/>
          <p:cNvSpPr txBox="1">
            <a:spLocks noChangeArrowheads="1"/>
          </p:cNvSpPr>
          <p:nvPr/>
        </p:nvSpPr>
        <p:spPr bwMode="auto">
          <a:xfrm>
            <a:off x="540000" y="36000"/>
            <a:ext cx="8136458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V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stredovom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premietaní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zobrazte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pravidelný šesťuholník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ABCDEF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ležiaci v rovine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Dané sú vrcholy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na priamke </a:t>
            </a:r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sk-SK" sz="14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" grpId="0" animBg="1"/>
      <p:bldP spid="56" grpId="0" animBg="1"/>
      <p:bldP spid="72" grpId="0" animBg="1"/>
      <p:bldP spid="87" grpId="0" animBg="1"/>
      <p:bldP spid="94" grpId="0" animBg="1"/>
      <p:bldP spid="44" grpId="0" animBg="1"/>
      <p:bldP spid="46" grpId="0" animBg="1"/>
      <p:bldP spid="48" grpId="0" animBg="1"/>
      <p:bldP spid="52" grpId="0" animBg="1"/>
      <p:bldP spid="53" grpId="0" animBg="1"/>
      <p:bldP spid="54" grpId="0"/>
      <p:bldP spid="55" grpId="0"/>
      <p:bldP spid="57" grpId="0"/>
      <p:bldP spid="61" grpId="0"/>
      <p:bldP spid="66" grpId="0"/>
      <p:bldP spid="67" grpId="0" animBg="1"/>
      <p:bldP spid="71" grpId="0" animBg="1"/>
      <p:bldP spid="73" grpId="0"/>
      <p:bldP spid="74" grpId="0" animBg="1"/>
      <p:bldP spid="75" grpId="0" animBg="1"/>
      <p:bldP spid="76" grpId="0" animBg="1"/>
      <p:bldP spid="77" grpId="0" animBg="1"/>
      <p:bldP spid="78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5" grpId="0" animBg="1"/>
      <p:bldP spid="101" grpId="0"/>
      <p:bldP spid="108" grpId="0"/>
      <p:bldP spid="111" grpId="0" animBg="1"/>
      <p:bldP spid="112" grpId="0" animBg="1"/>
      <p:bldP spid="86" grpId="0"/>
      <p:bldP spid="6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oľná forma 9"/>
          <p:cNvSpPr/>
          <p:nvPr/>
        </p:nvSpPr>
        <p:spPr>
          <a:xfrm>
            <a:off x="37976" y="3217362"/>
            <a:ext cx="2508250" cy="1511300"/>
          </a:xfrm>
          <a:custGeom>
            <a:avLst/>
            <a:gdLst>
              <a:gd name="connsiteX0" fmla="*/ 679450 w 2508250"/>
              <a:gd name="connsiteY0" fmla="*/ 1511300 h 1511300"/>
              <a:gd name="connsiteX1" fmla="*/ 2508250 w 2508250"/>
              <a:gd name="connsiteY1" fmla="*/ 615950 h 1511300"/>
              <a:gd name="connsiteX2" fmla="*/ 1809750 w 2508250"/>
              <a:gd name="connsiteY2" fmla="*/ 0 h 1511300"/>
              <a:gd name="connsiteX3" fmla="*/ 0 w 2508250"/>
              <a:gd name="connsiteY3" fmla="*/ 850900 h 1511300"/>
              <a:gd name="connsiteX4" fmla="*/ 679450 w 2508250"/>
              <a:gd name="connsiteY4" fmla="*/ 1511300 h 151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8250" h="1511300">
                <a:moveTo>
                  <a:pt x="679450" y="1511300"/>
                </a:moveTo>
                <a:lnTo>
                  <a:pt x="2508250" y="615950"/>
                </a:lnTo>
                <a:lnTo>
                  <a:pt x="1809750" y="0"/>
                </a:lnTo>
                <a:lnTo>
                  <a:pt x="0" y="850900"/>
                </a:lnTo>
                <a:lnTo>
                  <a:pt x="679450" y="151130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2" name="Voľná forma 101"/>
          <p:cNvSpPr/>
          <p:nvPr/>
        </p:nvSpPr>
        <p:spPr>
          <a:xfrm>
            <a:off x="1877621" y="2975086"/>
            <a:ext cx="1029565" cy="980443"/>
          </a:xfrm>
          <a:custGeom>
            <a:avLst/>
            <a:gdLst>
              <a:gd name="connsiteX0" fmla="*/ 35626 w 1033153"/>
              <a:gd name="connsiteY0" fmla="*/ 0 h 938151"/>
              <a:gd name="connsiteX1" fmla="*/ 0 w 1033153"/>
              <a:gd name="connsiteY1" fmla="*/ 546265 h 938151"/>
              <a:gd name="connsiteX2" fmla="*/ 1033153 w 1033153"/>
              <a:gd name="connsiteY2" fmla="*/ 938151 h 938151"/>
              <a:gd name="connsiteX3" fmla="*/ 35626 w 1033153"/>
              <a:gd name="connsiteY3" fmla="*/ 0 h 938151"/>
              <a:gd name="connsiteX0" fmla="*/ 3588 w 1033153"/>
              <a:gd name="connsiteY0" fmla="*/ 0 h 980443"/>
              <a:gd name="connsiteX1" fmla="*/ 0 w 1033153"/>
              <a:gd name="connsiteY1" fmla="*/ 588557 h 980443"/>
              <a:gd name="connsiteX2" fmla="*/ 1033153 w 1033153"/>
              <a:gd name="connsiteY2" fmla="*/ 980443 h 980443"/>
              <a:gd name="connsiteX3" fmla="*/ 3588 w 1033153"/>
              <a:gd name="connsiteY3" fmla="*/ 0 h 980443"/>
              <a:gd name="connsiteX0" fmla="*/ 0 w 1029565"/>
              <a:gd name="connsiteY0" fmla="*/ 0 h 980443"/>
              <a:gd name="connsiteX1" fmla="*/ 4032 w 1029565"/>
              <a:gd name="connsiteY1" fmla="*/ 569507 h 980443"/>
              <a:gd name="connsiteX2" fmla="*/ 1029565 w 1029565"/>
              <a:gd name="connsiteY2" fmla="*/ 980443 h 980443"/>
              <a:gd name="connsiteX3" fmla="*/ 0 w 1029565"/>
              <a:gd name="connsiteY3" fmla="*/ 0 h 9804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9565" h="980443">
                <a:moveTo>
                  <a:pt x="0" y="0"/>
                </a:moveTo>
                <a:lnTo>
                  <a:pt x="4032" y="569507"/>
                </a:lnTo>
                <a:lnTo>
                  <a:pt x="1029565" y="980443"/>
                </a:lnTo>
                <a:lnTo>
                  <a:pt x="0" y="0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10" name="Rovná spojnica 109"/>
          <p:cNvCxnSpPr/>
          <p:nvPr/>
        </p:nvCxnSpPr>
        <p:spPr>
          <a:xfrm flipV="1">
            <a:off x="109514" y="3311406"/>
            <a:ext cx="2806302" cy="1375638"/>
          </a:xfrm>
          <a:prstGeom prst="line">
            <a:avLst/>
          </a:prstGeom>
          <a:ln w="19050">
            <a:solidFill>
              <a:srgbClr val="00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Rovná spojnica 82"/>
          <p:cNvCxnSpPr/>
          <p:nvPr/>
        </p:nvCxnSpPr>
        <p:spPr>
          <a:xfrm>
            <a:off x="805914" y="4442892"/>
            <a:ext cx="154668" cy="143211"/>
          </a:xfrm>
          <a:prstGeom prst="line">
            <a:avLst/>
          </a:prstGeom>
          <a:ln w="19050">
            <a:solidFill>
              <a:srgbClr val="0000FF"/>
            </a:solidFill>
            <a:prstDash val="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Voľná forma 17"/>
          <p:cNvSpPr/>
          <p:nvPr/>
        </p:nvSpPr>
        <p:spPr>
          <a:xfrm>
            <a:off x="30802" y="2047132"/>
            <a:ext cx="2508250" cy="1511300"/>
          </a:xfrm>
          <a:custGeom>
            <a:avLst/>
            <a:gdLst>
              <a:gd name="connsiteX0" fmla="*/ 679450 w 2508250"/>
              <a:gd name="connsiteY0" fmla="*/ 1511300 h 1511300"/>
              <a:gd name="connsiteX1" fmla="*/ 2508250 w 2508250"/>
              <a:gd name="connsiteY1" fmla="*/ 615950 h 1511300"/>
              <a:gd name="connsiteX2" fmla="*/ 1809750 w 2508250"/>
              <a:gd name="connsiteY2" fmla="*/ 0 h 1511300"/>
              <a:gd name="connsiteX3" fmla="*/ 0 w 2508250"/>
              <a:gd name="connsiteY3" fmla="*/ 850900 h 1511300"/>
              <a:gd name="connsiteX4" fmla="*/ 679450 w 2508250"/>
              <a:gd name="connsiteY4" fmla="*/ 1511300 h 151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8250" h="1511300">
                <a:moveTo>
                  <a:pt x="679450" y="1511300"/>
                </a:moveTo>
                <a:lnTo>
                  <a:pt x="2508250" y="615950"/>
                </a:lnTo>
                <a:lnTo>
                  <a:pt x="1809750" y="0"/>
                </a:lnTo>
                <a:lnTo>
                  <a:pt x="0" y="850900"/>
                </a:lnTo>
                <a:lnTo>
                  <a:pt x="679450" y="1511300"/>
                </a:lnTo>
                <a:close/>
              </a:path>
            </a:pathLst>
          </a:custGeom>
          <a:solidFill>
            <a:srgbClr val="FF3399">
              <a:alpha val="4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5" name="Rovná spojnica 74"/>
          <p:cNvCxnSpPr/>
          <p:nvPr/>
        </p:nvCxnSpPr>
        <p:spPr>
          <a:xfrm>
            <a:off x="1031036" y="3968531"/>
            <a:ext cx="402192" cy="394852"/>
          </a:xfrm>
          <a:prstGeom prst="line">
            <a:avLst/>
          </a:prstGeom>
          <a:ln w="19050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Voľná forma 3"/>
          <p:cNvSpPr/>
          <p:nvPr/>
        </p:nvSpPr>
        <p:spPr>
          <a:xfrm>
            <a:off x="724996" y="764704"/>
            <a:ext cx="1802180" cy="5682268"/>
          </a:xfrm>
          <a:custGeom>
            <a:avLst/>
            <a:gdLst>
              <a:gd name="connsiteX0" fmla="*/ 11430 w 1794510"/>
              <a:gd name="connsiteY0" fmla="*/ 914400 h 5749290"/>
              <a:gd name="connsiteX1" fmla="*/ 0 w 1794510"/>
              <a:gd name="connsiteY1" fmla="*/ 5749290 h 5749290"/>
              <a:gd name="connsiteX2" fmla="*/ 1794510 w 1794510"/>
              <a:gd name="connsiteY2" fmla="*/ 4846320 h 5749290"/>
              <a:gd name="connsiteX3" fmla="*/ 1783080 w 1794510"/>
              <a:gd name="connsiteY3" fmla="*/ 0 h 5749290"/>
              <a:gd name="connsiteX4" fmla="*/ 11430 w 1794510"/>
              <a:gd name="connsiteY4" fmla="*/ 914400 h 5749290"/>
              <a:gd name="connsiteX0" fmla="*/ 11430 w 1794510"/>
              <a:gd name="connsiteY0" fmla="*/ 847378 h 5682268"/>
              <a:gd name="connsiteX1" fmla="*/ 0 w 1794510"/>
              <a:gd name="connsiteY1" fmla="*/ 5682268 h 5682268"/>
              <a:gd name="connsiteX2" fmla="*/ 1794510 w 1794510"/>
              <a:gd name="connsiteY2" fmla="*/ 4779298 h 5682268"/>
              <a:gd name="connsiteX3" fmla="*/ 1788388 w 1794510"/>
              <a:gd name="connsiteY3" fmla="*/ 0 h 5682268"/>
              <a:gd name="connsiteX4" fmla="*/ 11430 w 1794510"/>
              <a:gd name="connsiteY4" fmla="*/ 847378 h 5682268"/>
              <a:gd name="connsiteX0" fmla="*/ 0 w 1802180"/>
              <a:gd name="connsiteY0" fmla="*/ 879996 h 5682268"/>
              <a:gd name="connsiteX1" fmla="*/ 7670 w 1802180"/>
              <a:gd name="connsiteY1" fmla="*/ 5682268 h 5682268"/>
              <a:gd name="connsiteX2" fmla="*/ 1802180 w 1802180"/>
              <a:gd name="connsiteY2" fmla="*/ 4779298 h 5682268"/>
              <a:gd name="connsiteX3" fmla="*/ 1796058 w 1802180"/>
              <a:gd name="connsiteY3" fmla="*/ 0 h 5682268"/>
              <a:gd name="connsiteX4" fmla="*/ 0 w 1802180"/>
              <a:gd name="connsiteY4" fmla="*/ 879996 h 568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180" h="5682268">
                <a:moveTo>
                  <a:pt x="0" y="879996"/>
                </a:moveTo>
                <a:cubicBezTo>
                  <a:pt x="2557" y="2480753"/>
                  <a:pt x="5113" y="4081511"/>
                  <a:pt x="7670" y="5682268"/>
                </a:cubicBezTo>
                <a:lnTo>
                  <a:pt x="1802180" y="4779298"/>
                </a:lnTo>
                <a:cubicBezTo>
                  <a:pt x="1800139" y="3186199"/>
                  <a:pt x="1798099" y="1593099"/>
                  <a:pt x="1796058" y="0"/>
                </a:cubicBezTo>
                <a:lnTo>
                  <a:pt x="0" y="879996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3" name="BlokTextu 2"/>
          <p:cNvSpPr txBox="1"/>
          <p:nvPr/>
        </p:nvSpPr>
        <p:spPr>
          <a:xfrm>
            <a:off x="360000" y="360000"/>
            <a:ext cx="25555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S</a:t>
            </a:r>
            <a:r>
              <a:rPr lang="en-US" sz="1600" b="1" dirty="0" smtClean="0"/>
              <a:t>p</a:t>
            </a:r>
            <a:r>
              <a:rPr lang="sk-SK" sz="1600" b="1" dirty="0" err="1" smtClean="0"/>
              <a:t>ádové</a:t>
            </a:r>
            <a:r>
              <a:rPr lang="sk-SK" sz="1600" b="1" dirty="0" smtClean="0"/>
              <a:t> priamky roviny</a:t>
            </a:r>
            <a:endParaRPr lang="sk-SK" sz="1600" b="1" dirty="0"/>
          </a:p>
        </p:txBody>
      </p:sp>
      <p:sp>
        <p:nvSpPr>
          <p:cNvPr id="7" name="BlokTextu 6"/>
          <p:cNvSpPr txBox="1"/>
          <p:nvPr/>
        </p:nvSpPr>
        <p:spPr>
          <a:xfrm>
            <a:off x="1622183" y="346707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H</a:t>
            </a:r>
            <a:endParaRPr lang="sk-SK" sz="1400" b="1" dirty="0"/>
          </a:p>
        </p:txBody>
      </p:sp>
      <p:sp>
        <p:nvSpPr>
          <p:cNvPr id="11" name="Voľná forma 10"/>
          <p:cNvSpPr/>
          <p:nvPr/>
        </p:nvSpPr>
        <p:spPr>
          <a:xfrm>
            <a:off x="721286" y="3852362"/>
            <a:ext cx="3646170" cy="2583180"/>
          </a:xfrm>
          <a:custGeom>
            <a:avLst/>
            <a:gdLst>
              <a:gd name="connsiteX0" fmla="*/ 0 w 3646170"/>
              <a:gd name="connsiteY0" fmla="*/ 880110 h 2583180"/>
              <a:gd name="connsiteX1" fmla="*/ 1794510 w 3646170"/>
              <a:gd name="connsiteY1" fmla="*/ 0 h 2583180"/>
              <a:gd name="connsiteX2" fmla="*/ 3646170 w 3646170"/>
              <a:gd name="connsiteY2" fmla="*/ 1714500 h 2583180"/>
              <a:gd name="connsiteX3" fmla="*/ 1863090 w 3646170"/>
              <a:gd name="connsiteY3" fmla="*/ 2583180 h 2583180"/>
              <a:gd name="connsiteX4" fmla="*/ 0 w 3646170"/>
              <a:gd name="connsiteY4" fmla="*/ 880110 h 258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6170" h="2583180">
                <a:moveTo>
                  <a:pt x="0" y="880110"/>
                </a:moveTo>
                <a:lnTo>
                  <a:pt x="1794510" y="0"/>
                </a:lnTo>
                <a:lnTo>
                  <a:pt x="3646170" y="1714500"/>
                </a:lnTo>
                <a:lnTo>
                  <a:pt x="1863090" y="2583180"/>
                </a:lnTo>
                <a:lnTo>
                  <a:pt x="0" y="88011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3491880" y="546593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</a:t>
            </a:r>
            <a:endParaRPr lang="sk-SK" sz="1400" b="1" dirty="0"/>
          </a:p>
        </p:txBody>
      </p:sp>
      <p:sp>
        <p:nvSpPr>
          <p:cNvPr id="13" name="Obdĺžnik 12"/>
          <p:cNvSpPr/>
          <p:nvPr/>
        </p:nvSpPr>
        <p:spPr>
          <a:xfrm>
            <a:off x="107504" y="4909612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cxnSp>
        <p:nvCxnSpPr>
          <p:cNvPr id="14" name="Rovná spojnica 13"/>
          <p:cNvCxnSpPr/>
          <p:nvPr/>
        </p:nvCxnSpPr>
        <p:spPr>
          <a:xfrm flipV="1">
            <a:off x="179512" y="3612332"/>
            <a:ext cx="2806302" cy="1375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BlokTextu 14"/>
          <p:cNvSpPr txBox="1"/>
          <p:nvPr/>
        </p:nvSpPr>
        <p:spPr>
          <a:xfrm>
            <a:off x="3326152" y="540053"/>
            <a:ext cx="565571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Spádové priamky roviny sú</a:t>
            </a:r>
            <a:r>
              <a:rPr lang="sk-SK" sz="1600" dirty="0" smtClean="0"/>
              <a:t> priamky ležiace v danej rovine</a:t>
            </a:r>
          </a:p>
          <a:p>
            <a:r>
              <a:rPr lang="sk-SK" sz="1600" dirty="0" smtClean="0"/>
              <a:t>a kolmé na jej stopu.</a:t>
            </a:r>
          </a:p>
          <a:p>
            <a:endParaRPr lang="sk-SK" sz="1600" dirty="0" smtClean="0"/>
          </a:p>
          <a:p>
            <a:r>
              <a:rPr lang="sk-SK" sz="1600" dirty="0" err="1" smtClean="0"/>
              <a:t>Úbežník</a:t>
            </a:r>
            <a:r>
              <a:rPr lang="sk-SK" sz="1600" dirty="0" smtClean="0"/>
              <a:t> </a:t>
            </a:r>
            <a:r>
              <a:rPr lang="sk-SK" sz="1600" b="1" dirty="0" err="1" smtClean="0"/>
              <a:t>U</a:t>
            </a:r>
            <a:r>
              <a:rPr lang="sk-SK" sz="1600" b="1" baseline="30000" dirty="0" err="1" smtClean="0"/>
              <a:t>s</a:t>
            </a:r>
            <a:r>
              <a:rPr lang="sk-SK" sz="1600" b="1" baseline="-25000" dirty="0" err="1" smtClean="0"/>
              <a:t>s</a:t>
            </a:r>
            <a:r>
              <a:rPr lang="sk-SK" sz="1600" dirty="0" smtClean="0"/>
              <a:t> spádových priamok roviny </a:t>
            </a:r>
            <a:r>
              <a:rPr lang="sk-SK" sz="1600" b="1" dirty="0" smtClean="0">
                <a:sym typeface="Symbol"/>
              </a:rPr>
              <a:t>  </a:t>
            </a:r>
            <a:r>
              <a:rPr lang="sk-SK" sz="1600" dirty="0" smtClean="0"/>
              <a:t>nazývame</a:t>
            </a:r>
          </a:p>
          <a:p>
            <a:r>
              <a:rPr lang="sk-SK" sz="1600" b="1" dirty="0" smtClean="0"/>
              <a:t>hlavný </a:t>
            </a:r>
            <a:r>
              <a:rPr lang="sk-SK" sz="1600" b="1" dirty="0" err="1" smtClean="0"/>
              <a:t>úbežník</a:t>
            </a:r>
            <a:r>
              <a:rPr lang="sk-SK" sz="1600" b="1" dirty="0" smtClean="0"/>
              <a:t> roviny </a:t>
            </a:r>
            <a:r>
              <a:rPr lang="sk-SK" sz="1600" b="1" dirty="0" smtClean="0">
                <a:sym typeface="Symbol"/>
              </a:rPr>
              <a:t></a:t>
            </a:r>
            <a:r>
              <a:rPr lang="sk-SK" sz="1600" dirty="0" smtClean="0">
                <a:sym typeface="Symbol"/>
              </a:rPr>
              <a:t>.</a:t>
            </a:r>
            <a:endParaRPr lang="sk-SK" sz="1600" dirty="0"/>
          </a:p>
        </p:txBody>
      </p:sp>
      <p:grpSp>
        <p:nvGrpSpPr>
          <p:cNvPr id="5" name="Skupina 75"/>
          <p:cNvGrpSpPr/>
          <p:nvPr/>
        </p:nvGrpSpPr>
        <p:grpSpPr>
          <a:xfrm flipH="1" flipV="1">
            <a:off x="414586" y="4790996"/>
            <a:ext cx="171052" cy="92527"/>
            <a:chOff x="4838514" y="2924944"/>
            <a:chExt cx="171052" cy="92527"/>
          </a:xfrm>
        </p:grpSpPr>
        <p:cxnSp>
          <p:nvCxnSpPr>
            <p:cNvPr id="29" name="Rovná spojnica 28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nica 29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BlokTextu 47"/>
          <p:cNvSpPr txBox="1"/>
          <p:nvPr/>
        </p:nvSpPr>
        <p:spPr>
          <a:xfrm>
            <a:off x="2963126" y="5582893"/>
            <a:ext cx="4667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-25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</a:t>
            </a:r>
            <a:r>
              <a:rPr lang="sk-SK" sz="1400" b="1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BlokTextu 48"/>
          <p:cNvSpPr txBox="1"/>
          <p:nvPr/>
        </p:nvSpPr>
        <p:spPr>
          <a:xfrm>
            <a:off x="2712029" y="5341660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1060500" y="4202232"/>
            <a:ext cx="3722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</a:t>
            </a:r>
            <a:r>
              <a:rPr lang="sk-SK" sz="1400" b="1" baseline="30000" dirty="0" smtClean="0"/>
              <a:t>s</a:t>
            </a:r>
            <a:endParaRPr lang="sk-SK" sz="1400" b="1" dirty="0"/>
          </a:p>
        </p:txBody>
      </p:sp>
      <p:grpSp>
        <p:nvGrpSpPr>
          <p:cNvPr id="16" name="Skupina 75"/>
          <p:cNvGrpSpPr/>
          <p:nvPr/>
        </p:nvGrpSpPr>
        <p:grpSpPr>
          <a:xfrm flipH="1">
            <a:off x="2825029" y="5685885"/>
            <a:ext cx="171052" cy="92527"/>
            <a:chOff x="4838514" y="2924944"/>
            <a:chExt cx="171052" cy="92527"/>
          </a:xfrm>
        </p:grpSpPr>
        <p:cxnSp>
          <p:nvCxnSpPr>
            <p:cNvPr id="58" name="Rovná spojnica 5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Rovná spojnica 5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9" name="Rovná spojnica 68"/>
          <p:cNvCxnSpPr/>
          <p:nvPr/>
        </p:nvCxnSpPr>
        <p:spPr>
          <a:xfrm flipH="1">
            <a:off x="779189" y="2195012"/>
            <a:ext cx="1544787" cy="2755900"/>
          </a:xfrm>
          <a:prstGeom prst="line">
            <a:avLst/>
          </a:prstGeom>
          <a:ln w="1905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nica 63"/>
          <p:cNvCxnSpPr/>
          <p:nvPr/>
        </p:nvCxnSpPr>
        <p:spPr>
          <a:xfrm>
            <a:off x="971600" y="4596314"/>
            <a:ext cx="1851660" cy="171450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ovná spojnica 70"/>
          <p:cNvCxnSpPr/>
          <p:nvPr/>
        </p:nvCxnSpPr>
        <p:spPr>
          <a:xfrm>
            <a:off x="1435398" y="4371648"/>
            <a:ext cx="1851660" cy="171450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Rovná spojnica 89"/>
          <p:cNvCxnSpPr/>
          <p:nvPr/>
        </p:nvCxnSpPr>
        <p:spPr>
          <a:xfrm flipH="1">
            <a:off x="914276" y="1873855"/>
            <a:ext cx="1315580" cy="4062644"/>
          </a:xfrm>
          <a:prstGeom prst="line">
            <a:avLst/>
          </a:prstGeom>
          <a:ln w="1905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blúk 97"/>
          <p:cNvSpPr/>
          <p:nvPr/>
        </p:nvSpPr>
        <p:spPr>
          <a:xfrm rot="-1320000" flipH="1" flipV="1">
            <a:off x="1251124" y="4193848"/>
            <a:ext cx="571872" cy="338336"/>
          </a:xfrm>
          <a:prstGeom prst="arc">
            <a:avLst>
              <a:gd name="adj1" fmla="val 1633217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9" name="Ovál 98"/>
          <p:cNvSpPr>
            <a:spLocks noChangeAspect="1"/>
          </p:cNvSpPr>
          <p:nvPr/>
        </p:nvSpPr>
        <p:spPr>
          <a:xfrm>
            <a:off x="1422703" y="4467982"/>
            <a:ext cx="23030" cy="230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3" name="BlokTextu 102"/>
          <p:cNvSpPr txBox="1"/>
          <p:nvPr/>
        </p:nvSpPr>
        <p:spPr>
          <a:xfrm>
            <a:off x="3834342" y="1932475"/>
            <a:ext cx="525658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Trojuholník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b="1" baseline="30000" dirty="0" smtClean="0"/>
              <a:t> </a:t>
            </a:r>
            <a:r>
              <a:rPr lang="sk-SK" sz="1400" b="1" dirty="0" smtClean="0"/>
              <a:t> </a:t>
            </a:r>
            <a:r>
              <a:rPr lang="sk-SK" sz="1400" dirty="0" smtClean="0"/>
              <a:t>je pravouhlý s pravým uhlom pri vrchole </a:t>
            </a:r>
            <a:r>
              <a:rPr lang="sk-SK" sz="1400" b="1" dirty="0" smtClean="0"/>
              <a:t>H</a:t>
            </a:r>
            <a:r>
              <a:rPr lang="sk-SK" sz="1400" dirty="0" smtClean="0"/>
              <a:t>. Rovina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je kolmá na priemetňu.</a:t>
            </a:r>
          </a:p>
          <a:p>
            <a:r>
              <a:rPr lang="sk-SK" sz="1400" dirty="0" smtClean="0"/>
              <a:t>Kolmý priemet trojuholníka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b="1" baseline="30000" dirty="0" smtClean="0"/>
              <a:t> </a:t>
            </a:r>
            <a:r>
              <a:rPr lang="sk-SK" sz="1400" dirty="0" smtClean="0"/>
              <a:t>do priemetne je úsečka  </a:t>
            </a:r>
          </a:p>
          <a:p>
            <a:r>
              <a:rPr lang="sk-SK" sz="1400" b="1" dirty="0" err="1" smtClean="0"/>
              <a:t>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</a:t>
            </a:r>
            <a:r>
              <a:rPr lang="sk-SK" sz="1400" dirty="0" smtClean="0"/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/>
              <a:t>.</a:t>
            </a:r>
            <a:r>
              <a:rPr lang="sk-SK" sz="1400" b="1" baseline="30000" dirty="0" smtClean="0"/>
              <a:t> </a:t>
            </a:r>
          </a:p>
          <a:p>
            <a:r>
              <a:rPr lang="sk-SK" sz="1400" dirty="0" smtClean="0"/>
              <a:t>Priamka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SU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je smerová priamka spádových priamok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/>
          </a:p>
          <a:p>
            <a:r>
              <a:rPr lang="sk-SK" sz="1400" b="1" dirty="0" smtClean="0"/>
              <a:t>Odchýlka roviny </a:t>
            </a:r>
            <a:r>
              <a:rPr lang="sk-SK" sz="1400" b="1" dirty="0" smtClean="0">
                <a:sym typeface="Symbol"/>
              </a:rPr>
              <a:t>  od priemetne </a:t>
            </a:r>
            <a:r>
              <a:rPr lang="sk-SK" sz="1400" dirty="0" smtClean="0">
                <a:sym typeface="Symbol"/>
              </a:rPr>
              <a:t>sa rovná odchýlke jej </a:t>
            </a:r>
          </a:p>
          <a:p>
            <a:r>
              <a:rPr lang="sk-SK" sz="1400" dirty="0" smtClean="0">
                <a:sym typeface="Symbol"/>
              </a:rPr>
              <a:t>spádovej priamky od priemetne. Je to veľkosť uhla </a:t>
            </a:r>
            <a:r>
              <a:rPr lang="sk-SK" sz="1400" b="1" dirty="0" smtClean="0">
                <a:sym typeface="Symbol"/>
              </a:rPr>
              <a:t></a:t>
            </a:r>
            <a:r>
              <a:rPr lang="sk-SK" sz="1400" dirty="0" smtClean="0">
                <a:sym typeface="Symbol"/>
              </a:rPr>
              <a:t>, ktorý zvierajú priamky </a:t>
            </a:r>
            <a:r>
              <a:rPr lang="sk-SK" sz="1400" b="1" dirty="0" err="1" smtClean="0">
                <a:sym typeface="Symbol"/>
              </a:rPr>
              <a:t>SU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a </a:t>
            </a:r>
            <a:r>
              <a:rPr lang="sk-SK" sz="1400" b="1" dirty="0" err="1" smtClean="0"/>
              <a:t>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</p:txBody>
      </p:sp>
      <p:sp>
        <p:nvSpPr>
          <p:cNvPr id="56" name="Obdĺžnik 55"/>
          <p:cNvSpPr/>
          <p:nvPr/>
        </p:nvSpPr>
        <p:spPr>
          <a:xfrm>
            <a:off x="-36512" y="3469139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cxnSp>
        <p:nvCxnSpPr>
          <p:cNvPr id="67" name="Rovná spojnica 66"/>
          <p:cNvCxnSpPr/>
          <p:nvPr/>
        </p:nvCxnSpPr>
        <p:spPr>
          <a:xfrm>
            <a:off x="2309696" y="3950438"/>
            <a:ext cx="1851660" cy="171450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flipH="1" flipV="1">
            <a:off x="1299476" y="1772873"/>
            <a:ext cx="1311847" cy="2820656"/>
          </a:xfrm>
          <a:prstGeom prst="line">
            <a:avLst/>
          </a:prstGeom>
          <a:ln w="1905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ovná spojnica 33"/>
          <p:cNvCxnSpPr/>
          <p:nvPr/>
        </p:nvCxnSpPr>
        <p:spPr>
          <a:xfrm flipV="1">
            <a:off x="35496" y="2411580"/>
            <a:ext cx="3028209" cy="14844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BlokTextu 75"/>
          <p:cNvSpPr txBox="1"/>
          <p:nvPr/>
        </p:nvSpPr>
        <p:spPr>
          <a:xfrm>
            <a:off x="1271774" y="1674862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/>
              <a:t>2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s</a:t>
            </a:r>
            <a:endParaRPr lang="sk-SK" sz="1400" b="1" dirty="0"/>
          </a:p>
        </p:txBody>
      </p:sp>
      <p:sp>
        <p:nvSpPr>
          <p:cNvPr id="79" name="BlokTextu 78"/>
          <p:cNvSpPr txBox="1"/>
          <p:nvPr/>
        </p:nvSpPr>
        <p:spPr>
          <a:xfrm>
            <a:off x="2065064" y="575396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>
                <a:solidFill>
                  <a:srgbClr val="0000FF"/>
                </a:solidFill>
              </a:rPr>
              <a:t>1</a:t>
            </a:r>
            <a:r>
              <a:rPr lang="sk-SK" sz="1400" b="1" dirty="0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81" name="BlokTextu 80"/>
          <p:cNvSpPr txBox="1"/>
          <p:nvPr/>
        </p:nvSpPr>
        <p:spPr>
          <a:xfrm>
            <a:off x="3560408" y="522562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>
                <a:solidFill>
                  <a:srgbClr val="0000FF"/>
                </a:solidFill>
              </a:rPr>
              <a:t>2</a:t>
            </a:r>
            <a:r>
              <a:rPr lang="sk-SK" sz="1400" b="1" dirty="0" smtClean="0">
                <a:solidFill>
                  <a:srgbClr val="0000FF"/>
                </a:solidFill>
              </a:rPr>
              <a:t>s</a:t>
            </a:r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82" name="BlokTextu 81"/>
          <p:cNvSpPr txBox="1"/>
          <p:nvPr/>
        </p:nvSpPr>
        <p:spPr>
          <a:xfrm>
            <a:off x="2181030" y="221257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/>
              <a:t>1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s</a:t>
            </a:r>
            <a:endParaRPr lang="sk-SK" sz="1400" b="1" dirty="0"/>
          </a:p>
        </p:txBody>
      </p:sp>
      <p:sp>
        <p:nvSpPr>
          <p:cNvPr id="84" name="BlokTextu 83"/>
          <p:cNvSpPr txBox="1"/>
          <p:nvPr/>
        </p:nvSpPr>
        <p:spPr>
          <a:xfrm>
            <a:off x="2145168" y="1793523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grpSp>
        <p:nvGrpSpPr>
          <p:cNvPr id="21" name="Skupina 86"/>
          <p:cNvGrpSpPr/>
          <p:nvPr/>
        </p:nvGrpSpPr>
        <p:grpSpPr>
          <a:xfrm>
            <a:off x="772406" y="4407958"/>
            <a:ext cx="571872" cy="338336"/>
            <a:chOff x="1619548" y="4665836"/>
            <a:chExt cx="571872" cy="338336"/>
          </a:xfrm>
        </p:grpSpPr>
        <p:sp>
          <p:nvSpPr>
            <p:cNvPr id="85" name="Oblúk 84"/>
            <p:cNvSpPr/>
            <p:nvPr/>
          </p:nvSpPr>
          <p:spPr>
            <a:xfrm rot="-1320000" flipH="1" flipV="1">
              <a:off x="1619548" y="4665836"/>
              <a:ext cx="571872" cy="338336"/>
            </a:xfrm>
            <a:prstGeom prst="arc">
              <a:avLst>
                <a:gd name="adj1" fmla="val 16332177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6" name="Ovál 85"/>
            <p:cNvSpPr>
              <a:spLocks noChangeAspect="1"/>
            </p:cNvSpPr>
            <p:nvPr/>
          </p:nvSpPr>
          <p:spPr>
            <a:xfrm>
              <a:off x="1791127" y="4939970"/>
              <a:ext cx="23030" cy="230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22" name="Skupina 75"/>
          <p:cNvGrpSpPr/>
          <p:nvPr/>
        </p:nvGrpSpPr>
        <p:grpSpPr>
          <a:xfrm flipH="1" flipV="1">
            <a:off x="381924" y="3613468"/>
            <a:ext cx="171052" cy="92527"/>
            <a:chOff x="4838514" y="2924944"/>
            <a:chExt cx="171052" cy="92527"/>
          </a:xfrm>
        </p:grpSpPr>
        <p:cxnSp>
          <p:nvCxnSpPr>
            <p:cNvPr id="62" name="Rovná spojnica 61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ovná spojnica 67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Line 51"/>
          <p:cNvSpPr>
            <a:spLocks noChangeShapeType="1"/>
          </p:cNvSpPr>
          <p:nvPr/>
        </p:nvSpPr>
        <p:spPr bwMode="auto">
          <a:xfrm>
            <a:off x="5523986" y="4296408"/>
            <a:ext cx="33843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77" name="Text Box 52"/>
          <p:cNvSpPr txBox="1">
            <a:spLocks noChangeArrowheads="1"/>
          </p:cNvSpPr>
          <p:nvPr/>
        </p:nvSpPr>
        <p:spPr bwMode="auto">
          <a:xfrm>
            <a:off x="8633822" y="5712395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 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92" name="Text Box 55"/>
          <p:cNvSpPr txBox="1">
            <a:spLocks noChangeArrowheads="1"/>
          </p:cNvSpPr>
          <p:nvPr/>
        </p:nvSpPr>
        <p:spPr bwMode="auto">
          <a:xfrm>
            <a:off x="7044832" y="5188732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sp>
        <p:nvSpPr>
          <p:cNvPr id="94" name="Line 57"/>
          <p:cNvSpPr>
            <a:spLocks noChangeShapeType="1"/>
          </p:cNvSpPr>
          <p:nvPr/>
        </p:nvSpPr>
        <p:spPr bwMode="auto">
          <a:xfrm>
            <a:off x="6681599" y="3851208"/>
            <a:ext cx="1975815" cy="254576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cxnSp>
        <p:nvCxnSpPr>
          <p:cNvPr id="100" name="AutoShape 64"/>
          <p:cNvCxnSpPr>
            <a:cxnSpLocks noChangeShapeType="1"/>
          </p:cNvCxnSpPr>
          <p:nvPr/>
        </p:nvCxnSpPr>
        <p:spPr bwMode="auto">
          <a:xfrm>
            <a:off x="7034719" y="4288000"/>
            <a:ext cx="0" cy="10110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01" name="Text Box 67"/>
          <p:cNvSpPr txBox="1">
            <a:spLocks noChangeArrowheads="1"/>
          </p:cNvSpPr>
          <p:nvPr/>
        </p:nvSpPr>
        <p:spPr bwMode="auto">
          <a:xfrm>
            <a:off x="7082308" y="4001191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04" name="Line 68"/>
          <p:cNvSpPr>
            <a:spLocks noChangeShapeType="1"/>
          </p:cNvSpPr>
          <p:nvPr/>
        </p:nvSpPr>
        <p:spPr bwMode="auto">
          <a:xfrm flipH="1">
            <a:off x="6123579" y="3698809"/>
            <a:ext cx="1210726" cy="248073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05" name="Line 69"/>
          <p:cNvSpPr>
            <a:spLocks noChangeShapeType="1"/>
          </p:cNvSpPr>
          <p:nvPr/>
        </p:nvSpPr>
        <p:spPr bwMode="auto">
          <a:xfrm flipH="1">
            <a:off x="6524872" y="3825017"/>
            <a:ext cx="632848" cy="250813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08" name="Obdĺžnik 107"/>
          <p:cNvSpPr/>
          <p:nvPr/>
        </p:nvSpPr>
        <p:spPr>
          <a:xfrm>
            <a:off x="8400016" y="4283590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sp>
        <p:nvSpPr>
          <p:cNvPr id="109" name="Line 51"/>
          <p:cNvSpPr>
            <a:spLocks noChangeShapeType="1"/>
          </p:cNvSpPr>
          <p:nvPr/>
        </p:nvSpPr>
        <p:spPr bwMode="auto">
          <a:xfrm>
            <a:off x="5567526" y="5747118"/>
            <a:ext cx="33843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11" name="Oval 58"/>
          <p:cNvSpPr>
            <a:spLocks noChangeArrowheads="1"/>
          </p:cNvSpPr>
          <p:nvPr/>
        </p:nvSpPr>
        <p:spPr bwMode="auto">
          <a:xfrm flipV="1">
            <a:off x="7007096" y="4263985"/>
            <a:ext cx="55246" cy="63654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12" name="Oblúk 111"/>
          <p:cNvSpPr/>
          <p:nvPr/>
        </p:nvSpPr>
        <p:spPr>
          <a:xfrm flipH="1" flipV="1">
            <a:off x="6610866" y="3857903"/>
            <a:ext cx="864096" cy="86409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3" name="Oval 58"/>
          <p:cNvSpPr>
            <a:spLocks noChangeArrowheads="1"/>
          </p:cNvSpPr>
          <p:nvPr/>
        </p:nvSpPr>
        <p:spPr bwMode="auto">
          <a:xfrm flipV="1">
            <a:off x="6820130" y="4444853"/>
            <a:ext cx="55246" cy="63654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95" name="Oval 58"/>
          <p:cNvSpPr>
            <a:spLocks noChangeArrowheads="1"/>
          </p:cNvSpPr>
          <p:nvPr/>
        </p:nvSpPr>
        <p:spPr bwMode="auto">
          <a:xfrm flipV="1">
            <a:off x="7007096" y="5232707"/>
            <a:ext cx="55246" cy="63654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15" name="BlokTextu 114"/>
          <p:cNvSpPr txBox="1"/>
          <p:nvPr/>
        </p:nvSpPr>
        <p:spPr>
          <a:xfrm>
            <a:off x="8194934" y="6137218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/>
              <a:t>2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s</a:t>
            </a:r>
            <a:endParaRPr lang="sk-SK" sz="1400" b="1" dirty="0"/>
          </a:p>
        </p:txBody>
      </p:sp>
      <p:sp>
        <p:nvSpPr>
          <p:cNvPr id="116" name="BlokTextu 115"/>
          <p:cNvSpPr txBox="1"/>
          <p:nvPr/>
        </p:nvSpPr>
        <p:spPr>
          <a:xfrm>
            <a:off x="6049206" y="6099341"/>
            <a:ext cx="418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smtClean="0"/>
              <a:t>1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s</a:t>
            </a:r>
            <a:endParaRPr lang="sk-SK" sz="1400" b="1" dirty="0"/>
          </a:p>
        </p:txBody>
      </p:sp>
      <p:cxnSp>
        <p:nvCxnSpPr>
          <p:cNvPr id="96" name="Rovná spojnica 95"/>
          <p:cNvCxnSpPr/>
          <p:nvPr/>
        </p:nvCxnSpPr>
        <p:spPr>
          <a:xfrm>
            <a:off x="1880146" y="3003496"/>
            <a:ext cx="0" cy="53796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BlokTextu 116"/>
          <p:cNvSpPr txBox="1"/>
          <p:nvPr/>
        </p:nvSpPr>
        <p:spPr>
          <a:xfrm>
            <a:off x="6484634" y="6170878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grpSp>
        <p:nvGrpSpPr>
          <p:cNvPr id="149" name="Skupina 148"/>
          <p:cNvGrpSpPr/>
          <p:nvPr/>
        </p:nvGrpSpPr>
        <p:grpSpPr>
          <a:xfrm>
            <a:off x="2108603" y="3759600"/>
            <a:ext cx="571872" cy="338336"/>
            <a:chOff x="1403524" y="4346248"/>
            <a:chExt cx="571872" cy="338336"/>
          </a:xfrm>
        </p:grpSpPr>
        <p:sp>
          <p:nvSpPr>
            <p:cNvPr id="147" name="Oblúk 146"/>
            <p:cNvSpPr/>
            <p:nvPr/>
          </p:nvSpPr>
          <p:spPr>
            <a:xfrm rot="-1320000" flipH="1" flipV="1">
              <a:off x="1403524" y="4346248"/>
              <a:ext cx="571872" cy="338336"/>
            </a:xfrm>
            <a:prstGeom prst="arc">
              <a:avLst>
                <a:gd name="adj1" fmla="val 16332177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48" name="Ovál 147"/>
            <p:cNvSpPr>
              <a:spLocks noChangeAspect="1"/>
            </p:cNvSpPr>
            <p:nvPr/>
          </p:nvSpPr>
          <p:spPr>
            <a:xfrm>
              <a:off x="1575103" y="4620382"/>
              <a:ext cx="23030" cy="230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19" name="Voľná forma 18"/>
          <p:cNvSpPr/>
          <p:nvPr/>
        </p:nvSpPr>
        <p:spPr>
          <a:xfrm>
            <a:off x="732048" y="2680360"/>
            <a:ext cx="3646170" cy="2583180"/>
          </a:xfrm>
          <a:custGeom>
            <a:avLst/>
            <a:gdLst>
              <a:gd name="connsiteX0" fmla="*/ 0 w 3646170"/>
              <a:gd name="connsiteY0" fmla="*/ 880110 h 2583180"/>
              <a:gd name="connsiteX1" fmla="*/ 1794510 w 3646170"/>
              <a:gd name="connsiteY1" fmla="*/ 0 h 2583180"/>
              <a:gd name="connsiteX2" fmla="*/ 3646170 w 3646170"/>
              <a:gd name="connsiteY2" fmla="*/ 1714500 h 2583180"/>
              <a:gd name="connsiteX3" fmla="*/ 1863090 w 3646170"/>
              <a:gd name="connsiteY3" fmla="*/ 2583180 h 2583180"/>
              <a:gd name="connsiteX4" fmla="*/ 0 w 3646170"/>
              <a:gd name="connsiteY4" fmla="*/ 880110 h 258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6170" h="2583180">
                <a:moveTo>
                  <a:pt x="0" y="880110"/>
                </a:moveTo>
                <a:lnTo>
                  <a:pt x="1794510" y="0"/>
                </a:lnTo>
                <a:lnTo>
                  <a:pt x="3646170" y="1714500"/>
                </a:lnTo>
                <a:lnTo>
                  <a:pt x="1863090" y="2583180"/>
                </a:lnTo>
                <a:lnTo>
                  <a:pt x="0" y="880110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6" name="Rovná spojnica 5"/>
          <p:cNvCxnSpPr/>
          <p:nvPr/>
        </p:nvCxnSpPr>
        <p:spPr>
          <a:xfrm>
            <a:off x="1879476" y="3549059"/>
            <a:ext cx="1043703" cy="417481"/>
          </a:xfrm>
          <a:prstGeom prst="line">
            <a:avLst/>
          </a:prstGeom>
          <a:ln w="12700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BlokTextu 62"/>
          <p:cNvSpPr txBox="1"/>
          <p:nvPr/>
        </p:nvSpPr>
        <p:spPr>
          <a:xfrm>
            <a:off x="3059832" y="3928628"/>
            <a:ext cx="12025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</a:rPr>
              <a:t>s´ </a:t>
            </a:r>
            <a:r>
              <a:rPr lang="sk-SK" sz="1400" dirty="0" smtClean="0">
                <a:solidFill>
                  <a:srgbClr val="0000FF"/>
                </a:solidFill>
              </a:rPr>
              <a:t>=</a:t>
            </a:r>
            <a:r>
              <a:rPr lang="sk-SK" sz="1400" b="1" dirty="0" smtClean="0">
                <a:solidFill>
                  <a:srgbClr val="0000FF"/>
                </a:solidFill>
              </a:rPr>
              <a:t> </a:t>
            </a:r>
            <a:r>
              <a:rPr lang="sk-SK" sz="1400" b="1" baseline="30000" dirty="0" smtClean="0">
                <a:solidFill>
                  <a:srgbClr val="0000FF"/>
                </a:solidFill>
              </a:rPr>
              <a:t>1</a:t>
            </a:r>
            <a:r>
              <a:rPr lang="sk-SK" sz="1400" b="1" dirty="0" smtClean="0">
                <a:solidFill>
                  <a:srgbClr val="0000FF"/>
                </a:solidFill>
              </a:rPr>
              <a:t>s´ </a:t>
            </a:r>
            <a:r>
              <a:rPr lang="sk-SK" sz="1400" dirty="0" smtClean="0">
                <a:solidFill>
                  <a:srgbClr val="0000FF"/>
                </a:solidFill>
              </a:rPr>
              <a:t>=</a:t>
            </a:r>
            <a:r>
              <a:rPr lang="sk-SK" sz="1400" b="1" dirty="0" smtClean="0">
                <a:solidFill>
                  <a:srgbClr val="0000FF"/>
                </a:solidFill>
              </a:rPr>
              <a:t> </a:t>
            </a:r>
            <a:r>
              <a:rPr lang="sk-SK" sz="1400" b="1" baseline="30000" dirty="0" smtClean="0">
                <a:solidFill>
                  <a:srgbClr val="0000FF"/>
                </a:solidFill>
              </a:rPr>
              <a:t>2</a:t>
            </a:r>
            <a:r>
              <a:rPr lang="sk-SK" sz="1400" b="1" dirty="0" smtClean="0">
                <a:solidFill>
                  <a:srgbClr val="0000FF"/>
                </a:solidFill>
              </a:rPr>
              <a:t>s´</a:t>
            </a:r>
          </a:p>
          <a:p>
            <a:endParaRPr lang="sk-SK" sz="1400" b="1" dirty="0">
              <a:solidFill>
                <a:srgbClr val="0000FF"/>
              </a:solidFill>
            </a:endParaRPr>
          </a:p>
        </p:txBody>
      </p:sp>
      <p:sp>
        <p:nvSpPr>
          <p:cNvPr id="20" name="BlokTextu 19"/>
          <p:cNvSpPr txBox="1"/>
          <p:nvPr/>
        </p:nvSpPr>
        <p:spPr>
          <a:xfrm>
            <a:off x="3635896" y="4189532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 </a:t>
            </a:r>
            <a:endParaRPr lang="sk-SK" sz="1400" dirty="0"/>
          </a:p>
        </p:txBody>
      </p:sp>
      <p:cxnSp>
        <p:nvCxnSpPr>
          <p:cNvPr id="80" name="Rovná spojnica 79"/>
          <p:cNvCxnSpPr/>
          <p:nvPr/>
        </p:nvCxnSpPr>
        <p:spPr>
          <a:xfrm>
            <a:off x="1872622" y="2997460"/>
            <a:ext cx="1725680" cy="1597852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Skupina 75"/>
          <p:cNvGrpSpPr/>
          <p:nvPr/>
        </p:nvGrpSpPr>
        <p:grpSpPr>
          <a:xfrm flipH="1">
            <a:off x="3264930" y="4314743"/>
            <a:ext cx="171052" cy="92527"/>
            <a:chOff x="4838514" y="2924944"/>
            <a:chExt cx="171052" cy="92527"/>
          </a:xfrm>
        </p:grpSpPr>
        <p:cxnSp>
          <p:nvCxnSpPr>
            <p:cNvPr id="65" name="Rovná spojnica 64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ovná spojnica 65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ál 7"/>
          <p:cNvSpPr>
            <a:spLocks noChangeAspect="1"/>
          </p:cNvSpPr>
          <p:nvPr/>
        </p:nvSpPr>
        <p:spPr>
          <a:xfrm>
            <a:off x="2906926" y="3945444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BlokTextu 8"/>
          <p:cNvSpPr txBox="1"/>
          <p:nvPr/>
        </p:nvSpPr>
        <p:spPr>
          <a:xfrm>
            <a:off x="2888216" y="3750628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93" name="Text Box 67"/>
          <p:cNvSpPr txBox="1">
            <a:spLocks noChangeArrowheads="1"/>
          </p:cNvSpPr>
          <p:nvPr/>
        </p:nvSpPr>
        <p:spPr bwMode="auto">
          <a:xfrm>
            <a:off x="6653050" y="5699951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P</a:t>
            </a:r>
            <a:r>
              <a:rPr lang="sk-SK" sz="1400" b="1" baseline="30000" dirty="0" err="1" smtClean="0"/>
              <a:t>s</a:t>
            </a:r>
            <a:endParaRPr lang="sk-SK" sz="1400" b="1" baseline="30000" dirty="0">
              <a:sym typeface="Symbol" pitchFamily="18" charset="2"/>
            </a:endParaRPr>
          </a:p>
        </p:txBody>
      </p:sp>
      <p:sp>
        <p:nvSpPr>
          <p:cNvPr id="97" name="Oval 58"/>
          <p:cNvSpPr>
            <a:spLocks noChangeArrowheads="1"/>
          </p:cNvSpPr>
          <p:nvPr/>
        </p:nvSpPr>
        <p:spPr bwMode="auto">
          <a:xfrm flipV="1">
            <a:off x="6654460" y="5720118"/>
            <a:ext cx="55246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07" name="Oval 58"/>
          <p:cNvSpPr>
            <a:spLocks noChangeArrowheads="1"/>
          </p:cNvSpPr>
          <p:nvPr/>
        </p:nvSpPr>
        <p:spPr bwMode="auto">
          <a:xfrm flipV="1">
            <a:off x="8117264" y="5720118"/>
            <a:ext cx="55246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grpSp>
        <p:nvGrpSpPr>
          <p:cNvPr id="119" name="Skupina 118"/>
          <p:cNvGrpSpPr/>
          <p:nvPr/>
        </p:nvGrpSpPr>
        <p:grpSpPr>
          <a:xfrm>
            <a:off x="5903076" y="5726468"/>
            <a:ext cx="456286" cy="344076"/>
            <a:chOff x="5508104" y="5387717"/>
            <a:chExt cx="456286" cy="344076"/>
          </a:xfrm>
        </p:grpSpPr>
        <p:sp>
          <p:nvSpPr>
            <p:cNvPr id="87" name="Text Box 67"/>
            <p:cNvSpPr txBox="1">
              <a:spLocks noChangeArrowheads="1"/>
            </p:cNvSpPr>
            <p:nvPr/>
          </p:nvSpPr>
          <p:spPr bwMode="auto">
            <a:xfrm>
              <a:off x="5508104" y="5424016"/>
              <a:ext cx="41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/>
                <a:t>P </a:t>
              </a:r>
              <a:r>
                <a:rPr lang="sk-SK" sz="1400" b="1" baseline="30000" dirty="0" smtClean="0"/>
                <a:t>s</a:t>
              </a:r>
              <a:endParaRPr lang="sk-SK" sz="1400" b="1" baseline="30000" dirty="0">
                <a:sym typeface="Symbol" pitchFamily="18" charset="2"/>
              </a:endParaRPr>
            </a:p>
          </p:txBody>
        </p:sp>
        <p:sp>
          <p:nvSpPr>
            <p:cNvPr id="91" name="Oval 58"/>
            <p:cNvSpPr>
              <a:spLocks noChangeArrowheads="1"/>
            </p:cNvSpPr>
            <p:nvPr/>
          </p:nvSpPr>
          <p:spPr bwMode="auto">
            <a:xfrm flipV="1">
              <a:off x="5909144" y="5387717"/>
              <a:ext cx="55246" cy="54000"/>
            </a:xfrm>
            <a:prstGeom prst="ellipse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/>
            </a:p>
          </p:txBody>
        </p:sp>
        <p:sp>
          <p:nvSpPr>
            <p:cNvPr id="118" name="BlokTextu 117"/>
            <p:cNvSpPr txBox="1"/>
            <p:nvPr/>
          </p:nvSpPr>
          <p:spPr>
            <a:xfrm>
              <a:off x="5605512" y="5409738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b="1" baseline="30000" dirty="0" smtClean="0"/>
                <a:t>1</a:t>
              </a:r>
              <a:endParaRPr lang="sk-SK" sz="1200" baseline="30000" dirty="0"/>
            </a:p>
          </p:txBody>
        </p:sp>
      </p:grpSp>
      <p:grpSp>
        <p:nvGrpSpPr>
          <p:cNvPr id="121" name="Skupina 120"/>
          <p:cNvGrpSpPr/>
          <p:nvPr/>
        </p:nvGrpSpPr>
        <p:grpSpPr>
          <a:xfrm>
            <a:off x="7850612" y="5767539"/>
            <a:ext cx="418641" cy="322055"/>
            <a:chOff x="5508104" y="5409738"/>
            <a:chExt cx="418641" cy="322055"/>
          </a:xfrm>
        </p:grpSpPr>
        <p:sp>
          <p:nvSpPr>
            <p:cNvPr id="122" name="Text Box 67"/>
            <p:cNvSpPr txBox="1">
              <a:spLocks noChangeArrowheads="1"/>
            </p:cNvSpPr>
            <p:nvPr/>
          </p:nvSpPr>
          <p:spPr bwMode="auto">
            <a:xfrm>
              <a:off x="5508104" y="5424016"/>
              <a:ext cx="41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/>
                <a:t>P </a:t>
              </a:r>
              <a:r>
                <a:rPr lang="sk-SK" sz="1400" b="1" baseline="30000" dirty="0" smtClean="0"/>
                <a:t>s</a:t>
              </a:r>
              <a:endParaRPr lang="sk-SK" sz="1400" b="1" baseline="30000" dirty="0">
                <a:sym typeface="Symbol" pitchFamily="18" charset="2"/>
              </a:endParaRPr>
            </a:p>
          </p:txBody>
        </p:sp>
        <p:sp>
          <p:nvSpPr>
            <p:cNvPr id="124" name="BlokTextu 123"/>
            <p:cNvSpPr txBox="1"/>
            <p:nvPr/>
          </p:nvSpPr>
          <p:spPr>
            <a:xfrm>
              <a:off x="5605512" y="5409738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b="1" baseline="30000" dirty="0" smtClean="0"/>
                <a:t>2</a:t>
              </a:r>
              <a:endParaRPr lang="sk-SK" sz="1200" baseline="30000" dirty="0"/>
            </a:p>
          </p:txBody>
        </p:sp>
      </p:grpSp>
      <p:grpSp>
        <p:nvGrpSpPr>
          <p:cNvPr id="125" name="Skupina 124"/>
          <p:cNvGrpSpPr/>
          <p:nvPr/>
        </p:nvGrpSpPr>
        <p:grpSpPr>
          <a:xfrm>
            <a:off x="1922562" y="3751134"/>
            <a:ext cx="418641" cy="322055"/>
            <a:chOff x="5508104" y="5409738"/>
            <a:chExt cx="418641" cy="322055"/>
          </a:xfrm>
        </p:grpSpPr>
        <p:sp>
          <p:nvSpPr>
            <p:cNvPr id="126" name="Text Box 67"/>
            <p:cNvSpPr txBox="1">
              <a:spLocks noChangeArrowheads="1"/>
            </p:cNvSpPr>
            <p:nvPr/>
          </p:nvSpPr>
          <p:spPr bwMode="auto">
            <a:xfrm>
              <a:off x="5508104" y="5424016"/>
              <a:ext cx="41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/>
                <a:t>P </a:t>
              </a:r>
              <a:r>
                <a:rPr lang="sk-SK" sz="1400" b="1" baseline="30000" dirty="0" smtClean="0"/>
                <a:t>s</a:t>
              </a:r>
              <a:endParaRPr lang="sk-SK" sz="1400" b="1" baseline="30000" dirty="0">
                <a:sym typeface="Symbol" pitchFamily="18" charset="2"/>
              </a:endParaRPr>
            </a:p>
          </p:txBody>
        </p:sp>
        <p:sp>
          <p:nvSpPr>
            <p:cNvPr id="127" name="BlokTextu 126"/>
            <p:cNvSpPr txBox="1"/>
            <p:nvPr/>
          </p:nvSpPr>
          <p:spPr>
            <a:xfrm>
              <a:off x="5605512" y="5409738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b="1" baseline="30000" dirty="0" smtClean="0"/>
                <a:t>2</a:t>
              </a:r>
              <a:endParaRPr lang="sk-SK" sz="1200" baseline="30000" dirty="0"/>
            </a:p>
          </p:txBody>
        </p:sp>
      </p:grpSp>
      <p:grpSp>
        <p:nvGrpSpPr>
          <p:cNvPr id="128" name="Skupina 127"/>
          <p:cNvGrpSpPr/>
          <p:nvPr/>
        </p:nvGrpSpPr>
        <p:grpSpPr>
          <a:xfrm>
            <a:off x="677218" y="4317469"/>
            <a:ext cx="418641" cy="322055"/>
            <a:chOff x="5508104" y="5409738"/>
            <a:chExt cx="418641" cy="322055"/>
          </a:xfrm>
        </p:grpSpPr>
        <p:sp>
          <p:nvSpPr>
            <p:cNvPr id="129" name="Text Box 67"/>
            <p:cNvSpPr txBox="1">
              <a:spLocks noChangeArrowheads="1"/>
            </p:cNvSpPr>
            <p:nvPr/>
          </p:nvSpPr>
          <p:spPr bwMode="auto">
            <a:xfrm>
              <a:off x="5508104" y="5424016"/>
              <a:ext cx="41864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/>
                <a:t>P </a:t>
              </a:r>
              <a:r>
                <a:rPr lang="sk-SK" sz="1400" b="1" baseline="30000" dirty="0" smtClean="0"/>
                <a:t>s</a:t>
              </a:r>
              <a:endParaRPr lang="sk-SK" sz="1400" b="1" baseline="30000" dirty="0">
                <a:sym typeface="Symbol" pitchFamily="18" charset="2"/>
              </a:endParaRPr>
            </a:p>
          </p:txBody>
        </p:sp>
        <p:sp>
          <p:nvSpPr>
            <p:cNvPr id="131" name="BlokTextu 130"/>
            <p:cNvSpPr txBox="1"/>
            <p:nvPr/>
          </p:nvSpPr>
          <p:spPr>
            <a:xfrm>
              <a:off x="5605512" y="5409738"/>
              <a:ext cx="242374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200" b="1" baseline="30000" dirty="0" smtClean="0"/>
                <a:t>1</a:t>
              </a:r>
              <a:endParaRPr lang="sk-SK" sz="1200" baseline="30000" dirty="0"/>
            </a:p>
          </p:txBody>
        </p:sp>
      </p:grpSp>
      <p:sp>
        <p:nvSpPr>
          <p:cNvPr id="61" name="BlokTextu 60"/>
          <p:cNvSpPr txBox="1"/>
          <p:nvPr/>
        </p:nvSpPr>
        <p:spPr>
          <a:xfrm>
            <a:off x="1442594" y="2729627"/>
            <a:ext cx="449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Oblúk 87"/>
          <p:cNvSpPr/>
          <p:nvPr/>
        </p:nvSpPr>
        <p:spPr>
          <a:xfrm rot="-1320000" flipH="1" flipV="1">
            <a:off x="1681371" y="2816118"/>
            <a:ext cx="571872" cy="338336"/>
          </a:xfrm>
          <a:prstGeom prst="arc">
            <a:avLst>
              <a:gd name="adj1" fmla="val 1633217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9" name="Ovál 88"/>
          <p:cNvSpPr>
            <a:spLocks noChangeAspect="1"/>
          </p:cNvSpPr>
          <p:nvPr/>
        </p:nvSpPr>
        <p:spPr>
          <a:xfrm>
            <a:off x="1852950" y="3090252"/>
            <a:ext cx="23030" cy="230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tx1"/>
              </a:solidFill>
            </a:endParaRPr>
          </a:p>
        </p:txBody>
      </p:sp>
      <p:sp>
        <p:nvSpPr>
          <p:cNvPr id="106" name="Text Box 7"/>
          <p:cNvSpPr txBox="1">
            <a:spLocks noChangeArrowheads="1"/>
          </p:cNvSpPr>
          <p:nvPr/>
        </p:nvSpPr>
        <p:spPr bwMode="auto">
          <a:xfrm>
            <a:off x="2186894" y="908290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  <a:sym typeface="Symbol"/>
              </a:rPr>
              <a:t>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Obdĺžnik 113"/>
          <p:cNvSpPr/>
          <p:nvPr/>
        </p:nvSpPr>
        <p:spPr>
          <a:xfrm>
            <a:off x="35496" y="4333548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h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/>
              </a:rPr>
              <a:t></a:t>
            </a:r>
            <a:r>
              <a:rPr lang="sk-SK" sz="1400" baseline="300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20" name="BlokTextu 119"/>
          <p:cNvSpPr txBox="1"/>
          <p:nvPr/>
        </p:nvSpPr>
        <p:spPr>
          <a:xfrm>
            <a:off x="360000" y="6480000"/>
            <a:ext cx="67714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0033CC"/>
                </a:solidFill>
              </a:rPr>
              <a:t>Poznámka: </a:t>
            </a:r>
            <a:r>
              <a:rPr lang="sk-SK" sz="1200" b="1" dirty="0" smtClean="0"/>
              <a:t>Hlavné priamky roviny </a:t>
            </a:r>
            <a:r>
              <a:rPr lang="sk-SK" sz="1200" dirty="0" smtClean="0"/>
              <a:t>sú priamky ležiace v danej rovine a rovnobežné s jej stopou.</a:t>
            </a:r>
            <a:endParaRPr lang="sk-SK" sz="1200" dirty="0"/>
          </a:p>
        </p:txBody>
      </p:sp>
      <p:sp>
        <p:nvSpPr>
          <p:cNvPr id="123" name="Line 51"/>
          <p:cNvSpPr>
            <a:spLocks noChangeShapeType="1"/>
          </p:cNvSpPr>
          <p:nvPr/>
        </p:nvSpPr>
        <p:spPr bwMode="auto">
          <a:xfrm>
            <a:off x="5579250" y="5470543"/>
            <a:ext cx="33843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30" name="Obdĺžnik 129"/>
          <p:cNvSpPr/>
          <p:nvPr/>
        </p:nvSpPr>
        <p:spPr>
          <a:xfrm>
            <a:off x="8508242" y="5149373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h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grpSp>
        <p:nvGrpSpPr>
          <p:cNvPr id="132" name="Skupina 75"/>
          <p:cNvGrpSpPr/>
          <p:nvPr/>
        </p:nvGrpSpPr>
        <p:grpSpPr>
          <a:xfrm flipH="1" flipV="1">
            <a:off x="98066" y="4581128"/>
            <a:ext cx="171052" cy="92527"/>
            <a:chOff x="4838514" y="2924944"/>
            <a:chExt cx="171052" cy="92527"/>
          </a:xfrm>
        </p:grpSpPr>
        <p:cxnSp>
          <p:nvCxnSpPr>
            <p:cNvPr id="133" name="Rovná spojnica 132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Rovná spojnica 133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Skupina 75"/>
          <p:cNvGrpSpPr/>
          <p:nvPr/>
        </p:nvGrpSpPr>
        <p:grpSpPr>
          <a:xfrm rot="3360000" flipH="1" flipV="1">
            <a:off x="8413323" y="5414855"/>
            <a:ext cx="171052" cy="92527"/>
            <a:chOff x="4838514" y="2924944"/>
            <a:chExt cx="171052" cy="92527"/>
          </a:xfrm>
        </p:grpSpPr>
        <p:cxnSp>
          <p:nvCxnSpPr>
            <p:cNvPr id="136" name="Rovná spojnica 135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Rovná spojnica 136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8" name="Skupina 75"/>
          <p:cNvGrpSpPr/>
          <p:nvPr/>
        </p:nvGrpSpPr>
        <p:grpSpPr>
          <a:xfrm rot="3360000" flipH="1" flipV="1">
            <a:off x="8571748" y="5707931"/>
            <a:ext cx="171052" cy="92527"/>
            <a:chOff x="4838514" y="2924944"/>
            <a:chExt cx="171052" cy="92527"/>
          </a:xfrm>
        </p:grpSpPr>
        <p:cxnSp>
          <p:nvCxnSpPr>
            <p:cNvPr id="139" name="Rovná spojnica 138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Rovná spojnica 139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1" name="BlokTextu 140"/>
          <p:cNvSpPr txBox="1"/>
          <p:nvPr/>
        </p:nvSpPr>
        <p:spPr>
          <a:xfrm>
            <a:off x="1851259" y="3148075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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142" name="Oblúk 141"/>
          <p:cNvSpPr/>
          <p:nvPr/>
        </p:nvSpPr>
        <p:spPr>
          <a:xfrm>
            <a:off x="1518404" y="2560988"/>
            <a:ext cx="914400" cy="914400"/>
          </a:xfrm>
          <a:prstGeom prst="arc">
            <a:avLst>
              <a:gd name="adj1" fmla="val 3003076"/>
              <a:gd name="adj2" fmla="val 6238075"/>
            </a:avLst>
          </a:prstGeom>
          <a:ln w="12700">
            <a:solidFill>
              <a:srgbClr val="0033CC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3" name="Zástupný symbol čísla snímky 1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</a:t>
            </a:fld>
            <a:endParaRPr lang="sk-SK" dirty="0"/>
          </a:p>
        </p:txBody>
      </p:sp>
      <p:grpSp>
        <p:nvGrpSpPr>
          <p:cNvPr id="144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145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6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0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 animBg="1"/>
      <p:bldP spid="48" grpId="0"/>
      <p:bldP spid="49" grpId="0"/>
      <p:bldP spid="50" grpId="0"/>
      <p:bldP spid="98" grpId="0" animBg="1"/>
      <p:bldP spid="99" grpId="0" animBg="1"/>
      <p:bldP spid="103" grpId="0"/>
      <p:bldP spid="76" grpId="0"/>
      <p:bldP spid="79" grpId="0"/>
      <p:bldP spid="81" grpId="0"/>
      <p:bldP spid="82" grpId="0"/>
      <p:bldP spid="84" grpId="0"/>
      <p:bldP spid="74" grpId="0" animBg="1"/>
      <p:bldP spid="77" grpId="0"/>
      <p:bldP spid="92" grpId="0"/>
      <p:bldP spid="94" grpId="0" animBg="1"/>
      <p:bldP spid="101" grpId="0"/>
      <p:bldP spid="104" grpId="0" animBg="1"/>
      <p:bldP spid="105" grpId="0" animBg="1"/>
      <p:bldP spid="108" grpId="0"/>
      <p:bldP spid="109" grpId="0" animBg="1"/>
      <p:bldP spid="111" grpId="0" animBg="1"/>
      <p:bldP spid="112" grpId="0" animBg="1"/>
      <p:bldP spid="113" grpId="0" animBg="1"/>
      <p:bldP spid="95" grpId="0" animBg="1"/>
      <p:bldP spid="115" grpId="0"/>
      <p:bldP spid="116" grpId="0"/>
      <p:bldP spid="117" grpId="0"/>
      <p:bldP spid="63" grpId="0"/>
      <p:bldP spid="93" grpId="0"/>
      <p:bldP spid="97" grpId="0" animBg="1"/>
      <p:bldP spid="107" grpId="0" animBg="1"/>
      <p:bldP spid="61" grpId="0"/>
      <p:bldP spid="88" grpId="0" animBg="1"/>
      <p:bldP spid="89" grpId="0" animBg="1"/>
      <p:bldP spid="114" grpId="0"/>
      <p:bldP spid="123" grpId="0" animBg="1"/>
      <p:bldP spid="130" grpId="0"/>
      <p:bldP spid="141" grpId="0"/>
      <p:bldP spid="14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ĺžnik 2"/>
          <p:cNvSpPr/>
          <p:nvPr/>
        </p:nvSpPr>
        <p:spPr>
          <a:xfrm>
            <a:off x="2855312" y="3105835"/>
            <a:ext cx="34333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k-SK" b="1" dirty="0" smtClean="0">
                <a:latin typeface="Arial" pitchFamily="34" charset="0"/>
                <a:cs typeface="Arial" pitchFamily="34" charset="0"/>
              </a:rPr>
              <a:t>Delenie úsečky, dĺžka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úsečky</a:t>
            </a:r>
            <a:endParaRPr lang="sk-SK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sk-SK" b="1" dirty="0" smtClean="0">
                <a:latin typeface="Arial" pitchFamily="34" charset="0"/>
                <a:cs typeface="Arial" pitchFamily="34" charset="0"/>
              </a:rPr>
              <a:t>Kolmica na </a:t>
            </a:r>
            <a:r>
              <a:rPr lang="sk-SK" b="1" dirty="0" smtClean="0">
                <a:latin typeface="Arial" pitchFamily="34" charset="0"/>
                <a:cs typeface="Arial" pitchFamily="34" charset="0"/>
              </a:rPr>
              <a:t>rovinu</a:t>
            </a:r>
            <a:endParaRPr lang="sk-SK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20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Rovná spojnica 28"/>
          <p:cNvCxnSpPr/>
          <p:nvPr/>
        </p:nvCxnSpPr>
        <p:spPr>
          <a:xfrm flipH="1" flipV="1">
            <a:off x="2103120" y="1400123"/>
            <a:ext cx="435364" cy="623359"/>
          </a:xfrm>
          <a:prstGeom prst="line">
            <a:avLst/>
          </a:prstGeom>
          <a:ln w="12700">
            <a:solidFill>
              <a:srgbClr val="0033CC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vná spojnica 83"/>
          <p:cNvCxnSpPr/>
          <p:nvPr/>
        </p:nvCxnSpPr>
        <p:spPr>
          <a:xfrm flipH="1">
            <a:off x="885825" y="4715618"/>
            <a:ext cx="455342" cy="146309"/>
          </a:xfrm>
          <a:prstGeom prst="line">
            <a:avLst/>
          </a:prstGeom>
          <a:ln w="12700">
            <a:solidFill>
              <a:srgbClr val="0033CC"/>
            </a:solidFill>
            <a:prstDash val="dash"/>
            <a:headEnd type="none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ovná spojnica 39"/>
          <p:cNvCxnSpPr/>
          <p:nvPr/>
        </p:nvCxnSpPr>
        <p:spPr>
          <a:xfrm flipH="1">
            <a:off x="874969" y="4036338"/>
            <a:ext cx="782382" cy="48774"/>
          </a:xfrm>
          <a:prstGeom prst="line">
            <a:avLst/>
          </a:prstGeom>
          <a:ln w="12700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ovná spojnica 50"/>
          <p:cNvCxnSpPr/>
          <p:nvPr/>
        </p:nvCxnSpPr>
        <p:spPr>
          <a:xfrm flipH="1">
            <a:off x="145855" y="4085385"/>
            <a:ext cx="721044" cy="44951"/>
          </a:xfrm>
          <a:prstGeom prst="line">
            <a:avLst/>
          </a:prstGeom>
          <a:ln w="12700">
            <a:solidFill>
              <a:srgbClr val="0033CC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Voľná forma 10"/>
          <p:cNvSpPr>
            <a:spLocks/>
          </p:cNvSpPr>
          <p:nvPr/>
        </p:nvSpPr>
        <p:spPr>
          <a:xfrm>
            <a:off x="898446" y="585252"/>
            <a:ext cx="2634154" cy="5201166"/>
          </a:xfrm>
          <a:custGeom>
            <a:avLst/>
            <a:gdLst>
              <a:gd name="connsiteX0" fmla="*/ 0 w 1805940"/>
              <a:gd name="connsiteY0" fmla="*/ 880110 h 3874770"/>
              <a:gd name="connsiteX1" fmla="*/ 0 w 1805940"/>
              <a:gd name="connsiteY1" fmla="*/ 3874770 h 3874770"/>
              <a:gd name="connsiteX2" fmla="*/ 1794510 w 1805940"/>
              <a:gd name="connsiteY2" fmla="*/ 2983230 h 3874770"/>
              <a:gd name="connsiteX3" fmla="*/ 1805940 w 1805940"/>
              <a:gd name="connsiteY3" fmla="*/ 0 h 3874770"/>
              <a:gd name="connsiteX4" fmla="*/ 0 w 1805940"/>
              <a:gd name="connsiteY4" fmla="*/ 880110 h 3874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5940" h="3874770">
                <a:moveTo>
                  <a:pt x="0" y="880110"/>
                </a:moveTo>
                <a:lnTo>
                  <a:pt x="0" y="3874770"/>
                </a:lnTo>
                <a:lnTo>
                  <a:pt x="1794510" y="2983230"/>
                </a:lnTo>
                <a:lnTo>
                  <a:pt x="1805940" y="0"/>
                </a:lnTo>
                <a:lnTo>
                  <a:pt x="0" y="880110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043608" y="170080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cxnSp>
        <p:nvCxnSpPr>
          <p:cNvPr id="16" name="Rovná spojnica 15"/>
          <p:cNvCxnSpPr/>
          <p:nvPr/>
        </p:nvCxnSpPr>
        <p:spPr>
          <a:xfrm>
            <a:off x="2239225" y="3257550"/>
            <a:ext cx="1612695" cy="645078"/>
          </a:xfrm>
          <a:prstGeom prst="line">
            <a:avLst/>
          </a:prstGeom>
          <a:ln w="12700"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BlokTextu 20"/>
          <p:cNvSpPr txBox="1"/>
          <p:nvPr/>
        </p:nvSpPr>
        <p:spPr>
          <a:xfrm>
            <a:off x="2123728" y="328498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H</a:t>
            </a:r>
            <a:endParaRPr lang="sk-SK" sz="1400" b="1" dirty="0"/>
          </a:p>
        </p:txBody>
      </p:sp>
      <p:sp>
        <p:nvSpPr>
          <p:cNvPr id="32" name="BlokTextu 31"/>
          <p:cNvSpPr txBox="1"/>
          <p:nvPr/>
        </p:nvSpPr>
        <p:spPr>
          <a:xfrm>
            <a:off x="2541541" y="1853454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55" name="BlokTextu 54"/>
          <p:cNvSpPr txBox="1"/>
          <p:nvPr/>
        </p:nvSpPr>
        <p:spPr>
          <a:xfrm>
            <a:off x="1578858" y="4056504"/>
            <a:ext cx="381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20" name="BlokTextu 19"/>
          <p:cNvSpPr txBox="1"/>
          <p:nvPr/>
        </p:nvSpPr>
        <p:spPr>
          <a:xfrm>
            <a:off x="3693046" y="3916340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endParaRPr lang="sk-SK" sz="1400" b="1" dirty="0"/>
          </a:p>
        </p:txBody>
      </p:sp>
      <p:sp>
        <p:nvSpPr>
          <p:cNvPr id="45" name="Ovál 44"/>
          <p:cNvSpPr>
            <a:spLocks noChangeAspect="1"/>
          </p:cNvSpPr>
          <p:nvPr/>
        </p:nvSpPr>
        <p:spPr>
          <a:xfrm>
            <a:off x="3833848" y="3881442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72" name="Rovná spojnica 71"/>
          <p:cNvCxnSpPr/>
          <p:nvPr/>
        </p:nvCxnSpPr>
        <p:spPr>
          <a:xfrm flipH="1">
            <a:off x="1009403" y="1223158"/>
            <a:ext cx="1930969" cy="4218420"/>
          </a:xfrm>
          <a:prstGeom prst="line">
            <a:avLst/>
          </a:prstGeom>
          <a:ln w="19050">
            <a:solidFill>
              <a:schemeClr val="tx1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BlokTextu 34"/>
          <p:cNvSpPr txBox="1"/>
          <p:nvPr/>
        </p:nvSpPr>
        <p:spPr>
          <a:xfrm>
            <a:off x="3523888" y="1881083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a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61" name="BlokTextu 60"/>
          <p:cNvSpPr txBox="1"/>
          <p:nvPr/>
        </p:nvSpPr>
        <p:spPr>
          <a:xfrm>
            <a:off x="2202426" y="2588656"/>
            <a:ext cx="351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cxnSp>
        <p:nvCxnSpPr>
          <p:cNvPr id="25" name="Rovná spojnica 24"/>
          <p:cNvCxnSpPr/>
          <p:nvPr/>
        </p:nvCxnSpPr>
        <p:spPr>
          <a:xfrm flipH="1" flipV="1">
            <a:off x="2555854" y="2047164"/>
            <a:ext cx="1297690" cy="1858055"/>
          </a:xfrm>
          <a:prstGeom prst="line">
            <a:avLst/>
          </a:prstGeom>
          <a:ln w="12700">
            <a:solidFill>
              <a:srgbClr val="0033CC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BlokTextu 67"/>
          <p:cNvSpPr txBox="1"/>
          <p:nvPr/>
        </p:nvSpPr>
        <p:spPr>
          <a:xfrm>
            <a:off x="4300644" y="278893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a´</a:t>
            </a:r>
            <a:endParaRPr lang="sk-SK" sz="1400" b="1" dirty="0">
              <a:solidFill>
                <a:srgbClr val="FF0000"/>
              </a:solidFill>
            </a:endParaRPr>
          </a:p>
        </p:txBody>
      </p:sp>
      <p:grpSp>
        <p:nvGrpSpPr>
          <p:cNvPr id="3" name="Skupina 75"/>
          <p:cNvGrpSpPr/>
          <p:nvPr/>
        </p:nvGrpSpPr>
        <p:grpSpPr>
          <a:xfrm>
            <a:off x="3572730" y="1782566"/>
            <a:ext cx="171052" cy="92527"/>
            <a:chOff x="4838514" y="2924944"/>
            <a:chExt cx="171052" cy="92527"/>
          </a:xfrm>
        </p:grpSpPr>
        <p:cxnSp>
          <p:nvCxnSpPr>
            <p:cNvPr id="73" name="Rovná spojnica 72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Rovná spojnica 74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Skupina 76"/>
          <p:cNvGrpSpPr/>
          <p:nvPr/>
        </p:nvGrpSpPr>
        <p:grpSpPr>
          <a:xfrm>
            <a:off x="2353862" y="2262014"/>
            <a:ext cx="171052" cy="92527"/>
            <a:chOff x="4838514" y="2924944"/>
            <a:chExt cx="171052" cy="92527"/>
          </a:xfrm>
        </p:grpSpPr>
        <p:cxnSp>
          <p:nvCxnSpPr>
            <p:cNvPr id="78" name="Rovná spojnica 7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ovná spojnica 7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BlokTextu 80"/>
          <p:cNvSpPr txBox="1"/>
          <p:nvPr/>
        </p:nvSpPr>
        <p:spPr>
          <a:xfrm>
            <a:off x="2987871" y="2928284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A</a:t>
            </a:r>
            <a:endParaRPr lang="sk-SK" sz="1400" b="1" dirty="0"/>
          </a:p>
        </p:txBody>
      </p:sp>
      <p:cxnSp>
        <p:nvCxnSpPr>
          <p:cNvPr id="50" name="Rovná spojnica 49"/>
          <p:cNvCxnSpPr/>
          <p:nvPr/>
        </p:nvCxnSpPr>
        <p:spPr>
          <a:xfrm flipH="1">
            <a:off x="1906093" y="1375558"/>
            <a:ext cx="1930969" cy="4218420"/>
          </a:xfrm>
          <a:prstGeom prst="line">
            <a:avLst/>
          </a:prstGeom>
          <a:ln w="19050">
            <a:solidFill>
              <a:srgbClr val="FF0000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ovná spojnica 51"/>
          <p:cNvCxnSpPr/>
          <p:nvPr/>
        </p:nvCxnSpPr>
        <p:spPr>
          <a:xfrm flipH="1">
            <a:off x="3406140" y="1527958"/>
            <a:ext cx="1525901" cy="3333501"/>
          </a:xfrm>
          <a:prstGeom prst="line">
            <a:avLst/>
          </a:prstGeom>
          <a:ln w="19050">
            <a:solidFill>
              <a:srgbClr val="FF0000"/>
            </a:solidFill>
            <a:headEnd type="arrow" w="sm" len="sm"/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76"/>
          <p:cNvGrpSpPr/>
          <p:nvPr/>
        </p:nvGrpSpPr>
        <p:grpSpPr>
          <a:xfrm>
            <a:off x="4309508" y="2700164"/>
            <a:ext cx="171052" cy="92527"/>
            <a:chOff x="4838514" y="2924944"/>
            <a:chExt cx="171052" cy="92527"/>
          </a:xfrm>
        </p:grpSpPr>
        <p:cxnSp>
          <p:nvCxnSpPr>
            <p:cNvPr id="57" name="Rovná spojnica 56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Rovná spojnica 57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Rovná spojnica 61"/>
          <p:cNvCxnSpPr/>
          <p:nvPr/>
        </p:nvCxnSpPr>
        <p:spPr>
          <a:xfrm flipH="1">
            <a:off x="1343025" y="3902005"/>
            <a:ext cx="2511743" cy="807066"/>
          </a:xfrm>
          <a:prstGeom prst="line">
            <a:avLst/>
          </a:prstGeom>
          <a:ln w="12700">
            <a:solidFill>
              <a:srgbClr val="0033CC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nica 63"/>
          <p:cNvCxnSpPr/>
          <p:nvPr/>
        </p:nvCxnSpPr>
        <p:spPr>
          <a:xfrm flipH="1">
            <a:off x="471995" y="4857750"/>
            <a:ext cx="426868" cy="137160"/>
          </a:xfrm>
          <a:prstGeom prst="line">
            <a:avLst/>
          </a:prstGeom>
          <a:ln w="12700">
            <a:solidFill>
              <a:srgbClr val="0033CC"/>
            </a:solidFill>
            <a:prstDash val="solid"/>
            <a:headEnd type="none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BlokTextu 76"/>
          <p:cNvSpPr txBox="1"/>
          <p:nvPr/>
        </p:nvSpPr>
        <p:spPr>
          <a:xfrm>
            <a:off x="1273145" y="4681021"/>
            <a:ext cx="3818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34" name="BlokTextu 33"/>
          <p:cNvSpPr txBox="1"/>
          <p:nvPr/>
        </p:nvSpPr>
        <p:spPr>
          <a:xfrm>
            <a:off x="2601306" y="397609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B</a:t>
            </a:r>
            <a:endParaRPr lang="sk-SK" sz="1400" b="1" dirty="0"/>
          </a:p>
        </p:txBody>
      </p:sp>
      <p:sp>
        <p:nvSpPr>
          <p:cNvPr id="33" name="Ovál 32"/>
          <p:cNvSpPr>
            <a:spLocks noChangeAspect="1"/>
          </p:cNvSpPr>
          <p:nvPr/>
        </p:nvSpPr>
        <p:spPr>
          <a:xfrm>
            <a:off x="2639787" y="3947463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2" name="BlokTextu 81"/>
          <p:cNvSpPr txBox="1"/>
          <p:nvPr/>
        </p:nvSpPr>
        <p:spPr>
          <a:xfrm>
            <a:off x="2428301" y="4355448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C</a:t>
            </a:r>
            <a:endParaRPr lang="sk-SK" sz="1400" b="1" dirty="0"/>
          </a:p>
        </p:txBody>
      </p:sp>
      <p:sp>
        <p:nvSpPr>
          <p:cNvPr id="83" name="Ovál 82"/>
          <p:cNvSpPr>
            <a:spLocks noChangeAspect="1"/>
          </p:cNvSpPr>
          <p:nvPr/>
        </p:nvSpPr>
        <p:spPr>
          <a:xfrm>
            <a:off x="2466782" y="4324014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48" name="Rovná spojnica 47"/>
          <p:cNvCxnSpPr/>
          <p:nvPr/>
        </p:nvCxnSpPr>
        <p:spPr>
          <a:xfrm flipH="1">
            <a:off x="1646748" y="3899296"/>
            <a:ext cx="2202304" cy="137294"/>
          </a:xfrm>
          <a:prstGeom prst="line">
            <a:avLst/>
          </a:prstGeom>
          <a:ln w="12700">
            <a:solidFill>
              <a:srgbClr val="0033CC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>
            <a:spLocks noChangeAspect="1"/>
          </p:cNvSpPr>
          <p:nvPr/>
        </p:nvSpPr>
        <p:spPr>
          <a:xfrm>
            <a:off x="3128464" y="2870496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5" name="BlokTextu 94"/>
          <p:cNvSpPr txBox="1"/>
          <p:nvPr/>
        </p:nvSpPr>
        <p:spPr>
          <a:xfrm>
            <a:off x="4345382" y="3287886"/>
            <a:ext cx="4619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Nech je daná priamka </a:t>
            </a:r>
            <a:r>
              <a:rPr lang="sk-SK" sz="1400" b="1" dirty="0" smtClean="0"/>
              <a:t>a </a:t>
            </a:r>
            <a:r>
              <a:rPr lang="sk-SK" sz="1400" dirty="0" smtClean="0"/>
              <a:t>rovnobežná s priemetňou, neprechádzajúca bodom </a:t>
            </a:r>
            <a:r>
              <a:rPr lang="sk-SK" sz="1400" b="1" dirty="0" smtClean="0"/>
              <a:t>S</a:t>
            </a:r>
            <a:r>
              <a:rPr lang="sk-SK" sz="1400" dirty="0" smtClean="0"/>
              <a:t>,</a:t>
            </a:r>
            <a:r>
              <a:rPr lang="sk-SK" sz="1400" b="1" dirty="0" smtClean="0"/>
              <a:t> </a:t>
            </a:r>
            <a:r>
              <a:rPr lang="sk-SK" sz="1400" dirty="0" smtClean="0"/>
              <a:t>a body </a:t>
            </a:r>
            <a:r>
              <a:rPr lang="sk-SK" sz="1400" b="1" dirty="0" smtClean="0"/>
              <a:t>A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dirty="0" smtClean="0"/>
              <a:t> a </a:t>
            </a:r>
            <a:r>
              <a:rPr lang="sk-SK" sz="1400" b="1" dirty="0" smtClean="0"/>
              <a:t>C</a:t>
            </a:r>
            <a:r>
              <a:rPr lang="sk-SK" sz="1400" dirty="0" smtClean="0"/>
              <a:t>, ktoré na nej ležia. Stredový priemet priamky </a:t>
            </a:r>
            <a:r>
              <a:rPr lang="sk-SK" sz="1400" b="1" dirty="0" smtClean="0"/>
              <a:t>a </a:t>
            </a:r>
            <a:r>
              <a:rPr lang="sk-SK" sz="1400" dirty="0" smtClean="0"/>
              <a:t> je priamka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smtClean="0"/>
              <a:t> </a:t>
            </a:r>
            <a:r>
              <a:rPr lang="sk-SK" sz="1400" dirty="0" smtClean="0"/>
              <a:t>rovnobežná s priamkou </a:t>
            </a:r>
            <a:r>
              <a:rPr lang="sk-SK" sz="1400" b="1" dirty="0" smtClean="0"/>
              <a:t>a</a:t>
            </a:r>
            <a:r>
              <a:rPr lang="sk-SK" sz="1400" dirty="0" smtClean="0"/>
              <a:t>.</a:t>
            </a:r>
          </a:p>
        </p:txBody>
      </p:sp>
      <p:sp>
        <p:nvSpPr>
          <p:cNvPr id="100" name="BlokTextu 99"/>
          <p:cNvSpPr txBox="1"/>
          <p:nvPr/>
        </p:nvSpPr>
        <p:spPr>
          <a:xfrm>
            <a:off x="4776138" y="1695088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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BlokTextu 100"/>
          <p:cNvSpPr txBox="1"/>
          <p:nvPr/>
        </p:nvSpPr>
        <p:spPr>
          <a:xfrm>
            <a:off x="3779912" y="1340768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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BlokTextu 101"/>
          <p:cNvSpPr txBox="1"/>
          <p:nvPr/>
        </p:nvSpPr>
        <p:spPr>
          <a:xfrm>
            <a:off x="2870096" y="1136174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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endParaRPr lang="sk-SK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BlokTextu 66"/>
          <p:cNvSpPr txBox="1"/>
          <p:nvPr/>
        </p:nvSpPr>
        <p:spPr>
          <a:xfrm>
            <a:off x="360000" y="288000"/>
            <a:ext cx="7466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Delenie úsečky, ktorá je rovnobežná s priemetňou a neprechádza bodom S</a:t>
            </a:r>
            <a:endParaRPr lang="sk-SK" sz="1600" b="1" dirty="0"/>
          </a:p>
        </p:txBody>
      </p:sp>
      <p:sp>
        <p:nvSpPr>
          <p:cNvPr id="69" name="BlokTextu 68"/>
          <p:cNvSpPr txBox="1"/>
          <p:nvPr/>
        </p:nvSpPr>
        <p:spPr>
          <a:xfrm>
            <a:off x="1475657" y="5805264"/>
            <a:ext cx="7668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ym typeface="Symbol"/>
              </a:rPr>
              <a:t>Na priamkach, ktoré sú rovnobežné s priemetňou a neprechádzajú bodom S, sa zachováva deliaci pomer bodov.</a:t>
            </a:r>
            <a:endParaRPr lang="sk-SK" sz="1600" b="1" dirty="0"/>
          </a:p>
        </p:txBody>
      </p:sp>
      <p:sp>
        <p:nvSpPr>
          <p:cNvPr id="47" name="Zástupný symbol čísla snímky 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21</a:t>
            </a:fld>
            <a:endParaRPr lang="sk-SK" dirty="0"/>
          </a:p>
        </p:txBody>
      </p:sp>
      <p:sp>
        <p:nvSpPr>
          <p:cNvPr id="56" name="BlokTextu 55"/>
          <p:cNvSpPr txBox="1"/>
          <p:nvPr/>
        </p:nvSpPr>
        <p:spPr>
          <a:xfrm>
            <a:off x="4345382" y="4354218"/>
            <a:ext cx="46191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Trojuholníky </a:t>
            </a:r>
            <a:r>
              <a:rPr lang="sk-SK" sz="1400" b="1" dirty="0" smtClean="0"/>
              <a:t>SAC </a:t>
            </a:r>
            <a:r>
              <a:rPr lang="sk-SK" sz="1400" dirty="0" smtClean="0"/>
              <a:t>a </a:t>
            </a:r>
            <a:r>
              <a:rPr lang="sk-SK" sz="1400" b="1" dirty="0" err="1" smtClean="0"/>
              <a:t>SA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sú podobné.</a:t>
            </a:r>
          </a:p>
          <a:p>
            <a:r>
              <a:rPr lang="sk-SK" sz="1400" dirty="0" smtClean="0"/>
              <a:t>Trojuholníky </a:t>
            </a:r>
            <a:r>
              <a:rPr lang="sk-SK" sz="1400" b="1" dirty="0" smtClean="0"/>
              <a:t>SAB </a:t>
            </a:r>
            <a:r>
              <a:rPr lang="sk-SK" sz="1400" dirty="0" smtClean="0"/>
              <a:t>a </a:t>
            </a:r>
            <a:r>
              <a:rPr lang="sk-SK" sz="1400" b="1" dirty="0" err="1" smtClean="0"/>
              <a:t>SA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sú podobné.</a:t>
            </a:r>
          </a:p>
          <a:p>
            <a:r>
              <a:rPr lang="sk-SK" sz="1400" dirty="0" smtClean="0"/>
              <a:t>Z toho vyplýva, že deliaci pomer bodov </a:t>
            </a:r>
            <a:r>
              <a:rPr lang="sk-SK" sz="1400" b="1" dirty="0" smtClean="0"/>
              <a:t>A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dirty="0" smtClean="0"/>
              <a:t>, </a:t>
            </a:r>
            <a:r>
              <a:rPr lang="sk-SK" sz="1400" b="1" dirty="0" smtClean="0"/>
              <a:t>C </a:t>
            </a:r>
            <a:r>
              <a:rPr lang="sk-SK" sz="1400" dirty="0" smtClean="0"/>
              <a:t>a deliaci pomer bodov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r>
              <a:rPr lang="sk-SK" sz="1400" b="1" dirty="0" smtClean="0"/>
              <a:t> </a:t>
            </a:r>
            <a:r>
              <a:rPr lang="sk-SK" sz="1400" dirty="0" smtClean="0"/>
              <a:t> sú zhodné.</a:t>
            </a:r>
          </a:p>
          <a:p>
            <a:r>
              <a:rPr lang="sk-SK" sz="1400" dirty="0" smtClean="0"/>
              <a:t>(</a:t>
            </a:r>
            <a:r>
              <a:rPr lang="sk-SK" sz="1400" b="1" dirty="0" smtClean="0"/>
              <a:t>A</a:t>
            </a:r>
            <a:r>
              <a:rPr lang="sk-SK" sz="1400" dirty="0" smtClean="0"/>
              <a:t>, </a:t>
            </a:r>
            <a:r>
              <a:rPr lang="sk-SK" sz="1400" b="1" dirty="0" smtClean="0"/>
              <a:t>B</a:t>
            </a:r>
            <a:r>
              <a:rPr lang="sk-SK" sz="1400" dirty="0" smtClean="0"/>
              <a:t>; </a:t>
            </a:r>
            <a:r>
              <a:rPr lang="sk-SK" sz="1400" b="1" dirty="0" smtClean="0"/>
              <a:t>C</a:t>
            </a:r>
            <a:r>
              <a:rPr lang="sk-SK" sz="1400" dirty="0" smtClean="0"/>
              <a:t>) = (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; 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)</a:t>
            </a:r>
          </a:p>
        </p:txBody>
      </p:sp>
      <p:grpSp>
        <p:nvGrpSpPr>
          <p:cNvPr id="59" name="Skupina 15"/>
          <p:cNvGrpSpPr>
            <a:grpSpLocks/>
          </p:cNvGrpSpPr>
          <p:nvPr/>
        </p:nvGrpSpPr>
        <p:grpSpPr bwMode="auto">
          <a:xfrm>
            <a:off x="86453" y="6391734"/>
            <a:ext cx="1348082" cy="393700"/>
            <a:chOff x="2699794" y="4497810"/>
            <a:chExt cx="1347057" cy="393091"/>
          </a:xfrm>
        </p:grpSpPr>
        <p:pic>
          <p:nvPicPr>
            <p:cNvPr id="60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ľná forma 4"/>
          <p:cNvSpPr/>
          <p:nvPr/>
        </p:nvSpPr>
        <p:spPr>
          <a:xfrm>
            <a:off x="254000" y="2528838"/>
            <a:ext cx="2508250" cy="1511300"/>
          </a:xfrm>
          <a:custGeom>
            <a:avLst/>
            <a:gdLst>
              <a:gd name="connsiteX0" fmla="*/ 679450 w 2508250"/>
              <a:gd name="connsiteY0" fmla="*/ 1511300 h 1511300"/>
              <a:gd name="connsiteX1" fmla="*/ 2508250 w 2508250"/>
              <a:gd name="connsiteY1" fmla="*/ 615950 h 1511300"/>
              <a:gd name="connsiteX2" fmla="*/ 1809750 w 2508250"/>
              <a:gd name="connsiteY2" fmla="*/ 0 h 1511300"/>
              <a:gd name="connsiteX3" fmla="*/ 0 w 2508250"/>
              <a:gd name="connsiteY3" fmla="*/ 850900 h 1511300"/>
              <a:gd name="connsiteX4" fmla="*/ 679450 w 2508250"/>
              <a:gd name="connsiteY4" fmla="*/ 1511300 h 151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08250" h="1511300">
                <a:moveTo>
                  <a:pt x="679450" y="1511300"/>
                </a:moveTo>
                <a:lnTo>
                  <a:pt x="2508250" y="615950"/>
                </a:lnTo>
                <a:lnTo>
                  <a:pt x="1809750" y="0"/>
                </a:lnTo>
                <a:lnTo>
                  <a:pt x="0" y="850900"/>
                </a:lnTo>
                <a:lnTo>
                  <a:pt x="679450" y="151130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4" name="Obdĺžnik 53"/>
          <p:cNvSpPr/>
          <p:nvPr/>
        </p:nvSpPr>
        <p:spPr>
          <a:xfrm>
            <a:off x="1242322" y="2861512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D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52" name="Rovná spojnica 51"/>
          <p:cNvCxnSpPr/>
          <p:nvPr/>
        </p:nvCxnSpPr>
        <p:spPr>
          <a:xfrm flipV="1">
            <a:off x="755576" y="3140968"/>
            <a:ext cx="625387" cy="306562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Voľná forma 6"/>
          <p:cNvSpPr/>
          <p:nvPr/>
        </p:nvSpPr>
        <p:spPr>
          <a:xfrm>
            <a:off x="941020" y="1052736"/>
            <a:ext cx="1802180" cy="4705712"/>
          </a:xfrm>
          <a:custGeom>
            <a:avLst/>
            <a:gdLst>
              <a:gd name="connsiteX0" fmla="*/ 11430 w 1794510"/>
              <a:gd name="connsiteY0" fmla="*/ 914400 h 5749290"/>
              <a:gd name="connsiteX1" fmla="*/ 0 w 1794510"/>
              <a:gd name="connsiteY1" fmla="*/ 5749290 h 5749290"/>
              <a:gd name="connsiteX2" fmla="*/ 1794510 w 1794510"/>
              <a:gd name="connsiteY2" fmla="*/ 4846320 h 5749290"/>
              <a:gd name="connsiteX3" fmla="*/ 1783080 w 1794510"/>
              <a:gd name="connsiteY3" fmla="*/ 0 h 5749290"/>
              <a:gd name="connsiteX4" fmla="*/ 11430 w 1794510"/>
              <a:gd name="connsiteY4" fmla="*/ 914400 h 5749290"/>
              <a:gd name="connsiteX0" fmla="*/ 11430 w 1794510"/>
              <a:gd name="connsiteY0" fmla="*/ 847378 h 5682268"/>
              <a:gd name="connsiteX1" fmla="*/ 0 w 1794510"/>
              <a:gd name="connsiteY1" fmla="*/ 5682268 h 5682268"/>
              <a:gd name="connsiteX2" fmla="*/ 1794510 w 1794510"/>
              <a:gd name="connsiteY2" fmla="*/ 4779298 h 5682268"/>
              <a:gd name="connsiteX3" fmla="*/ 1788388 w 1794510"/>
              <a:gd name="connsiteY3" fmla="*/ 0 h 5682268"/>
              <a:gd name="connsiteX4" fmla="*/ 11430 w 1794510"/>
              <a:gd name="connsiteY4" fmla="*/ 847378 h 5682268"/>
              <a:gd name="connsiteX0" fmla="*/ 0 w 1802180"/>
              <a:gd name="connsiteY0" fmla="*/ 879996 h 5682268"/>
              <a:gd name="connsiteX1" fmla="*/ 7670 w 1802180"/>
              <a:gd name="connsiteY1" fmla="*/ 5682268 h 5682268"/>
              <a:gd name="connsiteX2" fmla="*/ 1802180 w 1802180"/>
              <a:gd name="connsiteY2" fmla="*/ 4779298 h 5682268"/>
              <a:gd name="connsiteX3" fmla="*/ 1796058 w 1802180"/>
              <a:gd name="connsiteY3" fmla="*/ 0 h 5682268"/>
              <a:gd name="connsiteX4" fmla="*/ 0 w 1802180"/>
              <a:gd name="connsiteY4" fmla="*/ 879996 h 568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180" h="5682268">
                <a:moveTo>
                  <a:pt x="0" y="879996"/>
                </a:moveTo>
                <a:cubicBezTo>
                  <a:pt x="2557" y="2480753"/>
                  <a:pt x="5113" y="4081511"/>
                  <a:pt x="7670" y="5682268"/>
                </a:cubicBezTo>
                <a:lnTo>
                  <a:pt x="1802180" y="4779298"/>
                </a:lnTo>
                <a:cubicBezTo>
                  <a:pt x="1800139" y="3186199"/>
                  <a:pt x="1798099" y="1593099"/>
                  <a:pt x="1796058" y="0"/>
                </a:cubicBezTo>
                <a:lnTo>
                  <a:pt x="0" y="879996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cxnSp>
        <p:nvCxnSpPr>
          <p:cNvPr id="80" name="Rovná spojnica 79"/>
          <p:cNvCxnSpPr/>
          <p:nvPr/>
        </p:nvCxnSpPr>
        <p:spPr>
          <a:xfrm flipV="1">
            <a:off x="1331640" y="4318694"/>
            <a:ext cx="1140255" cy="558948"/>
          </a:xfrm>
          <a:prstGeom prst="line">
            <a:avLst/>
          </a:prstGeom>
          <a:ln w="19050">
            <a:solidFill>
              <a:srgbClr val="FFFF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bdĺžnik 155"/>
          <p:cNvSpPr/>
          <p:nvPr/>
        </p:nvSpPr>
        <p:spPr>
          <a:xfrm>
            <a:off x="2423386" y="4253099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FF00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FFFF00"/>
                </a:solidFill>
                <a:sym typeface="Symbol"/>
              </a:rPr>
              <a:t>s</a:t>
            </a:r>
            <a:endParaRPr lang="sk-SK" sz="1400" dirty="0">
              <a:solidFill>
                <a:srgbClr val="FFFF00"/>
              </a:solidFill>
            </a:endParaRPr>
          </a:p>
        </p:txBody>
      </p:sp>
      <p:sp>
        <p:nvSpPr>
          <p:cNvPr id="8" name="Voľná forma 7"/>
          <p:cNvSpPr/>
          <p:nvPr/>
        </p:nvSpPr>
        <p:spPr>
          <a:xfrm>
            <a:off x="949832" y="3156040"/>
            <a:ext cx="3646170" cy="2583180"/>
          </a:xfrm>
          <a:custGeom>
            <a:avLst/>
            <a:gdLst>
              <a:gd name="connsiteX0" fmla="*/ 0 w 3646170"/>
              <a:gd name="connsiteY0" fmla="*/ 880110 h 2583180"/>
              <a:gd name="connsiteX1" fmla="*/ 1794510 w 3646170"/>
              <a:gd name="connsiteY1" fmla="*/ 0 h 2583180"/>
              <a:gd name="connsiteX2" fmla="*/ 3646170 w 3646170"/>
              <a:gd name="connsiteY2" fmla="*/ 1714500 h 2583180"/>
              <a:gd name="connsiteX3" fmla="*/ 1863090 w 3646170"/>
              <a:gd name="connsiteY3" fmla="*/ 2583180 h 2583180"/>
              <a:gd name="connsiteX4" fmla="*/ 0 w 3646170"/>
              <a:gd name="connsiteY4" fmla="*/ 880110 h 2583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46170" h="2583180">
                <a:moveTo>
                  <a:pt x="0" y="880110"/>
                </a:moveTo>
                <a:lnTo>
                  <a:pt x="1794510" y="0"/>
                </a:lnTo>
                <a:lnTo>
                  <a:pt x="3646170" y="1714500"/>
                </a:lnTo>
                <a:lnTo>
                  <a:pt x="1863090" y="2583180"/>
                </a:lnTo>
                <a:lnTo>
                  <a:pt x="0" y="88011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BlokTextu 8"/>
          <p:cNvSpPr txBox="1"/>
          <p:nvPr/>
        </p:nvSpPr>
        <p:spPr>
          <a:xfrm>
            <a:off x="4064362" y="4671422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</a:t>
            </a:r>
            <a:endParaRPr lang="sk-SK" sz="1400" b="1" dirty="0"/>
          </a:p>
        </p:txBody>
      </p:sp>
      <p:sp>
        <p:nvSpPr>
          <p:cNvPr id="10" name="Obdĺžnik 9"/>
          <p:cNvSpPr/>
          <p:nvPr/>
        </p:nvSpPr>
        <p:spPr>
          <a:xfrm>
            <a:off x="323528" y="4221088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cxnSp>
        <p:nvCxnSpPr>
          <p:cNvPr id="11" name="Rovná spojnica 10"/>
          <p:cNvCxnSpPr/>
          <p:nvPr/>
        </p:nvCxnSpPr>
        <p:spPr>
          <a:xfrm flipV="1">
            <a:off x="395536" y="2923808"/>
            <a:ext cx="2806302" cy="137563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2373409" y="134076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sp>
        <p:nvSpPr>
          <p:cNvPr id="31" name="BlokTextu 30"/>
          <p:cNvSpPr txBox="1"/>
          <p:nvPr/>
        </p:nvSpPr>
        <p:spPr>
          <a:xfrm>
            <a:off x="3104240" y="3062104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endParaRPr lang="sk-SK" sz="1400" b="1" dirty="0"/>
          </a:p>
        </p:txBody>
      </p:sp>
      <p:sp>
        <p:nvSpPr>
          <p:cNvPr id="38" name="BlokTextu 37"/>
          <p:cNvSpPr txBox="1"/>
          <p:nvPr/>
        </p:nvSpPr>
        <p:spPr>
          <a:xfrm>
            <a:off x="2168493" y="266739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endParaRPr lang="sk-SK" sz="1400" b="1" dirty="0">
              <a:solidFill>
                <a:srgbClr val="FF0000"/>
              </a:solidFill>
            </a:endParaRPr>
          </a:p>
        </p:txBody>
      </p:sp>
      <p:cxnSp>
        <p:nvCxnSpPr>
          <p:cNvPr id="45" name="Rovná spojnica 44"/>
          <p:cNvCxnSpPr/>
          <p:nvPr/>
        </p:nvCxnSpPr>
        <p:spPr>
          <a:xfrm flipV="1">
            <a:off x="1641435" y="3385042"/>
            <a:ext cx="625387" cy="306562"/>
          </a:xfrm>
          <a:prstGeom prst="line">
            <a:avLst/>
          </a:prstGeom>
          <a:ln w="19050">
            <a:solidFill>
              <a:srgbClr val="0099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bdĺžnik 49"/>
          <p:cNvSpPr/>
          <p:nvPr/>
        </p:nvSpPr>
        <p:spPr>
          <a:xfrm>
            <a:off x="1587856" y="3599222"/>
            <a:ext cx="7085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 =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1" name="Obdĺžnik 50"/>
          <p:cNvSpPr/>
          <p:nvPr/>
        </p:nvSpPr>
        <p:spPr>
          <a:xfrm>
            <a:off x="2113430" y="3356992"/>
            <a:ext cx="715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 =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3" name="Obdĺžnik 52"/>
          <p:cNvSpPr/>
          <p:nvPr/>
        </p:nvSpPr>
        <p:spPr>
          <a:xfrm>
            <a:off x="467544" y="3166696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C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56" name="Rovná spojnica 55"/>
          <p:cNvCxnSpPr/>
          <p:nvPr/>
        </p:nvCxnSpPr>
        <p:spPr>
          <a:xfrm>
            <a:off x="1943100" y="3183288"/>
            <a:ext cx="1195282" cy="950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ovná spojnica 57"/>
          <p:cNvCxnSpPr/>
          <p:nvPr/>
        </p:nvCxnSpPr>
        <p:spPr>
          <a:xfrm flipV="1">
            <a:off x="1489075" y="3275434"/>
            <a:ext cx="1652192" cy="1203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bdĺžnik 65"/>
          <p:cNvSpPr/>
          <p:nvPr/>
        </p:nvSpPr>
        <p:spPr>
          <a:xfrm>
            <a:off x="1441188" y="3347671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C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67" name="Obdĺžnik 66"/>
          <p:cNvSpPr/>
          <p:nvPr/>
        </p:nvSpPr>
        <p:spPr>
          <a:xfrm>
            <a:off x="1903941" y="2920628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D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70" name="Rovná spojnica 69"/>
          <p:cNvCxnSpPr/>
          <p:nvPr/>
        </p:nvCxnSpPr>
        <p:spPr>
          <a:xfrm>
            <a:off x="1384598" y="3140968"/>
            <a:ext cx="574377" cy="4235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flipV="1">
            <a:off x="949375" y="3398788"/>
            <a:ext cx="526320" cy="3859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ovná spojnica 76"/>
          <p:cNvCxnSpPr/>
          <p:nvPr/>
        </p:nvCxnSpPr>
        <p:spPr>
          <a:xfrm flipV="1">
            <a:off x="758751" y="3436311"/>
            <a:ext cx="181049" cy="132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Rovná spojnica 83"/>
          <p:cNvCxnSpPr/>
          <p:nvPr/>
        </p:nvCxnSpPr>
        <p:spPr>
          <a:xfrm flipH="1">
            <a:off x="2212301" y="3272549"/>
            <a:ext cx="923197" cy="8171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ovná spojnica 85"/>
          <p:cNvCxnSpPr/>
          <p:nvPr/>
        </p:nvCxnSpPr>
        <p:spPr>
          <a:xfrm>
            <a:off x="753626" y="3448332"/>
            <a:ext cx="1434376" cy="65816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Rovná spojnica 87"/>
          <p:cNvCxnSpPr/>
          <p:nvPr/>
        </p:nvCxnSpPr>
        <p:spPr>
          <a:xfrm flipH="1">
            <a:off x="1336431" y="3372969"/>
            <a:ext cx="185896" cy="1502229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ovná spojnica 102"/>
          <p:cNvCxnSpPr/>
          <p:nvPr/>
        </p:nvCxnSpPr>
        <p:spPr>
          <a:xfrm flipH="1">
            <a:off x="2819224" y="3275434"/>
            <a:ext cx="322045" cy="5077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8" name="Group 51"/>
          <p:cNvGrpSpPr>
            <a:grpSpLocks noChangeAspect="1"/>
          </p:cNvGrpSpPr>
          <p:nvPr/>
        </p:nvGrpSpPr>
        <p:grpSpPr bwMode="auto">
          <a:xfrm rot="13529781" flipV="1">
            <a:off x="667296" y="4100158"/>
            <a:ext cx="140789" cy="84099"/>
            <a:chOff x="567" y="2750"/>
            <a:chExt cx="226" cy="135"/>
          </a:xfrm>
        </p:grpSpPr>
        <p:sp>
          <p:nvSpPr>
            <p:cNvPr id="109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0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111" name="Group 51"/>
          <p:cNvGrpSpPr>
            <a:grpSpLocks noChangeAspect="1"/>
          </p:cNvGrpSpPr>
          <p:nvPr/>
        </p:nvGrpSpPr>
        <p:grpSpPr bwMode="auto">
          <a:xfrm rot="13529781" flipV="1">
            <a:off x="1037896" y="3235536"/>
            <a:ext cx="140789" cy="84099"/>
            <a:chOff x="567" y="2750"/>
            <a:chExt cx="226" cy="135"/>
          </a:xfrm>
        </p:grpSpPr>
        <p:sp>
          <p:nvSpPr>
            <p:cNvPr id="112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3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39" name="Rovná spojnica 38"/>
          <p:cNvCxnSpPr/>
          <p:nvPr/>
        </p:nvCxnSpPr>
        <p:spPr>
          <a:xfrm>
            <a:off x="2196533" y="2900948"/>
            <a:ext cx="942670" cy="377068"/>
          </a:xfrm>
          <a:prstGeom prst="line">
            <a:avLst/>
          </a:prstGeom>
          <a:ln w="12700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nica 63"/>
          <p:cNvCxnSpPr/>
          <p:nvPr/>
        </p:nvCxnSpPr>
        <p:spPr>
          <a:xfrm flipV="1">
            <a:off x="1517391" y="3182888"/>
            <a:ext cx="431836" cy="211684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4" name="Group 51"/>
          <p:cNvGrpSpPr>
            <a:grpSpLocks noChangeAspect="1"/>
          </p:cNvGrpSpPr>
          <p:nvPr/>
        </p:nvGrpSpPr>
        <p:grpSpPr bwMode="auto">
          <a:xfrm rot="13529781" flipV="1">
            <a:off x="1649128" y="3250608"/>
            <a:ext cx="140789" cy="84099"/>
            <a:chOff x="567" y="2750"/>
            <a:chExt cx="226" cy="135"/>
          </a:xfrm>
        </p:grpSpPr>
        <p:sp>
          <p:nvSpPr>
            <p:cNvPr id="115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6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29" name="Obdĺžnik 128"/>
          <p:cNvSpPr/>
          <p:nvPr/>
        </p:nvSpPr>
        <p:spPr>
          <a:xfrm>
            <a:off x="348865" y="2678670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cxnSp>
        <p:nvCxnSpPr>
          <p:cNvPr id="130" name="Rovná spojnica 129"/>
          <p:cNvCxnSpPr/>
          <p:nvPr/>
        </p:nvCxnSpPr>
        <p:spPr>
          <a:xfrm flipV="1">
            <a:off x="391663" y="1655088"/>
            <a:ext cx="3028209" cy="148441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Group 51"/>
          <p:cNvGrpSpPr>
            <a:grpSpLocks noChangeAspect="1"/>
          </p:cNvGrpSpPr>
          <p:nvPr/>
        </p:nvGrpSpPr>
        <p:grpSpPr bwMode="auto">
          <a:xfrm rot="13529781" flipV="1">
            <a:off x="751116" y="2879138"/>
            <a:ext cx="140789" cy="84099"/>
            <a:chOff x="567" y="2750"/>
            <a:chExt cx="226" cy="135"/>
          </a:xfrm>
        </p:grpSpPr>
        <p:sp>
          <p:nvSpPr>
            <p:cNvPr id="132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33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135" name="Rovná spojnica 134"/>
          <p:cNvCxnSpPr/>
          <p:nvPr/>
        </p:nvCxnSpPr>
        <p:spPr>
          <a:xfrm>
            <a:off x="5127988" y="4005064"/>
            <a:ext cx="35283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ovná spojnica 135"/>
          <p:cNvCxnSpPr/>
          <p:nvPr/>
        </p:nvCxnSpPr>
        <p:spPr>
          <a:xfrm>
            <a:off x="5127988" y="4790701"/>
            <a:ext cx="35283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bdĺžnik 136"/>
          <p:cNvSpPr/>
          <p:nvPr/>
        </p:nvSpPr>
        <p:spPr>
          <a:xfrm>
            <a:off x="8266713" y="4766521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38" name="Obdĺžnik 137"/>
          <p:cNvSpPr/>
          <p:nvPr/>
        </p:nvSpPr>
        <p:spPr>
          <a:xfrm>
            <a:off x="8292050" y="3981288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cxnSp>
        <p:nvCxnSpPr>
          <p:cNvPr id="143" name="Rovná spojnica 142"/>
          <p:cNvCxnSpPr/>
          <p:nvPr/>
        </p:nvCxnSpPr>
        <p:spPr>
          <a:xfrm>
            <a:off x="5347440" y="4790701"/>
            <a:ext cx="1152128" cy="0"/>
          </a:xfrm>
          <a:prstGeom prst="line">
            <a:avLst/>
          </a:prstGeom>
          <a:ln w="19050">
            <a:solidFill>
              <a:srgbClr val="0099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bdĺžnik 143"/>
          <p:cNvSpPr/>
          <p:nvPr/>
        </p:nvSpPr>
        <p:spPr>
          <a:xfrm>
            <a:off x="5015370" y="4782183"/>
            <a:ext cx="424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45" name="Obdĺžnik 144"/>
          <p:cNvSpPr/>
          <p:nvPr/>
        </p:nvSpPr>
        <p:spPr>
          <a:xfrm>
            <a:off x="6186394" y="4782183"/>
            <a:ext cx="431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46" name="Oval 17"/>
          <p:cNvSpPr>
            <a:spLocks noChangeArrowheads="1"/>
          </p:cNvSpPr>
          <p:nvPr/>
        </p:nvSpPr>
        <p:spPr bwMode="auto">
          <a:xfrm flipV="1">
            <a:off x="5884568" y="4765250"/>
            <a:ext cx="54000" cy="54000"/>
          </a:xfrm>
          <a:prstGeom prst="ellipse">
            <a:avLst/>
          </a:prstGeom>
          <a:solidFill>
            <a:srgbClr val="00990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47" name="Obdĺžnik 146"/>
          <p:cNvSpPr/>
          <p:nvPr/>
        </p:nvSpPr>
        <p:spPr>
          <a:xfrm>
            <a:off x="5691578" y="4782183"/>
            <a:ext cx="545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="1" baseline="30000" dirty="0" err="1" smtClean="0">
                <a:solidFill>
                  <a:srgbClr val="009900"/>
                </a:solidFill>
                <a:sym typeface="Symbol"/>
              </a:rPr>
              <a:t>AB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baseline="-25000" dirty="0">
              <a:solidFill>
                <a:srgbClr val="009900"/>
              </a:solidFill>
            </a:endParaRPr>
          </a:p>
        </p:txBody>
      </p:sp>
      <p:cxnSp>
        <p:nvCxnSpPr>
          <p:cNvPr id="148" name="Rovná spojnica 147"/>
          <p:cNvCxnSpPr/>
          <p:nvPr/>
        </p:nvCxnSpPr>
        <p:spPr>
          <a:xfrm>
            <a:off x="6515339" y="4242829"/>
            <a:ext cx="844897" cy="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 17"/>
          <p:cNvSpPr>
            <a:spLocks noChangeArrowheads="1"/>
          </p:cNvSpPr>
          <p:nvPr/>
        </p:nvSpPr>
        <p:spPr bwMode="auto">
          <a:xfrm flipV="1">
            <a:off x="6923971" y="4217378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51" name="Obdĺžnik 150"/>
          <p:cNvSpPr/>
          <p:nvPr/>
        </p:nvSpPr>
        <p:spPr>
          <a:xfrm>
            <a:off x="6738204" y="4243510"/>
            <a:ext cx="545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S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CD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52" name="Obdĺžnik 151"/>
          <p:cNvSpPr/>
          <p:nvPr/>
        </p:nvSpPr>
        <p:spPr>
          <a:xfrm>
            <a:off x="7251574" y="4243510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D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53" name="Obdĺžnik 152"/>
          <p:cNvSpPr/>
          <p:nvPr/>
        </p:nvSpPr>
        <p:spPr>
          <a:xfrm>
            <a:off x="6352124" y="4243510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C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54" name="Obdĺžnik 153"/>
          <p:cNvSpPr/>
          <p:nvPr/>
        </p:nvSpPr>
        <p:spPr>
          <a:xfrm>
            <a:off x="2773256" y="3746043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FF00"/>
                </a:solidFill>
                <a:sym typeface="Symbol"/>
              </a:rPr>
              <a:t>F</a:t>
            </a:r>
            <a:endParaRPr lang="sk-SK" sz="1400" dirty="0">
              <a:solidFill>
                <a:srgbClr val="FFFF00"/>
              </a:solidFill>
            </a:endParaRPr>
          </a:p>
        </p:txBody>
      </p:sp>
      <p:sp>
        <p:nvSpPr>
          <p:cNvPr id="155" name="Obdĺžnik 154"/>
          <p:cNvSpPr/>
          <p:nvPr/>
        </p:nvSpPr>
        <p:spPr>
          <a:xfrm>
            <a:off x="2097850" y="4045701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FF00"/>
                </a:solidFill>
                <a:sym typeface="Symbol"/>
              </a:rPr>
              <a:t>E</a:t>
            </a:r>
            <a:endParaRPr lang="sk-SK" sz="1400" dirty="0">
              <a:solidFill>
                <a:srgbClr val="FFFF00"/>
              </a:solidFill>
            </a:endParaRPr>
          </a:p>
        </p:txBody>
      </p:sp>
      <p:sp>
        <p:nvSpPr>
          <p:cNvPr id="157" name="Obdĺžnik 156"/>
          <p:cNvSpPr/>
          <p:nvPr/>
        </p:nvSpPr>
        <p:spPr>
          <a:xfrm>
            <a:off x="1204876" y="4858041"/>
            <a:ext cx="372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FF00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FFFF00"/>
                </a:solidFill>
                <a:sym typeface="Symbol"/>
              </a:rPr>
              <a:t>s</a:t>
            </a:r>
            <a:endParaRPr lang="sk-SK" sz="1400" dirty="0">
              <a:solidFill>
                <a:srgbClr val="FFFF00"/>
              </a:solidFill>
            </a:endParaRPr>
          </a:p>
        </p:txBody>
      </p:sp>
      <p:grpSp>
        <p:nvGrpSpPr>
          <p:cNvPr id="117" name="Group 51"/>
          <p:cNvGrpSpPr>
            <a:grpSpLocks noChangeAspect="1"/>
          </p:cNvGrpSpPr>
          <p:nvPr/>
        </p:nvGrpSpPr>
        <p:grpSpPr bwMode="auto">
          <a:xfrm rot="13529781" flipV="1">
            <a:off x="1484595" y="4740733"/>
            <a:ext cx="140789" cy="84099"/>
            <a:chOff x="567" y="2750"/>
            <a:chExt cx="226" cy="135"/>
          </a:xfrm>
        </p:grpSpPr>
        <p:sp>
          <p:nvSpPr>
            <p:cNvPr id="118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9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159" name="Rovná spojnica 158"/>
          <p:cNvCxnSpPr/>
          <p:nvPr/>
        </p:nvCxnSpPr>
        <p:spPr>
          <a:xfrm flipH="1">
            <a:off x="2485791" y="3793253"/>
            <a:ext cx="328208" cy="51749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Rovná spojnica 100"/>
          <p:cNvCxnSpPr/>
          <p:nvPr/>
        </p:nvCxnSpPr>
        <p:spPr>
          <a:xfrm flipV="1">
            <a:off x="2195736" y="3789040"/>
            <a:ext cx="625387" cy="306562"/>
          </a:xfrm>
          <a:prstGeom prst="line">
            <a:avLst/>
          </a:prstGeom>
          <a:ln w="19050">
            <a:solidFill>
              <a:srgbClr val="FFFF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51"/>
          <p:cNvGrpSpPr>
            <a:grpSpLocks noChangeAspect="1"/>
          </p:cNvGrpSpPr>
          <p:nvPr/>
        </p:nvGrpSpPr>
        <p:grpSpPr bwMode="auto">
          <a:xfrm rot="13529781" flipV="1">
            <a:off x="2275424" y="3984088"/>
            <a:ext cx="140789" cy="84099"/>
            <a:chOff x="567" y="2750"/>
            <a:chExt cx="226" cy="135"/>
          </a:xfrm>
        </p:grpSpPr>
        <p:sp>
          <p:nvSpPr>
            <p:cNvPr id="121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22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163" name="Rovná spojnica 162"/>
          <p:cNvCxnSpPr/>
          <p:nvPr/>
        </p:nvCxnSpPr>
        <p:spPr>
          <a:xfrm flipH="1">
            <a:off x="1598782" y="4112966"/>
            <a:ext cx="586734" cy="5193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ovná spojnica 163"/>
          <p:cNvCxnSpPr/>
          <p:nvPr/>
        </p:nvCxnSpPr>
        <p:spPr>
          <a:xfrm flipH="1">
            <a:off x="1333320" y="4657013"/>
            <a:ext cx="244271" cy="2162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ovná spojnica 168"/>
          <p:cNvCxnSpPr/>
          <p:nvPr/>
        </p:nvCxnSpPr>
        <p:spPr>
          <a:xfrm>
            <a:off x="5732060" y="5352790"/>
            <a:ext cx="2435816" cy="0"/>
          </a:xfrm>
          <a:prstGeom prst="line">
            <a:avLst/>
          </a:prstGeom>
          <a:ln w="19050">
            <a:solidFill>
              <a:srgbClr val="FFC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Obdĺžnik 171"/>
          <p:cNvSpPr/>
          <p:nvPr/>
        </p:nvSpPr>
        <p:spPr>
          <a:xfrm>
            <a:off x="8050132" y="5048663"/>
            <a:ext cx="360996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C000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FFC000"/>
                </a:solidFill>
                <a:sym typeface="Symbol"/>
              </a:rPr>
              <a:t>s</a:t>
            </a:r>
            <a:endParaRPr lang="sk-SK" sz="1400" dirty="0">
              <a:solidFill>
                <a:srgbClr val="FFC000"/>
              </a:solidFill>
            </a:endParaRPr>
          </a:p>
        </p:txBody>
      </p:sp>
      <p:sp>
        <p:nvSpPr>
          <p:cNvPr id="173" name="Obdĺžnik 172"/>
          <p:cNvSpPr/>
          <p:nvPr/>
        </p:nvSpPr>
        <p:spPr>
          <a:xfrm>
            <a:off x="5569226" y="5048663"/>
            <a:ext cx="372218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C000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FFC000"/>
                </a:solidFill>
                <a:sym typeface="Symbol"/>
              </a:rPr>
              <a:t>s</a:t>
            </a:r>
            <a:endParaRPr lang="sk-SK" sz="1400" dirty="0">
              <a:solidFill>
                <a:srgbClr val="FFC000"/>
              </a:solidFill>
            </a:endParaRPr>
          </a:p>
        </p:txBody>
      </p:sp>
      <p:cxnSp>
        <p:nvCxnSpPr>
          <p:cNvPr id="85" name="Rovná spojnica 84"/>
          <p:cNvCxnSpPr/>
          <p:nvPr/>
        </p:nvCxnSpPr>
        <p:spPr>
          <a:xfrm flipV="1">
            <a:off x="2195736" y="2276872"/>
            <a:ext cx="0" cy="6480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Rovná spojnica 88"/>
          <p:cNvCxnSpPr/>
          <p:nvPr/>
        </p:nvCxnSpPr>
        <p:spPr>
          <a:xfrm flipH="1" flipV="1">
            <a:off x="2195736" y="2276872"/>
            <a:ext cx="936104" cy="1008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BlokTextu 89"/>
          <p:cNvSpPr txBox="1"/>
          <p:nvPr/>
        </p:nvSpPr>
        <p:spPr>
          <a:xfrm>
            <a:off x="1843086" y="1976212"/>
            <a:ext cx="449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1" name="Obdĺžnik 90"/>
          <p:cNvSpPr/>
          <p:nvPr/>
        </p:nvSpPr>
        <p:spPr>
          <a:xfrm>
            <a:off x="2426618" y="2340878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s´ </a:t>
            </a:r>
            <a:endParaRPr lang="sk-SK" sz="1400" dirty="0"/>
          </a:p>
        </p:txBody>
      </p:sp>
      <p:pic>
        <p:nvPicPr>
          <p:cNvPr id="87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S13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94" name="BlokTextu 34"/>
          <p:cNvSpPr txBox="1">
            <a:spLocks noChangeArrowheads="1"/>
          </p:cNvSpPr>
          <p:nvPr/>
        </p:nvSpPr>
        <p:spPr bwMode="auto">
          <a:xfrm>
            <a:off x="539999" y="36000"/>
            <a:ext cx="8568000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sk-SK" sz="1400" dirty="0" smtClean="0">
                <a:solidFill>
                  <a:srgbClr val="FF0000"/>
                </a:solidFill>
              </a:rPr>
              <a:t>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</a:rPr>
              <a:t>CD </a:t>
            </a:r>
            <a:r>
              <a:rPr lang="sk-SK" sz="1400" dirty="0" smtClean="0">
                <a:solidFill>
                  <a:srgbClr val="FF0000"/>
                </a:solidFill>
              </a:rPr>
              <a:t>a </a:t>
            </a:r>
            <a:r>
              <a:rPr lang="sk-SK" sz="1400" b="1" dirty="0" smtClean="0">
                <a:solidFill>
                  <a:srgbClr val="FF0000"/>
                </a:solidFill>
              </a:rPr>
              <a:t>EF </a:t>
            </a:r>
            <a:r>
              <a:rPr lang="sk-SK" sz="1400" dirty="0" smtClean="0">
                <a:solidFill>
                  <a:srgbClr val="FF0000"/>
                </a:solidFill>
              </a:rPr>
              <a:t>ležia v 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a sú rovnobežné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s priemetňou. </a:t>
            </a:r>
            <a:r>
              <a:rPr lang="sk-SK" sz="1400" dirty="0" smtClean="0">
                <a:solidFill>
                  <a:srgbClr val="FF0000"/>
                </a:solidFill>
              </a:rPr>
              <a:t>Zobrazte stred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 a stred úsečky </a:t>
            </a:r>
            <a:r>
              <a:rPr lang="sk-SK" sz="1400" b="1" dirty="0" smtClean="0">
                <a:solidFill>
                  <a:srgbClr val="FF0000"/>
                </a:solidFill>
              </a:rPr>
              <a:t>CD</a:t>
            </a:r>
            <a:r>
              <a:rPr lang="sk-SK" sz="1400" dirty="0" smtClean="0">
                <a:solidFill>
                  <a:srgbClr val="FF0000"/>
                </a:solidFill>
              </a:rPr>
              <a:t>. Rozdeľte úsečku </a:t>
            </a:r>
            <a:r>
              <a:rPr lang="sk-SK" sz="1400" b="1" dirty="0" smtClean="0">
                <a:solidFill>
                  <a:srgbClr val="FF0000"/>
                </a:solidFill>
              </a:rPr>
              <a:t>EF </a:t>
            </a:r>
            <a:r>
              <a:rPr lang="sk-SK" sz="1400" dirty="0" smtClean="0">
                <a:solidFill>
                  <a:srgbClr val="FF0000"/>
                </a:solidFill>
              </a:rPr>
              <a:t>na 5 </a:t>
            </a:r>
            <a:r>
              <a:rPr lang="en-US" sz="1400" dirty="0" err="1" smtClean="0">
                <a:solidFill>
                  <a:srgbClr val="FF0000"/>
                </a:solidFill>
              </a:rPr>
              <a:t>zhodn</a:t>
            </a:r>
            <a:r>
              <a:rPr lang="sk-SK" sz="1400" dirty="0" err="1" smtClean="0">
                <a:solidFill>
                  <a:srgbClr val="FF0000"/>
                </a:solidFill>
              </a:rPr>
              <a:t>ých</a:t>
            </a:r>
            <a:r>
              <a:rPr lang="sk-SK" sz="1400" dirty="0" smtClean="0">
                <a:solidFill>
                  <a:srgbClr val="FF0000"/>
                </a:solidFill>
              </a:rPr>
              <a:t> úsečiek.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98" name="Oval 33"/>
          <p:cNvSpPr>
            <a:spLocks noChangeArrowheads="1"/>
          </p:cNvSpPr>
          <p:nvPr/>
        </p:nvSpPr>
        <p:spPr bwMode="auto">
          <a:xfrm flipV="1">
            <a:off x="5720122" y="5325908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9" name="Rovná spojnica 98"/>
          <p:cNvCxnSpPr>
            <a:stCxn id="98" idx="7"/>
          </p:cNvCxnSpPr>
          <p:nvPr/>
        </p:nvCxnSpPr>
        <p:spPr>
          <a:xfrm>
            <a:off x="5755066" y="5358894"/>
            <a:ext cx="1229595" cy="1181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ovná spojnica 99"/>
          <p:cNvCxnSpPr/>
          <p:nvPr/>
        </p:nvCxnSpPr>
        <p:spPr>
          <a:xfrm>
            <a:off x="5737233" y="5342056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ovná spojnica 101"/>
          <p:cNvCxnSpPr/>
          <p:nvPr/>
        </p:nvCxnSpPr>
        <p:spPr>
          <a:xfrm>
            <a:off x="5940978" y="5536021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ovná spojnica 103"/>
          <p:cNvCxnSpPr/>
          <p:nvPr/>
        </p:nvCxnSpPr>
        <p:spPr>
          <a:xfrm>
            <a:off x="6144723" y="5729986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ovná spojnica 104"/>
          <p:cNvCxnSpPr/>
          <p:nvPr/>
        </p:nvCxnSpPr>
        <p:spPr>
          <a:xfrm>
            <a:off x="6547539" y="6118371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ovná spojnica 105"/>
          <p:cNvCxnSpPr/>
          <p:nvPr/>
        </p:nvCxnSpPr>
        <p:spPr>
          <a:xfrm>
            <a:off x="6346833" y="5927206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ovná spojnica 106"/>
          <p:cNvCxnSpPr/>
          <p:nvPr/>
        </p:nvCxnSpPr>
        <p:spPr>
          <a:xfrm flipV="1">
            <a:off x="6748893" y="5349266"/>
            <a:ext cx="1395884" cy="96202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ovná spojnica 122"/>
          <p:cNvCxnSpPr/>
          <p:nvPr/>
        </p:nvCxnSpPr>
        <p:spPr>
          <a:xfrm flipV="1">
            <a:off x="6547865" y="5338823"/>
            <a:ext cx="1129197" cy="778225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Rovná spojnica 123"/>
          <p:cNvCxnSpPr/>
          <p:nvPr/>
        </p:nvCxnSpPr>
        <p:spPr>
          <a:xfrm flipV="1">
            <a:off x="6347288" y="5342743"/>
            <a:ext cx="839932" cy="578869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Rovná spojnica 124"/>
          <p:cNvCxnSpPr/>
          <p:nvPr/>
        </p:nvCxnSpPr>
        <p:spPr>
          <a:xfrm flipV="1">
            <a:off x="6144564" y="5348028"/>
            <a:ext cx="552269" cy="380617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Rovná spojnica 125"/>
          <p:cNvCxnSpPr/>
          <p:nvPr/>
        </p:nvCxnSpPr>
        <p:spPr>
          <a:xfrm flipV="1">
            <a:off x="5942402" y="5353314"/>
            <a:ext cx="260772" cy="179722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BlokTextu 126"/>
          <p:cNvSpPr txBox="1"/>
          <p:nvPr/>
        </p:nvSpPr>
        <p:spPr>
          <a:xfrm>
            <a:off x="5683443" y="54807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1</a:t>
            </a:r>
            <a:endParaRPr lang="sk-SK" sz="1200" dirty="0"/>
          </a:p>
        </p:txBody>
      </p:sp>
      <p:sp>
        <p:nvSpPr>
          <p:cNvPr id="128" name="BlokTextu 127"/>
          <p:cNvSpPr txBox="1"/>
          <p:nvPr/>
        </p:nvSpPr>
        <p:spPr>
          <a:xfrm>
            <a:off x="5888236" y="5666455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2</a:t>
            </a:r>
            <a:endParaRPr lang="sk-SK" sz="1200" dirty="0"/>
          </a:p>
        </p:txBody>
      </p:sp>
      <p:sp>
        <p:nvSpPr>
          <p:cNvPr id="134" name="BlokTextu 133"/>
          <p:cNvSpPr txBox="1"/>
          <p:nvPr/>
        </p:nvSpPr>
        <p:spPr>
          <a:xfrm>
            <a:off x="6125986" y="587560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3</a:t>
            </a:r>
            <a:endParaRPr lang="sk-SK" sz="1200" dirty="0"/>
          </a:p>
        </p:txBody>
      </p:sp>
      <p:sp>
        <p:nvSpPr>
          <p:cNvPr id="139" name="BlokTextu 138"/>
          <p:cNvSpPr txBox="1"/>
          <p:nvPr/>
        </p:nvSpPr>
        <p:spPr>
          <a:xfrm>
            <a:off x="6293817" y="606574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4</a:t>
            </a:r>
            <a:endParaRPr lang="sk-SK" sz="1200" dirty="0"/>
          </a:p>
        </p:txBody>
      </p:sp>
      <p:sp>
        <p:nvSpPr>
          <p:cNvPr id="140" name="BlokTextu 139"/>
          <p:cNvSpPr txBox="1"/>
          <p:nvPr/>
        </p:nvSpPr>
        <p:spPr>
          <a:xfrm>
            <a:off x="6509841" y="626478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5</a:t>
            </a:r>
            <a:endParaRPr lang="sk-SK" sz="1200" dirty="0"/>
          </a:p>
        </p:txBody>
      </p:sp>
      <p:sp>
        <p:nvSpPr>
          <p:cNvPr id="161" name="BlokTextu 160"/>
          <p:cNvSpPr txBox="1"/>
          <p:nvPr/>
        </p:nvSpPr>
        <p:spPr>
          <a:xfrm>
            <a:off x="3707904" y="852275"/>
            <a:ext cx="543609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pPr marL="342900" indent="-342900"/>
            <a:r>
              <a:rPr lang="sk-SK" sz="1400" b="1" dirty="0" smtClean="0">
                <a:sym typeface="Symbol"/>
              </a:rPr>
              <a:t>1) </a:t>
            </a:r>
            <a:r>
              <a:rPr lang="sk-SK" sz="1400" dirty="0" smtClean="0">
                <a:sym typeface="Symbol"/>
              </a:rPr>
              <a:t>Úsečka 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 leží v priemetni, preto ju môžeme rozdeliť priamo.</a:t>
            </a:r>
          </a:p>
          <a:p>
            <a:pPr marL="342900" indent="-342900"/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>
                <a:sym typeface="Symbol"/>
              </a:rPr>
              <a:t>Úsečka </a:t>
            </a:r>
            <a:r>
              <a:rPr lang="sk-SK" sz="1400" b="1" dirty="0" smtClean="0">
                <a:sym typeface="Symbol"/>
              </a:rPr>
              <a:t>CD</a:t>
            </a:r>
            <a:r>
              <a:rPr lang="sk-SK" sz="1400" dirty="0" smtClean="0">
                <a:sym typeface="Symbol"/>
              </a:rPr>
              <a:t> je rovnobežná s priemetňou, preto sa na nej zachováva deliaci pomer bodov. </a:t>
            </a:r>
          </a:p>
          <a:p>
            <a:r>
              <a:rPr lang="sk-SK" sz="1400" dirty="0" smtClean="0">
                <a:sym typeface="Symbol"/>
              </a:rPr>
              <a:t>Stred úsečky </a:t>
            </a:r>
            <a:r>
              <a:rPr lang="sk-SK" sz="1400" b="1" dirty="0" smtClean="0">
                <a:sym typeface="Symbol"/>
              </a:rPr>
              <a:t>CD</a:t>
            </a:r>
            <a:r>
              <a:rPr lang="sk-SK" sz="1400" dirty="0" smtClean="0">
                <a:sym typeface="Symbol"/>
              </a:rPr>
              <a:t> sa zobrazuje do stredu úsečky </a:t>
            </a:r>
            <a:r>
              <a:rPr lang="sk-SK" sz="1400" b="1" dirty="0" err="1" smtClean="0">
                <a:sym typeface="Symbol"/>
              </a:rPr>
              <a:t>C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err="1" smtClean="0">
                <a:sym typeface="Symbol"/>
              </a:rPr>
              <a:t>D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200" dirty="0" smtClean="0">
                <a:solidFill>
                  <a:srgbClr val="0033CC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Dĺžka úsečky </a:t>
            </a:r>
            <a:r>
              <a:rPr lang="sk-SK" sz="1200" b="1" dirty="0" err="1" smtClean="0">
                <a:sym typeface="Symbol"/>
              </a:rPr>
              <a:t>C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D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sa nerovná dĺžke úsečky </a:t>
            </a:r>
            <a:r>
              <a:rPr lang="sk-SK" sz="1200" b="1" dirty="0" smtClean="0">
                <a:sym typeface="Symbol"/>
              </a:rPr>
              <a:t>CD</a:t>
            </a:r>
            <a:r>
              <a:rPr lang="sk-SK" sz="12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3) </a:t>
            </a:r>
            <a:r>
              <a:rPr lang="sk-SK" sz="1400" dirty="0" smtClean="0">
                <a:sym typeface="Symbol"/>
              </a:rPr>
              <a:t>Úsečka </a:t>
            </a:r>
            <a:r>
              <a:rPr lang="sk-SK" sz="1400" b="1" dirty="0" smtClean="0">
                <a:sym typeface="Symbol"/>
              </a:rPr>
              <a:t>EF</a:t>
            </a:r>
            <a:r>
              <a:rPr lang="sk-SK" sz="1400" dirty="0" smtClean="0">
                <a:sym typeface="Symbol"/>
              </a:rPr>
              <a:t> je rovnobežná s priemetňou, preto sa na nej zachováva deliaci pomer bodov. Delenie úsečky </a:t>
            </a:r>
            <a:r>
              <a:rPr lang="sk-SK" sz="1400" b="1" dirty="0" err="1" smtClean="0">
                <a:sym typeface="Symbol"/>
              </a:rPr>
              <a:t>E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err="1" smtClean="0">
                <a:sym typeface="Symbol"/>
              </a:rPr>
              <a:t>F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na 5 zhodných úsečiek urobíme graficky pomocnou konštrukciou.</a:t>
            </a:r>
          </a:p>
          <a:p>
            <a:r>
              <a:rPr lang="sk-SK" sz="1200" dirty="0" smtClean="0">
                <a:solidFill>
                  <a:srgbClr val="0033CC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Dĺžka úsečky </a:t>
            </a:r>
            <a:r>
              <a:rPr lang="sk-SK" sz="1200" b="1" dirty="0" err="1" smtClean="0">
                <a:sym typeface="Symbol"/>
              </a:rPr>
              <a:t>E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F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sa nerovná dĺžke úsečky </a:t>
            </a:r>
            <a:r>
              <a:rPr lang="sk-SK" sz="1200" b="1" dirty="0" smtClean="0">
                <a:sym typeface="Symbol"/>
              </a:rPr>
              <a:t>EF</a:t>
            </a:r>
            <a:r>
              <a:rPr lang="sk-SK" sz="1200" dirty="0" smtClean="0">
                <a:sym typeface="Symbol"/>
              </a:rPr>
              <a:t>.</a:t>
            </a:r>
            <a:endParaRPr lang="sk-SK" sz="1400" dirty="0" smtClean="0">
              <a:sym typeface="Symbol"/>
            </a:endParaRPr>
          </a:p>
        </p:txBody>
      </p:sp>
      <p:sp>
        <p:nvSpPr>
          <p:cNvPr id="141" name="Zástupný symbol čísla snímky 1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22</a:t>
            </a:fld>
            <a:endParaRPr lang="sk-SK" dirty="0"/>
          </a:p>
        </p:txBody>
      </p:sp>
      <p:grpSp>
        <p:nvGrpSpPr>
          <p:cNvPr id="142" name="Skupina 15"/>
          <p:cNvGrpSpPr>
            <a:grpSpLocks/>
          </p:cNvGrpSpPr>
          <p:nvPr/>
        </p:nvGrpSpPr>
        <p:grpSpPr bwMode="auto">
          <a:xfrm>
            <a:off x="86453" y="6391734"/>
            <a:ext cx="1348082" cy="393700"/>
            <a:chOff x="2699794" y="4497810"/>
            <a:chExt cx="1347057" cy="393091"/>
          </a:xfrm>
        </p:grpSpPr>
        <p:pic>
          <p:nvPicPr>
            <p:cNvPr id="150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66" grpId="0"/>
      <p:bldP spid="67" grpId="0"/>
      <p:bldP spid="146" grpId="0" animBg="1"/>
      <p:bldP spid="147" grpId="0"/>
      <p:bldP spid="149" grpId="0" animBg="1"/>
      <p:bldP spid="151" grpId="0"/>
      <p:bldP spid="157" grpId="0"/>
      <p:bldP spid="157" grpId="1"/>
      <p:bldP spid="98" grpId="0" animBg="1"/>
      <p:bldP spid="127" grpId="0"/>
      <p:bldP spid="128" grpId="0"/>
      <p:bldP spid="134" grpId="0"/>
      <p:bldP spid="139" grpId="0"/>
      <p:bldP spid="140" grpId="0"/>
      <p:bldP spid="16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dĺžnik 155"/>
          <p:cNvSpPr/>
          <p:nvPr/>
        </p:nvSpPr>
        <p:spPr>
          <a:xfrm>
            <a:off x="1752798" y="4592045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85" name="Voľná forma 84"/>
          <p:cNvSpPr/>
          <p:nvPr/>
        </p:nvSpPr>
        <p:spPr>
          <a:xfrm>
            <a:off x="31469" y="1177841"/>
            <a:ext cx="3374618" cy="1941096"/>
          </a:xfrm>
          <a:custGeom>
            <a:avLst/>
            <a:gdLst>
              <a:gd name="connsiteX0" fmla="*/ 679450 w 2508250"/>
              <a:gd name="connsiteY0" fmla="*/ 1511300 h 1511300"/>
              <a:gd name="connsiteX1" fmla="*/ 2508250 w 2508250"/>
              <a:gd name="connsiteY1" fmla="*/ 615950 h 1511300"/>
              <a:gd name="connsiteX2" fmla="*/ 1809750 w 2508250"/>
              <a:gd name="connsiteY2" fmla="*/ 0 h 1511300"/>
              <a:gd name="connsiteX3" fmla="*/ 0 w 2508250"/>
              <a:gd name="connsiteY3" fmla="*/ 850900 h 1511300"/>
              <a:gd name="connsiteX4" fmla="*/ 679450 w 2508250"/>
              <a:gd name="connsiteY4" fmla="*/ 1511300 h 1511300"/>
              <a:gd name="connsiteX0" fmla="*/ 679450 w 3374618"/>
              <a:gd name="connsiteY0" fmla="*/ 1511300 h 1511300"/>
              <a:gd name="connsiteX1" fmla="*/ 3374618 w 3374618"/>
              <a:gd name="connsiteY1" fmla="*/ 193020 h 1511300"/>
              <a:gd name="connsiteX2" fmla="*/ 1809750 w 3374618"/>
              <a:gd name="connsiteY2" fmla="*/ 0 h 1511300"/>
              <a:gd name="connsiteX3" fmla="*/ 0 w 3374618"/>
              <a:gd name="connsiteY3" fmla="*/ 850900 h 1511300"/>
              <a:gd name="connsiteX4" fmla="*/ 679450 w 3374618"/>
              <a:gd name="connsiteY4" fmla="*/ 1511300 h 1511300"/>
              <a:gd name="connsiteX0" fmla="*/ 679450 w 3374618"/>
              <a:gd name="connsiteY0" fmla="*/ 1941096 h 1941096"/>
              <a:gd name="connsiteX1" fmla="*/ 3374618 w 3374618"/>
              <a:gd name="connsiteY1" fmla="*/ 622816 h 1941096"/>
              <a:gd name="connsiteX2" fmla="*/ 2676108 w 3374618"/>
              <a:gd name="connsiteY2" fmla="*/ 0 h 1941096"/>
              <a:gd name="connsiteX3" fmla="*/ 0 w 3374618"/>
              <a:gd name="connsiteY3" fmla="*/ 1280696 h 1941096"/>
              <a:gd name="connsiteX4" fmla="*/ 679450 w 3374618"/>
              <a:gd name="connsiteY4" fmla="*/ 1941096 h 194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4618" h="1941096">
                <a:moveTo>
                  <a:pt x="679450" y="1941096"/>
                </a:moveTo>
                <a:lnTo>
                  <a:pt x="3374618" y="622816"/>
                </a:lnTo>
                <a:lnTo>
                  <a:pt x="2676108" y="0"/>
                </a:lnTo>
                <a:lnTo>
                  <a:pt x="0" y="1280696"/>
                </a:lnTo>
                <a:lnTo>
                  <a:pt x="679450" y="1941096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Voľná forma 4"/>
          <p:cNvSpPr/>
          <p:nvPr/>
        </p:nvSpPr>
        <p:spPr>
          <a:xfrm>
            <a:off x="57057" y="2298712"/>
            <a:ext cx="3317468" cy="1979290"/>
          </a:xfrm>
          <a:custGeom>
            <a:avLst/>
            <a:gdLst>
              <a:gd name="connsiteX0" fmla="*/ 679450 w 2508250"/>
              <a:gd name="connsiteY0" fmla="*/ 1511300 h 1511300"/>
              <a:gd name="connsiteX1" fmla="*/ 2508250 w 2508250"/>
              <a:gd name="connsiteY1" fmla="*/ 615950 h 1511300"/>
              <a:gd name="connsiteX2" fmla="*/ 1809750 w 2508250"/>
              <a:gd name="connsiteY2" fmla="*/ 0 h 1511300"/>
              <a:gd name="connsiteX3" fmla="*/ 0 w 2508250"/>
              <a:gd name="connsiteY3" fmla="*/ 850900 h 1511300"/>
              <a:gd name="connsiteX4" fmla="*/ 679450 w 2508250"/>
              <a:gd name="connsiteY4" fmla="*/ 1511300 h 1511300"/>
              <a:gd name="connsiteX0" fmla="*/ 679450 w 2589808"/>
              <a:gd name="connsiteY0" fmla="*/ 1979290 h 1979290"/>
              <a:gd name="connsiteX1" fmla="*/ 2508250 w 2589808"/>
              <a:gd name="connsiteY1" fmla="*/ 1083940 h 1979290"/>
              <a:gd name="connsiteX2" fmla="*/ 2589808 w 2589808"/>
              <a:gd name="connsiteY2" fmla="*/ 0 h 1979290"/>
              <a:gd name="connsiteX3" fmla="*/ 0 w 2589808"/>
              <a:gd name="connsiteY3" fmla="*/ 1318890 h 1979290"/>
              <a:gd name="connsiteX4" fmla="*/ 679450 w 2589808"/>
              <a:gd name="connsiteY4" fmla="*/ 1979290 h 1979290"/>
              <a:gd name="connsiteX0" fmla="*/ 679450 w 3317468"/>
              <a:gd name="connsiteY0" fmla="*/ 1979290 h 1979290"/>
              <a:gd name="connsiteX1" fmla="*/ 3317468 w 3317468"/>
              <a:gd name="connsiteY1" fmla="*/ 697602 h 1979290"/>
              <a:gd name="connsiteX2" fmla="*/ 2589808 w 3317468"/>
              <a:gd name="connsiteY2" fmla="*/ 0 h 1979290"/>
              <a:gd name="connsiteX3" fmla="*/ 0 w 3317468"/>
              <a:gd name="connsiteY3" fmla="*/ 1318890 h 1979290"/>
              <a:gd name="connsiteX4" fmla="*/ 679450 w 3317468"/>
              <a:gd name="connsiteY4" fmla="*/ 1979290 h 197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17468" h="1979290">
                <a:moveTo>
                  <a:pt x="679450" y="1979290"/>
                </a:moveTo>
                <a:lnTo>
                  <a:pt x="3317468" y="697602"/>
                </a:lnTo>
                <a:lnTo>
                  <a:pt x="2589808" y="0"/>
                </a:lnTo>
                <a:lnTo>
                  <a:pt x="0" y="1318890"/>
                </a:lnTo>
                <a:lnTo>
                  <a:pt x="679450" y="197929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Voľná forma 6"/>
          <p:cNvSpPr/>
          <p:nvPr/>
        </p:nvSpPr>
        <p:spPr>
          <a:xfrm>
            <a:off x="734428" y="768012"/>
            <a:ext cx="2664467" cy="5397292"/>
          </a:xfrm>
          <a:custGeom>
            <a:avLst/>
            <a:gdLst>
              <a:gd name="connsiteX0" fmla="*/ 11430 w 1794510"/>
              <a:gd name="connsiteY0" fmla="*/ 914400 h 5749290"/>
              <a:gd name="connsiteX1" fmla="*/ 0 w 1794510"/>
              <a:gd name="connsiteY1" fmla="*/ 5749290 h 5749290"/>
              <a:gd name="connsiteX2" fmla="*/ 1794510 w 1794510"/>
              <a:gd name="connsiteY2" fmla="*/ 4846320 h 5749290"/>
              <a:gd name="connsiteX3" fmla="*/ 1783080 w 1794510"/>
              <a:gd name="connsiteY3" fmla="*/ 0 h 5749290"/>
              <a:gd name="connsiteX4" fmla="*/ 11430 w 1794510"/>
              <a:gd name="connsiteY4" fmla="*/ 914400 h 5749290"/>
              <a:gd name="connsiteX0" fmla="*/ 11430 w 1794510"/>
              <a:gd name="connsiteY0" fmla="*/ 847378 h 5682268"/>
              <a:gd name="connsiteX1" fmla="*/ 0 w 1794510"/>
              <a:gd name="connsiteY1" fmla="*/ 5682268 h 5682268"/>
              <a:gd name="connsiteX2" fmla="*/ 1794510 w 1794510"/>
              <a:gd name="connsiteY2" fmla="*/ 4779298 h 5682268"/>
              <a:gd name="connsiteX3" fmla="*/ 1788388 w 1794510"/>
              <a:gd name="connsiteY3" fmla="*/ 0 h 5682268"/>
              <a:gd name="connsiteX4" fmla="*/ 11430 w 1794510"/>
              <a:gd name="connsiteY4" fmla="*/ 847378 h 5682268"/>
              <a:gd name="connsiteX0" fmla="*/ 0 w 1802180"/>
              <a:gd name="connsiteY0" fmla="*/ 879996 h 5682268"/>
              <a:gd name="connsiteX1" fmla="*/ 7670 w 1802180"/>
              <a:gd name="connsiteY1" fmla="*/ 5682268 h 5682268"/>
              <a:gd name="connsiteX2" fmla="*/ 1802180 w 1802180"/>
              <a:gd name="connsiteY2" fmla="*/ 4779298 h 5682268"/>
              <a:gd name="connsiteX3" fmla="*/ 1796058 w 1802180"/>
              <a:gd name="connsiteY3" fmla="*/ 0 h 5682268"/>
              <a:gd name="connsiteX4" fmla="*/ 0 w 1802180"/>
              <a:gd name="connsiteY4" fmla="*/ 879996 h 5682268"/>
              <a:gd name="connsiteX0" fmla="*/ 0 w 2664467"/>
              <a:gd name="connsiteY0" fmla="*/ 1315282 h 6117554"/>
              <a:gd name="connsiteX1" fmla="*/ 7670 w 2664467"/>
              <a:gd name="connsiteY1" fmla="*/ 6117554 h 6117554"/>
              <a:gd name="connsiteX2" fmla="*/ 1802180 w 2664467"/>
              <a:gd name="connsiteY2" fmla="*/ 5214584 h 6117554"/>
              <a:gd name="connsiteX3" fmla="*/ 2662426 w 2664467"/>
              <a:gd name="connsiteY3" fmla="*/ 0 h 6117554"/>
              <a:gd name="connsiteX4" fmla="*/ 0 w 2664467"/>
              <a:gd name="connsiteY4" fmla="*/ 1315282 h 6117554"/>
              <a:gd name="connsiteX0" fmla="*/ 0 w 2664467"/>
              <a:gd name="connsiteY0" fmla="*/ 1315282 h 6117554"/>
              <a:gd name="connsiteX1" fmla="*/ 7670 w 2664467"/>
              <a:gd name="connsiteY1" fmla="*/ 6117554 h 6117554"/>
              <a:gd name="connsiteX2" fmla="*/ 2648000 w 2664467"/>
              <a:gd name="connsiteY2" fmla="*/ 4786035 h 6117554"/>
              <a:gd name="connsiteX3" fmla="*/ 2662426 w 2664467"/>
              <a:gd name="connsiteY3" fmla="*/ 0 h 6117554"/>
              <a:gd name="connsiteX4" fmla="*/ 0 w 2664467"/>
              <a:gd name="connsiteY4" fmla="*/ 1315282 h 6117554"/>
              <a:gd name="connsiteX0" fmla="*/ 0 w 2664467"/>
              <a:gd name="connsiteY0" fmla="*/ 1447719 h 6117554"/>
              <a:gd name="connsiteX1" fmla="*/ 7670 w 2664467"/>
              <a:gd name="connsiteY1" fmla="*/ 6117554 h 6117554"/>
              <a:gd name="connsiteX2" fmla="*/ 2648000 w 2664467"/>
              <a:gd name="connsiteY2" fmla="*/ 4786035 h 6117554"/>
              <a:gd name="connsiteX3" fmla="*/ 2662426 w 2664467"/>
              <a:gd name="connsiteY3" fmla="*/ 0 h 6117554"/>
              <a:gd name="connsiteX4" fmla="*/ 0 w 2664467"/>
              <a:gd name="connsiteY4" fmla="*/ 1447719 h 6117554"/>
              <a:gd name="connsiteX0" fmla="*/ 0 w 2664467"/>
              <a:gd name="connsiteY0" fmla="*/ 1447719 h 6323831"/>
              <a:gd name="connsiteX1" fmla="*/ 33908 w 2664467"/>
              <a:gd name="connsiteY1" fmla="*/ 6323831 h 6323831"/>
              <a:gd name="connsiteX2" fmla="*/ 2648000 w 2664467"/>
              <a:gd name="connsiteY2" fmla="*/ 4786035 h 6323831"/>
              <a:gd name="connsiteX3" fmla="*/ 2662426 w 2664467"/>
              <a:gd name="connsiteY3" fmla="*/ 0 h 6323831"/>
              <a:gd name="connsiteX4" fmla="*/ 0 w 2664467"/>
              <a:gd name="connsiteY4" fmla="*/ 1447719 h 63238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4467" h="6323831">
                <a:moveTo>
                  <a:pt x="0" y="1447719"/>
                </a:moveTo>
                <a:cubicBezTo>
                  <a:pt x="2557" y="3048476"/>
                  <a:pt x="31351" y="4723074"/>
                  <a:pt x="33908" y="6323831"/>
                </a:cubicBezTo>
                <a:lnTo>
                  <a:pt x="2648000" y="4786035"/>
                </a:lnTo>
                <a:cubicBezTo>
                  <a:pt x="2645959" y="3192936"/>
                  <a:pt x="2664467" y="1593099"/>
                  <a:pt x="2662426" y="0"/>
                </a:cubicBezTo>
                <a:lnTo>
                  <a:pt x="0" y="1447719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cxnSp>
        <p:nvCxnSpPr>
          <p:cNvPr id="80" name="Rovná spojnica 79"/>
          <p:cNvCxnSpPr/>
          <p:nvPr/>
        </p:nvCxnSpPr>
        <p:spPr>
          <a:xfrm flipV="1">
            <a:off x="971970" y="4675517"/>
            <a:ext cx="821389" cy="402641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Voľná forma 7"/>
          <p:cNvSpPr/>
          <p:nvPr/>
        </p:nvSpPr>
        <p:spPr>
          <a:xfrm>
            <a:off x="738948" y="2991768"/>
            <a:ext cx="4537710" cy="2992378"/>
          </a:xfrm>
          <a:custGeom>
            <a:avLst/>
            <a:gdLst>
              <a:gd name="connsiteX0" fmla="*/ 0 w 3646170"/>
              <a:gd name="connsiteY0" fmla="*/ 880110 h 2583180"/>
              <a:gd name="connsiteX1" fmla="*/ 1794510 w 3646170"/>
              <a:gd name="connsiteY1" fmla="*/ 0 h 2583180"/>
              <a:gd name="connsiteX2" fmla="*/ 3646170 w 3646170"/>
              <a:gd name="connsiteY2" fmla="*/ 1714500 h 2583180"/>
              <a:gd name="connsiteX3" fmla="*/ 1863090 w 3646170"/>
              <a:gd name="connsiteY3" fmla="*/ 2583180 h 2583180"/>
              <a:gd name="connsiteX4" fmla="*/ 0 w 3646170"/>
              <a:gd name="connsiteY4" fmla="*/ 880110 h 2583180"/>
              <a:gd name="connsiteX0" fmla="*/ 0 w 3646170"/>
              <a:gd name="connsiteY0" fmla="*/ 1289308 h 2992378"/>
              <a:gd name="connsiteX1" fmla="*/ 2626588 w 3646170"/>
              <a:gd name="connsiteY1" fmla="*/ 0 h 2992378"/>
              <a:gd name="connsiteX2" fmla="*/ 3646170 w 3646170"/>
              <a:gd name="connsiteY2" fmla="*/ 2123698 h 2992378"/>
              <a:gd name="connsiteX3" fmla="*/ 1863090 w 3646170"/>
              <a:gd name="connsiteY3" fmla="*/ 2992378 h 2992378"/>
              <a:gd name="connsiteX4" fmla="*/ 0 w 3646170"/>
              <a:gd name="connsiteY4" fmla="*/ 1289308 h 2992378"/>
              <a:gd name="connsiteX0" fmla="*/ 0 w 4537710"/>
              <a:gd name="connsiteY0" fmla="*/ 1289308 h 2992378"/>
              <a:gd name="connsiteX1" fmla="*/ 2626588 w 4537710"/>
              <a:gd name="connsiteY1" fmla="*/ 0 h 2992378"/>
              <a:gd name="connsiteX2" fmla="*/ 4537710 w 4537710"/>
              <a:gd name="connsiteY2" fmla="*/ 1609348 h 2992378"/>
              <a:gd name="connsiteX3" fmla="*/ 1863090 w 4537710"/>
              <a:gd name="connsiteY3" fmla="*/ 2992378 h 2992378"/>
              <a:gd name="connsiteX4" fmla="*/ 0 w 4537710"/>
              <a:gd name="connsiteY4" fmla="*/ 1289308 h 2992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37710" h="2992378">
                <a:moveTo>
                  <a:pt x="0" y="1289308"/>
                </a:moveTo>
                <a:lnTo>
                  <a:pt x="2626588" y="0"/>
                </a:lnTo>
                <a:lnTo>
                  <a:pt x="4537710" y="1609348"/>
                </a:lnTo>
                <a:lnTo>
                  <a:pt x="1863090" y="2992378"/>
                </a:lnTo>
                <a:lnTo>
                  <a:pt x="0" y="1289308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BlokTextu 8"/>
          <p:cNvSpPr txBox="1"/>
          <p:nvPr/>
        </p:nvSpPr>
        <p:spPr>
          <a:xfrm>
            <a:off x="4468396" y="4345905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</a:t>
            </a:r>
            <a:endParaRPr lang="sk-SK" sz="1400" b="1" dirty="0"/>
          </a:p>
        </p:txBody>
      </p:sp>
      <p:sp>
        <p:nvSpPr>
          <p:cNvPr id="10" name="Obdĺžnik 9"/>
          <p:cNvSpPr/>
          <p:nvPr/>
        </p:nvSpPr>
        <p:spPr>
          <a:xfrm>
            <a:off x="158364" y="4451890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cxnSp>
        <p:nvCxnSpPr>
          <p:cNvPr id="11" name="Rovná spojnica 10"/>
          <p:cNvCxnSpPr/>
          <p:nvPr/>
        </p:nvCxnSpPr>
        <p:spPr>
          <a:xfrm flipV="1">
            <a:off x="302380" y="2802552"/>
            <a:ext cx="3450926" cy="16916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BlokTextu 29"/>
          <p:cNvSpPr txBox="1"/>
          <p:nvPr/>
        </p:nvSpPr>
        <p:spPr>
          <a:xfrm>
            <a:off x="3063812" y="87421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sp>
        <p:nvSpPr>
          <p:cNvPr id="38" name="BlokTextu 37"/>
          <p:cNvSpPr txBox="1"/>
          <p:nvPr/>
        </p:nvSpPr>
        <p:spPr>
          <a:xfrm>
            <a:off x="1547664" y="2966773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41" name="BlokTextu 40"/>
          <p:cNvSpPr txBox="1"/>
          <p:nvPr/>
        </p:nvSpPr>
        <p:spPr>
          <a:xfrm>
            <a:off x="360000" y="288000"/>
            <a:ext cx="64499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Dĺžka úsečky, ktorá leží v rovine </a:t>
            </a:r>
            <a:r>
              <a:rPr lang="sk-SK" sz="1600" b="1" dirty="0" smtClean="0">
                <a:sym typeface="Symbol"/>
              </a:rPr>
              <a:t> a je rovnobežná s priemetňou</a:t>
            </a:r>
            <a:endParaRPr lang="sk-SK" sz="1600" b="1" dirty="0"/>
          </a:p>
        </p:txBody>
      </p:sp>
      <p:cxnSp>
        <p:nvCxnSpPr>
          <p:cNvPr id="84" name="Rovná spojnica 83"/>
          <p:cNvCxnSpPr/>
          <p:nvPr/>
        </p:nvCxnSpPr>
        <p:spPr>
          <a:xfrm flipH="1">
            <a:off x="1853625" y="3503351"/>
            <a:ext cx="1116710" cy="8801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51"/>
          <p:cNvGrpSpPr>
            <a:grpSpLocks noChangeAspect="1"/>
          </p:cNvGrpSpPr>
          <p:nvPr/>
        </p:nvGrpSpPr>
        <p:grpSpPr bwMode="auto">
          <a:xfrm rot="13529781" flipV="1">
            <a:off x="502132" y="4330960"/>
            <a:ext cx="140789" cy="84099"/>
            <a:chOff x="567" y="2750"/>
            <a:chExt cx="226" cy="135"/>
          </a:xfrm>
        </p:grpSpPr>
        <p:sp>
          <p:nvSpPr>
            <p:cNvPr id="109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0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39" name="Rovná spojnica 38"/>
          <p:cNvCxnSpPr/>
          <p:nvPr/>
        </p:nvCxnSpPr>
        <p:spPr>
          <a:xfrm>
            <a:off x="1840230" y="3055294"/>
            <a:ext cx="1133809" cy="453524"/>
          </a:xfrm>
          <a:prstGeom prst="line">
            <a:avLst/>
          </a:prstGeom>
          <a:ln w="12700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bdĺžnik 128"/>
          <p:cNvSpPr/>
          <p:nvPr/>
        </p:nvSpPr>
        <p:spPr>
          <a:xfrm>
            <a:off x="183701" y="2909472"/>
            <a:ext cx="43633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grpSp>
        <p:nvGrpSpPr>
          <p:cNvPr id="12" name="Group 51"/>
          <p:cNvGrpSpPr>
            <a:grpSpLocks noChangeAspect="1"/>
          </p:cNvGrpSpPr>
          <p:nvPr/>
        </p:nvGrpSpPr>
        <p:grpSpPr bwMode="auto">
          <a:xfrm rot="13529781" flipV="1">
            <a:off x="585952" y="3109940"/>
            <a:ext cx="140789" cy="84099"/>
            <a:chOff x="567" y="2750"/>
            <a:chExt cx="226" cy="135"/>
          </a:xfrm>
        </p:grpSpPr>
        <p:sp>
          <p:nvSpPr>
            <p:cNvPr id="132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33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135" name="Rovná spojnica 134"/>
          <p:cNvCxnSpPr/>
          <p:nvPr/>
        </p:nvCxnSpPr>
        <p:spPr>
          <a:xfrm>
            <a:off x="5280660" y="4016494"/>
            <a:ext cx="355473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Rovná spojnica 135"/>
          <p:cNvCxnSpPr/>
          <p:nvPr/>
        </p:nvCxnSpPr>
        <p:spPr>
          <a:xfrm>
            <a:off x="4695416" y="5260375"/>
            <a:ext cx="42657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bdĺžnik 136"/>
          <p:cNvSpPr/>
          <p:nvPr/>
        </p:nvSpPr>
        <p:spPr>
          <a:xfrm>
            <a:off x="8561814" y="5225309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38" name="Obdĺžnik 137"/>
          <p:cNvSpPr/>
          <p:nvPr/>
        </p:nvSpPr>
        <p:spPr>
          <a:xfrm>
            <a:off x="8456142" y="4005608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cxnSp>
        <p:nvCxnSpPr>
          <p:cNvPr id="143" name="Rovná spojnica 142"/>
          <p:cNvCxnSpPr/>
          <p:nvPr/>
        </p:nvCxnSpPr>
        <p:spPr>
          <a:xfrm>
            <a:off x="4897369" y="5260375"/>
            <a:ext cx="1406251" cy="0"/>
          </a:xfrm>
          <a:prstGeom prst="line">
            <a:avLst/>
          </a:prstGeom>
          <a:ln w="19050">
            <a:solidFill>
              <a:srgbClr val="0099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bdĺžnik 143"/>
          <p:cNvSpPr/>
          <p:nvPr/>
        </p:nvSpPr>
        <p:spPr>
          <a:xfrm>
            <a:off x="4819422" y="5251857"/>
            <a:ext cx="424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45" name="Obdĺžnik 144"/>
          <p:cNvSpPr/>
          <p:nvPr/>
        </p:nvSpPr>
        <p:spPr>
          <a:xfrm>
            <a:off x="6069469" y="5251857"/>
            <a:ext cx="431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54" name="Obdĺžnik 153"/>
          <p:cNvSpPr/>
          <p:nvPr/>
        </p:nvSpPr>
        <p:spPr>
          <a:xfrm>
            <a:off x="2279768" y="4046111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F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55" name="Obdĺžnik 154"/>
          <p:cNvSpPr/>
          <p:nvPr/>
        </p:nvSpPr>
        <p:spPr>
          <a:xfrm>
            <a:off x="1583424" y="4221088"/>
            <a:ext cx="3048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57" name="Obdĺžnik 156"/>
          <p:cNvSpPr/>
          <p:nvPr/>
        </p:nvSpPr>
        <p:spPr>
          <a:xfrm>
            <a:off x="916292" y="5055183"/>
            <a:ext cx="372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grpSp>
        <p:nvGrpSpPr>
          <p:cNvPr id="13" name="Group 51"/>
          <p:cNvGrpSpPr>
            <a:grpSpLocks noChangeAspect="1"/>
          </p:cNvGrpSpPr>
          <p:nvPr/>
        </p:nvGrpSpPr>
        <p:grpSpPr bwMode="auto">
          <a:xfrm rot="13529781" flipV="1">
            <a:off x="1262281" y="4883852"/>
            <a:ext cx="140789" cy="84099"/>
            <a:chOff x="567" y="2750"/>
            <a:chExt cx="226" cy="135"/>
          </a:xfrm>
        </p:grpSpPr>
        <p:sp>
          <p:nvSpPr>
            <p:cNvPr id="118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19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14" name="Group 51"/>
          <p:cNvGrpSpPr>
            <a:grpSpLocks noChangeAspect="1"/>
          </p:cNvGrpSpPr>
          <p:nvPr/>
        </p:nvGrpSpPr>
        <p:grpSpPr bwMode="auto">
          <a:xfrm rot="13529781" flipV="1">
            <a:off x="2110260" y="4214890"/>
            <a:ext cx="140789" cy="84099"/>
            <a:chOff x="567" y="2750"/>
            <a:chExt cx="226" cy="135"/>
          </a:xfrm>
        </p:grpSpPr>
        <p:sp>
          <p:nvSpPr>
            <p:cNvPr id="121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22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72" name="Obdĺžnik 171"/>
          <p:cNvSpPr/>
          <p:nvPr/>
        </p:nvSpPr>
        <p:spPr>
          <a:xfrm>
            <a:off x="8006588" y="6032718"/>
            <a:ext cx="360996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73" name="Obdĺžnik 172"/>
          <p:cNvSpPr/>
          <p:nvPr/>
        </p:nvSpPr>
        <p:spPr>
          <a:xfrm>
            <a:off x="6084168" y="6032718"/>
            <a:ext cx="372218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75" name="BlokTextu 174"/>
          <p:cNvSpPr txBox="1"/>
          <p:nvPr/>
        </p:nvSpPr>
        <p:spPr>
          <a:xfrm>
            <a:off x="4705422" y="718081"/>
            <a:ext cx="43310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ym typeface="Symbol"/>
              </a:rPr>
              <a:t>Úsečka </a:t>
            </a:r>
            <a:r>
              <a:rPr lang="sk-SK" sz="1200" b="1" dirty="0" smtClean="0">
                <a:sym typeface="Symbol"/>
              </a:rPr>
              <a:t>AB </a:t>
            </a:r>
            <a:r>
              <a:rPr lang="sk-SK" sz="1200" dirty="0" smtClean="0">
                <a:sym typeface="Symbol"/>
              </a:rPr>
              <a:t>leží v priemetni, preto </a:t>
            </a:r>
            <a:r>
              <a:rPr lang="en-US" sz="1200" dirty="0" smtClean="0">
                <a:sym typeface="Symbol"/>
              </a:rPr>
              <a:t>p</a:t>
            </a:r>
            <a:r>
              <a:rPr lang="sk-SK" sz="1200" dirty="0" err="1" smtClean="0">
                <a:sym typeface="Symbol"/>
              </a:rPr>
              <a:t>latí</a:t>
            </a:r>
            <a:r>
              <a:rPr lang="sk-SK" sz="1200" dirty="0" smtClean="0">
                <a:sym typeface="Symbol"/>
              </a:rPr>
              <a:t>: </a:t>
            </a:r>
            <a:r>
              <a:rPr lang="sk-SK" sz="1200" b="1" dirty="0" smtClean="0">
                <a:sym typeface="Symbol"/>
              </a:rPr>
              <a:t>AB</a:t>
            </a:r>
            <a:r>
              <a:rPr lang="sk-SK" sz="1200" dirty="0" smtClean="0">
                <a:sym typeface="Symbol"/>
              </a:rPr>
              <a:t>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err="1" smtClean="0">
                <a:sym typeface="Symbol"/>
              </a:rPr>
              <a:t></a:t>
            </a:r>
            <a:r>
              <a:rPr lang="sk-SK" sz="1200" b="1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B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err="1" smtClean="0">
                <a:sym typeface="Symbol"/>
              </a:rPr>
              <a:t></a:t>
            </a:r>
            <a:endParaRPr lang="sk-SK" sz="1200" dirty="0" smtClean="0">
              <a:sym typeface="Symbol"/>
            </a:endParaRPr>
          </a:p>
          <a:p>
            <a:endParaRPr lang="sk-SK" sz="1200" dirty="0" smtClean="0">
              <a:solidFill>
                <a:srgbClr val="0000FF"/>
              </a:solidFill>
            </a:endParaRPr>
          </a:p>
          <a:p>
            <a:r>
              <a:rPr lang="sk-SK" sz="1200" dirty="0" smtClean="0"/>
              <a:t>Úsečka </a:t>
            </a:r>
            <a:r>
              <a:rPr lang="sk-SK" sz="1200" b="1" dirty="0" smtClean="0"/>
              <a:t>EF </a:t>
            </a:r>
            <a:r>
              <a:rPr lang="sk-SK" sz="1200" dirty="0" smtClean="0"/>
              <a:t>leží v rovine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 a je rovnobežná s priemetňou.</a:t>
            </a:r>
          </a:p>
          <a:p>
            <a:r>
              <a:rPr lang="sk-SK" sz="1200" dirty="0" smtClean="0">
                <a:sym typeface="Symbol"/>
              </a:rPr>
              <a:t>Dĺžku úsečky </a:t>
            </a:r>
            <a:r>
              <a:rPr lang="sk-SK" sz="1200" b="1" dirty="0" smtClean="0">
                <a:sym typeface="Symbol"/>
              </a:rPr>
              <a:t>EF </a:t>
            </a:r>
            <a:r>
              <a:rPr lang="sk-SK" sz="1200" dirty="0" smtClean="0">
                <a:sym typeface="Symbol"/>
              </a:rPr>
              <a:t>určíme pomocou ľubovoľných  rovnobežných priamok </a:t>
            </a:r>
            <a:r>
              <a:rPr lang="sk-SK" sz="1200" b="1" dirty="0" smtClean="0">
                <a:sym typeface="Symbol"/>
              </a:rPr>
              <a:t>e </a:t>
            </a:r>
            <a:r>
              <a:rPr lang="sk-SK" sz="1200" dirty="0" smtClean="0">
                <a:sym typeface="Symbol"/>
              </a:rPr>
              <a:t>a </a:t>
            </a:r>
            <a:r>
              <a:rPr lang="sk-SK" sz="1200" b="1" dirty="0" smtClean="0">
                <a:sym typeface="Symbol"/>
              </a:rPr>
              <a:t>f</a:t>
            </a:r>
            <a:r>
              <a:rPr lang="sk-SK" sz="1200" dirty="0" smtClean="0">
                <a:sym typeface="Symbol"/>
              </a:rPr>
              <a:t>, ktoré </a:t>
            </a:r>
            <a:r>
              <a:rPr lang="sk-SK" sz="1200" dirty="0" err="1" smtClean="0">
                <a:sym typeface="Symbol"/>
              </a:rPr>
              <a:t>incidujú</a:t>
            </a:r>
            <a:r>
              <a:rPr lang="sk-SK" sz="1200" dirty="0" smtClean="0">
                <a:sym typeface="Symbol"/>
              </a:rPr>
              <a:t> s bodmi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F </a:t>
            </a:r>
            <a:r>
              <a:rPr lang="sk-SK" sz="1200" dirty="0" smtClean="0">
                <a:sym typeface="Symbol"/>
              </a:rPr>
              <a:t>a ležia v rovine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 = </a:t>
            </a:r>
            <a:r>
              <a:rPr lang="sk-SK" sz="1200" b="1" dirty="0" smtClean="0">
                <a:sym typeface="Symbol"/>
              </a:rPr>
              <a:t>e </a:t>
            </a:r>
            <a:r>
              <a:rPr lang="sk-SK" sz="1200" dirty="0" smtClean="0">
                <a:sym typeface="Symbol"/>
              </a:rPr>
              <a:t>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</a:p>
          <a:p>
            <a:r>
              <a:rPr lang="sk-SK" sz="1200" b="1" dirty="0" smtClean="0">
                <a:sym typeface="Symbol"/>
              </a:rPr>
              <a:t>F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 = </a:t>
            </a:r>
            <a:r>
              <a:rPr lang="sk-SK" sz="1200" b="1" dirty="0" smtClean="0">
                <a:sym typeface="Symbol"/>
              </a:rPr>
              <a:t>f </a:t>
            </a:r>
            <a:r>
              <a:rPr lang="sk-SK" sz="1200" dirty="0" smtClean="0">
                <a:sym typeface="Symbol"/>
              </a:rPr>
              <a:t>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endParaRPr lang="sk-SK" sz="1200" b="1" dirty="0" smtClean="0">
              <a:sym typeface="Symbol"/>
            </a:endParaRPr>
          </a:p>
          <a:p>
            <a:r>
              <a:rPr lang="sk-SK" sz="1200" b="1" dirty="0" smtClean="0">
                <a:sym typeface="Symbol"/>
              </a:rPr>
              <a:t>EFF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 je rovnobežník, preto p</a:t>
            </a:r>
            <a:r>
              <a:rPr lang="en-US" sz="1200" dirty="0" smtClean="0">
                <a:sym typeface="Symbol"/>
              </a:rPr>
              <a:t>l</a:t>
            </a:r>
            <a:r>
              <a:rPr lang="sk-SK" sz="1200" dirty="0" err="1" smtClean="0">
                <a:sym typeface="Symbol"/>
              </a:rPr>
              <a:t>atí</a:t>
            </a:r>
            <a:r>
              <a:rPr lang="sk-SK" sz="1200" dirty="0" smtClean="0">
                <a:sym typeface="Symbol"/>
              </a:rPr>
              <a:t>: </a:t>
            </a:r>
            <a:r>
              <a:rPr lang="sk-SK" sz="1200" b="1" dirty="0" smtClean="0">
                <a:sym typeface="Symbol"/>
              </a:rPr>
              <a:t>EF</a:t>
            </a:r>
            <a:r>
              <a:rPr lang="sk-SK" sz="1200" dirty="0" smtClean="0">
                <a:sym typeface="Symbol"/>
              </a:rPr>
              <a:t> = 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F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.</a:t>
            </a:r>
          </a:p>
          <a:p>
            <a:r>
              <a:rPr lang="sk-SK" sz="1200" dirty="0" smtClean="0">
                <a:sym typeface="Symbol"/>
              </a:rPr>
              <a:t>Úsečku </a:t>
            </a:r>
            <a:r>
              <a:rPr lang="sk-SK" sz="1200" b="1" dirty="0" smtClean="0">
                <a:sym typeface="Symbol"/>
              </a:rPr>
              <a:t>EF</a:t>
            </a:r>
            <a:r>
              <a:rPr lang="sk-SK" sz="1200" dirty="0" smtClean="0">
                <a:sym typeface="Symbol"/>
              </a:rPr>
              <a:t> sme pomocou rovnobežiek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f </a:t>
            </a:r>
            <a:r>
              <a:rPr lang="sk-SK" sz="1200" dirty="0" smtClean="0">
                <a:sym typeface="Symbol"/>
              </a:rPr>
              <a:t>posunuli do priemetne.</a:t>
            </a:r>
            <a:endParaRPr lang="sk-SK" sz="1200" b="1" dirty="0" smtClean="0">
              <a:sym typeface="Symbol"/>
            </a:endParaRPr>
          </a:p>
          <a:p>
            <a:r>
              <a:rPr lang="sk-SK" sz="1200" dirty="0" err="1" smtClean="0">
                <a:sym typeface="Symbol"/>
              </a:rPr>
              <a:t>Úbežník</a:t>
            </a:r>
            <a:r>
              <a:rPr lang="sk-SK" sz="1200" dirty="0" smtClean="0">
                <a:sym typeface="Symbol"/>
              </a:rPr>
              <a:t>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ľ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priamok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f </a:t>
            </a:r>
            <a:r>
              <a:rPr lang="sk-SK" sz="1200" dirty="0" smtClean="0">
                <a:sym typeface="Symbol"/>
              </a:rPr>
              <a:t>leží na </a:t>
            </a:r>
            <a:r>
              <a:rPr lang="sk-SK" sz="1200" dirty="0" err="1" smtClean="0">
                <a:sym typeface="Symbol"/>
              </a:rPr>
              <a:t>úbežnici</a:t>
            </a:r>
            <a:r>
              <a:rPr lang="sk-SK" sz="1200" dirty="0" smtClean="0">
                <a:sym typeface="Symbol"/>
              </a:rPr>
              <a:t>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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dirty="0" smtClean="0">
                <a:sym typeface="Symbol"/>
              </a:rPr>
              <a:t>Stredový priemet rovnobežných priamok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f</a:t>
            </a:r>
            <a:r>
              <a:rPr lang="sk-SK" sz="1200" dirty="0" smtClean="0">
                <a:sym typeface="Symbol"/>
              </a:rPr>
              <a:t> sú rôznobežky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-25000" dirty="0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err="1" smtClean="0">
                <a:sym typeface="Symbol"/>
              </a:rPr>
              <a:t>f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so spoločným </a:t>
            </a:r>
            <a:r>
              <a:rPr lang="sk-SK" sz="1200" dirty="0" err="1" smtClean="0">
                <a:sym typeface="Symbol"/>
              </a:rPr>
              <a:t>úbežníkom</a:t>
            </a:r>
            <a:r>
              <a:rPr lang="sk-SK" sz="1200" dirty="0" smtClean="0">
                <a:sym typeface="Symbol"/>
              </a:rPr>
              <a:t>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ľ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.</a:t>
            </a:r>
            <a:endParaRPr lang="sk-SK" sz="1200" baseline="30000" dirty="0" smtClean="0">
              <a:sym typeface="Symbol"/>
            </a:endParaRPr>
          </a:p>
        </p:txBody>
      </p:sp>
      <p:sp>
        <p:nvSpPr>
          <p:cNvPr id="81" name="BlokTextu 80"/>
          <p:cNvSpPr txBox="1"/>
          <p:nvPr/>
        </p:nvSpPr>
        <p:spPr>
          <a:xfrm>
            <a:off x="4986204" y="4830100"/>
            <a:ext cx="1375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9900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 = </a:t>
            </a:r>
            <a:r>
              <a:rPr lang="sk-SK" sz="1400" dirty="0" err="1" smtClean="0">
                <a:solidFill>
                  <a:srgbClr val="009900"/>
                </a:solidFill>
                <a:sym typeface="Symbol"/>
              </a:rPr>
              <a:t>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dirty="0" err="1" smtClean="0">
                <a:solidFill>
                  <a:srgbClr val="009900"/>
                </a:solidFill>
                <a:sym typeface="Symbol"/>
              </a:rPr>
              <a:t>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82" name="AutoShape 17"/>
          <p:cNvSpPr>
            <a:spLocks/>
          </p:cNvSpPr>
          <p:nvPr/>
        </p:nvSpPr>
        <p:spPr bwMode="auto">
          <a:xfrm rot="16200000">
            <a:off x="5506504" y="4461999"/>
            <a:ext cx="187051" cy="1409700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cxnSp>
        <p:nvCxnSpPr>
          <p:cNvPr id="93" name="Rovná spojnica 92"/>
          <p:cNvCxnSpPr/>
          <p:nvPr/>
        </p:nvCxnSpPr>
        <p:spPr>
          <a:xfrm flipV="1">
            <a:off x="6251848" y="4004338"/>
            <a:ext cx="1734308" cy="2033045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Rovná spojnica 94"/>
          <p:cNvCxnSpPr/>
          <p:nvPr/>
        </p:nvCxnSpPr>
        <p:spPr>
          <a:xfrm>
            <a:off x="7970293" y="4016125"/>
            <a:ext cx="201381" cy="2017120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ovná spojnica 104"/>
          <p:cNvCxnSpPr/>
          <p:nvPr/>
        </p:nvCxnSpPr>
        <p:spPr>
          <a:xfrm flipH="1">
            <a:off x="1850114" y="3702980"/>
            <a:ext cx="73093" cy="694563"/>
          </a:xfrm>
          <a:prstGeom prst="line">
            <a:avLst/>
          </a:prstGeom>
          <a:ln>
            <a:solidFill>
              <a:schemeClr val="tx1"/>
            </a:solidFill>
            <a:prstDash val="lgDash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ovná spojnica 106"/>
          <p:cNvCxnSpPr/>
          <p:nvPr/>
        </p:nvCxnSpPr>
        <p:spPr>
          <a:xfrm flipH="1">
            <a:off x="2322444" y="3474080"/>
            <a:ext cx="73093" cy="694563"/>
          </a:xfrm>
          <a:prstGeom prst="line">
            <a:avLst/>
          </a:prstGeom>
          <a:ln>
            <a:solidFill>
              <a:schemeClr val="tx1"/>
            </a:solidFill>
            <a:prstDash val="lgDash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Obdĺžnik 107"/>
          <p:cNvSpPr/>
          <p:nvPr/>
        </p:nvSpPr>
        <p:spPr>
          <a:xfrm>
            <a:off x="1681082" y="3453744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14" name="Obdĺžnik 113"/>
          <p:cNvSpPr/>
          <p:nvPr/>
        </p:nvSpPr>
        <p:spPr>
          <a:xfrm>
            <a:off x="2150570" y="3270078"/>
            <a:ext cx="352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17" name="Obdĺžnik 116"/>
          <p:cNvSpPr/>
          <p:nvPr/>
        </p:nvSpPr>
        <p:spPr>
          <a:xfrm>
            <a:off x="2818370" y="1571570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139" name="Rovná spojnica 138"/>
          <p:cNvCxnSpPr/>
          <p:nvPr/>
        </p:nvCxnSpPr>
        <p:spPr>
          <a:xfrm flipH="1">
            <a:off x="1346693" y="4389948"/>
            <a:ext cx="495371" cy="39041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Rovná spojnica 139"/>
          <p:cNvCxnSpPr/>
          <p:nvPr/>
        </p:nvCxnSpPr>
        <p:spPr>
          <a:xfrm flipH="1">
            <a:off x="956799" y="4789435"/>
            <a:ext cx="375859" cy="296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Obdĺžnik 160"/>
          <p:cNvSpPr/>
          <p:nvPr/>
        </p:nvSpPr>
        <p:spPr>
          <a:xfrm>
            <a:off x="6948264" y="4540295"/>
            <a:ext cx="385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aseline="300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62" name="Obdĺžnik 161"/>
          <p:cNvSpPr/>
          <p:nvPr/>
        </p:nvSpPr>
        <p:spPr>
          <a:xfrm>
            <a:off x="2319804" y="3634974"/>
            <a:ext cx="2439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f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65" name="Obdĺžnik 164"/>
          <p:cNvSpPr/>
          <p:nvPr/>
        </p:nvSpPr>
        <p:spPr>
          <a:xfrm>
            <a:off x="8043458" y="4520550"/>
            <a:ext cx="3449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aseline="300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grpSp>
        <p:nvGrpSpPr>
          <p:cNvPr id="166" name="Group 51"/>
          <p:cNvGrpSpPr>
            <a:grpSpLocks noChangeAspect="1"/>
          </p:cNvGrpSpPr>
          <p:nvPr/>
        </p:nvGrpSpPr>
        <p:grpSpPr bwMode="auto">
          <a:xfrm rot="12300000" flipH="1" flipV="1">
            <a:off x="1827747" y="3886859"/>
            <a:ext cx="140789" cy="84099"/>
            <a:chOff x="567" y="2750"/>
            <a:chExt cx="226" cy="135"/>
          </a:xfrm>
        </p:grpSpPr>
        <p:sp>
          <p:nvSpPr>
            <p:cNvPr id="167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68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174" name="Group 51"/>
          <p:cNvGrpSpPr>
            <a:grpSpLocks noChangeAspect="1"/>
          </p:cNvGrpSpPr>
          <p:nvPr/>
        </p:nvGrpSpPr>
        <p:grpSpPr bwMode="auto">
          <a:xfrm rot="12300000" flipH="1" flipV="1">
            <a:off x="2278462" y="3829629"/>
            <a:ext cx="140789" cy="84099"/>
            <a:chOff x="567" y="2750"/>
            <a:chExt cx="226" cy="135"/>
          </a:xfrm>
        </p:grpSpPr>
        <p:sp>
          <p:nvSpPr>
            <p:cNvPr id="176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77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78" name="Obdĺžnik 177"/>
          <p:cNvSpPr/>
          <p:nvPr/>
        </p:nvSpPr>
        <p:spPr>
          <a:xfrm>
            <a:off x="1841678" y="3670588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4" name="Obdĺžnik 183"/>
          <p:cNvSpPr/>
          <p:nvPr/>
        </p:nvSpPr>
        <p:spPr>
          <a:xfrm>
            <a:off x="6681410" y="4996026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5" name="Obdĺžnik 184"/>
          <p:cNvSpPr/>
          <p:nvPr/>
        </p:nvSpPr>
        <p:spPr>
          <a:xfrm>
            <a:off x="8069732" y="4981168"/>
            <a:ext cx="352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169" name="Rovná spojnica 168"/>
          <p:cNvCxnSpPr/>
          <p:nvPr/>
        </p:nvCxnSpPr>
        <p:spPr>
          <a:xfrm>
            <a:off x="6247383" y="6032037"/>
            <a:ext cx="1920493" cy="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Rovná spojnica 192"/>
          <p:cNvCxnSpPr/>
          <p:nvPr/>
        </p:nvCxnSpPr>
        <p:spPr>
          <a:xfrm>
            <a:off x="6912393" y="5260375"/>
            <a:ext cx="1180668" cy="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AutoShape 17"/>
          <p:cNvSpPr>
            <a:spLocks/>
          </p:cNvSpPr>
          <p:nvPr/>
        </p:nvSpPr>
        <p:spPr bwMode="auto">
          <a:xfrm rot="5400000" flipV="1">
            <a:off x="7444225" y="4731674"/>
            <a:ext cx="119187" cy="1179918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96" name="BlokTextu 195"/>
          <p:cNvSpPr txBox="1"/>
          <p:nvPr/>
        </p:nvSpPr>
        <p:spPr>
          <a:xfrm>
            <a:off x="7209720" y="5318307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00FF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EF</a:t>
            </a:r>
            <a:r>
              <a:rPr lang="sk-SK" sz="1400" dirty="0" smtClean="0">
                <a:solidFill>
                  <a:srgbClr val="0000FF"/>
                </a:solidFill>
                <a:sym typeface="Symbol"/>
              </a:rPr>
              <a:t>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97" name="Obdĺžnik 196"/>
          <p:cNvSpPr/>
          <p:nvPr/>
        </p:nvSpPr>
        <p:spPr>
          <a:xfrm>
            <a:off x="7682396" y="3717032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99" name="Oval 17"/>
          <p:cNvSpPr>
            <a:spLocks noChangeArrowheads="1"/>
          </p:cNvSpPr>
          <p:nvPr/>
        </p:nvSpPr>
        <p:spPr bwMode="auto">
          <a:xfrm flipV="1">
            <a:off x="7942728" y="3990399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86" name="Voľná forma 85"/>
          <p:cNvSpPr/>
          <p:nvPr/>
        </p:nvSpPr>
        <p:spPr>
          <a:xfrm>
            <a:off x="739044" y="1802341"/>
            <a:ext cx="4686300" cy="3017540"/>
          </a:xfrm>
          <a:custGeom>
            <a:avLst/>
            <a:gdLst>
              <a:gd name="connsiteX0" fmla="*/ 0 w 3646170"/>
              <a:gd name="connsiteY0" fmla="*/ 880110 h 2583180"/>
              <a:gd name="connsiteX1" fmla="*/ 1794510 w 3646170"/>
              <a:gd name="connsiteY1" fmla="*/ 0 h 2583180"/>
              <a:gd name="connsiteX2" fmla="*/ 3646170 w 3646170"/>
              <a:gd name="connsiteY2" fmla="*/ 1714500 h 2583180"/>
              <a:gd name="connsiteX3" fmla="*/ 1863090 w 3646170"/>
              <a:gd name="connsiteY3" fmla="*/ 2583180 h 2583180"/>
              <a:gd name="connsiteX4" fmla="*/ 0 w 3646170"/>
              <a:gd name="connsiteY4" fmla="*/ 880110 h 2583180"/>
              <a:gd name="connsiteX0" fmla="*/ 0 w 3646170"/>
              <a:gd name="connsiteY0" fmla="*/ 1314470 h 3017540"/>
              <a:gd name="connsiteX1" fmla="*/ 2683738 w 3646170"/>
              <a:gd name="connsiteY1" fmla="*/ 0 h 3017540"/>
              <a:gd name="connsiteX2" fmla="*/ 3646170 w 3646170"/>
              <a:gd name="connsiteY2" fmla="*/ 2148860 h 3017540"/>
              <a:gd name="connsiteX3" fmla="*/ 1863090 w 3646170"/>
              <a:gd name="connsiteY3" fmla="*/ 3017540 h 3017540"/>
              <a:gd name="connsiteX4" fmla="*/ 0 w 3646170"/>
              <a:gd name="connsiteY4" fmla="*/ 1314470 h 3017540"/>
              <a:gd name="connsiteX0" fmla="*/ 0 w 4686300"/>
              <a:gd name="connsiteY0" fmla="*/ 1314470 h 3017540"/>
              <a:gd name="connsiteX1" fmla="*/ 2683738 w 4686300"/>
              <a:gd name="connsiteY1" fmla="*/ 0 h 3017540"/>
              <a:gd name="connsiteX2" fmla="*/ 4686300 w 4686300"/>
              <a:gd name="connsiteY2" fmla="*/ 1645940 h 3017540"/>
              <a:gd name="connsiteX3" fmla="*/ 1863090 w 4686300"/>
              <a:gd name="connsiteY3" fmla="*/ 3017540 h 3017540"/>
              <a:gd name="connsiteX4" fmla="*/ 0 w 4686300"/>
              <a:gd name="connsiteY4" fmla="*/ 1314470 h 30175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86300" h="3017540">
                <a:moveTo>
                  <a:pt x="0" y="1314470"/>
                </a:moveTo>
                <a:lnTo>
                  <a:pt x="2683738" y="0"/>
                </a:lnTo>
                <a:lnTo>
                  <a:pt x="4686300" y="1645940"/>
                </a:lnTo>
                <a:lnTo>
                  <a:pt x="1863090" y="3017540"/>
                </a:lnTo>
                <a:lnTo>
                  <a:pt x="0" y="131447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91" name="Rovná spojnica 90"/>
          <p:cNvCxnSpPr/>
          <p:nvPr/>
        </p:nvCxnSpPr>
        <p:spPr>
          <a:xfrm flipV="1">
            <a:off x="860015" y="3915075"/>
            <a:ext cx="625387" cy="306562"/>
          </a:xfrm>
          <a:prstGeom prst="line">
            <a:avLst/>
          </a:prstGeom>
          <a:ln w="19050">
            <a:solidFill>
              <a:srgbClr val="0099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Obdĺžnik 91"/>
          <p:cNvSpPr/>
          <p:nvPr/>
        </p:nvSpPr>
        <p:spPr>
          <a:xfrm>
            <a:off x="806436" y="4129255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94" name="Obdĺžnik 93"/>
          <p:cNvSpPr/>
          <p:nvPr/>
        </p:nvSpPr>
        <p:spPr>
          <a:xfrm>
            <a:off x="1332010" y="3887025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cxnSp>
        <p:nvCxnSpPr>
          <p:cNvPr id="89" name="Rovná spojnica 88"/>
          <p:cNvCxnSpPr/>
          <p:nvPr/>
        </p:nvCxnSpPr>
        <p:spPr>
          <a:xfrm flipV="1">
            <a:off x="2973452" y="1947365"/>
            <a:ext cx="164143" cy="1559743"/>
          </a:xfrm>
          <a:prstGeom prst="line">
            <a:avLst/>
          </a:prstGeom>
          <a:ln w="12700">
            <a:solidFill>
              <a:schemeClr val="tx1"/>
            </a:solidFill>
            <a:prstDash val="lgDash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Obdĺžnik 181"/>
          <p:cNvSpPr/>
          <p:nvPr/>
        </p:nvSpPr>
        <p:spPr>
          <a:xfrm>
            <a:off x="3042664" y="2328932"/>
            <a:ext cx="66556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e´ </a:t>
            </a:r>
            <a:r>
              <a:rPr lang="sk-SK" sz="1400" dirty="0" smtClean="0">
                <a:solidFill>
                  <a:srgbClr val="0000FF"/>
                </a:solidFill>
                <a:sym typeface="Symbol"/>
              </a:rPr>
              <a:t>=</a:t>
            </a:r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 f´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87" name="BlokTextu 86"/>
          <p:cNvSpPr txBox="1"/>
          <p:nvPr/>
        </p:nvSpPr>
        <p:spPr>
          <a:xfrm>
            <a:off x="4255954" y="3155746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 </a:t>
            </a:r>
            <a:endParaRPr lang="sk-SK" sz="1400" dirty="0"/>
          </a:p>
        </p:txBody>
      </p:sp>
      <p:cxnSp>
        <p:nvCxnSpPr>
          <p:cNvPr id="104" name="Rovná spojnica 103"/>
          <p:cNvCxnSpPr/>
          <p:nvPr/>
        </p:nvCxnSpPr>
        <p:spPr>
          <a:xfrm>
            <a:off x="1857763" y="2582285"/>
            <a:ext cx="1114037" cy="9274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Rovná spojnica 110"/>
          <p:cNvCxnSpPr/>
          <p:nvPr/>
        </p:nvCxnSpPr>
        <p:spPr>
          <a:xfrm>
            <a:off x="1847126" y="2571750"/>
            <a:ext cx="0" cy="4914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BlokTextu 89"/>
          <p:cNvSpPr txBox="1"/>
          <p:nvPr/>
        </p:nvSpPr>
        <p:spPr>
          <a:xfrm>
            <a:off x="1569912" y="2245251"/>
            <a:ext cx="449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BlokTextu 30"/>
          <p:cNvSpPr txBox="1"/>
          <p:nvPr/>
        </p:nvSpPr>
        <p:spPr>
          <a:xfrm>
            <a:off x="2939076" y="329290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endParaRPr lang="sk-SK" sz="1400" b="1" dirty="0"/>
          </a:p>
        </p:txBody>
      </p:sp>
      <p:grpSp>
        <p:nvGrpSpPr>
          <p:cNvPr id="179" name="Group 51"/>
          <p:cNvGrpSpPr>
            <a:grpSpLocks noChangeAspect="1"/>
          </p:cNvGrpSpPr>
          <p:nvPr/>
        </p:nvGrpSpPr>
        <p:grpSpPr bwMode="auto">
          <a:xfrm rot="12300000" flipH="1" flipV="1">
            <a:off x="3030735" y="2302683"/>
            <a:ext cx="140789" cy="84099"/>
            <a:chOff x="567" y="2750"/>
            <a:chExt cx="226" cy="135"/>
          </a:xfrm>
        </p:grpSpPr>
        <p:sp>
          <p:nvSpPr>
            <p:cNvPr id="180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81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96" name="Obdĺžnik 95"/>
          <p:cNvSpPr/>
          <p:nvPr/>
        </p:nvSpPr>
        <p:spPr>
          <a:xfrm>
            <a:off x="1979712" y="2536752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s´ </a:t>
            </a:r>
            <a:endParaRPr lang="sk-SK" sz="1400" dirty="0"/>
          </a:p>
        </p:txBody>
      </p:sp>
      <p:cxnSp>
        <p:nvCxnSpPr>
          <p:cNvPr id="98" name="Rovná spojnica 97"/>
          <p:cNvCxnSpPr/>
          <p:nvPr/>
        </p:nvCxnSpPr>
        <p:spPr>
          <a:xfrm flipH="1">
            <a:off x="971600" y="1940943"/>
            <a:ext cx="2168415" cy="3144241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Rovná spojnica 105"/>
          <p:cNvCxnSpPr/>
          <p:nvPr/>
        </p:nvCxnSpPr>
        <p:spPr>
          <a:xfrm flipH="1">
            <a:off x="1811548" y="1952927"/>
            <a:ext cx="1324720" cy="2722590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Rovná spojnica 115"/>
          <p:cNvCxnSpPr/>
          <p:nvPr/>
        </p:nvCxnSpPr>
        <p:spPr>
          <a:xfrm flipH="1">
            <a:off x="1803267" y="4180114"/>
            <a:ext cx="493184" cy="49506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ovná spojnica 119"/>
          <p:cNvCxnSpPr/>
          <p:nvPr/>
        </p:nvCxnSpPr>
        <p:spPr>
          <a:xfrm flipH="1">
            <a:off x="2309751" y="3512884"/>
            <a:ext cx="655104" cy="65759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ovná spojnica 129"/>
          <p:cNvCxnSpPr/>
          <p:nvPr/>
        </p:nvCxnSpPr>
        <p:spPr>
          <a:xfrm flipV="1">
            <a:off x="226499" y="1725664"/>
            <a:ext cx="3357377" cy="164577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bdĺžnik 140"/>
          <p:cNvSpPr/>
          <p:nvPr/>
        </p:nvSpPr>
        <p:spPr>
          <a:xfrm>
            <a:off x="2399050" y="2348880"/>
            <a:ext cx="40107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42" name="Obdĺžnik 141"/>
          <p:cNvSpPr/>
          <p:nvPr/>
        </p:nvSpPr>
        <p:spPr>
          <a:xfrm>
            <a:off x="2735990" y="2521392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solidFill>
                  <a:srgbClr val="009900"/>
                </a:solidFill>
                <a:sym typeface="Symbol"/>
              </a:rPr>
              <a:t>f</a:t>
            </a:r>
            <a:r>
              <a:rPr lang="en-US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99" name="Zástupný symbol čísla snímky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23</a:t>
            </a:fld>
            <a:endParaRPr lang="sk-SK" dirty="0"/>
          </a:p>
        </p:txBody>
      </p:sp>
      <p:grpSp>
        <p:nvGrpSpPr>
          <p:cNvPr id="97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100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cxnSp>
        <p:nvCxnSpPr>
          <p:cNvPr id="103" name="Rovná spojnica 102"/>
          <p:cNvCxnSpPr/>
          <p:nvPr/>
        </p:nvCxnSpPr>
        <p:spPr>
          <a:xfrm flipV="1">
            <a:off x="1842138" y="4151066"/>
            <a:ext cx="479250" cy="234927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Rovná spojnica 182"/>
          <p:cNvCxnSpPr/>
          <p:nvPr/>
        </p:nvCxnSpPr>
        <p:spPr>
          <a:xfrm flipV="1">
            <a:off x="1922751" y="3465561"/>
            <a:ext cx="479250" cy="234927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1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4" grpId="0"/>
      <p:bldP spid="155" grpId="0"/>
      <p:bldP spid="157" grpId="0"/>
      <p:bldP spid="81" grpId="0"/>
      <p:bldP spid="82" grpId="0" animBg="1"/>
      <p:bldP spid="108" grpId="0"/>
      <p:bldP spid="114" grpId="0"/>
      <p:bldP spid="117" grpId="0"/>
      <p:bldP spid="161" grpId="0"/>
      <p:bldP spid="162" grpId="0"/>
      <p:bldP spid="165" grpId="0"/>
      <p:bldP spid="178" grpId="0"/>
      <p:bldP spid="184" grpId="0"/>
      <p:bldP spid="185" grpId="0"/>
      <p:bldP spid="195" grpId="0" animBg="1"/>
      <p:bldP spid="196" grpId="0"/>
      <p:bldP spid="197" grpId="0"/>
      <p:bldP spid="199" grpId="0" animBg="1"/>
      <p:bldP spid="182" grpId="0"/>
      <p:bldP spid="141" grpId="0"/>
      <p:bldP spid="14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S14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8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532440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Určte dĺžky úsečiek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CD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EF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ktoré ležia v rovine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a sú rovnobežné s priemetňou.</a:t>
            </a:r>
            <a:endParaRPr lang="sk-SK" sz="1400" b="1" dirty="0">
              <a:solidFill>
                <a:srgbClr val="FF0000"/>
              </a:solidFill>
            </a:endParaRPr>
          </a:p>
        </p:txBody>
      </p:sp>
      <p:cxnSp>
        <p:nvCxnSpPr>
          <p:cNvPr id="10" name="Rovná spojnica 9"/>
          <p:cNvCxnSpPr/>
          <p:nvPr/>
        </p:nvCxnSpPr>
        <p:spPr>
          <a:xfrm>
            <a:off x="1366514" y="4292863"/>
            <a:ext cx="709391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10"/>
          <p:cNvCxnSpPr/>
          <p:nvPr/>
        </p:nvCxnSpPr>
        <p:spPr>
          <a:xfrm>
            <a:off x="781270" y="5536744"/>
            <a:ext cx="765739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ĺžnik 11"/>
          <p:cNvSpPr/>
          <p:nvPr/>
        </p:nvSpPr>
        <p:spPr>
          <a:xfrm>
            <a:off x="7982070" y="5518780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3" name="Obdĺžnik 12"/>
          <p:cNvSpPr/>
          <p:nvPr/>
        </p:nvSpPr>
        <p:spPr>
          <a:xfrm>
            <a:off x="7910062" y="4266180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cxnSp>
        <p:nvCxnSpPr>
          <p:cNvPr id="14" name="Rovná spojnica 13"/>
          <p:cNvCxnSpPr/>
          <p:nvPr/>
        </p:nvCxnSpPr>
        <p:spPr>
          <a:xfrm>
            <a:off x="983223" y="5536744"/>
            <a:ext cx="1406251" cy="0"/>
          </a:xfrm>
          <a:prstGeom prst="line">
            <a:avLst/>
          </a:prstGeom>
          <a:ln w="28575">
            <a:solidFill>
              <a:srgbClr val="0099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ĺžnik 14"/>
          <p:cNvSpPr/>
          <p:nvPr/>
        </p:nvSpPr>
        <p:spPr>
          <a:xfrm>
            <a:off x="848831" y="5528226"/>
            <a:ext cx="4248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6" name="Obdĺžnik 15"/>
          <p:cNvSpPr/>
          <p:nvPr/>
        </p:nvSpPr>
        <p:spPr>
          <a:xfrm>
            <a:off x="2166612" y="5528226"/>
            <a:ext cx="431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7" name="Obdĺžnik 16"/>
          <p:cNvSpPr/>
          <p:nvPr/>
        </p:nvSpPr>
        <p:spPr>
          <a:xfrm>
            <a:off x="7133896" y="6309087"/>
            <a:ext cx="360996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" name="Obdĺžnik 17"/>
          <p:cNvSpPr/>
          <p:nvPr/>
        </p:nvSpPr>
        <p:spPr>
          <a:xfrm>
            <a:off x="5017564" y="6309087"/>
            <a:ext cx="372218" cy="307777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072058" y="5144569"/>
            <a:ext cx="1375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9900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=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 </a:t>
            </a:r>
            <a:r>
              <a:rPr lang="sk-SK" sz="1400" dirty="0" err="1" smtClean="0">
                <a:solidFill>
                  <a:srgbClr val="009900"/>
                </a:solidFill>
                <a:sym typeface="Symbol"/>
              </a:rPr>
              <a:t>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dirty="0" err="1" smtClean="0">
                <a:solidFill>
                  <a:srgbClr val="009900"/>
                </a:solidFill>
                <a:sym typeface="Symbol"/>
              </a:rPr>
              <a:t>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20" name="AutoShape 17"/>
          <p:cNvSpPr>
            <a:spLocks/>
          </p:cNvSpPr>
          <p:nvPr/>
        </p:nvSpPr>
        <p:spPr bwMode="auto">
          <a:xfrm rot="16200000">
            <a:off x="1626700" y="4773876"/>
            <a:ext cx="118367" cy="1409700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cxnSp>
        <p:nvCxnSpPr>
          <p:cNvPr id="21" name="Rovná spojnica 20"/>
          <p:cNvCxnSpPr/>
          <p:nvPr/>
        </p:nvCxnSpPr>
        <p:spPr>
          <a:xfrm flipV="1">
            <a:off x="5379156" y="4276074"/>
            <a:ext cx="1734308" cy="2033045"/>
          </a:xfrm>
          <a:prstGeom prst="line">
            <a:avLst/>
          </a:prstGeom>
          <a:ln w="19050">
            <a:solidFill>
              <a:srgbClr val="00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ovná spojnica 21"/>
          <p:cNvCxnSpPr/>
          <p:nvPr/>
        </p:nvCxnSpPr>
        <p:spPr>
          <a:xfrm>
            <a:off x="7097601" y="4287861"/>
            <a:ext cx="201381" cy="2017120"/>
          </a:xfrm>
          <a:prstGeom prst="line">
            <a:avLst/>
          </a:prstGeom>
          <a:ln w="19050">
            <a:solidFill>
              <a:srgbClr val="0033CC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bdĺžnik 24"/>
          <p:cNvSpPr/>
          <p:nvPr/>
        </p:nvSpPr>
        <p:spPr>
          <a:xfrm>
            <a:off x="5808718" y="5272395"/>
            <a:ext cx="3642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26" name="Obdĺžnik 25"/>
          <p:cNvSpPr/>
          <p:nvPr/>
        </p:nvSpPr>
        <p:spPr>
          <a:xfrm>
            <a:off x="7197040" y="5176704"/>
            <a:ext cx="3529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F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27" name="Rovná spojnica 26"/>
          <p:cNvCxnSpPr/>
          <p:nvPr/>
        </p:nvCxnSpPr>
        <p:spPr>
          <a:xfrm>
            <a:off x="5374691" y="6308406"/>
            <a:ext cx="1920493" cy="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ovná spojnica 27"/>
          <p:cNvCxnSpPr/>
          <p:nvPr/>
        </p:nvCxnSpPr>
        <p:spPr>
          <a:xfrm>
            <a:off x="6039701" y="5536744"/>
            <a:ext cx="1180668" cy="0"/>
          </a:xfrm>
          <a:prstGeom prst="line">
            <a:avLst/>
          </a:prstGeom>
          <a:ln w="28575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AutoShape 17"/>
          <p:cNvSpPr>
            <a:spLocks/>
          </p:cNvSpPr>
          <p:nvPr/>
        </p:nvSpPr>
        <p:spPr bwMode="auto">
          <a:xfrm rot="16200000">
            <a:off x="6571533" y="4893731"/>
            <a:ext cx="119187" cy="1179918"/>
          </a:xfrm>
          <a:prstGeom prst="rightBrace">
            <a:avLst>
              <a:gd name="adj1" fmla="val 129634"/>
              <a:gd name="adj2" fmla="val 73809"/>
            </a:avLst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0" name="BlokTextu 29"/>
          <p:cNvSpPr txBox="1"/>
          <p:nvPr/>
        </p:nvSpPr>
        <p:spPr>
          <a:xfrm>
            <a:off x="6598993" y="5175532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EF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31" name="Obdĺžnik 30"/>
          <p:cNvSpPr/>
          <p:nvPr/>
        </p:nvSpPr>
        <p:spPr>
          <a:xfrm>
            <a:off x="5596843" y="3993401"/>
            <a:ext cx="44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2</a:t>
            </a:r>
            <a:r>
              <a:rPr lang="sk-SK" sz="1400" b="1" baseline="-25000" dirty="0" smtClean="0">
                <a:solidFill>
                  <a:srgbClr val="FF0000"/>
                </a:solidFill>
                <a:sym typeface="Symbol"/>
              </a:rPr>
              <a:t>s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32" name="Oval 17"/>
          <p:cNvSpPr>
            <a:spLocks noChangeArrowheads="1"/>
          </p:cNvSpPr>
          <p:nvPr/>
        </p:nvSpPr>
        <p:spPr bwMode="auto">
          <a:xfrm flipV="1">
            <a:off x="5869875" y="4266768"/>
            <a:ext cx="54000" cy="540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36" name="Obdĺžnik 35"/>
          <p:cNvSpPr/>
          <p:nvPr/>
        </p:nvSpPr>
        <p:spPr>
          <a:xfrm>
            <a:off x="4065150" y="4547851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D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37" name="Obdĺžnik 36"/>
          <p:cNvSpPr/>
          <p:nvPr/>
        </p:nvSpPr>
        <p:spPr>
          <a:xfrm>
            <a:off x="2904436" y="4515193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C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41" name="Obdĺžnik 40"/>
          <p:cNvSpPr/>
          <p:nvPr/>
        </p:nvSpPr>
        <p:spPr>
          <a:xfrm>
            <a:off x="3147988" y="3987105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43" name="Rovná spojnica 42"/>
          <p:cNvCxnSpPr/>
          <p:nvPr/>
        </p:nvCxnSpPr>
        <p:spPr>
          <a:xfrm flipV="1">
            <a:off x="3050232" y="4302963"/>
            <a:ext cx="326572" cy="1219200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ovná spojnica 45"/>
          <p:cNvCxnSpPr/>
          <p:nvPr/>
        </p:nvCxnSpPr>
        <p:spPr>
          <a:xfrm flipH="1" flipV="1">
            <a:off x="3361863" y="4296342"/>
            <a:ext cx="1864187" cy="1243087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17"/>
          <p:cNvSpPr>
            <a:spLocks noChangeArrowheads="1"/>
          </p:cNvSpPr>
          <p:nvPr/>
        </p:nvSpPr>
        <p:spPr bwMode="auto">
          <a:xfrm flipV="1">
            <a:off x="3349743" y="4269998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cxnSp>
        <p:nvCxnSpPr>
          <p:cNvPr id="33" name="Rovná spojnica 32"/>
          <p:cNvCxnSpPr/>
          <p:nvPr/>
        </p:nvCxnSpPr>
        <p:spPr>
          <a:xfrm>
            <a:off x="3249310" y="4786662"/>
            <a:ext cx="844897" cy="0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bdĺžnik 47"/>
          <p:cNvSpPr/>
          <p:nvPr/>
        </p:nvSpPr>
        <p:spPr>
          <a:xfrm>
            <a:off x="2797494" y="5525001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C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49" name="Obdĺžnik 48"/>
          <p:cNvSpPr/>
          <p:nvPr/>
        </p:nvSpPr>
        <p:spPr>
          <a:xfrm>
            <a:off x="5053557" y="5495860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D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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50" name="Rovná spojnica 49"/>
          <p:cNvCxnSpPr/>
          <p:nvPr/>
        </p:nvCxnSpPr>
        <p:spPr>
          <a:xfrm>
            <a:off x="3052185" y="5540546"/>
            <a:ext cx="2166346" cy="0"/>
          </a:xfrm>
          <a:prstGeom prst="line">
            <a:avLst/>
          </a:prstGeom>
          <a:ln w="28575">
            <a:solidFill>
              <a:srgbClr val="0000FF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utoShape 17"/>
          <p:cNvSpPr>
            <a:spLocks/>
          </p:cNvSpPr>
          <p:nvPr/>
        </p:nvSpPr>
        <p:spPr bwMode="auto">
          <a:xfrm rot="5400000" flipV="1">
            <a:off x="4075766" y="4521167"/>
            <a:ext cx="119187" cy="2166348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5" name="BlokTextu 54"/>
          <p:cNvSpPr txBox="1"/>
          <p:nvPr/>
        </p:nvSpPr>
        <p:spPr>
          <a:xfrm>
            <a:off x="3863452" y="5616754"/>
            <a:ext cx="6206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0000FF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CD</a:t>
            </a:r>
            <a:r>
              <a:rPr lang="sk-SK" sz="1400" dirty="0" smtClean="0">
                <a:solidFill>
                  <a:srgbClr val="0000FF"/>
                </a:solidFill>
                <a:sym typeface="Symbol"/>
              </a:rPr>
              <a:t>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56" name="Rovná spojnica 55"/>
          <p:cNvCxnSpPr/>
          <p:nvPr/>
        </p:nvCxnSpPr>
        <p:spPr>
          <a:xfrm flipV="1">
            <a:off x="5375693" y="4277743"/>
            <a:ext cx="524261" cy="2030913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Rovná spojnica 56"/>
          <p:cNvCxnSpPr/>
          <p:nvPr/>
        </p:nvCxnSpPr>
        <p:spPr>
          <a:xfrm>
            <a:off x="5884091" y="4289530"/>
            <a:ext cx="1415652" cy="2019126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bdĺžnik 61"/>
          <p:cNvSpPr/>
          <p:nvPr/>
        </p:nvSpPr>
        <p:spPr>
          <a:xfrm>
            <a:off x="6799764" y="3999237"/>
            <a:ext cx="44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smtClean="0">
                <a:solidFill>
                  <a:srgbClr val="0000FF"/>
                </a:solidFill>
                <a:sym typeface="Symbol"/>
              </a:rPr>
              <a:t>1</a:t>
            </a:r>
            <a:r>
              <a:rPr lang="sk-SK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63" name="Oval 17"/>
          <p:cNvSpPr>
            <a:spLocks noChangeArrowheads="1"/>
          </p:cNvSpPr>
          <p:nvPr/>
        </p:nvSpPr>
        <p:spPr bwMode="auto">
          <a:xfrm flipV="1">
            <a:off x="7060096" y="4272604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cxnSp>
        <p:nvCxnSpPr>
          <p:cNvPr id="64" name="Rovná spojnica 63"/>
          <p:cNvCxnSpPr/>
          <p:nvPr/>
        </p:nvCxnSpPr>
        <p:spPr>
          <a:xfrm>
            <a:off x="5581991" y="5539983"/>
            <a:ext cx="1180668" cy="0"/>
          </a:xfrm>
          <a:prstGeom prst="line">
            <a:avLst/>
          </a:prstGeom>
          <a:ln w="28575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utoShape 17"/>
          <p:cNvSpPr>
            <a:spLocks/>
          </p:cNvSpPr>
          <p:nvPr/>
        </p:nvSpPr>
        <p:spPr bwMode="auto">
          <a:xfrm rot="5400000" flipV="1">
            <a:off x="6111794" y="5017553"/>
            <a:ext cx="119187" cy="1179918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6" name="BlokTextu 65"/>
          <p:cNvSpPr txBox="1"/>
          <p:nvPr/>
        </p:nvSpPr>
        <p:spPr>
          <a:xfrm>
            <a:off x="5877289" y="5604186"/>
            <a:ext cx="5902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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EF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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67" name="Obdĺžnik 66"/>
          <p:cNvSpPr/>
          <p:nvPr/>
        </p:nvSpPr>
        <p:spPr>
          <a:xfrm>
            <a:off x="5465427" y="5543870"/>
            <a:ext cx="4235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E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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68" name="Obdĺžnik 67"/>
          <p:cNvSpPr/>
          <p:nvPr/>
        </p:nvSpPr>
        <p:spPr>
          <a:xfrm>
            <a:off x="6853749" y="5529012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F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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69" name="BlokTextu 68"/>
          <p:cNvSpPr txBox="1"/>
          <p:nvPr/>
        </p:nvSpPr>
        <p:spPr>
          <a:xfrm>
            <a:off x="971599" y="620688"/>
            <a:ext cx="7956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pPr marL="342900" indent="-342900"/>
            <a:r>
              <a:rPr lang="en-US" sz="1400" b="1" dirty="0" smtClean="0">
                <a:sym typeface="Symbol"/>
              </a:rPr>
              <a:t>1</a:t>
            </a:r>
            <a:r>
              <a:rPr lang="sk-SK" sz="1400" b="1" dirty="0" smtClean="0">
                <a:sym typeface="Symbol"/>
              </a:rPr>
              <a:t>) </a:t>
            </a:r>
            <a:r>
              <a:rPr lang="sk-SK" sz="1400" dirty="0" smtClean="0">
                <a:sym typeface="Symbol"/>
              </a:rPr>
              <a:t>Úsečka 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 leží v priemetni, preto platí 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err="1" smtClean="0">
                <a:sym typeface="Symbol"/>
              </a:rPr>
              <a:t>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dirty="0" smtClean="0">
                <a:sym typeface="Symbol"/>
              </a:rPr>
              <a:t>.</a:t>
            </a:r>
          </a:p>
          <a:p>
            <a:pPr marL="342900" indent="-342900"/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/>
              <a:t>Úsečka </a:t>
            </a:r>
            <a:r>
              <a:rPr lang="sk-SK" sz="1400" b="1" dirty="0" smtClean="0"/>
              <a:t>CD </a:t>
            </a:r>
            <a:r>
              <a:rPr lang="sk-SK" sz="1400" dirty="0" smtClean="0"/>
              <a:t>leží v rovine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a je rovnobežná s priemetňou.</a:t>
            </a:r>
          </a:p>
          <a:p>
            <a:r>
              <a:rPr lang="sk-SK" sz="1400" dirty="0" smtClean="0">
                <a:sym typeface="Symbol"/>
              </a:rPr>
              <a:t>Jej dĺžku určíme pomocou ľubovoľných rovnobežných priamok </a:t>
            </a:r>
            <a:r>
              <a:rPr lang="sk-SK" sz="1400" b="1" dirty="0" smtClean="0">
                <a:sym typeface="Symbol"/>
              </a:rPr>
              <a:t>c </a:t>
            </a:r>
            <a:r>
              <a:rPr lang="sk-SK" sz="1400" dirty="0" smtClean="0">
                <a:sym typeface="Symbol"/>
              </a:rPr>
              <a:t>a </a:t>
            </a:r>
            <a:r>
              <a:rPr lang="sk-SK" sz="1400" b="1" dirty="0" smtClean="0">
                <a:sym typeface="Symbol"/>
              </a:rPr>
              <a:t>d</a:t>
            </a:r>
            <a:r>
              <a:rPr lang="sk-SK" sz="1400" dirty="0" smtClean="0">
                <a:sym typeface="Symbol"/>
              </a:rPr>
              <a:t>, ktoré </a:t>
            </a:r>
            <a:r>
              <a:rPr lang="sk-SK" sz="1400" dirty="0" err="1" smtClean="0">
                <a:sym typeface="Symbol"/>
              </a:rPr>
              <a:t>incidujú</a:t>
            </a:r>
            <a:r>
              <a:rPr lang="sk-SK" sz="1400" dirty="0" smtClean="0">
                <a:sym typeface="Symbol"/>
              </a:rPr>
              <a:t> s bodmi </a:t>
            </a:r>
            <a:r>
              <a:rPr lang="sk-SK" sz="1400" b="1" dirty="0" smtClean="0">
                <a:sym typeface="Symbol"/>
              </a:rPr>
              <a:t>C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smtClean="0">
                <a:sym typeface="Symbol"/>
              </a:rPr>
              <a:t>D </a:t>
            </a:r>
            <a:r>
              <a:rPr lang="sk-SK" sz="1400" dirty="0" smtClean="0">
                <a:sym typeface="Symbol"/>
              </a:rPr>
              <a:t>a ležia v rovine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Ich </a:t>
            </a:r>
            <a:r>
              <a:rPr lang="sk-SK" sz="1400" dirty="0" err="1" smtClean="0">
                <a:sym typeface="Symbol"/>
              </a:rPr>
              <a:t>úbežník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ľ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je ľubovoľný, vhodne zvolený bod na </a:t>
            </a:r>
            <a:r>
              <a:rPr lang="sk-SK" sz="1400" dirty="0" err="1" smtClean="0">
                <a:sym typeface="Symbol"/>
              </a:rPr>
              <a:t>úbežnici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 Rovnobežné priamky </a:t>
            </a:r>
            <a:r>
              <a:rPr lang="sk-SK" sz="1400" b="1" dirty="0" smtClean="0">
                <a:sym typeface="Symbol"/>
              </a:rPr>
              <a:t>c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smtClean="0">
                <a:sym typeface="Symbol"/>
              </a:rPr>
              <a:t>d</a:t>
            </a:r>
            <a:r>
              <a:rPr lang="sk-SK" sz="1400" dirty="0" smtClean="0">
                <a:sym typeface="Symbol"/>
              </a:rPr>
              <a:t> sa premietajú do rôznobežiek </a:t>
            </a:r>
            <a:r>
              <a:rPr lang="sk-SK" sz="1400" b="1" dirty="0" err="1" smtClean="0">
                <a:sym typeface="Symbol"/>
              </a:rPr>
              <a:t>c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err="1" smtClean="0">
                <a:sym typeface="Symbol"/>
              </a:rPr>
              <a:t>d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</a:t>
            </a:r>
            <a:r>
              <a:rPr lang="sk-SK" sz="1400" b="1" dirty="0" smtClean="0">
                <a:sym typeface="Symbol"/>
              </a:rPr>
              <a:t>CD</a:t>
            </a:r>
            <a:r>
              <a:rPr lang="sk-SK" sz="1400" dirty="0" smtClean="0">
                <a:sym typeface="Symbol"/>
              </a:rPr>
              <a:t> = </a:t>
            </a:r>
            <a:r>
              <a:rPr lang="sk-SK" sz="1400" b="1" dirty="0" smtClean="0">
                <a:sym typeface="Symbol"/>
              </a:rPr>
              <a:t>C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D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</a:p>
          <a:p>
            <a:r>
              <a:rPr lang="sk-SK" sz="1200" dirty="0" smtClean="0">
                <a:solidFill>
                  <a:srgbClr val="0033CC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Dĺžka úsečky </a:t>
            </a:r>
            <a:r>
              <a:rPr lang="sk-SK" sz="1200" b="1" dirty="0" err="1" smtClean="0">
                <a:sym typeface="Symbol"/>
              </a:rPr>
              <a:t>C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D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je menšia ako dĺžka úsečky </a:t>
            </a:r>
            <a:r>
              <a:rPr lang="sk-SK" sz="1200" b="1" dirty="0" smtClean="0">
                <a:sym typeface="Symbol"/>
              </a:rPr>
              <a:t>CD</a:t>
            </a:r>
            <a:r>
              <a:rPr lang="sk-SK" sz="1200" dirty="0" smtClean="0">
                <a:sym typeface="Symbol"/>
              </a:rPr>
              <a:t>. Úsečka </a:t>
            </a:r>
            <a:r>
              <a:rPr lang="sk-SK" sz="1200" b="1" dirty="0" smtClean="0">
                <a:sym typeface="Symbol"/>
              </a:rPr>
              <a:t>CD</a:t>
            </a:r>
            <a:r>
              <a:rPr lang="sk-SK" sz="1200" dirty="0" smtClean="0">
                <a:sym typeface="Symbol"/>
              </a:rPr>
              <a:t> leží „za“ priemetňou.</a:t>
            </a:r>
          </a:p>
          <a:p>
            <a:endParaRPr lang="sk-SK" sz="12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3) </a:t>
            </a:r>
            <a:r>
              <a:rPr lang="sk-SK" sz="1400" dirty="0" smtClean="0">
                <a:sym typeface="Symbol"/>
              </a:rPr>
              <a:t>Postup z bodu </a:t>
            </a:r>
            <a:r>
              <a:rPr lang="sk-SK" sz="1400" b="1" dirty="0" smtClean="0">
                <a:sym typeface="Symbol"/>
              </a:rPr>
              <a:t>2</a:t>
            </a:r>
            <a:r>
              <a:rPr lang="sk-SK" sz="1400" dirty="0" smtClean="0">
                <a:sym typeface="Symbol"/>
              </a:rPr>
              <a:t> zopakujeme pre úsečku </a:t>
            </a:r>
            <a:r>
              <a:rPr lang="sk-SK" sz="1400" b="1" dirty="0" smtClean="0">
                <a:sym typeface="Symbol"/>
              </a:rPr>
              <a:t>EF</a:t>
            </a:r>
            <a:r>
              <a:rPr lang="sk-SK" sz="1400" dirty="0" smtClean="0">
                <a:sym typeface="Symbol"/>
              </a:rPr>
              <a:t> dvakrát, pre dva rôzne ľubovoľné </a:t>
            </a:r>
            <a:r>
              <a:rPr lang="sk-SK" sz="1400" dirty="0" err="1" smtClean="0">
                <a:sym typeface="Symbol"/>
              </a:rPr>
              <a:t>úbežníky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U</a:t>
            </a:r>
            <a:r>
              <a:rPr lang="sk-SK" sz="1400" b="1" baseline="30000" dirty="0" smtClean="0">
                <a:sym typeface="Symbol"/>
              </a:rPr>
              <a:t>1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a </a:t>
            </a:r>
            <a:r>
              <a:rPr lang="sk-SK" sz="1400" b="1" dirty="0" smtClean="0">
                <a:sym typeface="Symbol"/>
              </a:rPr>
              <a:t>U</a:t>
            </a:r>
            <a:r>
              <a:rPr lang="sk-SK" sz="1400" b="1" baseline="30000" dirty="0" smtClean="0">
                <a:sym typeface="Symbol"/>
              </a:rPr>
              <a:t>2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 Presvedčte sa, že výsledok je rovnaký. </a:t>
            </a:r>
            <a:r>
              <a:rPr lang="sk-SK" sz="1400" b="1" dirty="0" smtClean="0">
                <a:sym typeface="Symbol"/>
              </a:rPr>
              <a:t>EF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</a:t>
            </a:r>
            <a:r>
              <a:rPr lang="sk-SK" sz="1400" b="1" dirty="0" smtClean="0">
                <a:sym typeface="Symbol"/>
              </a:rPr>
              <a:t>E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F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 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</a:t>
            </a:r>
            <a:r>
              <a:rPr lang="sk-SK" sz="1400" b="1" dirty="0" smtClean="0">
                <a:sym typeface="Symbol"/>
              </a:rPr>
              <a:t>E</a:t>
            </a:r>
            <a:r>
              <a:rPr lang="sk-SK" sz="1400" b="1" baseline="30000" dirty="0" smtClean="0">
                <a:sym typeface="Symbol"/>
              </a:rPr>
              <a:t></a:t>
            </a:r>
            <a:r>
              <a:rPr lang="sk-SK" sz="1400" b="1" dirty="0" smtClean="0">
                <a:sym typeface="Symbol"/>
              </a:rPr>
              <a:t>F</a:t>
            </a:r>
            <a:r>
              <a:rPr lang="sk-SK" sz="1400" b="1" baseline="30000" dirty="0" smtClean="0">
                <a:sym typeface="Symbol"/>
              </a:rPr>
              <a:t></a:t>
            </a:r>
            <a:r>
              <a:rPr lang="sk-SK" sz="1400" dirty="0" smtClean="0">
                <a:sym typeface="Symbol"/>
              </a:rPr>
              <a:t></a:t>
            </a:r>
          </a:p>
          <a:p>
            <a:r>
              <a:rPr lang="sk-SK" sz="1200" dirty="0" smtClean="0">
                <a:solidFill>
                  <a:srgbClr val="0033CC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Dĺžka úsečky </a:t>
            </a:r>
            <a:r>
              <a:rPr lang="sk-SK" sz="1200" b="1" dirty="0" err="1" smtClean="0">
                <a:sym typeface="Symbol"/>
              </a:rPr>
              <a:t>E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F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je väčšia ako dĺžka úsečky </a:t>
            </a:r>
            <a:r>
              <a:rPr lang="sk-SK" sz="1200" b="1" dirty="0" smtClean="0">
                <a:sym typeface="Symbol"/>
              </a:rPr>
              <a:t>EF</a:t>
            </a:r>
            <a:r>
              <a:rPr lang="sk-SK" sz="1200" dirty="0" smtClean="0">
                <a:sym typeface="Symbol"/>
              </a:rPr>
              <a:t>. Úsečka </a:t>
            </a:r>
            <a:r>
              <a:rPr lang="sk-SK" sz="1200" b="1" dirty="0" smtClean="0">
                <a:sym typeface="Symbol"/>
              </a:rPr>
              <a:t>EF</a:t>
            </a:r>
            <a:r>
              <a:rPr lang="sk-SK" sz="1200" dirty="0" smtClean="0">
                <a:sym typeface="Symbol"/>
              </a:rPr>
              <a:t> leží „pred“ priemetňou.</a:t>
            </a:r>
            <a:endParaRPr lang="sk-SK" sz="1400" dirty="0" smtClean="0">
              <a:sym typeface="Symbol"/>
            </a:endParaRPr>
          </a:p>
        </p:txBody>
      </p:sp>
      <p:sp>
        <p:nvSpPr>
          <p:cNvPr id="70" name="Obdĺžnik 69"/>
          <p:cNvSpPr/>
          <p:nvPr/>
        </p:nvSpPr>
        <p:spPr>
          <a:xfrm>
            <a:off x="2811150" y="4948311"/>
            <a:ext cx="3850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c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aseline="300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71" name="Obdĺžnik 70"/>
          <p:cNvSpPr/>
          <p:nvPr/>
        </p:nvSpPr>
        <p:spPr>
          <a:xfrm>
            <a:off x="4603048" y="4895908"/>
            <a:ext cx="3946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d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r>
              <a:rPr lang="sk-SK" sz="1400" baseline="30000" dirty="0" smtClean="0">
                <a:solidFill>
                  <a:srgbClr val="009900"/>
                </a:solidFill>
                <a:sym typeface="Symbol"/>
              </a:rPr>
              <a:t> 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1" name="Zástupný symbol čísla snímky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24</a:t>
            </a:fld>
            <a:endParaRPr lang="sk-SK" dirty="0"/>
          </a:p>
        </p:txBody>
      </p:sp>
      <p:grpSp>
        <p:nvGrpSpPr>
          <p:cNvPr id="52" name="Skupina 15"/>
          <p:cNvGrpSpPr>
            <a:grpSpLocks/>
          </p:cNvGrpSpPr>
          <p:nvPr/>
        </p:nvGrpSpPr>
        <p:grpSpPr bwMode="auto">
          <a:xfrm>
            <a:off x="86453" y="6391731"/>
            <a:ext cx="1348082" cy="393700"/>
            <a:chOff x="2699794" y="4497810"/>
            <a:chExt cx="1347057" cy="393091"/>
          </a:xfrm>
        </p:grpSpPr>
        <p:pic>
          <p:nvPicPr>
            <p:cNvPr id="53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5" grpId="0"/>
      <p:bldP spid="26" grpId="0"/>
      <p:bldP spid="29" grpId="0" animBg="1"/>
      <p:bldP spid="30" grpId="0"/>
      <p:bldP spid="31" grpId="0"/>
      <p:bldP spid="32" grpId="0" animBg="1"/>
      <p:bldP spid="41" grpId="0"/>
      <p:bldP spid="42" grpId="0" animBg="1"/>
      <p:bldP spid="48" grpId="0"/>
      <p:bldP spid="49" grpId="0"/>
      <p:bldP spid="54" grpId="0" animBg="1"/>
      <p:bldP spid="55" grpId="0"/>
      <p:bldP spid="62" grpId="0"/>
      <p:bldP spid="63" grpId="0" animBg="1"/>
      <p:bldP spid="65" grpId="0" animBg="1"/>
      <p:bldP spid="66" grpId="0"/>
      <p:bldP spid="67" grpId="0"/>
      <p:bldP spid="68" grpId="0"/>
      <p:bldP spid="70" grpId="0"/>
      <p:bldP spid="7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Voľná forma 203"/>
          <p:cNvSpPr/>
          <p:nvPr/>
        </p:nvSpPr>
        <p:spPr>
          <a:xfrm>
            <a:off x="107504" y="3824252"/>
            <a:ext cx="3951305" cy="2335290"/>
          </a:xfrm>
          <a:custGeom>
            <a:avLst/>
            <a:gdLst>
              <a:gd name="connsiteX0" fmla="*/ 0 w 4903470"/>
              <a:gd name="connsiteY0" fmla="*/ 1200150 h 3120390"/>
              <a:gd name="connsiteX1" fmla="*/ 2617470 w 4903470"/>
              <a:gd name="connsiteY1" fmla="*/ 0 h 3120390"/>
              <a:gd name="connsiteX2" fmla="*/ 4903470 w 4903470"/>
              <a:gd name="connsiteY2" fmla="*/ 1885950 h 3120390"/>
              <a:gd name="connsiteX3" fmla="*/ 2377440 w 4903470"/>
              <a:gd name="connsiteY3" fmla="*/ 3120390 h 3120390"/>
              <a:gd name="connsiteX4" fmla="*/ 0 w 4903470"/>
              <a:gd name="connsiteY4" fmla="*/ 1200150 h 3120390"/>
              <a:gd name="connsiteX0" fmla="*/ 0 w 4339982"/>
              <a:gd name="connsiteY0" fmla="*/ 1200150 h 3120390"/>
              <a:gd name="connsiteX1" fmla="*/ 2617470 w 4339982"/>
              <a:gd name="connsiteY1" fmla="*/ 0 h 3120390"/>
              <a:gd name="connsiteX2" fmla="*/ 4339982 w 4339982"/>
              <a:gd name="connsiteY2" fmla="*/ 1400210 h 3120390"/>
              <a:gd name="connsiteX3" fmla="*/ 2377440 w 4339982"/>
              <a:gd name="connsiteY3" fmla="*/ 3120390 h 3120390"/>
              <a:gd name="connsiteX4" fmla="*/ 0 w 4339982"/>
              <a:gd name="connsiteY4" fmla="*/ 1200150 h 3120390"/>
              <a:gd name="connsiteX0" fmla="*/ 0 w 4339982"/>
              <a:gd name="connsiteY0" fmla="*/ 1200150 h 2587804"/>
              <a:gd name="connsiteX1" fmla="*/ 2617470 w 4339982"/>
              <a:gd name="connsiteY1" fmla="*/ 0 h 2587804"/>
              <a:gd name="connsiteX2" fmla="*/ 4339982 w 4339982"/>
              <a:gd name="connsiteY2" fmla="*/ 1400210 h 2587804"/>
              <a:gd name="connsiteX3" fmla="*/ 1751052 w 4339982"/>
              <a:gd name="connsiteY3" fmla="*/ 2587804 h 2587804"/>
              <a:gd name="connsiteX4" fmla="*/ 0 w 4339982"/>
              <a:gd name="connsiteY4" fmla="*/ 1200150 h 2587804"/>
              <a:gd name="connsiteX0" fmla="*/ 0 w 3879297"/>
              <a:gd name="connsiteY0" fmla="*/ 1548658 h 2587804"/>
              <a:gd name="connsiteX1" fmla="*/ 2156785 w 3879297"/>
              <a:gd name="connsiteY1" fmla="*/ 0 h 2587804"/>
              <a:gd name="connsiteX2" fmla="*/ 3879297 w 3879297"/>
              <a:gd name="connsiteY2" fmla="*/ 1400210 h 2587804"/>
              <a:gd name="connsiteX3" fmla="*/ 1290367 w 3879297"/>
              <a:gd name="connsiteY3" fmla="*/ 2587804 h 2587804"/>
              <a:gd name="connsiteX4" fmla="*/ 0 w 3879297"/>
              <a:gd name="connsiteY4" fmla="*/ 1548658 h 2587804"/>
              <a:gd name="connsiteX0" fmla="*/ 0 w 3879297"/>
              <a:gd name="connsiteY0" fmla="*/ 1296144 h 2335290"/>
              <a:gd name="connsiteX1" fmla="*/ 2448272 w 3879297"/>
              <a:gd name="connsiteY1" fmla="*/ 0 h 2335290"/>
              <a:gd name="connsiteX2" fmla="*/ 3879297 w 3879297"/>
              <a:gd name="connsiteY2" fmla="*/ 1147696 h 2335290"/>
              <a:gd name="connsiteX3" fmla="*/ 1290367 w 3879297"/>
              <a:gd name="connsiteY3" fmla="*/ 2335290 h 2335290"/>
              <a:gd name="connsiteX4" fmla="*/ 0 w 3879297"/>
              <a:gd name="connsiteY4" fmla="*/ 1296144 h 2335290"/>
              <a:gd name="connsiteX0" fmla="*/ 0 w 3951305"/>
              <a:gd name="connsiteY0" fmla="*/ 1224136 h 2335290"/>
              <a:gd name="connsiteX1" fmla="*/ 2520280 w 3951305"/>
              <a:gd name="connsiteY1" fmla="*/ 0 h 2335290"/>
              <a:gd name="connsiteX2" fmla="*/ 3951305 w 3951305"/>
              <a:gd name="connsiteY2" fmla="*/ 1147696 h 2335290"/>
              <a:gd name="connsiteX3" fmla="*/ 1362375 w 3951305"/>
              <a:gd name="connsiteY3" fmla="*/ 2335290 h 2335290"/>
              <a:gd name="connsiteX4" fmla="*/ 0 w 3951305"/>
              <a:gd name="connsiteY4" fmla="*/ 1224136 h 2335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1305" h="2335290">
                <a:moveTo>
                  <a:pt x="0" y="1224136"/>
                </a:moveTo>
                <a:lnTo>
                  <a:pt x="2520280" y="0"/>
                </a:lnTo>
                <a:lnTo>
                  <a:pt x="3951305" y="1147696"/>
                </a:lnTo>
                <a:lnTo>
                  <a:pt x="1362375" y="2335290"/>
                </a:lnTo>
                <a:lnTo>
                  <a:pt x="0" y="1224136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90" name="Rovná spojnica 89"/>
          <p:cNvCxnSpPr/>
          <p:nvPr/>
        </p:nvCxnSpPr>
        <p:spPr>
          <a:xfrm flipH="1">
            <a:off x="3259026" y="4781503"/>
            <a:ext cx="227369" cy="144174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bdĺžnik 105"/>
          <p:cNvSpPr/>
          <p:nvPr/>
        </p:nvSpPr>
        <p:spPr>
          <a:xfrm>
            <a:off x="3090500" y="4618914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B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96" name="Voľná forma 95"/>
          <p:cNvSpPr/>
          <p:nvPr/>
        </p:nvSpPr>
        <p:spPr>
          <a:xfrm>
            <a:off x="843488" y="2134874"/>
            <a:ext cx="3223260" cy="1634490"/>
          </a:xfrm>
          <a:custGeom>
            <a:avLst/>
            <a:gdLst>
              <a:gd name="connsiteX0" fmla="*/ 0 w 3223260"/>
              <a:gd name="connsiteY0" fmla="*/ 1211580 h 1634490"/>
              <a:gd name="connsiteX1" fmla="*/ 2674620 w 3223260"/>
              <a:gd name="connsiteY1" fmla="*/ 0 h 1634490"/>
              <a:gd name="connsiteX2" fmla="*/ 3223260 w 3223260"/>
              <a:gd name="connsiteY2" fmla="*/ 457200 h 1634490"/>
              <a:gd name="connsiteX3" fmla="*/ 594360 w 3223260"/>
              <a:gd name="connsiteY3" fmla="*/ 1634490 h 1634490"/>
              <a:gd name="connsiteX4" fmla="*/ 0 w 3223260"/>
              <a:gd name="connsiteY4" fmla="*/ 1211580 h 16344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23260" h="1634490">
                <a:moveTo>
                  <a:pt x="0" y="1211580"/>
                </a:moveTo>
                <a:lnTo>
                  <a:pt x="2674620" y="0"/>
                </a:lnTo>
                <a:lnTo>
                  <a:pt x="3223260" y="457200"/>
                </a:lnTo>
                <a:lnTo>
                  <a:pt x="594360" y="1634490"/>
                </a:lnTo>
                <a:lnTo>
                  <a:pt x="0" y="121158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" name="BlokTextu 2"/>
          <p:cNvSpPr txBox="1"/>
          <p:nvPr/>
        </p:nvSpPr>
        <p:spPr>
          <a:xfrm>
            <a:off x="360000" y="288000"/>
            <a:ext cx="66904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Delenie úsečky, ktorá leží v rovine </a:t>
            </a:r>
            <a:r>
              <a:rPr lang="sk-SK" sz="1600" b="1" dirty="0" smtClean="0">
                <a:sym typeface="Symbol"/>
              </a:rPr>
              <a:t> a je</a:t>
            </a:r>
            <a:r>
              <a:rPr lang="sk-SK" sz="1600" b="1" dirty="0" smtClean="0"/>
              <a:t> rôznobežná s priemetňou</a:t>
            </a:r>
            <a:endParaRPr lang="sk-SK" sz="1600" b="1" dirty="0"/>
          </a:p>
        </p:txBody>
      </p:sp>
      <p:cxnSp>
        <p:nvCxnSpPr>
          <p:cNvPr id="67" name="Rovná spojnica 66"/>
          <p:cNvCxnSpPr/>
          <p:nvPr/>
        </p:nvCxnSpPr>
        <p:spPr>
          <a:xfrm flipV="1">
            <a:off x="1073264" y="2438403"/>
            <a:ext cx="3296327" cy="150710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ovná spojnica 62"/>
          <p:cNvCxnSpPr/>
          <p:nvPr/>
        </p:nvCxnSpPr>
        <p:spPr>
          <a:xfrm>
            <a:off x="3052301" y="3613888"/>
            <a:ext cx="1381255" cy="552502"/>
          </a:xfrm>
          <a:prstGeom prst="line">
            <a:avLst/>
          </a:prstGeom>
          <a:ln w="12700"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ovná spojnica 77"/>
          <p:cNvCxnSpPr/>
          <p:nvPr/>
        </p:nvCxnSpPr>
        <p:spPr>
          <a:xfrm>
            <a:off x="3044974" y="3042388"/>
            <a:ext cx="0" cy="58293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Obdĺžnik 88"/>
          <p:cNvSpPr/>
          <p:nvPr/>
        </p:nvSpPr>
        <p:spPr>
          <a:xfrm>
            <a:off x="1003629" y="3858791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sp>
        <p:nvSpPr>
          <p:cNvPr id="64" name="BlokTextu 63"/>
          <p:cNvSpPr txBox="1"/>
          <p:nvPr/>
        </p:nvSpPr>
        <p:spPr>
          <a:xfrm>
            <a:off x="2706648" y="3476738"/>
            <a:ext cx="314510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H</a:t>
            </a:r>
            <a:endParaRPr lang="sk-SK" sz="1400" b="1" dirty="0"/>
          </a:p>
        </p:txBody>
      </p:sp>
      <p:sp>
        <p:nvSpPr>
          <p:cNvPr id="87" name="BlokTextu 86"/>
          <p:cNvSpPr txBox="1"/>
          <p:nvPr/>
        </p:nvSpPr>
        <p:spPr>
          <a:xfrm>
            <a:off x="5205214" y="376477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´  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46" name="Obdĺžnik 145"/>
          <p:cNvSpPr/>
          <p:nvPr/>
        </p:nvSpPr>
        <p:spPr>
          <a:xfrm>
            <a:off x="1554500" y="5174063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a</a:t>
            </a:r>
            <a:endParaRPr lang="sk-SK" sz="1400" dirty="0"/>
          </a:p>
        </p:txBody>
      </p:sp>
      <p:grpSp>
        <p:nvGrpSpPr>
          <p:cNvPr id="2" name="Group 51"/>
          <p:cNvGrpSpPr>
            <a:grpSpLocks noChangeAspect="1"/>
          </p:cNvGrpSpPr>
          <p:nvPr/>
        </p:nvGrpSpPr>
        <p:grpSpPr bwMode="auto">
          <a:xfrm rot="1080000">
            <a:off x="1808230" y="5406361"/>
            <a:ext cx="140789" cy="84099"/>
            <a:chOff x="567" y="2750"/>
            <a:chExt cx="226" cy="135"/>
          </a:xfrm>
        </p:grpSpPr>
        <p:sp>
          <p:nvSpPr>
            <p:cNvPr id="156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57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70" name="Oval 17"/>
          <p:cNvSpPr>
            <a:spLocks noChangeArrowheads="1"/>
          </p:cNvSpPr>
          <p:nvPr/>
        </p:nvSpPr>
        <p:spPr bwMode="auto">
          <a:xfrm flipV="1">
            <a:off x="2356644" y="4759190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cxnSp>
        <p:nvCxnSpPr>
          <p:cNvPr id="95" name="Rovná spojnica 94"/>
          <p:cNvCxnSpPr/>
          <p:nvPr/>
        </p:nvCxnSpPr>
        <p:spPr>
          <a:xfrm>
            <a:off x="1216606" y="4597949"/>
            <a:ext cx="2931978" cy="488663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ovná spojnica 99"/>
          <p:cNvCxnSpPr/>
          <p:nvPr/>
        </p:nvCxnSpPr>
        <p:spPr>
          <a:xfrm>
            <a:off x="1562522" y="4652236"/>
            <a:ext cx="1688912" cy="284590"/>
          </a:xfrm>
          <a:prstGeom prst="line">
            <a:avLst/>
          </a:prstGeom>
          <a:ln w="28575"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Rovná spojnica 140"/>
          <p:cNvCxnSpPr/>
          <p:nvPr/>
        </p:nvCxnSpPr>
        <p:spPr>
          <a:xfrm>
            <a:off x="1565950" y="4661918"/>
            <a:ext cx="475943" cy="1249354"/>
          </a:xfrm>
          <a:prstGeom prst="line">
            <a:avLst/>
          </a:prstGeom>
          <a:ln w="12700">
            <a:solidFill>
              <a:schemeClr val="tx1"/>
            </a:solidFill>
            <a:prstDash val="lgDash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Rovná spojnica 113"/>
          <p:cNvCxnSpPr/>
          <p:nvPr/>
        </p:nvCxnSpPr>
        <p:spPr>
          <a:xfrm>
            <a:off x="2383247" y="4790748"/>
            <a:ext cx="308769" cy="810521"/>
          </a:xfrm>
          <a:prstGeom prst="line">
            <a:avLst/>
          </a:prstGeom>
          <a:ln w="12700">
            <a:solidFill>
              <a:schemeClr val="tx1"/>
            </a:solidFill>
            <a:prstDash val="lgDash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ovná spojnica 108"/>
          <p:cNvCxnSpPr/>
          <p:nvPr/>
        </p:nvCxnSpPr>
        <p:spPr>
          <a:xfrm>
            <a:off x="3249568" y="4939758"/>
            <a:ext cx="135002" cy="354380"/>
          </a:xfrm>
          <a:prstGeom prst="line">
            <a:avLst/>
          </a:prstGeom>
          <a:ln w="12700">
            <a:solidFill>
              <a:schemeClr val="tx1"/>
            </a:solidFill>
            <a:prstDash val="lgDash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51"/>
          <p:cNvGrpSpPr>
            <a:grpSpLocks noChangeAspect="1"/>
          </p:cNvGrpSpPr>
          <p:nvPr/>
        </p:nvGrpSpPr>
        <p:grpSpPr bwMode="auto">
          <a:xfrm rot="1080000">
            <a:off x="3254676" y="5148094"/>
            <a:ext cx="140789" cy="84099"/>
            <a:chOff x="567" y="2750"/>
            <a:chExt cx="226" cy="135"/>
          </a:xfrm>
        </p:grpSpPr>
        <p:sp>
          <p:nvSpPr>
            <p:cNvPr id="139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40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71" name="BlokTextu 170"/>
          <p:cNvSpPr txBox="1"/>
          <p:nvPr/>
        </p:nvSpPr>
        <p:spPr>
          <a:xfrm>
            <a:off x="4860000" y="720000"/>
            <a:ext cx="4259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ym typeface="Symbol"/>
              </a:rPr>
              <a:t>Úsečka </a:t>
            </a:r>
            <a:r>
              <a:rPr lang="sk-SK" sz="1200" b="1" dirty="0" smtClean="0">
                <a:sym typeface="Symbol"/>
              </a:rPr>
              <a:t>AB </a:t>
            </a:r>
            <a:r>
              <a:rPr lang="sk-SK" sz="1200" dirty="0" smtClean="0">
                <a:sym typeface="Symbol"/>
              </a:rPr>
              <a:t>leží v rovine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Bod </a:t>
            </a:r>
            <a:r>
              <a:rPr lang="sk-SK" sz="1200" b="1" dirty="0" smtClean="0">
                <a:sym typeface="Symbol"/>
              </a:rPr>
              <a:t>C </a:t>
            </a:r>
            <a:r>
              <a:rPr lang="sk-SK" sz="1200" dirty="0" smtClean="0">
                <a:sym typeface="Symbol"/>
              </a:rPr>
              <a:t>je stred úsečky </a:t>
            </a:r>
            <a:r>
              <a:rPr lang="sk-SK" sz="1200" b="1" dirty="0" smtClean="0">
                <a:sym typeface="Symbol"/>
              </a:rPr>
              <a:t>AB</a:t>
            </a:r>
            <a:r>
              <a:rPr lang="sk-SK" sz="1200" dirty="0" smtClean="0">
                <a:sym typeface="Symbol"/>
              </a:rPr>
              <a:t>.</a:t>
            </a:r>
          </a:p>
          <a:p>
            <a:r>
              <a:rPr lang="sk-SK" sz="1200" dirty="0" smtClean="0">
                <a:sym typeface="Symbol"/>
              </a:rPr>
              <a:t>Body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 ležia na priamke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dirty="0" smtClean="0">
                <a:sym typeface="Symbol"/>
              </a:rPr>
              <a:t>, ktorá je s priemetňou </a:t>
            </a:r>
            <a:r>
              <a:rPr lang="sk-SK" sz="1200" b="1" dirty="0" smtClean="0">
                <a:sym typeface="Symbol"/>
              </a:rPr>
              <a:t></a:t>
            </a:r>
            <a:r>
              <a:rPr lang="sk-SK" sz="1200" dirty="0" smtClean="0">
                <a:sym typeface="Symbol"/>
              </a:rPr>
              <a:t> rôznobežná.  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-25000" dirty="0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= </a:t>
            </a:r>
            <a:r>
              <a:rPr lang="sk-SK" sz="1200" b="1" dirty="0" err="1" smtClean="0">
                <a:sym typeface="Symbol"/>
              </a:rPr>
              <a:t>P</a:t>
            </a:r>
            <a:r>
              <a:rPr lang="sk-SK" sz="1200" b="1" baseline="30000" dirty="0" err="1" smtClean="0">
                <a:sym typeface="Symbol"/>
              </a:rPr>
              <a:t>e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e</a:t>
            </a:r>
            <a:r>
              <a:rPr lang="sk-SK" sz="1200" b="1" baseline="-25000" dirty="0" err="1" smtClean="0">
                <a:sym typeface="Symbol"/>
              </a:rPr>
              <a:t>s</a:t>
            </a:r>
            <a:endParaRPr lang="sk-SK" sz="1200" dirty="0" smtClean="0">
              <a:solidFill>
                <a:srgbClr val="0000FF"/>
              </a:solidFill>
            </a:endParaRPr>
          </a:p>
        </p:txBody>
      </p:sp>
      <p:sp>
        <p:nvSpPr>
          <p:cNvPr id="88" name="Obdĺžnik 87"/>
          <p:cNvSpPr/>
          <p:nvPr/>
        </p:nvSpPr>
        <p:spPr>
          <a:xfrm>
            <a:off x="978292" y="6337313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04" name="Obdĺžnik 103"/>
          <p:cNvSpPr/>
          <p:nvPr/>
        </p:nvSpPr>
        <p:spPr>
          <a:xfrm>
            <a:off x="1417630" y="4368600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A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16" name="Obdĺžnik 115"/>
          <p:cNvSpPr/>
          <p:nvPr/>
        </p:nvSpPr>
        <p:spPr>
          <a:xfrm>
            <a:off x="2271738" y="4504241"/>
            <a:ext cx="3145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C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44" name="Obdĺžnik 143"/>
          <p:cNvSpPr/>
          <p:nvPr/>
        </p:nvSpPr>
        <p:spPr>
          <a:xfrm>
            <a:off x="3059820" y="5069532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b</a:t>
            </a:r>
            <a:endParaRPr lang="sk-SK" sz="1400" dirty="0"/>
          </a:p>
        </p:txBody>
      </p:sp>
      <p:sp>
        <p:nvSpPr>
          <p:cNvPr id="145" name="Obdĺžnik 144"/>
          <p:cNvSpPr/>
          <p:nvPr/>
        </p:nvSpPr>
        <p:spPr>
          <a:xfrm>
            <a:off x="1043608" y="4544332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47" name="Obdĺžnik 146"/>
          <p:cNvSpPr/>
          <p:nvPr/>
        </p:nvSpPr>
        <p:spPr>
          <a:xfrm>
            <a:off x="2246600" y="5032530"/>
            <a:ext cx="2840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c</a:t>
            </a:r>
            <a:endParaRPr lang="sk-SK" sz="1400" dirty="0"/>
          </a:p>
        </p:txBody>
      </p:sp>
      <p:grpSp>
        <p:nvGrpSpPr>
          <p:cNvPr id="5" name="Group 51"/>
          <p:cNvGrpSpPr>
            <a:grpSpLocks noChangeAspect="1"/>
          </p:cNvGrpSpPr>
          <p:nvPr/>
        </p:nvGrpSpPr>
        <p:grpSpPr bwMode="auto">
          <a:xfrm rot="1080000">
            <a:off x="2477446" y="5160617"/>
            <a:ext cx="140789" cy="84099"/>
            <a:chOff x="567" y="2750"/>
            <a:chExt cx="226" cy="135"/>
          </a:xfrm>
        </p:grpSpPr>
        <p:sp>
          <p:nvSpPr>
            <p:cNvPr id="153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54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176" name="BlokTextu 175"/>
          <p:cNvSpPr txBox="1"/>
          <p:nvPr/>
        </p:nvSpPr>
        <p:spPr>
          <a:xfrm>
            <a:off x="2771800" y="6228601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>
                <a:sym typeface="Symbol"/>
              </a:rPr>
              <a:t>Na priamkach rôznobežných s priemetňou sa v stredovom  premietaní nezachováva deliaci pomer bodov.</a:t>
            </a:r>
            <a:endParaRPr lang="sk-SK" sz="1600" b="1" dirty="0"/>
          </a:p>
        </p:txBody>
      </p:sp>
      <p:cxnSp>
        <p:nvCxnSpPr>
          <p:cNvPr id="79" name="Rovná spojnica 78"/>
          <p:cNvCxnSpPr/>
          <p:nvPr/>
        </p:nvCxnSpPr>
        <p:spPr>
          <a:xfrm flipH="1">
            <a:off x="1542700" y="4433904"/>
            <a:ext cx="1340745" cy="21942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Rovná spojnica 81"/>
          <p:cNvCxnSpPr/>
          <p:nvPr/>
        </p:nvCxnSpPr>
        <p:spPr>
          <a:xfrm flipH="1">
            <a:off x="2382788" y="4571015"/>
            <a:ext cx="719440" cy="21391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Voľná forma 205"/>
          <p:cNvSpPr>
            <a:spLocks/>
          </p:cNvSpPr>
          <p:nvPr/>
        </p:nvSpPr>
        <p:spPr>
          <a:xfrm>
            <a:off x="1433790" y="1504430"/>
            <a:ext cx="2634154" cy="5201166"/>
          </a:xfrm>
          <a:custGeom>
            <a:avLst/>
            <a:gdLst>
              <a:gd name="connsiteX0" fmla="*/ 0 w 1805940"/>
              <a:gd name="connsiteY0" fmla="*/ 880110 h 3874770"/>
              <a:gd name="connsiteX1" fmla="*/ 0 w 1805940"/>
              <a:gd name="connsiteY1" fmla="*/ 3874770 h 3874770"/>
              <a:gd name="connsiteX2" fmla="*/ 1794510 w 1805940"/>
              <a:gd name="connsiteY2" fmla="*/ 2983230 h 3874770"/>
              <a:gd name="connsiteX3" fmla="*/ 1805940 w 1805940"/>
              <a:gd name="connsiteY3" fmla="*/ 0 h 3874770"/>
              <a:gd name="connsiteX4" fmla="*/ 0 w 1805940"/>
              <a:gd name="connsiteY4" fmla="*/ 880110 h 38747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5940" h="3874770">
                <a:moveTo>
                  <a:pt x="0" y="880110"/>
                </a:moveTo>
                <a:lnTo>
                  <a:pt x="0" y="3874770"/>
                </a:lnTo>
                <a:lnTo>
                  <a:pt x="1794510" y="2983230"/>
                </a:lnTo>
                <a:lnTo>
                  <a:pt x="1805940" y="0"/>
                </a:lnTo>
                <a:lnTo>
                  <a:pt x="0" y="880110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169" name="Voľná forma 168"/>
          <p:cNvSpPr/>
          <p:nvPr/>
        </p:nvSpPr>
        <p:spPr>
          <a:xfrm>
            <a:off x="1474734" y="4977686"/>
            <a:ext cx="3191510" cy="1626478"/>
          </a:xfrm>
          <a:custGeom>
            <a:avLst/>
            <a:gdLst>
              <a:gd name="connsiteX0" fmla="*/ 0 w 3223260"/>
              <a:gd name="connsiteY0" fmla="*/ 1211580 h 1634490"/>
              <a:gd name="connsiteX1" fmla="*/ 2674620 w 3223260"/>
              <a:gd name="connsiteY1" fmla="*/ 0 h 1634490"/>
              <a:gd name="connsiteX2" fmla="*/ 3223260 w 3223260"/>
              <a:gd name="connsiteY2" fmla="*/ 457200 h 1634490"/>
              <a:gd name="connsiteX3" fmla="*/ 594360 w 3223260"/>
              <a:gd name="connsiteY3" fmla="*/ 1634490 h 1634490"/>
              <a:gd name="connsiteX4" fmla="*/ 0 w 3223260"/>
              <a:gd name="connsiteY4" fmla="*/ 1211580 h 1634490"/>
              <a:gd name="connsiteX0" fmla="*/ 0 w 3223260"/>
              <a:gd name="connsiteY0" fmla="*/ 1209918 h 1632828"/>
              <a:gd name="connsiteX1" fmla="*/ 2613278 w 3223260"/>
              <a:gd name="connsiteY1" fmla="*/ 0 h 1632828"/>
              <a:gd name="connsiteX2" fmla="*/ 3223260 w 3223260"/>
              <a:gd name="connsiteY2" fmla="*/ 455538 h 1632828"/>
              <a:gd name="connsiteX3" fmla="*/ 594360 w 3223260"/>
              <a:gd name="connsiteY3" fmla="*/ 1632828 h 1632828"/>
              <a:gd name="connsiteX4" fmla="*/ 0 w 3223260"/>
              <a:gd name="connsiteY4" fmla="*/ 1209918 h 1632828"/>
              <a:gd name="connsiteX0" fmla="*/ 0 w 3191510"/>
              <a:gd name="connsiteY0" fmla="*/ 1209918 h 1632828"/>
              <a:gd name="connsiteX1" fmla="*/ 2613278 w 3191510"/>
              <a:gd name="connsiteY1" fmla="*/ 0 h 1632828"/>
              <a:gd name="connsiteX2" fmla="*/ 3191510 w 3191510"/>
              <a:gd name="connsiteY2" fmla="*/ 480938 h 1632828"/>
              <a:gd name="connsiteX3" fmla="*/ 594360 w 3191510"/>
              <a:gd name="connsiteY3" fmla="*/ 1632828 h 1632828"/>
              <a:gd name="connsiteX4" fmla="*/ 0 w 3191510"/>
              <a:gd name="connsiteY4" fmla="*/ 1209918 h 1632828"/>
              <a:gd name="connsiteX0" fmla="*/ 0 w 3191510"/>
              <a:gd name="connsiteY0" fmla="*/ 1203568 h 1626478"/>
              <a:gd name="connsiteX1" fmla="*/ 2619628 w 3191510"/>
              <a:gd name="connsiteY1" fmla="*/ 0 h 1626478"/>
              <a:gd name="connsiteX2" fmla="*/ 3191510 w 3191510"/>
              <a:gd name="connsiteY2" fmla="*/ 474588 h 1626478"/>
              <a:gd name="connsiteX3" fmla="*/ 594360 w 3191510"/>
              <a:gd name="connsiteY3" fmla="*/ 1626478 h 1626478"/>
              <a:gd name="connsiteX4" fmla="*/ 0 w 3191510"/>
              <a:gd name="connsiteY4" fmla="*/ 1203568 h 162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1510" h="1626478">
                <a:moveTo>
                  <a:pt x="0" y="1203568"/>
                </a:moveTo>
                <a:lnTo>
                  <a:pt x="2619628" y="0"/>
                </a:lnTo>
                <a:lnTo>
                  <a:pt x="3191510" y="474588"/>
                </a:lnTo>
                <a:lnTo>
                  <a:pt x="594360" y="1626478"/>
                </a:lnTo>
                <a:lnTo>
                  <a:pt x="0" y="1203568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0" name="Obdĺžnik 119"/>
          <p:cNvSpPr/>
          <p:nvPr/>
        </p:nvSpPr>
        <p:spPr>
          <a:xfrm>
            <a:off x="1979712" y="5911782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/>
              </a:rPr>
              <a:t>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21" name="Obdĺžnik 120"/>
          <p:cNvSpPr/>
          <p:nvPr/>
        </p:nvSpPr>
        <p:spPr>
          <a:xfrm>
            <a:off x="2587574" y="5624452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C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/>
              </a:rPr>
              <a:t>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22" name="Obdĺžnik 121"/>
          <p:cNvSpPr/>
          <p:nvPr/>
        </p:nvSpPr>
        <p:spPr>
          <a:xfrm>
            <a:off x="3283220" y="5263815"/>
            <a:ext cx="3738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/>
              </a:rPr>
              <a:t>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65" name="Obdĺžnik 164"/>
          <p:cNvSpPr/>
          <p:nvPr/>
        </p:nvSpPr>
        <p:spPr>
          <a:xfrm>
            <a:off x="3770800" y="5058359"/>
            <a:ext cx="37221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P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e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72" name="Rovná spojnica 71"/>
          <p:cNvCxnSpPr/>
          <p:nvPr/>
        </p:nvCxnSpPr>
        <p:spPr>
          <a:xfrm>
            <a:off x="1159784" y="3624132"/>
            <a:ext cx="3277230" cy="546205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bdĺžnik 158"/>
          <p:cNvSpPr/>
          <p:nvPr/>
        </p:nvSpPr>
        <p:spPr>
          <a:xfrm>
            <a:off x="4320903" y="3578906"/>
            <a:ext cx="10775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a´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c´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smtClean="0">
                <a:sym typeface="Symbol"/>
              </a:rPr>
              <a:t>b´</a:t>
            </a:r>
            <a:endParaRPr lang="sk-SK" sz="1400" dirty="0"/>
          </a:p>
        </p:txBody>
      </p:sp>
      <p:cxnSp>
        <p:nvCxnSpPr>
          <p:cNvPr id="70" name="Rovná spojnica 69"/>
          <p:cNvCxnSpPr/>
          <p:nvPr/>
        </p:nvCxnSpPr>
        <p:spPr>
          <a:xfrm>
            <a:off x="3044690" y="3030958"/>
            <a:ext cx="1364566" cy="110871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Obdĺžnik 163"/>
          <p:cNvSpPr/>
          <p:nvPr/>
        </p:nvSpPr>
        <p:spPr>
          <a:xfrm>
            <a:off x="3126921" y="2927412"/>
            <a:ext cx="393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/>
              </a:rPr>
              <a:t>s´ </a:t>
            </a:r>
            <a:endParaRPr lang="sk-SK" sz="1400" dirty="0"/>
          </a:p>
        </p:txBody>
      </p:sp>
      <p:cxnSp>
        <p:nvCxnSpPr>
          <p:cNvPr id="108" name="Rovná spojnica 107"/>
          <p:cNvCxnSpPr/>
          <p:nvPr/>
        </p:nvCxnSpPr>
        <p:spPr>
          <a:xfrm>
            <a:off x="3868761" y="2669983"/>
            <a:ext cx="571637" cy="1500547"/>
          </a:xfrm>
          <a:prstGeom prst="line">
            <a:avLst/>
          </a:prstGeom>
          <a:ln w="12700">
            <a:solidFill>
              <a:schemeClr val="tx1"/>
            </a:solidFill>
            <a:prstDash val="lgDashDot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1"/>
          <p:cNvGrpSpPr>
            <a:grpSpLocks noChangeAspect="1"/>
          </p:cNvGrpSpPr>
          <p:nvPr/>
        </p:nvGrpSpPr>
        <p:grpSpPr bwMode="auto">
          <a:xfrm rot="1080000">
            <a:off x="4205638" y="3640450"/>
            <a:ext cx="140789" cy="84099"/>
            <a:chOff x="567" y="2750"/>
            <a:chExt cx="226" cy="135"/>
          </a:xfrm>
        </p:grpSpPr>
        <p:sp>
          <p:nvSpPr>
            <p:cNvPr id="161" name="Line 52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162" name="Line 53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cxnSp>
        <p:nvCxnSpPr>
          <p:cNvPr id="85" name="Rovná spojnica 84"/>
          <p:cNvCxnSpPr/>
          <p:nvPr/>
        </p:nvCxnSpPr>
        <p:spPr>
          <a:xfrm flipV="1">
            <a:off x="1084754" y="4686016"/>
            <a:ext cx="3625271" cy="165749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Obdĺžnik 157"/>
          <p:cNvSpPr/>
          <p:nvPr/>
        </p:nvSpPr>
        <p:spPr>
          <a:xfrm>
            <a:off x="3555263" y="2332299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9900"/>
                </a:solidFill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cxnSp>
        <p:nvCxnSpPr>
          <p:cNvPr id="155" name="Rovná spojnica 154"/>
          <p:cNvCxnSpPr/>
          <p:nvPr/>
        </p:nvCxnSpPr>
        <p:spPr>
          <a:xfrm>
            <a:off x="1605514" y="3692447"/>
            <a:ext cx="2318414" cy="1355941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Obdĺžnik 206"/>
          <p:cNvSpPr/>
          <p:nvPr/>
        </p:nvSpPr>
        <p:spPr>
          <a:xfrm>
            <a:off x="2368226" y="3928962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62" name="BlokTextu 61"/>
          <p:cNvSpPr txBox="1"/>
          <p:nvPr/>
        </p:nvSpPr>
        <p:spPr>
          <a:xfrm flipH="1">
            <a:off x="3781504" y="1676538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sp>
        <p:nvSpPr>
          <p:cNvPr id="163" name="Obdĺžnik 162"/>
          <p:cNvSpPr/>
          <p:nvPr/>
        </p:nvSpPr>
        <p:spPr>
          <a:xfrm>
            <a:off x="2786658" y="2725483"/>
            <a:ext cx="44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sp>
        <p:nvSpPr>
          <p:cNvPr id="149" name="Obdĺžnik 148"/>
          <p:cNvSpPr/>
          <p:nvPr/>
        </p:nvSpPr>
        <p:spPr>
          <a:xfrm>
            <a:off x="2155142" y="3536220"/>
            <a:ext cx="3433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e´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60" name="Obdĺžnik 159"/>
          <p:cNvSpPr/>
          <p:nvPr/>
        </p:nvSpPr>
        <p:spPr>
          <a:xfrm>
            <a:off x="1403648" y="3320196"/>
            <a:ext cx="44916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6" name="Oval 17"/>
          <p:cNvSpPr>
            <a:spLocks noChangeArrowheads="1"/>
          </p:cNvSpPr>
          <p:nvPr/>
        </p:nvSpPr>
        <p:spPr bwMode="auto">
          <a:xfrm flipV="1">
            <a:off x="3896536" y="5020116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65" name="BlokTextu 64"/>
          <p:cNvSpPr txBox="1"/>
          <p:nvPr/>
        </p:nvSpPr>
        <p:spPr>
          <a:xfrm>
            <a:off x="4274682" y="4180102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endParaRPr lang="sk-SK" sz="1400" b="1" dirty="0"/>
          </a:p>
        </p:txBody>
      </p:sp>
      <p:cxnSp>
        <p:nvCxnSpPr>
          <p:cNvPr id="180" name="Rovná spojnica 179"/>
          <p:cNvCxnSpPr/>
          <p:nvPr/>
        </p:nvCxnSpPr>
        <p:spPr>
          <a:xfrm>
            <a:off x="2885674" y="4435894"/>
            <a:ext cx="603110" cy="352734"/>
          </a:xfrm>
          <a:prstGeom prst="line">
            <a:avLst/>
          </a:prstGeom>
          <a:ln w="28575"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Obdĺžnik 182"/>
          <p:cNvSpPr/>
          <p:nvPr/>
        </p:nvSpPr>
        <p:spPr>
          <a:xfrm>
            <a:off x="3038036" y="4312539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C</a:t>
            </a:r>
            <a:r>
              <a:rPr lang="en-US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4" name="Obdĺžnik 183"/>
          <p:cNvSpPr/>
          <p:nvPr/>
        </p:nvSpPr>
        <p:spPr>
          <a:xfrm>
            <a:off x="3273940" y="4472899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00FF"/>
                </a:solidFill>
                <a:sym typeface="Symbol"/>
              </a:rPr>
              <a:t>B</a:t>
            </a:r>
            <a:r>
              <a:rPr lang="en-US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5" name="Oval 17"/>
          <p:cNvSpPr>
            <a:spLocks noChangeArrowheads="1"/>
          </p:cNvSpPr>
          <p:nvPr/>
        </p:nvSpPr>
        <p:spPr bwMode="auto">
          <a:xfrm flipV="1">
            <a:off x="4404128" y="4136140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82" name="Obdĺžnik 181"/>
          <p:cNvSpPr/>
          <p:nvPr/>
        </p:nvSpPr>
        <p:spPr>
          <a:xfrm>
            <a:off x="2717756" y="4132164"/>
            <a:ext cx="38183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A</a:t>
            </a:r>
            <a:r>
              <a:rPr lang="en-US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87" name="Oval 17"/>
          <p:cNvSpPr>
            <a:spLocks noChangeArrowheads="1"/>
          </p:cNvSpPr>
          <p:nvPr/>
        </p:nvSpPr>
        <p:spPr bwMode="auto">
          <a:xfrm flipV="1">
            <a:off x="3076969" y="4534629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cxnSp>
        <p:nvCxnSpPr>
          <p:cNvPr id="174" name="Rovná spojnica 173"/>
          <p:cNvCxnSpPr/>
          <p:nvPr/>
        </p:nvCxnSpPr>
        <p:spPr>
          <a:xfrm flipH="1">
            <a:off x="3486156" y="4184292"/>
            <a:ext cx="941829" cy="59721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ovná spojnica 171"/>
          <p:cNvCxnSpPr>
            <a:stCxn id="65" idx="0"/>
          </p:cNvCxnSpPr>
          <p:nvPr/>
        </p:nvCxnSpPr>
        <p:spPr>
          <a:xfrm flipH="1">
            <a:off x="3091009" y="4180102"/>
            <a:ext cx="1336119" cy="39726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ovná spojnica 166"/>
          <p:cNvCxnSpPr/>
          <p:nvPr/>
        </p:nvCxnSpPr>
        <p:spPr>
          <a:xfrm flipH="1">
            <a:off x="2900275" y="4177477"/>
            <a:ext cx="1535903" cy="25136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Voľná forma 75"/>
          <p:cNvSpPr/>
          <p:nvPr/>
        </p:nvSpPr>
        <p:spPr>
          <a:xfrm>
            <a:off x="1456154" y="2574924"/>
            <a:ext cx="4339982" cy="2587804"/>
          </a:xfrm>
          <a:custGeom>
            <a:avLst/>
            <a:gdLst>
              <a:gd name="connsiteX0" fmla="*/ 0 w 4903470"/>
              <a:gd name="connsiteY0" fmla="*/ 1200150 h 3120390"/>
              <a:gd name="connsiteX1" fmla="*/ 2617470 w 4903470"/>
              <a:gd name="connsiteY1" fmla="*/ 0 h 3120390"/>
              <a:gd name="connsiteX2" fmla="*/ 4903470 w 4903470"/>
              <a:gd name="connsiteY2" fmla="*/ 1885950 h 3120390"/>
              <a:gd name="connsiteX3" fmla="*/ 2377440 w 4903470"/>
              <a:gd name="connsiteY3" fmla="*/ 3120390 h 3120390"/>
              <a:gd name="connsiteX4" fmla="*/ 0 w 4903470"/>
              <a:gd name="connsiteY4" fmla="*/ 1200150 h 3120390"/>
              <a:gd name="connsiteX0" fmla="*/ 0 w 4339982"/>
              <a:gd name="connsiteY0" fmla="*/ 1200150 h 3120390"/>
              <a:gd name="connsiteX1" fmla="*/ 2617470 w 4339982"/>
              <a:gd name="connsiteY1" fmla="*/ 0 h 3120390"/>
              <a:gd name="connsiteX2" fmla="*/ 4339982 w 4339982"/>
              <a:gd name="connsiteY2" fmla="*/ 1400210 h 3120390"/>
              <a:gd name="connsiteX3" fmla="*/ 2377440 w 4339982"/>
              <a:gd name="connsiteY3" fmla="*/ 3120390 h 3120390"/>
              <a:gd name="connsiteX4" fmla="*/ 0 w 4339982"/>
              <a:gd name="connsiteY4" fmla="*/ 1200150 h 3120390"/>
              <a:gd name="connsiteX0" fmla="*/ 0 w 4339982"/>
              <a:gd name="connsiteY0" fmla="*/ 1200150 h 2587804"/>
              <a:gd name="connsiteX1" fmla="*/ 2617470 w 4339982"/>
              <a:gd name="connsiteY1" fmla="*/ 0 h 2587804"/>
              <a:gd name="connsiteX2" fmla="*/ 4339982 w 4339982"/>
              <a:gd name="connsiteY2" fmla="*/ 1400210 h 2587804"/>
              <a:gd name="connsiteX3" fmla="*/ 1751052 w 4339982"/>
              <a:gd name="connsiteY3" fmla="*/ 2587804 h 2587804"/>
              <a:gd name="connsiteX4" fmla="*/ 0 w 4339982"/>
              <a:gd name="connsiteY4" fmla="*/ 1200150 h 2587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39982" h="2587804">
                <a:moveTo>
                  <a:pt x="0" y="1200150"/>
                </a:moveTo>
                <a:lnTo>
                  <a:pt x="2617470" y="0"/>
                </a:lnTo>
                <a:lnTo>
                  <a:pt x="4339982" y="1400210"/>
                </a:lnTo>
                <a:lnTo>
                  <a:pt x="1751052" y="2587804"/>
                </a:lnTo>
                <a:lnTo>
                  <a:pt x="0" y="120015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88" name="Oval 17"/>
          <p:cNvSpPr>
            <a:spLocks noChangeArrowheads="1"/>
          </p:cNvSpPr>
          <p:nvPr/>
        </p:nvSpPr>
        <p:spPr bwMode="auto">
          <a:xfrm flipV="1">
            <a:off x="1591840" y="3672284"/>
            <a:ext cx="54000" cy="54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cxnSp>
        <p:nvCxnSpPr>
          <p:cNvPr id="197" name="Rovná spojnica 196"/>
          <p:cNvCxnSpPr/>
          <p:nvPr/>
        </p:nvCxnSpPr>
        <p:spPr>
          <a:xfrm flipH="1">
            <a:off x="2689485" y="2665304"/>
            <a:ext cx="1181209" cy="2943622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Rovná spojnica 198"/>
          <p:cNvCxnSpPr/>
          <p:nvPr/>
        </p:nvCxnSpPr>
        <p:spPr>
          <a:xfrm flipH="1">
            <a:off x="2052465" y="2681161"/>
            <a:ext cx="1807657" cy="3218899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Rovná spojnica 191"/>
          <p:cNvCxnSpPr/>
          <p:nvPr/>
        </p:nvCxnSpPr>
        <p:spPr>
          <a:xfrm flipH="1">
            <a:off x="3384424" y="2665304"/>
            <a:ext cx="486269" cy="2626918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Line 24"/>
          <p:cNvSpPr>
            <a:spLocks noChangeShapeType="1"/>
          </p:cNvSpPr>
          <p:nvPr/>
        </p:nvSpPr>
        <p:spPr bwMode="auto">
          <a:xfrm>
            <a:off x="6233453" y="3784756"/>
            <a:ext cx="1993074" cy="1090771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7"/>
          <p:cNvSpPr>
            <a:spLocks noChangeShapeType="1"/>
          </p:cNvSpPr>
          <p:nvPr/>
        </p:nvSpPr>
        <p:spPr bwMode="auto">
          <a:xfrm>
            <a:off x="6096934" y="3566426"/>
            <a:ext cx="253765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 Box 8"/>
          <p:cNvSpPr txBox="1">
            <a:spLocks noChangeArrowheads="1"/>
          </p:cNvSpPr>
          <p:nvPr/>
        </p:nvSpPr>
        <p:spPr bwMode="auto">
          <a:xfrm>
            <a:off x="8475329" y="5072454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99" name="Text Box 9"/>
          <p:cNvSpPr txBox="1">
            <a:spLocks noChangeArrowheads="1"/>
          </p:cNvSpPr>
          <p:nvPr/>
        </p:nvSpPr>
        <p:spPr bwMode="auto">
          <a:xfrm>
            <a:off x="8347022" y="3522713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01" name="Line 24"/>
          <p:cNvSpPr>
            <a:spLocks noChangeShapeType="1"/>
          </p:cNvSpPr>
          <p:nvPr/>
        </p:nvSpPr>
        <p:spPr bwMode="auto">
          <a:xfrm>
            <a:off x="6890831" y="4151517"/>
            <a:ext cx="1066345" cy="5835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2" name="Text Box 25"/>
          <p:cNvSpPr txBox="1">
            <a:spLocks noChangeArrowheads="1"/>
          </p:cNvSpPr>
          <p:nvPr/>
        </p:nvSpPr>
        <p:spPr bwMode="auto">
          <a:xfrm>
            <a:off x="6776274" y="4134576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Text Box 26"/>
          <p:cNvSpPr txBox="1">
            <a:spLocks noChangeArrowheads="1"/>
          </p:cNvSpPr>
          <p:nvPr/>
        </p:nvSpPr>
        <p:spPr bwMode="auto">
          <a:xfrm>
            <a:off x="7655527" y="4648581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Line 30"/>
          <p:cNvSpPr>
            <a:spLocks noChangeShapeType="1"/>
          </p:cNvSpPr>
          <p:nvPr/>
        </p:nvSpPr>
        <p:spPr bwMode="auto">
          <a:xfrm flipH="1">
            <a:off x="5632254" y="3566753"/>
            <a:ext cx="2045741" cy="1546610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Line 31"/>
          <p:cNvSpPr>
            <a:spLocks noChangeShapeType="1"/>
          </p:cNvSpPr>
          <p:nvPr/>
        </p:nvSpPr>
        <p:spPr bwMode="auto">
          <a:xfrm>
            <a:off x="7679034" y="3566426"/>
            <a:ext cx="365359" cy="1555118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 Box 34"/>
          <p:cNvSpPr txBox="1">
            <a:spLocks noChangeArrowheads="1"/>
          </p:cNvSpPr>
          <p:nvPr/>
        </p:nvSpPr>
        <p:spPr bwMode="auto">
          <a:xfrm>
            <a:off x="5488311" y="5093700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30000" dirty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11" name="Text Box 35"/>
          <p:cNvSpPr txBox="1">
            <a:spLocks noChangeArrowheads="1"/>
          </p:cNvSpPr>
          <p:nvPr/>
        </p:nvSpPr>
        <p:spPr bwMode="auto">
          <a:xfrm>
            <a:off x="7825672" y="5093700"/>
            <a:ext cx="50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30000" dirty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12" name="Text Box 36"/>
          <p:cNvSpPr txBox="1">
            <a:spLocks noChangeArrowheads="1"/>
          </p:cNvSpPr>
          <p:nvPr/>
        </p:nvSpPr>
        <p:spPr bwMode="auto">
          <a:xfrm>
            <a:off x="6710859" y="5093700"/>
            <a:ext cx="42508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400" b="1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3000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>
              <a:solidFill>
                <a:srgbClr val="0099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113" name="Text Box 40"/>
          <p:cNvSpPr txBox="1">
            <a:spLocks noChangeArrowheads="1"/>
          </p:cNvSpPr>
          <p:nvPr/>
        </p:nvSpPr>
        <p:spPr bwMode="auto">
          <a:xfrm>
            <a:off x="7147389" y="4362721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5" name="Obdĺžnik 114"/>
          <p:cNvSpPr/>
          <p:nvPr/>
        </p:nvSpPr>
        <p:spPr>
          <a:xfrm>
            <a:off x="7592160" y="3244820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Oval 17"/>
          <p:cNvSpPr>
            <a:spLocks noChangeArrowheads="1"/>
          </p:cNvSpPr>
          <p:nvPr/>
        </p:nvSpPr>
        <p:spPr bwMode="auto">
          <a:xfrm flipV="1">
            <a:off x="7653878" y="3535756"/>
            <a:ext cx="54000" cy="54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8" name="Line 6"/>
          <p:cNvSpPr>
            <a:spLocks noChangeShapeType="1"/>
          </p:cNvSpPr>
          <p:nvPr/>
        </p:nvSpPr>
        <p:spPr bwMode="auto">
          <a:xfrm>
            <a:off x="5220072" y="5099274"/>
            <a:ext cx="341451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9" name="Oval 32"/>
          <p:cNvSpPr>
            <a:spLocks noChangeArrowheads="1"/>
          </p:cNvSpPr>
          <p:nvPr/>
        </p:nvSpPr>
        <p:spPr bwMode="auto">
          <a:xfrm flipV="1">
            <a:off x="8022412" y="5082423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3" name="Line 38"/>
          <p:cNvSpPr>
            <a:spLocks noChangeShapeType="1"/>
          </p:cNvSpPr>
          <p:nvPr/>
        </p:nvSpPr>
        <p:spPr bwMode="auto">
          <a:xfrm flipV="1">
            <a:off x="6828872" y="3566753"/>
            <a:ext cx="853263" cy="1539567"/>
          </a:xfrm>
          <a:prstGeom prst="line">
            <a:avLst/>
          </a:prstGeom>
          <a:ln w="19050">
            <a:solidFill>
              <a:srgbClr val="0099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4" name="Oval 37"/>
          <p:cNvSpPr>
            <a:spLocks noChangeArrowheads="1"/>
          </p:cNvSpPr>
          <p:nvPr/>
        </p:nvSpPr>
        <p:spPr bwMode="auto">
          <a:xfrm flipV="1">
            <a:off x="6813042" y="5082423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Oval 32"/>
          <p:cNvSpPr>
            <a:spLocks noChangeArrowheads="1"/>
          </p:cNvSpPr>
          <p:nvPr/>
        </p:nvSpPr>
        <p:spPr bwMode="auto">
          <a:xfrm flipV="1">
            <a:off x="7229071" y="4335656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Oval 33"/>
          <p:cNvSpPr>
            <a:spLocks noChangeArrowheads="1"/>
          </p:cNvSpPr>
          <p:nvPr/>
        </p:nvSpPr>
        <p:spPr bwMode="auto">
          <a:xfrm flipV="1">
            <a:off x="5616791" y="5082423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7" name="Obdĺžnik 126"/>
          <p:cNvSpPr/>
          <p:nvPr/>
        </p:nvSpPr>
        <p:spPr>
          <a:xfrm>
            <a:off x="6223990" y="3899763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e</a:t>
            </a:r>
            <a:r>
              <a:rPr lang="sk-SK" sz="1400" b="1" baseline="-25000" dirty="0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128" name="Obdĺžnik 127"/>
          <p:cNvSpPr/>
          <p:nvPr/>
        </p:nvSpPr>
        <p:spPr>
          <a:xfrm>
            <a:off x="2924478" y="3573016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29" name="Obdĺžnik 128"/>
          <p:cNvSpPr/>
          <p:nvPr/>
        </p:nvSpPr>
        <p:spPr>
          <a:xfrm>
            <a:off x="3356526" y="3645024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c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30" name="Obdĺžnik 129"/>
          <p:cNvSpPr/>
          <p:nvPr/>
        </p:nvSpPr>
        <p:spPr>
          <a:xfrm>
            <a:off x="3644558" y="3660100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31" name="Obdĺžnik 130"/>
          <p:cNvSpPr/>
          <p:nvPr/>
        </p:nvSpPr>
        <p:spPr>
          <a:xfrm>
            <a:off x="6832184" y="3707678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32" name="Obdĺžnik 131"/>
          <p:cNvSpPr/>
          <p:nvPr/>
        </p:nvSpPr>
        <p:spPr>
          <a:xfrm>
            <a:off x="7358012" y="3904428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c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33" name="Obdĺžnik 132"/>
          <p:cNvSpPr/>
          <p:nvPr/>
        </p:nvSpPr>
        <p:spPr>
          <a:xfrm>
            <a:off x="7796324" y="3791374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34" name="BlokTextu 133"/>
          <p:cNvSpPr txBox="1"/>
          <p:nvPr/>
        </p:nvSpPr>
        <p:spPr>
          <a:xfrm>
            <a:off x="4629978" y="5487847"/>
            <a:ext cx="45140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0000FF"/>
                </a:solidFill>
              </a:rPr>
              <a:t>Poznámka: </a:t>
            </a:r>
            <a:r>
              <a:rPr lang="sk-SK" sz="1200" dirty="0" smtClean="0"/>
              <a:t>Smer priamok </a:t>
            </a:r>
            <a:r>
              <a:rPr lang="sk-SK" sz="1200" b="1" dirty="0" smtClean="0"/>
              <a:t>a</a:t>
            </a:r>
            <a:r>
              <a:rPr lang="sk-SK" sz="1200" dirty="0" smtClean="0"/>
              <a:t>,</a:t>
            </a:r>
            <a:r>
              <a:rPr lang="sk-SK" sz="1200" b="1" dirty="0" smtClean="0"/>
              <a:t> b</a:t>
            </a:r>
            <a:r>
              <a:rPr lang="sk-SK" sz="1200" dirty="0" smtClean="0"/>
              <a:t>, </a:t>
            </a:r>
            <a:r>
              <a:rPr lang="sk-SK" sz="1200" b="1" dirty="0" smtClean="0"/>
              <a:t>c </a:t>
            </a:r>
            <a:r>
              <a:rPr lang="sk-SK" sz="1200" dirty="0" smtClean="0"/>
              <a:t> je ľubovoľný, preto aj </a:t>
            </a:r>
            <a:r>
              <a:rPr lang="sk-SK" sz="1200" dirty="0" err="1" smtClean="0"/>
              <a:t>úbežník</a:t>
            </a:r>
            <a:r>
              <a:rPr lang="sk-SK" sz="1200" dirty="0" smtClean="0"/>
              <a:t> </a:t>
            </a:r>
            <a:r>
              <a:rPr lang="sk-SK" sz="1200" b="1" dirty="0" err="1" smtClean="0"/>
              <a:t>U</a:t>
            </a:r>
            <a:r>
              <a:rPr lang="sk-SK" sz="1200" b="1" baseline="30000" dirty="0" err="1" smtClean="0"/>
              <a:t>ľ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môžeme zvoliť na </a:t>
            </a:r>
            <a:r>
              <a:rPr lang="sk-SK" sz="1200" dirty="0" err="1" smtClean="0"/>
              <a:t>úbežnici</a:t>
            </a:r>
            <a:r>
              <a:rPr lang="sk-SK" sz="1200" dirty="0" smtClean="0"/>
              <a:t>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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baseline="30000" dirty="0" smtClean="0">
                <a:sym typeface="Symbol"/>
              </a:rPr>
              <a:t>   </a:t>
            </a:r>
            <a:r>
              <a:rPr lang="sk-SK" sz="1200" dirty="0" smtClean="0"/>
              <a:t>ľubovoľne. Presvedčte sa, že výsledok bude rovnaký ak zvolíte iný </a:t>
            </a:r>
            <a:r>
              <a:rPr lang="sk-SK" sz="1200" dirty="0" err="1" smtClean="0"/>
              <a:t>úbežník</a:t>
            </a:r>
            <a:r>
              <a:rPr lang="sk-SK" sz="1200" dirty="0" smtClean="0"/>
              <a:t>.</a:t>
            </a:r>
          </a:p>
        </p:txBody>
      </p:sp>
      <p:sp>
        <p:nvSpPr>
          <p:cNvPr id="86" name="BlokTextu 85"/>
          <p:cNvSpPr txBox="1"/>
          <p:nvPr/>
        </p:nvSpPr>
        <p:spPr>
          <a:xfrm>
            <a:off x="4279652" y="522212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</a:t>
            </a:r>
            <a:endParaRPr lang="sk-SK" sz="1400" b="1" dirty="0"/>
          </a:p>
        </p:txBody>
      </p:sp>
      <p:sp>
        <p:nvSpPr>
          <p:cNvPr id="136" name="Zástupný symbol čísla snímky 1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25</a:t>
            </a:fld>
            <a:endParaRPr lang="sk-SK" dirty="0"/>
          </a:p>
        </p:txBody>
      </p:sp>
      <p:grpSp>
        <p:nvGrpSpPr>
          <p:cNvPr id="135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137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142" name="BlokTextu 141"/>
          <p:cNvSpPr txBox="1"/>
          <p:nvPr/>
        </p:nvSpPr>
        <p:spPr>
          <a:xfrm>
            <a:off x="4860000" y="1375337"/>
            <a:ext cx="425906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ym typeface="Symbol"/>
              </a:rPr>
              <a:t>V rovine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smtClean="0">
                <a:sym typeface="Symbol"/>
              </a:rPr>
              <a:t>zvolíme ľubovoľné rovnobežné priamky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 </a:t>
            </a:r>
            <a:r>
              <a:rPr lang="sk-SK" sz="1200" dirty="0" err="1" smtClean="0">
                <a:sym typeface="Symbol"/>
              </a:rPr>
              <a:t>incidujúce</a:t>
            </a:r>
            <a:r>
              <a:rPr lang="sk-SK" sz="1200" dirty="0" smtClean="0">
                <a:sym typeface="Symbol"/>
              </a:rPr>
              <a:t> s bodmi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.</a:t>
            </a:r>
            <a:endParaRPr lang="sk-SK" sz="1200" b="1" dirty="0" smtClean="0">
              <a:sym typeface="Symbol"/>
            </a:endParaRPr>
          </a:p>
          <a:p>
            <a:r>
              <a:rPr lang="sk-SK" sz="1200" b="1" dirty="0" smtClean="0"/>
              <a:t>A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aseline="30000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 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aseline="30000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b="1" dirty="0" smtClean="0">
                <a:sym typeface="Symbol"/>
              </a:rPr>
              <a:t>b </a:t>
            </a:r>
            <a:r>
              <a:rPr lang="sk-SK" sz="1200" dirty="0" smtClean="0">
                <a:sym typeface="Symbol"/>
              </a:rPr>
              <a:t>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aseline="30000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 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dirty="0" smtClean="0">
                <a:sym typeface="Symbol"/>
              </a:rPr>
              <a:t>Body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 sme pomocou rovnobežiek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 premietli na stopu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dirty="0" smtClean="0">
                <a:sym typeface="Symbol"/>
              </a:rPr>
              <a:t>Platí: (</a:t>
            </a:r>
            <a:r>
              <a:rPr lang="sk-SK" sz="1200" b="1" dirty="0" smtClean="0"/>
              <a:t>A</a:t>
            </a:r>
            <a:r>
              <a:rPr lang="sk-SK" sz="1200" dirty="0" smtClean="0"/>
              <a:t>,</a:t>
            </a:r>
            <a:r>
              <a:rPr lang="sk-SK" sz="1200" b="1" dirty="0" smtClean="0"/>
              <a:t> B</a:t>
            </a:r>
            <a:r>
              <a:rPr lang="sk-SK" sz="1200" dirty="0" smtClean="0"/>
              <a:t>,</a:t>
            </a:r>
            <a:r>
              <a:rPr lang="sk-SK" sz="1200" b="1" dirty="0" smtClean="0"/>
              <a:t> C</a:t>
            </a:r>
            <a:r>
              <a:rPr lang="sk-SK" sz="1200" dirty="0" smtClean="0"/>
              <a:t>)</a:t>
            </a:r>
            <a:r>
              <a:rPr lang="sk-SK" sz="1200" b="1" dirty="0" smtClean="0"/>
              <a:t> </a:t>
            </a:r>
            <a:r>
              <a:rPr lang="sk-SK" sz="1200" dirty="0" smtClean="0"/>
              <a:t>= (</a:t>
            </a:r>
            <a:r>
              <a:rPr lang="sk-SK" sz="1200" b="1" dirty="0" smtClean="0"/>
              <a:t>A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,</a:t>
            </a:r>
            <a:r>
              <a:rPr lang="sk-SK" sz="1200" b="1" baseline="-25000" dirty="0" smtClean="0">
                <a:sym typeface="Symbol"/>
              </a:rPr>
              <a:t> </a:t>
            </a:r>
            <a:r>
              <a:rPr lang="sk-SK" sz="1200" b="1" dirty="0" smtClean="0"/>
              <a:t>B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,</a:t>
            </a:r>
            <a:r>
              <a:rPr lang="sk-SK" sz="1200" b="1" baseline="30000" dirty="0" smtClean="0">
                <a:sym typeface="Symbol"/>
              </a:rPr>
              <a:t> </a:t>
            </a:r>
            <a:r>
              <a:rPr lang="sk-SK" sz="1200" b="1" dirty="0" smtClean="0"/>
              <a:t>C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).</a:t>
            </a:r>
          </a:p>
          <a:p>
            <a:r>
              <a:rPr lang="sk-SK" sz="1200" dirty="0" smtClean="0">
                <a:sym typeface="Symbol"/>
              </a:rPr>
              <a:t>Bod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ľ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je </a:t>
            </a:r>
            <a:r>
              <a:rPr lang="sk-SK" sz="1200" dirty="0" err="1" smtClean="0">
                <a:sym typeface="Symbol"/>
              </a:rPr>
              <a:t>úbežník</a:t>
            </a:r>
            <a:r>
              <a:rPr lang="sk-SK" sz="1200" dirty="0" smtClean="0">
                <a:sym typeface="Symbol"/>
              </a:rPr>
              <a:t> priamok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dirty="0" smtClean="0">
                <a:sym typeface="Symbol"/>
              </a:rPr>
              <a:t>, 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dirty="0" smtClean="0">
                <a:sym typeface="Symbol"/>
              </a:rPr>
              <a:t>.</a:t>
            </a:r>
          </a:p>
          <a:p>
            <a:endParaRPr lang="en-US" sz="1200" dirty="0" smtClean="0">
              <a:sym typeface="Symbol"/>
            </a:endParaRPr>
          </a:p>
          <a:p>
            <a:r>
              <a:rPr lang="sk-SK" sz="1200" dirty="0" smtClean="0">
                <a:sym typeface="Symbol"/>
              </a:rPr>
              <a:t>(</a:t>
            </a:r>
            <a:r>
              <a:rPr lang="sk-SK" sz="1200" b="1" dirty="0" smtClean="0"/>
              <a:t>A</a:t>
            </a:r>
            <a:r>
              <a:rPr lang="en-US" sz="1200" b="1" baseline="-25000" dirty="0" smtClean="0"/>
              <a:t>s</a:t>
            </a:r>
            <a:r>
              <a:rPr lang="sk-SK" sz="1200" dirty="0" smtClean="0"/>
              <a:t>,</a:t>
            </a:r>
            <a:r>
              <a:rPr lang="sk-SK" sz="1200" baseline="-25000" dirty="0" smtClean="0"/>
              <a:t> </a:t>
            </a:r>
            <a:r>
              <a:rPr lang="sk-SK" sz="1200" b="1" dirty="0" smtClean="0"/>
              <a:t>B</a:t>
            </a:r>
            <a:r>
              <a:rPr lang="en-US" sz="1200" b="1" baseline="-25000" dirty="0" smtClean="0"/>
              <a:t>s</a:t>
            </a:r>
            <a:r>
              <a:rPr lang="sk-SK" sz="1200" dirty="0" smtClean="0"/>
              <a:t>,</a:t>
            </a:r>
            <a:r>
              <a:rPr lang="sk-SK" sz="1200" b="1" baseline="-25000" dirty="0" smtClean="0"/>
              <a:t> </a:t>
            </a:r>
            <a:r>
              <a:rPr lang="sk-SK" sz="1200" b="1" dirty="0" smtClean="0"/>
              <a:t>C</a:t>
            </a:r>
            <a:r>
              <a:rPr lang="en-US" sz="1200" b="1" baseline="-25000" dirty="0" smtClean="0"/>
              <a:t>s</a:t>
            </a:r>
            <a:r>
              <a:rPr lang="sk-SK" sz="1200" dirty="0" smtClean="0"/>
              <a:t>)</a:t>
            </a:r>
            <a:r>
              <a:rPr lang="sk-SK" sz="1200" b="1" dirty="0" smtClean="0"/>
              <a:t> </a:t>
            </a:r>
            <a:r>
              <a:rPr lang="sk-SK" sz="1200" dirty="0" smtClean="0">
                <a:sym typeface="Symbol"/>
              </a:rPr>
              <a:t></a:t>
            </a:r>
            <a:r>
              <a:rPr lang="sk-SK" sz="1200" dirty="0" smtClean="0"/>
              <a:t> (</a:t>
            </a:r>
            <a:r>
              <a:rPr lang="sk-SK" sz="1200" b="1" dirty="0" smtClean="0"/>
              <a:t>A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,</a:t>
            </a:r>
            <a:r>
              <a:rPr lang="sk-SK" sz="1200" baseline="-25000" dirty="0" smtClean="0"/>
              <a:t> </a:t>
            </a:r>
            <a:r>
              <a:rPr lang="sk-SK" sz="1200" b="1" dirty="0" smtClean="0"/>
              <a:t>B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,</a:t>
            </a:r>
            <a:r>
              <a:rPr lang="sk-SK" sz="1200" baseline="30000" dirty="0" smtClean="0">
                <a:sym typeface="Symbol"/>
              </a:rPr>
              <a:t> </a:t>
            </a:r>
            <a:r>
              <a:rPr lang="sk-SK" sz="1200" b="1" dirty="0" smtClean="0"/>
              <a:t>C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)</a:t>
            </a:r>
            <a:endParaRPr lang="en-US" sz="1200" dirty="0" smtClean="0">
              <a:sym typeface="Symbol"/>
            </a:endParaRPr>
          </a:p>
          <a:p>
            <a:r>
              <a:rPr lang="sk-SK" sz="1200" dirty="0" smtClean="0">
                <a:sym typeface="Symbol"/>
              </a:rPr>
              <a:t>Stred úsečky </a:t>
            </a:r>
            <a:r>
              <a:rPr lang="sk-SK" sz="1200" b="1" dirty="0" smtClean="0">
                <a:sym typeface="Symbol"/>
              </a:rPr>
              <a:t>AB </a:t>
            </a:r>
            <a:r>
              <a:rPr lang="sk-SK" sz="1200" dirty="0" smtClean="0">
                <a:sym typeface="Symbol"/>
              </a:rPr>
              <a:t>sa nezobrazuje do stredu úsečky </a:t>
            </a:r>
            <a:r>
              <a:rPr lang="sk-SK" sz="1200" b="1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err="1" smtClean="0">
                <a:sym typeface="Symbol"/>
              </a:rPr>
              <a:t>B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.</a:t>
            </a:r>
            <a:endParaRPr lang="sk-SK" sz="1200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1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6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9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/>
      <p:bldP spid="144" grpId="0"/>
      <p:bldP spid="147" grpId="0"/>
      <p:bldP spid="176" grpId="0"/>
      <p:bldP spid="120" grpId="0"/>
      <p:bldP spid="121" grpId="0"/>
      <p:bldP spid="122" grpId="0"/>
      <p:bldP spid="159" grpId="0"/>
      <p:bldP spid="158" grpId="0"/>
      <p:bldP spid="207" grpId="0"/>
      <p:bldP spid="149" grpId="0"/>
      <p:bldP spid="160" grpId="0"/>
      <p:bldP spid="183" grpId="0"/>
      <p:bldP spid="184" grpId="0"/>
      <p:bldP spid="182" grpId="0"/>
      <p:bldP spid="187" grpId="0" animBg="1"/>
      <p:bldP spid="188" grpId="0" animBg="1"/>
      <p:bldP spid="105" grpId="0" animBg="1"/>
      <p:bldP spid="107" grpId="0" animBg="1"/>
      <p:bldP spid="110" grpId="0"/>
      <p:bldP spid="111" grpId="0"/>
      <p:bldP spid="112" grpId="0"/>
      <p:bldP spid="113" grpId="0"/>
      <p:bldP spid="115" grpId="0"/>
      <p:bldP spid="117" grpId="0" animBg="1"/>
      <p:bldP spid="119" grpId="0" animBg="1"/>
      <p:bldP spid="123" grpId="0" animBg="1"/>
      <p:bldP spid="124" grpId="0" animBg="1"/>
      <p:bldP spid="125" grpId="0" animBg="1"/>
      <p:bldP spid="126" grpId="0" animBg="1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59787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Daný je stredový priemet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ktorá leží na priamke </a:t>
            </a:r>
            <a:r>
              <a:rPr lang="sk-SK" sz="1400" b="1" dirty="0" smtClean="0">
                <a:solidFill>
                  <a:srgbClr val="FF0000"/>
                </a:solidFill>
              </a:rPr>
              <a:t>m </a:t>
            </a:r>
            <a:r>
              <a:rPr lang="sk-SK" sz="1400" dirty="0" smtClean="0">
                <a:solidFill>
                  <a:srgbClr val="FF0000"/>
                </a:solidFill>
              </a:rPr>
              <a:t>v rovine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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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a 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  <a:r>
              <a:rPr lang="sk-SK" sz="1400" dirty="0" smtClean="0">
                <a:solidFill>
                  <a:srgbClr val="FF0000"/>
                </a:solidFill>
              </a:rPr>
              <a:t>Rozdeľte úsečku </a:t>
            </a:r>
            <a:r>
              <a:rPr lang="sk-SK" sz="1400" b="1" dirty="0" smtClean="0">
                <a:solidFill>
                  <a:srgbClr val="FF0000"/>
                </a:solidFill>
              </a:rPr>
              <a:t>AB </a:t>
            </a:r>
            <a:r>
              <a:rPr lang="sk-SK" sz="1400" dirty="0" smtClean="0">
                <a:solidFill>
                  <a:srgbClr val="FF0000"/>
                </a:solidFill>
              </a:rPr>
              <a:t>na 5 zhodných úsečiek.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5" name="BlokTextu 53"/>
          <p:cNvSpPr txBox="1">
            <a:spLocks noChangeArrowheads="1"/>
          </p:cNvSpPr>
          <p:nvPr/>
        </p:nvSpPr>
        <p:spPr bwMode="auto">
          <a:xfrm>
            <a:off x="0" y="766800"/>
            <a:ext cx="72327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S15a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533400" y="2305056"/>
            <a:ext cx="3483429" cy="1906414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413658" y="2526470"/>
            <a:ext cx="33243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171657" y="4066365"/>
            <a:ext cx="3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7994" y="2482757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1994287" y="3111561"/>
            <a:ext cx="1066345" cy="5835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1836186" y="2748270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3038036" y="3422308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H="1">
            <a:off x="738187" y="2526797"/>
            <a:ext cx="2043263" cy="1526091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Line 31"/>
          <p:cNvSpPr>
            <a:spLocks noChangeShapeType="1"/>
          </p:cNvSpPr>
          <p:nvPr/>
        </p:nvSpPr>
        <p:spPr bwMode="auto">
          <a:xfrm>
            <a:off x="2782490" y="2526470"/>
            <a:ext cx="359735" cy="1531180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 Box 34"/>
          <p:cNvSpPr txBox="1">
            <a:spLocks noChangeArrowheads="1"/>
          </p:cNvSpPr>
          <p:nvPr/>
        </p:nvSpPr>
        <p:spPr bwMode="auto">
          <a:xfrm>
            <a:off x="493373" y="4017767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30000" dirty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2" name="Text Box 35"/>
          <p:cNvSpPr txBox="1">
            <a:spLocks noChangeArrowheads="1"/>
          </p:cNvSpPr>
          <p:nvPr/>
        </p:nvSpPr>
        <p:spPr bwMode="auto">
          <a:xfrm>
            <a:off x="3057307" y="4017767"/>
            <a:ext cx="50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30000" dirty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2695616" y="2204864"/>
            <a:ext cx="42832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17"/>
          <p:cNvSpPr>
            <a:spLocks noChangeArrowheads="1"/>
          </p:cNvSpPr>
          <p:nvPr/>
        </p:nvSpPr>
        <p:spPr bwMode="auto">
          <a:xfrm flipV="1">
            <a:off x="2760184" y="2507197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Line 6"/>
          <p:cNvSpPr>
            <a:spLocks noChangeShapeType="1"/>
          </p:cNvSpPr>
          <p:nvPr/>
        </p:nvSpPr>
        <p:spPr bwMode="auto">
          <a:xfrm>
            <a:off x="323528" y="4061790"/>
            <a:ext cx="38021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33"/>
          <p:cNvSpPr>
            <a:spLocks noChangeArrowheads="1"/>
          </p:cNvSpPr>
          <p:nvPr/>
        </p:nvSpPr>
        <p:spPr bwMode="auto">
          <a:xfrm flipV="1">
            <a:off x="720247" y="4042467"/>
            <a:ext cx="40939" cy="3864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bdĺžnik 52"/>
          <p:cNvSpPr/>
          <p:nvPr/>
        </p:nvSpPr>
        <p:spPr>
          <a:xfrm>
            <a:off x="1327446" y="2794797"/>
            <a:ext cx="4122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m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cxnSp>
        <p:nvCxnSpPr>
          <p:cNvPr id="55" name="Rovná spojnica 54"/>
          <p:cNvCxnSpPr>
            <a:stCxn id="52" idx="7"/>
          </p:cNvCxnSpPr>
          <p:nvPr/>
        </p:nvCxnSpPr>
        <p:spPr>
          <a:xfrm>
            <a:off x="755191" y="4075453"/>
            <a:ext cx="1229595" cy="11812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ovná spojnica 59"/>
          <p:cNvCxnSpPr/>
          <p:nvPr/>
        </p:nvCxnSpPr>
        <p:spPr>
          <a:xfrm>
            <a:off x="737358" y="4058615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ovná spojnica 62"/>
          <p:cNvCxnSpPr/>
          <p:nvPr/>
        </p:nvCxnSpPr>
        <p:spPr>
          <a:xfrm>
            <a:off x="941103" y="4252580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ovná spojnica 63"/>
          <p:cNvCxnSpPr/>
          <p:nvPr/>
        </p:nvCxnSpPr>
        <p:spPr>
          <a:xfrm>
            <a:off x="1144848" y="4446545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Rovná spojnica 64"/>
          <p:cNvCxnSpPr/>
          <p:nvPr/>
        </p:nvCxnSpPr>
        <p:spPr>
          <a:xfrm>
            <a:off x="1547664" y="4834930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ovná spojnica 65"/>
          <p:cNvCxnSpPr/>
          <p:nvPr/>
        </p:nvCxnSpPr>
        <p:spPr>
          <a:xfrm>
            <a:off x="1346958" y="4643765"/>
            <a:ext cx="200626" cy="192740"/>
          </a:xfrm>
          <a:prstGeom prst="line">
            <a:avLst/>
          </a:prstGeom>
          <a:ln>
            <a:solidFill>
              <a:schemeClr val="tx1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Rovná spojnica 67"/>
          <p:cNvCxnSpPr/>
          <p:nvPr/>
        </p:nvCxnSpPr>
        <p:spPr>
          <a:xfrm flipV="1">
            <a:off x="1749018" y="4065825"/>
            <a:ext cx="1395884" cy="962023"/>
          </a:xfrm>
          <a:prstGeom prst="line">
            <a:avLst/>
          </a:prstGeom>
          <a:ln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Rovná spojnica 68"/>
          <p:cNvCxnSpPr/>
          <p:nvPr/>
        </p:nvCxnSpPr>
        <p:spPr>
          <a:xfrm flipV="1">
            <a:off x="1547990" y="4055382"/>
            <a:ext cx="1129197" cy="778225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flipV="1">
            <a:off x="1347413" y="4059302"/>
            <a:ext cx="839932" cy="578869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ovná spojnica 75"/>
          <p:cNvCxnSpPr/>
          <p:nvPr/>
        </p:nvCxnSpPr>
        <p:spPr>
          <a:xfrm flipV="1">
            <a:off x="1144689" y="4064587"/>
            <a:ext cx="552269" cy="380617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ovná spojnica 77"/>
          <p:cNvCxnSpPr/>
          <p:nvPr/>
        </p:nvCxnSpPr>
        <p:spPr>
          <a:xfrm flipV="1">
            <a:off x="942527" y="4069873"/>
            <a:ext cx="260772" cy="179722"/>
          </a:xfrm>
          <a:prstGeom prst="line">
            <a:avLst/>
          </a:prstGeom>
          <a:ln>
            <a:solidFill>
              <a:schemeClr val="tx1"/>
            </a:solidFill>
            <a:prstDash val="sysDot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BlokTextu 79"/>
          <p:cNvSpPr txBox="1"/>
          <p:nvPr/>
        </p:nvSpPr>
        <p:spPr>
          <a:xfrm>
            <a:off x="683568" y="4197273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/>
              <a:t>1</a:t>
            </a:r>
            <a:endParaRPr lang="sk-SK" sz="1200" dirty="0"/>
          </a:p>
        </p:txBody>
      </p:sp>
      <p:sp>
        <p:nvSpPr>
          <p:cNvPr id="81" name="BlokTextu 80"/>
          <p:cNvSpPr txBox="1"/>
          <p:nvPr/>
        </p:nvSpPr>
        <p:spPr>
          <a:xfrm>
            <a:off x="888361" y="4383014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2</a:t>
            </a:r>
            <a:endParaRPr lang="sk-SK" sz="1200" dirty="0"/>
          </a:p>
        </p:txBody>
      </p:sp>
      <p:sp>
        <p:nvSpPr>
          <p:cNvPr id="82" name="BlokTextu 81"/>
          <p:cNvSpPr txBox="1"/>
          <p:nvPr/>
        </p:nvSpPr>
        <p:spPr>
          <a:xfrm>
            <a:off x="1126111" y="4592161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3</a:t>
            </a:r>
            <a:endParaRPr lang="sk-SK" sz="1200" dirty="0"/>
          </a:p>
        </p:txBody>
      </p:sp>
      <p:sp>
        <p:nvSpPr>
          <p:cNvPr id="83" name="BlokTextu 82"/>
          <p:cNvSpPr txBox="1"/>
          <p:nvPr/>
        </p:nvSpPr>
        <p:spPr>
          <a:xfrm>
            <a:off x="1293942" y="47823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4</a:t>
            </a:r>
            <a:endParaRPr lang="sk-SK" sz="1200" dirty="0"/>
          </a:p>
        </p:txBody>
      </p:sp>
      <p:sp>
        <p:nvSpPr>
          <p:cNvPr id="84" name="BlokTextu 83"/>
          <p:cNvSpPr txBox="1"/>
          <p:nvPr/>
        </p:nvSpPr>
        <p:spPr>
          <a:xfrm>
            <a:off x="1509966" y="49813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ym typeface="Symbol"/>
              </a:rPr>
              <a:t>5</a:t>
            </a:r>
            <a:endParaRPr lang="sk-SK" sz="1200" dirty="0"/>
          </a:p>
        </p:txBody>
      </p:sp>
      <p:sp>
        <p:nvSpPr>
          <p:cNvPr id="85" name="Line 30"/>
          <p:cNvSpPr>
            <a:spLocks noChangeShapeType="1"/>
          </p:cNvSpPr>
          <p:nvPr/>
        </p:nvSpPr>
        <p:spPr bwMode="auto">
          <a:xfrm flipH="1">
            <a:off x="1209272" y="2524125"/>
            <a:ext cx="1576790" cy="1541530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Line 30"/>
          <p:cNvSpPr>
            <a:spLocks noChangeShapeType="1"/>
          </p:cNvSpPr>
          <p:nvPr/>
        </p:nvSpPr>
        <p:spPr bwMode="auto">
          <a:xfrm flipH="1">
            <a:off x="1703703" y="2532136"/>
            <a:ext cx="1077032" cy="1530540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Line 30"/>
          <p:cNvSpPr>
            <a:spLocks noChangeShapeType="1"/>
          </p:cNvSpPr>
          <p:nvPr/>
        </p:nvSpPr>
        <p:spPr bwMode="auto">
          <a:xfrm flipH="1">
            <a:off x="2189199" y="2525769"/>
            <a:ext cx="592722" cy="1530950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30"/>
          <p:cNvSpPr>
            <a:spLocks noChangeShapeType="1"/>
          </p:cNvSpPr>
          <p:nvPr/>
        </p:nvSpPr>
        <p:spPr bwMode="auto">
          <a:xfrm flipH="1">
            <a:off x="2680651" y="2532136"/>
            <a:ext cx="97106" cy="1527562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bdĺžnik 88"/>
          <p:cNvSpPr/>
          <p:nvPr/>
        </p:nvSpPr>
        <p:spPr>
          <a:xfrm>
            <a:off x="3643975" y="3760922"/>
            <a:ext cx="4106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P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m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90" name="Obdĺžnik 89"/>
          <p:cNvSpPr/>
          <p:nvPr/>
        </p:nvSpPr>
        <p:spPr>
          <a:xfrm>
            <a:off x="815002" y="2187286"/>
            <a:ext cx="4876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m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91" name="Oval 17"/>
          <p:cNvSpPr>
            <a:spLocks noChangeArrowheads="1"/>
          </p:cNvSpPr>
          <p:nvPr/>
        </p:nvSpPr>
        <p:spPr bwMode="auto">
          <a:xfrm flipV="1">
            <a:off x="923862" y="2507976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17"/>
          <p:cNvSpPr>
            <a:spLocks noChangeArrowheads="1"/>
          </p:cNvSpPr>
          <p:nvPr/>
        </p:nvSpPr>
        <p:spPr bwMode="auto">
          <a:xfrm flipV="1">
            <a:off x="3720418" y="4037239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BlokTextu 92"/>
          <p:cNvSpPr txBox="1"/>
          <p:nvPr/>
        </p:nvSpPr>
        <p:spPr>
          <a:xfrm>
            <a:off x="1085233" y="40331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ym typeface="Symbol"/>
              </a:rPr>
              <a:t>C</a:t>
            </a:r>
            <a:r>
              <a:rPr lang="sk-SK" sz="1200" b="1" baseline="30000" dirty="0" smtClean="0">
                <a:sym typeface="Symbol"/>
              </a:rPr>
              <a:t></a:t>
            </a:r>
            <a:endParaRPr lang="sk-SK" sz="1200" b="1" dirty="0"/>
          </a:p>
        </p:txBody>
      </p:sp>
      <p:sp>
        <p:nvSpPr>
          <p:cNvPr id="94" name="BlokTextu 93"/>
          <p:cNvSpPr txBox="1"/>
          <p:nvPr/>
        </p:nvSpPr>
        <p:spPr>
          <a:xfrm>
            <a:off x="1586782" y="4033156"/>
            <a:ext cx="346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ym typeface="Symbol"/>
              </a:rPr>
              <a:t>D</a:t>
            </a:r>
            <a:r>
              <a:rPr lang="sk-SK" sz="1200" b="1" baseline="30000" dirty="0" smtClean="0">
                <a:sym typeface="Symbol"/>
              </a:rPr>
              <a:t></a:t>
            </a:r>
            <a:endParaRPr lang="sk-SK" sz="1200" b="1" dirty="0"/>
          </a:p>
        </p:txBody>
      </p:sp>
      <p:sp>
        <p:nvSpPr>
          <p:cNvPr id="95" name="BlokTextu 94"/>
          <p:cNvSpPr txBox="1"/>
          <p:nvPr/>
        </p:nvSpPr>
        <p:spPr>
          <a:xfrm>
            <a:off x="2090838" y="403315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endParaRPr lang="sk-SK" sz="1200" b="1" dirty="0"/>
          </a:p>
        </p:txBody>
      </p:sp>
      <p:sp>
        <p:nvSpPr>
          <p:cNvPr id="96" name="BlokTextu 95"/>
          <p:cNvSpPr txBox="1"/>
          <p:nvPr/>
        </p:nvSpPr>
        <p:spPr>
          <a:xfrm>
            <a:off x="2594894" y="4033156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ym typeface="Symbol"/>
              </a:rPr>
              <a:t>F</a:t>
            </a:r>
            <a:r>
              <a:rPr lang="sk-SK" sz="1200" b="1" baseline="30000" dirty="0" smtClean="0">
                <a:sym typeface="Symbol"/>
              </a:rPr>
              <a:t></a:t>
            </a:r>
            <a:endParaRPr lang="sk-SK" sz="1200" b="1" dirty="0"/>
          </a:p>
        </p:txBody>
      </p:sp>
      <p:sp>
        <p:nvSpPr>
          <p:cNvPr id="98" name="BlokTextu 97"/>
          <p:cNvSpPr txBox="1"/>
          <p:nvPr/>
        </p:nvSpPr>
        <p:spPr>
          <a:xfrm>
            <a:off x="1974940" y="3140968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err="1" smtClean="0">
                <a:sym typeface="Symbol"/>
              </a:rPr>
              <a:t>C</a:t>
            </a:r>
            <a:r>
              <a:rPr lang="sk-SK" sz="1200" b="1" baseline="-25000" dirty="0" err="1" smtClean="0">
                <a:sym typeface="Symbol"/>
              </a:rPr>
              <a:t>s</a:t>
            </a:r>
            <a:endParaRPr lang="sk-SK" sz="1200" b="1" dirty="0"/>
          </a:p>
        </p:txBody>
      </p:sp>
      <p:sp>
        <p:nvSpPr>
          <p:cNvPr id="99" name="BlokTextu 98"/>
          <p:cNvSpPr txBox="1"/>
          <p:nvPr/>
        </p:nvSpPr>
        <p:spPr>
          <a:xfrm>
            <a:off x="2162846" y="3242236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err="1" smtClean="0">
                <a:sym typeface="Symbol"/>
              </a:rPr>
              <a:t>D</a:t>
            </a:r>
            <a:r>
              <a:rPr lang="sk-SK" sz="1200" b="1" baseline="-25000" dirty="0" err="1" smtClean="0">
                <a:sym typeface="Symbol"/>
              </a:rPr>
              <a:t>s</a:t>
            </a:r>
            <a:endParaRPr lang="sk-SK" sz="1200" b="1" dirty="0"/>
          </a:p>
        </p:txBody>
      </p:sp>
      <p:sp>
        <p:nvSpPr>
          <p:cNvPr id="100" name="BlokTextu 99"/>
          <p:cNvSpPr txBox="1"/>
          <p:nvPr/>
        </p:nvSpPr>
        <p:spPr>
          <a:xfrm>
            <a:off x="2371555" y="3366518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-25000" dirty="0" smtClean="0">
                <a:sym typeface="Symbol"/>
              </a:rPr>
              <a:t>s</a:t>
            </a:r>
            <a:endParaRPr lang="sk-SK" sz="1200" b="1" dirty="0"/>
          </a:p>
        </p:txBody>
      </p:sp>
      <p:sp>
        <p:nvSpPr>
          <p:cNvPr id="101" name="BlokTextu 100"/>
          <p:cNvSpPr txBox="1"/>
          <p:nvPr/>
        </p:nvSpPr>
        <p:spPr>
          <a:xfrm>
            <a:off x="2666902" y="3512041"/>
            <a:ext cx="336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err="1" smtClean="0">
                <a:sym typeface="Symbol"/>
              </a:rPr>
              <a:t>F</a:t>
            </a:r>
            <a:r>
              <a:rPr lang="sk-SK" sz="1200" b="1" baseline="-25000" dirty="0" err="1" smtClean="0">
                <a:sym typeface="Symbol"/>
              </a:rPr>
              <a:t>s</a:t>
            </a:r>
            <a:endParaRPr lang="sk-SK" sz="1200" b="1" dirty="0"/>
          </a:p>
        </p:txBody>
      </p:sp>
      <p:sp>
        <p:nvSpPr>
          <p:cNvPr id="102" name="Oval 17"/>
          <p:cNvSpPr>
            <a:spLocks noChangeArrowheads="1"/>
          </p:cNvSpPr>
          <p:nvPr/>
        </p:nvSpPr>
        <p:spPr bwMode="auto">
          <a:xfrm flipV="1">
            <a:off x="2100153" y="3157160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Oval 17"/>
          <p:cNvSpPr>
            <a:spLocks noChangeArrowheads="1"/>
          </p:cNvSpPr>
          <p:nvPr/>
        </p:nvSpPr>
        <p:spPr bwMode="auto">
          <a:xfrm flipV="1">
            <a:off x="2252553" y="3238980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Oval 17"/>
          <p:cNvSpPr>
            <a:spLocks noChangeArrowheads="1"/>
          </p:cNvSpPr>
          <p:nvPr/>
        </p:nvSpPr>
        <p:spPr bwMode="auto">
          <a:xfrm flipV="1">
            <a:off x="2442265" y="3339898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Oval 17"/>
          <p:cNvSpPr>
            <a:spLocks noChangeArrowheads="1"/>
          </p:cNvSpPr>
          <p:nvPr/>
        </p:nvSpPr>
        <p:spPr bwMode="auto">
          <a:xfrm flipV="1">
            <a:off x="2701629" y="3487964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BlokTextu 105"/>
          <p:cNvSpPr txBox="1"/>
          <p:nvPr/>
        </p:nvSpPr>
        <p:spPr>
          <a:xfrm>
            <a:off x="4788024" y="836712"/>
            <a:ext cx="4320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/>
              <a:t>1) </a:t>
            </a:r>
            <a:r>
              <a:rPr lang="sk-SK" sz="1400" dirty="0" smtClean="0"/>
              <a:t>Na </a:t>
            </a:r>
            <a:r>
              <a:rPr lang="sk-SK" sz="1400" dirty="0" err="1" smtClean="0"/>
              <a:t>úbežnici</a:t>
            </a:r>
            <a:r>
              <a:rPr lang="sk-SK" sz="1400" dirty="0" smtClean="0"/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 </a:t>
            </a:r>
            <a:r>
              <a:rPr lang="sk-SK" sz="1400" dirty="0" smtClean="0"/>
              <a:t>zvolíme ľubovoľný </a:t>
            </a:r>
            <a:r>
              <a:rPr lang="sk-SK" sz="1400" dirty="0" err="1" smtClean="0"/>
              <a:t>úbežník</a:t>
            </a:r>
            <a:r>
              <a:rPr lang="sk-SK" sz="1400" dirty="0" smtClean="0"/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2)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priamky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Priamky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sú navzájom rovnobežné.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3) 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   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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4)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Úsečku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rozdelíme na 5 zhodných úsečiek.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5)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priamky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ľ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6)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Určíme priesečníky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m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m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m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m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b="1" baseline="-25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7)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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AC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= 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CD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 = 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DE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 = 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EF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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= </a:t>
            </a:r>
            <a:r>
              <a:rPr lang="sk-SK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FB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/>
              </a:rPr>
              <a:t></a:t>
            </a:r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endParaRPr lang="en-US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en-US" sz="1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Pozn</a:t>
            </a:r>
            <a:r>
              <a:rPr lang="sk-SK" sz="1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ámka</a:t>
            </a:r>
            <a:r>
              <a:rPr lang="sk-SK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: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 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 </a:t>
            </a:r>
            <a:r>
              <a:rPr lang="sk-SK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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AB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 </a:t>
            </a:r>
            <a:endParaRPr lang="sk-SK" sz="1400" dirty="0"/>
          </a:p>
        </p:txBody>
      </p:sp>
      <p:sp>
        <p:nvSpPr>
          <p:cNvPr id="107" name="Obdĺžnik 106"/>
          <p:cNvSpPr/>
          <p:nvPr/>
        </p:nvSpPr>
        <p:spPr>
          <a:xfrm>
            <a:off x="917922" y="3769295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08" name="Obdĺžnik 107"/>
          <p:cNvSpPr/>
          <p:nvPr/>
        </p:nvSpPr>
        <p:spPr>
          <a:xfrm>
            <a:off x="3058876" y="3769295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b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09" name="Obdĺžnik 108"/>
          <p:cNvSpPr/>
          <p:nvPr/>
        </p:nvSpPr>
        <p:spPr>
          <a:xfrm>
            <a:off x="1319626" y="3769295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c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10" name="Obdĺžnik 109"/>
          <p:cNvSpPr/>
          <p:nvPr/>
        </p:nvSpPr>
        <p:spPr>
          <a:xfrm>
            <a:off x="1757678" y="3769295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d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11" name="Obdĺžnik 110"/>
          <p:cNvSpPr/>
          <p:nvPr/>
        </p:nvSpPr>
        <p:spPr>
          <a:xfrm>
            <a:off x="2187062" y="3769295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12" name="Obdĺžnik 111"/>
          <p:cNvSpPr/>
          <p:nvPr/>
        </p:nvSpPr>
        <p:spPr>
          <a:xfrm>
            <a:off x="2674850" y="3769295"/>
            <a:ext cx="311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f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70" name="Zástupný symbol čísla snímky 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26</a:t>
            </a:fld>
            <a:endParaRPr lang="sk-SK" dirty="0"/>
          </a:p>
        </p:txBody>
      </p:sp>
      <p:grpSp>
        <p:nvGrpSpPr>
          <p:cNvPr id="67" name="Skupina 15"/>
          <p:cNvGrpSpPr>
            <a:grpSpLocks/>
          </p:cNvGrpSpPr>
          <p:nvPr/>
        </p:nvGrpSpPr>
        <p:grpSpPr bwMode="auto">
          <a:xfrm>
            <a:off x="50284" y="6373609"/>
            <a:ext cx="1348082" cy="393700"/>
            <a:chOff x="2699794" y="4497810"/>
            <a:chExt cx="1347057" cy="393091"/>
          </a:xfrm>
        </p:grpSpPr>
        <p:pic>
          <p:nvPicPr>
            <p:cNvPr id="71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/>
      <p:bldP spid="42" grpId="0"/>
      <p:bldP spid="45" grpId="0"/>
      <p:bldP spid="46" grpId="0" animBg="1"/>
      <p:bldP spid="52" grpId="0" animBg="1"/>
      <p:bldP spid="80" grpId="0"/>
      <p:bldP spid="81" grpId="0"/>
      <p:bldP spid="82" grpId="0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93" grpId="0"/>
      <p:bldP spid="94" grpId="0"/>
      <p:bldP spid="95" grpId="0"/>
      <p:bldP spid="96" grpId="0"/>
      <p:bldP spid="98" grpId="0"/>
      <p:bldP spid="99" grpId="0"/>
      <p:bldP spid="100" grpId="0"/>
      <p:bldP spid="101" grpId="0"/>
      <p:bldP spid="102" grpId="0" animBg="1"/>
      <p:bldP spid="103" grpId="0" animBg="1"/>
      <p:bldP spid="104" grpId="0" animBg="1"/>
      <p:bldP spid="105" grpId="0" animBg="1"/>
      <p:bldP spid="107" grpId="0"/>
      <p:bldP spid="108" grpId="0"/>
      <p:bldP spid="109" grpId="0"/>
      <p:bldP spid="110" grpId="0"/>
      <p:bldP spid="111" grpId="0"/>
      <p:bldP spid="1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Line 30"/>
          <p:cNvSpPr>
            <a:spLocks noChangeShapeType="1"/>
          </p:cNvSpPr>
          <p:nvPr/>
        </p:nvSpPr>
        <p:spPr bwMode="auto">
          <a:xfrm flipH="1">
            <a:off x="1205801" y="3833446"/>
            <a:ext cx="2014695" cy="1165609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34"/>
          <p:cNvSpPr txBox="1">
            <a:spLocks noChangeArrowheads="1"/>
          </p:cNvSpPr>
          <p:nvPr/>
        </p:nvSpPr>
        <p:spPr bwMode="auto">
          <a:xfrm>
            <a:off x="539999" y="36000"/>
            <a:ext cx="8532000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Dan</a:t>
            </a:r>
            <a:r>
              <a:rPr lang="sk-SK" sz="1400" dirty="0" smtClean="0">
                <a:solidFill>
                  <a:srgbClr val="FF0000"/>
                </a:solidFill>
              </a:rPr>
              <a:t>á je úsečka </a:t>
            </a:r>
            <a:r>
              <a:rPr lang="sk-SK" sz="1400" b="1" dirty="0" smtClean="0">
                <a:solidFill>
                  <a:srgbClr val="FF0000"/>
                </a:solidFill>
              </a:rPr>
              <a:t>AB </a:t>
            </a:r>
            <a:r>
              <a:rPr lang="sk-SK" sz="1400" dirty="0" smtClean="0">
                <a:solidFill>
                  <a:srgbClr val="FF0000"/>
                </a:solidFill>
              </a:rPr>
              <a:t>s deliacimi bodmi </a:t>
            </a:r>
            <a:r>
              <a:rPr lang="sk-SK" sz="1400" b="1" dirty="0" smtClean="0">
                <a:solidFill>
                  <a:srgbClr val="FF0000"/>
                </a:solidFill>
              </a:rPr>
              <a:t>C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</a:rPr>
              <a:t>D </a:t>
            </a:r>
            <a:r>
              <a:rPr lang="sk-SK" sz="1400" dirty="0" smtClean="0">
                <a:solidFill>
                  <a:srgbClr val="FF0000"/>
                </a:solidFill>
              </a:rPr>
              <a:t>a </a:t>
            </a:r>
            <a:r>
              <a:rPr lang="sk-SK" sz="1400" b="1" dirty="0" smtClean="0">
                <a:solidFill>
                  <a:srgbClr val="FF0000"/>
                </a:solidFill>
              </a:rPr>
              <a:t>E</a:t>
            </a:r>
            <a:r>
              <a:rPr lang="sk-SK" sz="1400" dirty="0" smtClean="0">
                <a:solidFill>
                  <a:srgbClr val="FF0000"/>
                </a:solidFill>
              </a:rPr>
              <a:t>. Daný je stredový priemet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ktorá leží na priamke </a:t>
            </a:r>
            <a:r>
              <a:rPr lang="sk-SK" sz="1400" b="1" dirty="0" smtClean="0">
                <a:solidFill>
                  <a:srgbClr val="FF0000"/>
                </a:solidFill>
              </a:rPr>
              <a:t>q </a:t>
            </a:r>
            <a:r>
              <a:rPr lang="sk-SK" sz="1400" dirty="0" smtClean="0">
                <a:solidFill>
                  <a:srgbClr val="FF0000"/>
                </a:solidFill>
              </a:rPr>
              <a:t>v rovine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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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Zobrazte stredový priemet bodov </a:t>
            </a:r>
            <a:r>
              <a:rPr lang="sk-SK" sz="1400" b="1" dirty="0" smtClean="0">
                <a:solidFill>
                  <a:srgbClr val="FF0000"/>
                </a:solidFill>
              </a:rPr>
              <a:t>C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</a:rPr>
              <a:t>D </a:t>
            </a:r>
            <a:r>
              <a:rPr lang="sk-SK" sz="1400" dirty="0" smtClean="0">
                <a:solidFill>
                  <a:srgbClr val="FF0000"/>
                </a:solidFill>
              </a:rPr>
              <a:t>a </a:t>
            </a:r>
            <a:r>
              <a:rPr lang="sk-SK" sz="1400" b="1" dirty="0" smtClean="0">
                <a:solidFill>
                  <a:srgbClr val="FF0000"/>
                </a:solidFill>
              </a:rPr>
              <a:t>E</a:t>
            </a:r>
            <a:r>
              <a:rPr lang="sk-SK" sz="1400" dirty="0" smtClean="0">
                <a:solidFill>
                  <a:srgbClr val="FF0000"/>
                </a:solidFill>
              </a:rPr>
              <a:t>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5" name="BlokTextu 53"/>
          <p:cNvSpPr txBox="1">
            <a:spLocks noChangeArrowheads="1"/>
          </p:cNvSpPr>
          <p:nvPr/>
        </p:nvSpPr>
        <p:spPr bwMode="auto">
          <a:xfrm>
            <a:off x="0" y="766800"/>
            <a:ext cx="736099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S15b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533400" y="3618987"/>
            <a:ext cx="3483429" cy="1906414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>
            <a:off x="413658" y="3840401"/>
            <a:ext cx="332438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171657" y="5380296"/>
            <a:ext cx="3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37994" y="3796688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6" name="Line 24"/>
          <p:cNvSpPr>
            <a:spLocks noChangeShapeType="1"/>
          </p:cNvSpPr>
          <p:nvPr/>
        </p:nvSpPr>
        <p:spPr bwMode="auto">
          <a:xfrm>
            <a:off x="1994287" y="4421834"/>
            <a:ext cx="1066345" cy="58359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25"/>
          <p:cNvSpPr txBox="1">
            <a:spLocks noChangeArrowheads="1"/>
          </p:cNvSpPr>
          <p:nvPr/>
        </p:nvSpPr>
        <p:spPr bwMode="auto">
          <a:xfrm>
            <a:off x="1836186" y="4062201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2902704" y="4689148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H="1">
            <a:off x="764045" y="3838470"/>
            <a:ext cx="2466499" cy="1160045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135784" y="3549526"/>
            <a:ext cx="45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Line 6"/>
          <p:cNvSpPr>
            <a:spLocks noChangeShapeType="1"/>
          </p:cNvSpPr>
          <p:nvPr/>
        </p:nvSpPr>
        <p:spPr bwMode="auto">
          <a:xfrm>
            <a:off x="323528" y="5375721"/>
            <a:ext cx="380215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bdĺžnik 52"/>
          <p:cNvSpPr/>
          <p:nvPr/>
        </p:nvSpPr>
        <p:spPr>
          <a:xfrm>
            <a:off x="1327446" y="4108728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q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86" name="Line 30"/>
          <p:cNvSpPr>
            <a:spLocks noChangeShapeType="1"/>
          </p:cNvSpPr>
          <p:nvPr/>
        </p:nvSpPr>
        <p:spPr bwMode="auto">
          <a:xfrm flipH="1">
            <a:off x="1518885" y="3832502"/>
            <a:ext cx="1712200" cy="1172149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Line 30"/>
          <p:cNvSpPr>
            <a:spLocks noChangeShapeType="1"/>
          </p:cNvSpPr>
          <p:nvPr/>
        </p:nvSpPr>
        <p:spPr bwMode="auto">
          <a:xfrm flipH="1">
            <a:off x="2620461" y="3838640"/>
            <a:ext cx="607555" cy="1159876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Obdĺžnik 88"/>
          <p:cNvSpPr/>
          <p:nvPr/>
        </p:nvSpPr>
        <p:spPr>
          <a:xfrm>
            <a:off x="3490074" y="5354893"/>
            <a:ext cx="3786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P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q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90" name="Obdĺžnik 89"/>
          <p:cNvSpPr/>
          <p:nvPr/>
        </p:nvSpPr>
        <p:spPr>
          <a:xfrm>
            <a:off x="815002" y="3501217"/>
            <a:ext cx="45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00FF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0000FF"/>
                </a:solidFill>
                <a:sym typeface="Symbol"/>
              </a:rPr>
              <a:t>q</a:t>
            </a:r>
            <a:r>
              <a:rPr lang="sk-SK" sz="1400" b="1" baseline="-25000" dirty="0" err="1" smtClean="0">
                <a:solidFill>
                  <a:srgbClr val="0000FF"/>
                </a:solidFill>
                <a:sym typeface="Symbol"/>
              </a:rPr>
              <a:t>s</a:t>
            </a:r>
            <a:endParaRPr lang="sk-SK" sz="1400" dirty="0">
              <a:solidFill>
                <a:srgbClr val="0000FF"/>
              </a:solidFill>
            </a:endParaRPr>
          </a:p>
        </p:txBody>
      </p:sp>
      <p:sp>
        <p:nvSpPr>
          <p:cNvPr id="91" name="Oval 17"/>
          <p:cNvSpPr>
            <a:spLocks noChangeArrowheads="1"/>
          </p:cNvSpPr>
          <p:nvPr/>
        </p:nvSpPr>
        <p:spPr bwMode="auto">
          <a:xfrm flipV="1">
            <a:off x="923862" y="3821907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Oval 17"/>
          <p:cNvSpPr>
            <a:spLocks noChangeArrowheads="1"/>
          </p:cNvSpPr>
          <p:nvPr/>
        </p:nvSpPr>
        <p:spPr bwMode="auto">
          <a:xfrm flipV="1">
            <a:off x="3720418" y="5351170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BlokTextu 97"/>
          <p:cNvSpPr txBox="1"/>
          <p:nvPr/>
        </p:nvSpPr>
        <p:spPr>
          <a:xfrm>
            <a:off x="1889903" y="4456232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err="1" smtClean="0">
                <a:solidFill>
                  <a:srgbClr val="0033CC"/>
                </a:solidFill>
                <a:sym typeface="Symbol"/>
              </a:rPr>
              <a:t>C</a:t>
            </a:r>
            <a:r>
              <a:rPr lang="sk-SK" sz="12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endParaRPr lang="sk-SK" sz="1200" b="1" dirty="0">
              <a:solidFill>
                <a:srgbClr val="0033CC"/>
              </a:solidFill>
            </a:endParaRPr>
          </a:p>
        </p:txBody>
      </p:sp>
      <p:sp>
        <p:nvSpPr>
          <p:cNvPr id="99" name="BlokTextu 98"/>
          <p:cNvSpPr txBox="1"/>
          <p:nvPr/>
        </p:nvSpPr>
        <p:spPr>
          <a:xfrm>
            <a:off x="2101486" y="4534691"/>
            <a:ext cx="352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err="1" smtClean="0">
                <a:solidFill>
                  <a:srgbClr val="0033CC"/>
                </a:solidFill>
                <a:sym typeface="Symbol"/>
              </a:rPr>
              <a:t>D</a:t>
            </a:r>
            <a:r>
              <a:rPr lang="sk-SK" sz="1200" b="1" baseline="-25000" dirty="0" err="1" smtClean="0">
                <a:solidFill>
                  <a:srgbClr val="0033CC"/>
                </a:solidFill>
                <a:sym typeface="Symbol"/>
              </a:rPr>
              <a:t>s</a:t>
            </a:r>
            <a:endParaRPr lang="sk-SK" sz="1200" b="1" dirty="0">
              <a:solidFill>
                <a:srgbClr val="0033CC"/>
              </a:solidFill>
            </a:endParaRPr>
          </a:p>
        </p:txBody>
      </p:sp>
      <p:sp>
        <p:nvSpPr>
          <p:cNvPr id="100" name="BlokTextu 99"/>
          <p:cNvSpPr txBox="1"/>
          <p:nvPr/>
        </p:nvSpPr>
        <p:spPr>
          <a:xfrm>
            <a:off x="2393031" y="4686585"/>
            <a:ext cx="3449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b="1" dirty="0" smtClean="0">
                <a:solidFill>
                  <a:srgbClr val="0033CC"/>
                </a:solidFill>
                <a:sym typeface="Symbol"/>
              </a:rPr>
              <a:t>E</a:t>
            </a:r>
            <a:r>
              <a:rPr lang="sk-SK" sz="1200" b="1" baseline="-25000" dirty="0" smtClean="0">
                <a:solidFill>
                  <a:srgbClr val="0033CC"/>
                </a:solidFill>
                <a:sym typeface="Symbol"/>
              </a:rPr>
              <a:t>s</a:t>
            </a:r>
            <a:endParaRPr lang="sk-SK" sz="1200" b="1" dirty="0">
              <a:solidFill>
                <a:srgbClr val="0033CC"/>
              </a:solidFill>
            </a:endParaRPr>
          </a:p>
        </p:txBody>
      </p:sp>
      <p:sp>
        <p:nvSpPr>
          <p:cNvPr id="102" name="Oval 17"/>
          <p:cNvSpPr>
            <a:spLocks noChangeArrowheads="1"/>
          </p:cNvSpPr>
          <p:nvPr/>
        </p:nvSpPr>
        <p:spPr bwMode="auto">
          <a:xfrm flipV="1">
            <a:off x="2087881" y="4461887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Oval 17"/>
          <p:cNvSpPr>
            <a:spLocks noChangeArrowheads="1"/>
          </p:cNvSpPr>
          <p:nvPr/>
        </p:nvSpPr>
        <p:spPr bwMode="auto">
          <a:xfrm flipV="1">
            <a:off x="2188125" y="4516095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Oval 17"/>
          <p:cNvSpPr>
            <a:spLocks noChangeArrowheads="1"/>
          </p:cNvSpPr>
          <p:nvPr/>
        </p:nvSpPr>
        <p:spPr bwMode="auto">
          <a:xfrm flipV="1">
            <a:off x="2694935" y="4798025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6" name="BlokTextu 105"/>
          <p:cNvSpPr txBox="1"/>
          <p:nvPr/>
        </p:nvSpPr>
        <p:spPr>
          <a:xfrm>
            <a:off x="4644008" y="836712"/>
            <a:ext cx="44999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sk-SK" sz="1400" dirty="0" smtClean="0"/>
              <a:t>Označíme dĺžky úsečiek</a:t>
            </a:r>
          </a:p>
          <a:p>
            <a:pPr marL="342900" indent="-342900"/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AC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k</a:t>
            </a:r>
            <a:r>
              <a:rPr lang="sk-SK" sz="1400" dirty="0" smtClean="0">
                <a:sym typeface="Symbol"/>
              </a:rPr>
              <a:t>, </a:t>
            </a:r>
            <a:r>
              <a:rPr lang="sk-SK" sz="1400" b="1" dirty="0" smtClean="0">
                <a:sym typeface="Symbol"/>
              </a:rPr>
              <a:t>CD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l</a:t>
            </a:r>
            <a:r>
              <a:rPr lang="sk-SK" sz="1400" dirty="0" smtClean="0">
                <a:sym typeface="Symbol"/>
              </a:rPr>
              <a:t>, </a:t>
            </a:r>
            <a:r>
              <a:rPr lang="sk-SK" sz="1400" b="1" dirty="0" smtClean="0">
                <a:sym typeface="Symbol"/>
              </a:rPr>
              <a:t>DE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m</a:t>
            </a:r>
            <a:r>
              <a:rPr lang="sk-SK" sz="1400" dirty="0" smtClean="0">
                <a:sym typeface="Symbol"/>
              </a:rPr>
              <a:t>, </a:t>
            </a:r>
            <a:r>
              <a:rPr lang="sk-SK" sz="1400" b="1" dirty="0" smtClean="0">
                <a:sym typeface="Symbol"/>
              </a:rPr>
              <a:t>EB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n</a:t>
            </a:r>
            <a:r>
              <a:rPr lang="sk-SK" sz="1400" dirty="0" smtClean="0">
                <a:sym typeface="Symbol"/>
              </a:rPr>
              <a:t>.  </a:t>
            </a:r>
          </a:p>
          <a:p>
            <a:pPr marL="342900" indent="-342900"/>
            <a:endParaRPr lang="sk-SK" sz="1400" dirty="0" smtClean="0">
              <a:sym typeface="Symbol"/>
            </a:endParaRPr>
          </a:p>
          <a:p>
            <a:pPr marL="342900" indent="-342900"/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/>
              <a:t>2) </a:t>
            </a:r>
            <a:r>
              <a:rPr lang="sk-SK" sz="1400" dirty="0" smtClean="0"/>
              <a:t>Cez bod 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b="1" dirty="0" smtClean="0"/>
              <a:t> </a:t>
            </a:r>
            <a:r>
              <a:rPr lang="sk-SK" sz="1400" dirty="0" smtClean="0"/>
              <a:t>zostrojíme hlavnú priamku </a:t>
            </a:r>
            <a:r>
              <a:rPr lang="sk-SK" sz="1400" b="1" dirty="0" err="1" smtClean="0"/>
              <a:t>h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/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roviny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endParaRPr lang="sk-SK" sz="14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342900" indent="-342900"/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(pozri </a:t>
            </a:r>
            <a:r>
              <a:rPr lang="sk-SK" sz="14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st</a:t>
            </a:r>
            <a:r>
              <a:rPr lang="en-US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r. 2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).</a:t>
            </a:r>
          </a:p>
          <a:p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3)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 priamku </a:t>
            </a:r>
            <a:r>
              <a:rPr lang="sk-SK" sz="1400" b="1" dirty="0" err="1" smtClean="0"/>
              <a:t>h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/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nanesieme body 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(v tomto poradí)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tak, aby platilo:</a:t>
            </a:r>
          </a:p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=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</a:p>
          <a:p>
            <a:pPr marL="342900" indent="-342900"/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C</a:t>
            </a:r>
            <a:r>
              <a:rPr lang="sk-SK" sz="1400" b="1" baseline="30000" dirty="0" smtClean="0">
                <a:sym typeface="Symbol"/>
              </a:rPr>
              <a:t> 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k</a:t>
            </a:r>
            <a:r>
              <a:rPr lang="sk-SK" sz="1400" dirty="0" smtClean="0">
                <a:sym typeface="Symbol"/>
              </a:rPr>
              <a:t>, </a:t>
            </a:r>
            <a:r>
              <a:rPr lang="sk-SK" sz="1400" b="1" dirty="0" smtClean="0">
                <a:sym typeface="Symbol"/>
              </a:rPr>
              <a:t>C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D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l,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D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E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 =</a:t>
            </a:r>
            <a:r>
              <a:rPr lang="sk-SK" sz="1400" b="1" dirty="0" smtClean="0">
                <a:sym typeface="Symbol"/>
              </a:rPr>
              <a:t> m</a:t>
            </a:r>
            <a:r>
              <a:rPr lang="sk-SK" sz="1400" dirty="0" smtClean="0">
                <a:sym typeface="Symbol"/>
              </a:rPr>
              <a:t>, </a:t>
            </a:r>
            <a:r>
              <a:rPr lang="sk-SK" sz="1400" b="1" dirty="0" smtClean="0">
                <a:sym typeface="Symbol"/>
              </a:rPr>
              <a:t>E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 =</a:t>
            </a:r>
            <a:r>
              <a:rPr lang="sk-SK" sz="1400" b="1" dirty="0" smtClean="0">
                <a:sym typeface="Symbol"/>
              </a:rPr>
              <a:t> n</a:t>
            </a:r>
            <a:r>
              <a:rPr lang="sk-SK" sz="1400" dirty="0" smtClean="0">
                <a:sym typeface="Symbol"/>
              </a:rPr>
              <a:t>.  </a:t>
            </a:r>
          </a:p>
          <a:p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/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4)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priamku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smtClean="0">
                <a:sym typeface="Symbol"/>
              </a:rPr>
              <a:t>a</a:t>
            </a:r>
            <a:r>
              <a:rPr lang="en-US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 </a:t>
            </a:r>
          </a:p>
          <a:p>
            <a:pPr marL="342900" indent="-342900"/>
            <a:r>
              <a:rPr lang="sk-SK" sz="1400" dirty="0" smtClean="0">
                <a:sym typeface="Symbol"/>
              </a:rPr>
              <a:t>Jej priesečník s </a:t>
            </a:r>
            <a:r>
              <a:rPr lang="sk-SK" sz="1400" dirty="0" err="1" smtClean="0">
                <a:sym typeface="Symbol"/>
              </a:rPr>
              <a:t>úbežnicou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označíme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pPr marL="342900" indent="-342900"/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Po</a:t>
            </a:r>
            <a:r>
              <a:rPr lang="en-US" sz="1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zn</a:t>
            </a:r>
            <a:r>
              <a:rPr lang="sk-SK" sz="12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ámka</a:t>
            </a:r>
            <a:r>
              <a:rPr lang="sk-SK" sz="1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  <a:sym typeface="Symbol"/>
              </a:rPr>
              <a:t>: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Ak by bol </a:t>
            </a:r>
            <a:r>
              <a:rPr lang="sk-SK" sz="1200" dirty="0" err="1" smtClean="0">
                <a:latin typeface="Arial" pitchFamily="34" charset="0"/>
                <a:cs typeface="Arial" pitchFamily="34" charset="0"/>
                <a:sym typeface="Symbol"/>
              </a:rPr>
              <a:t>úbežník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2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2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2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 nedostupný v nákresni, môžeme body </a:t>
            </a:r>
            <a:r>
              <a:rPr lang="sk-SK" sz="12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narysovať tak, aby platilo</a:t>
            </a:r>
            <a:r>
              <a:rPr lang="sk-SK" sz="1200" dirty="0" smtClean="0">
                <a:sym typeface="Symbol"/>
              </a:rPr>
              <a:t> </a:t>
            </a:r>
            <a:br>
              <a:rPr lang="sk-SK" sz="1200" dirty="0" smtClean="0">
                <a:sym typeface="Symbol"/>
              </a:rPr>
            </a:br>
            <a:r>
              <a:rPr lang="sk-SK" sz="1200" dirty="0" smtClean="0">
                <a:sym typeface="Symbol"/>
              </a:rPr>
              <a:t>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b="1" baseline="30000" dirty="0" smtClean="0">
                <a:sym typeface="Symbol"/>
              </a:rPr>
              <a:t> </a:t>
            </a:r>
            <a:r>
              <a:rPr lang="sk-SK" sz="1200" dirty="0" smtClean="0">
                <a:sym typeface="Symbol"/>
              </a:rPr>
              <a:t>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dirty="0" err="1" smtClean="0">
                <a:sym typeface="Symbol"/>
              </a:rPr>
              <a:t>x</a:t>
            </a:r>
            <a:r>
              <a:rPr lang="sk-SK" sz="1200" b="1" dirty="0" err="1" smtClean="0">
                <a:sym typeface="Symbol"/>
              </a:rPr>
              <a:t>k</a:t>
            </a:r>
            <a:r>
              <a:rPr lang="sk-SK" sz="1200" dirty="0" smtClean="0">
                <a:sym typeface="Symbol"/>
              </a:rPr>
              <a:t>, </a:t>
            </a:r>
            <a:r>
              <a:rPr lang="sk-SK" sz="1200" b="1" dirty="0" smtClean="0">
                <a:sym typeface="Symbol"/>
              </a:rPr>
              <a:t>C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D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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dirty="0" err="1" smtClean="0">
                <a:sym typeface="Symbol"/>
              </a:rPr>
              <a:t>x</a:t>
            </a:r>
            <a:r>
              <a:rPr lang="sk-SK" sz="1200" b="1" dirty="0" err="1" smtClean="0">
                <a:sym typeface="Symbol"/>
              </a:rPr>
              <a:t>l</a:t>
            </a:r>
            <a:r>
              <a:rPr lang="sk-SK" sz="1200" dirty="0" smtClean="0">
                <a:sym typeface="Symbol"/>
              </a:rPr>
              <a:t>, </a:t>
            </a:r>
            <a:r>
              <a:rPr lang="sk-SK" sz="1200" b="1" dirty="0" smtClean="0">
                <a:sym typeface="Symbol"/>
              </a:rPr>
              <a:t>D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 = </a:t>
            </a:r>
            <a:r>
              <a:rPr lang="sk-SK" sz="1200" dirty="0" err="1" smtClean="0">
                <a:sym typeface="Symbol"/>
              </a:rPr>
              <a:t>x</a:t>
            </a:r>
            <a:r>
              <a:rPr lang="sk-SK" sz="1200" b="1" dirty="0" err="1" smtClean="0">
                <a:sym typeface="Symbol"/>
              </a:rPr>
              <a:t>m</a:t>
            </a:r>
            <a:r>
              <a:rPr lang="sk-SK" sz="1200" dirty="0" smtClean="0">
                <a:sym typeface="Symbol"/>
              </a:rPr>
              <a:t>, </a:t>
            </a:r>
            <a:r>
              <a:rPr lang="sk-SK" sz="1200" b="1" dirty="0" smtClean="0">
                <a:sym typeface="Symbol"/>
              </a:rPr>
              <a:t>E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b="1" dirty="0" smtClean="0">
                <a:sym typeface="Symbol"/>
              </a:rPr>
              <a:t>B</a:t>
            </a:r>
            <a:r>
              <a:rPr lang="sk-SK" sz="1200" b="1" baseline="30000" dirty="0" smtClean="0">
                <a:sym typeface="Symbol"/>
              </a:rPr>
              <a:t></a:t>
            </a:r>
            <a:r>
              <a:rPr lang="sk-SK" sz="1200" dirty="0" smtClean="0">
                <a:sym typeface="Symbol"/>
              </a:rPr>
              <a:t> =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200" dirty="0" err="1" smtClean="0">
                <a:latin typeface="Arial" pitchFamily="34" charset="0"/>
                <a:cs typeface="Arial" pitchFamily="34" charset="0"/>
                <a:sym typeface="Symbol"/>
              </a:rPr>
              <a:t>x</a:t>
            </a:r>
            <a:r>
              <a:rPr lang="sk-SK" sz="1200" b="1" dirty="0" err="1" smtClean="0">
                <a:sym typeface="Symbol"/>
              </a:rPr>
              <a:t>n</a:t>
            </a:r>
            <a:endParaRPr lang="sk-SK" sz="1200" dirty="0" smtClean="0">
              <a:sym typeface="Symbol"/>
            </a:endParaRPr>
          </a:p>
          <a:p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podľa potreby  v </a:t>
            </a:r>
            <a:r>
              <a:rPr lang="sk-SK" sz="1200" dirty="0" err="1" smtClean="0">
                <a:latin typeface="Arial" pitchFamily="34" charset="0"/>
                <a:cs typeface="Arial" pitchFamily="34" charset="0"/>
                <a:sym typeface="Symbol"/>
              </a:rPr>
              <a:t>x-násobnom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 zväčšení alebo zmenšení.</a:t>
            </a:r>
            <a:endParaRPr lang="sk-SK" sz="1200" dirty="0" smtClean="0">
              <a:solidFill>
                <a:srgbClr val="0000FF"/>
              </a:solidFill>
              <a:latin typeface="Arial" pitchFamily="34" charset="0"/>
              <a:cs typeface="Arial" pitchFamily="34" charset="0"/>
              <a:sym typeface="Symbol"/>
            </a:endParaRPr>
          </a:p>
          <a:p>
            <a:pPr marL="342900" indent="-342900"/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5)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priamky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6)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Určíme priesečníky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c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q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d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q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 = 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  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q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dirty="0"/>
          </a:p>
        </p:txBody>
      </p:sp>
      <p:sp>
        <p:nvSpPr>
          <p:cNvPr id="107" name="Obdĺžnik 106"/>
          <p:cNvSpPr/>
          <p:nvPr/>
        </p:nvSpPr>
        <p:spPr>
          <a:xfrm>
            <a:off x="1000100" y="4500570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a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10" name="Obdĺžnik 109"/>
          <p:cNvSpPr/>
          <p:nvPr/>
        </p:nvSpPr>
        <p:spPr>
          <a:xfrm>
            <a:off x="1714480" y="4695602"/>
            <a:ext cx="3609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d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111" name="Obdĺžnik 110"/>
          <p:cNvSpPr/>
          <p:nvPr/>
        </p:nvSpPr>
        <p:spPr>
          <a:xfrm>
            <a:off x="2857488" y="4286256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grpSp>
        <p:nvGrpSpPr>
          <p:cNvPr id="140" name="Skupina 139"/>
          <p:cNvGrpSpPr/>
          <p:nvPr/>
        </p:nvGrpSpPr>
        <p:grpSpPr>
          <a:xfrm>
            <a:off x="357158" y="1752430"/>
            <a:ext cx="3786214" cy="327694"/>
            <a:chOff x="357158" y="1752430"/>
            <a:chExt cx="3786214" cy="327694"/>
          </a:xfrm>
        </p:grpSpPr>
        <p:cxnSp>
          <p:nvCxnSpPr>
            <p:cNvPr id="71" name="Rovná spojnica 70"/>
            <p:cNvCxnSpPr/>
            <p:nvPr/>
          </p:nvCxnSpPr>
          <p:spPr>
            <a:xfrm>
              <a:off x="357158" y="1771552"/>
              <a:ext cx="3786214" cy="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 type="none" w="med" len="med"/>
              <a:tailEnd type="none" w="med" len="med"/>
            </a:ln>
          </p:spPr>
        </p:cxnSp>
        <p:sp>
          <p:nvSpPr>
            <p:cNvPr id="74" name="Text Box 25"/>
            <p:cNvSpPr txBox="1">
              <a:spLocks noChangeArrowheads="1"/>
            </p:cNvSpPr>
            <p:nvPr/>
          </p:nvSpPr>
          <p:spPr bwMode="auto">
            <a:xfrm>
              <a:off x="785786" y="1772347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</a:t>
              </a:r>
              <a:endParaRPr lang="sk-SK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Text Box 26"/>
            <p:cNvSpPr txBox="1">
              <a:spLocks noChangeArrowheads="1"/>
            </p:cNvSpPr>
            <p:nvPr/>
          </p:nvSpPr>
          <p:spPr bwMode="auto">
            <a:xfrm>
              <a:off x="3214678" y="1772347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B</a:t>
              </a:r>
              <a:endParaRPr lang="sk-SK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Oval 17"/>
            <p:cNvSpPr>
              <a:spLocks noChangeArrowheads="1"/>
            </p:cNvSpPr>
            <p:nvPr/>
          </p:nvSpPr>
          <p:spPr bwMode="auto">
            <a:xfrm flipV="1">
              <a:off x="1379371" y="1752430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Oval 17"/>
            <p:cNvSpPr>
              <a:spLocks noChangeArrowheads="1"/>
            </p:cNvSpPr>
            <p:nvPr/>
          </p:nvSpPr>
          <p:spPr bwMode="auto">
            <a:xfrm flipV="1">
              <a:off x="1687515" y="1752430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Oval 17"/>
            <p:cNvSpPr>
              <a:spLocks noChangeArrowheads="1"/>
            </p:cNvSpPr>
            <p:nvPr/>
          </p:nvSpPr>
          <p:spPr bwMode="auto">
            <a:xfrm flipV="1">
              <a:off x="2787074" y="1752430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Oval 17"/>
            <p:cNvSpPr>
              <a:spLocks noChangeArrowheads="1"/>
            </p:cNvSpPr>
            <p:nvPr/>
          </p:nvSpPr>
          <p:spPr bwMode="auto">
            <a:xfrm flipV="1">
              <a:off x="3238216" y="1752430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Oval 17"/>
            <p:cNvSpPr>
              <a:spLocks noChangeArrowheads="1"/>
            </p:cNvSpPr>
            <p:nvPr/>
          </p:nvSpPr>
          <p:spPr bwMode="auto">
            <a:xfrm flipV="1">
              <a:off x="928662" y="1752430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Text Box 25"/>
            <p:cNvSpPr txBox="1">
              <a:spLocks noChangeArrowheads="1"/>
            </p:cNvSpPr>
            <p:nvPr/>
          </p:nvSpPr>
          <p:spPr bwMode="auto">
            <a:xfrm>
              <a:off x="1195695" y="1772347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C</a:t>
              </a:r>
              <a:endParaRPr lang="sk-SK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Text Box 25"/>
            <p:cNvSpPr txBox="1">
              <a:spLocks noChangeArrowheads="1"/>
            </p:cNvSpPr>
            <p:nvPr/>
          </p:nvSpPr>
          <p:spPr bwMode="auto">
            <a:xfrm>
              <a:off x="1549104" y="1772347"/>
              <a:ext cx="31451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D</a:t>
              </a:r>
              <a:endParaRPr lang="sk-SK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Text Box 25"/>
            <p:cNvSpPr txBox="1">
              <a:spLocks noChangeArrowheads="1"/>
            </p:cNvSpPr>
            <p:nvPr/>
          </p:nvSpPr>
          <p:spPr bwMode="auto">
            <a:xfrm>
              <a:off x="2716672" y="1772347"/>
              <a:ext cx="30489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E</a:t>
              </a:r>
              <a:endParaRPr lang="sk-SK" sz="14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8" name="Text Box 8"/>
          <p:cNvSpPr txBox="1">
            <a:spLocks noChangeArrowheads="1"/>
          </p:cNvSpPr>
          <p:nvPr/>
        </p:nvSpPr>
        <p:spPr bwMode="auto">
          <a:xfrm>
            <a:off x="133944" y="4954385"/>
            <a:ext cx="42992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h</a:t>
            </a:r>
            <a:r>
              <a:rPr lang="sk-SK" sz="1400" b="1" baseline="30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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baseline="-25000" dirty="0">
              <a:solidFill>
                <a:srgbClr val="FF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cxnSp>
        <p:nvCxnSpPr>
          <p:cNvPr id="142" name="Rovná spojnica 141"/>
          <p:cNvCxnSpPr/>
          <p:nvPr/>
        </p:nvCxnSpPr>
        <p:spPr>
          <a:xfrm>
            <a:off x="164042" y="5004654"/>
            <a:ext cx="3786214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med" len="med"/>
            <a:tailEnd type="none" w="med" len="med"/>
          </a:ln>
        </p:spPr>
      </p:cxnSp>
      <p:sp>
        <p:nvSpPr>
          <p:cNvPr id="143" name="Text Box 25"/>
          <p:cNvSpPr txBox="1">
            <a:spLocks noChangeArrowheads="1"/>
          </p:cNvSpPr>
          <p:nvPr/>
        </p:nvSpPr>
        <p:spPr bwMode="auto">
          <a:xfrm>
            <a:off x="592670" y="500544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300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4" name="Text Box 26"/>
          <p:cNvSpPr txBox="1">
            <a:spLocks noChangeArrowheads="1"/>
          </p:cNvSpPr>
          <p:nvPr/>
        </p:nvSpPr>
        <p:spPr bwMode="auto">
          <a:xfrm>
            <a:off x="3137114" y="4699812"/>
            <a:ext cx="5277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 B</a:t>
            </a:r>
            <a:r>
              <a:rPr lang="sk-SK" sz="1400" b="1" baseline="300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Text Box 25"/>
          <p:cNvSpPr txBox="1">
            <a:spLocks noChangeArrowheads="1"/>
          </p:cNvSpPr>
          <p:nvPr/>
        </p:nvSpPr>
        <p:spPr bwMode="auto">
          <a:xfrm>
            <a:off x="1002579" y="500544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1400" b="1" baseline="300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Text Box 25"/>
          <p:cNvSpPr txBox="1">
            <a:spLocks noChangeArrowheads="1"/>
          </p:cNvSpPr>
          <p:nvPr/>
        </p:nvSpPr>
        <p:spPr bwMode="auto">
          <a:xfrm>
            <a:off x="1355988" y="500544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sk-SK" sz="1400" b="1" baseline="300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Text Box 25"/>
          <p:cNvSpPr txBox="1">
            <a:spLocks noChangeArrowheads="1"/>
          </p:cNvSpPr>
          <p:nvPr/>
        </p:nvSpPr>
        <p:spPr bwMode="auto">
          <a:xfrm>
            <a:off x="2523556" y="5005449"/>
            <a:ext cx="364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baseline="30000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  <a:sym typeface="Symbol"/>
              </a:rPr>
              <a:t>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4" name="Skupina 153"/>
          <p:cNvGrpSpPr/>
          <p:nvPr/>
        </p:nvGrpSpPr>
        <p:grpSpPr>
          <a:xfrm>
            <a:off x="1194258" y="4654128"/>
            <a:ext cx="351378" cy="307777"/>
            <a:chOff x="1194258" y="4654128"/>
            <a:chExt cx="351378" cy="307777"/>
          </a:xfrm>
        </p:grpSpPr>
        <p:sp>
          <p:nvSpPr>
            <p:cNvPr id="153" name="Obdĺžnik 152"/>
            <p:cNvSpPr/>
            <p:nvPr/>
          </p:nvSpPr>
          <p:spPr>
            <a:xfrm>
              <a:off x="1338008" y="4839352"/>
              <a:ext cx="128582" cy="71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109" name="Obdĺžnik 108"/>
            <p:cNvSpPr/>
            <p:nvPr/>
          </p:nvSpPr>
          <p:spPr>
            <a:xfrm>
              <a:off x="1194258" y="4654128"/>
              <a:ext cx="351378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sk-SK" sz="1400" b="1" dirty="0" smtClean="0">
                  <a:solidFill>
                    <a:srgbClr val="009900"/>
                  </a:solidFill>
                  <a:sym typeface="Symbol"/>
                </a:rPr>
                <a:t>c</a:t>
              </a:r>
              <a:r>
                <a:rPr lang="en-US" sz="1400" b="1" baseline="-25000" dirty="0" smtClean="0">
                  <a:solidFill>
                    <a:srgbClr val="009900"/>
                  </a:solidFill>
                  <a:sym typeface="Symbol"/>
                </a:rPr>
                <a:t>s</a:t>
              </a:r>
              <a:endParaRPr lang="sk-SK" sz="1400" dirty="0">
                <a:solidFill>
                  <a:srgbClr val="009900"/>
                </a:solidFill>
              </a:endParaRPr>
            </a:p>
          </p:txBody>
        </p:sp>
      </p:grpSp>
      <p:sp>
        <p:nvSpPr>
          <p:cNvPr id="46" name="Oval 17"/>
          <p:cNvSpPr>
            <a:spLocks noChangeArrowheads="1"/>
          </p:cNvSpPr>
          <p:nvPr/>
        </p:nvSpPr>
        <p:spPr bwMode="auto">
          <a:xfrm flipV="1">
            <a:off x="3207859" y="3811080"/>
            <a:ext cx="39833" cy="3983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utoShape 17"/>
          <p:cNvSpPr>
            <a:spLocks/>
          </p:cNvSpPr>
          <p:nvPr/>
        </p:nvSpPr>
        <p:spPr bwMode="auto">
          <a:xfrm rot="16200000">
            <a:off x="1124547" y="1496330"/>
            <a:ext cx="95412" cy="458990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4" name="AutoShape 17"/>
          <p:cNvSpPr>
            <a:spLocks/>
          </p:cNvSpPr>
          <p:nvPr/>
        </p:nvSpPr>
        <p:spPr bwMode="auto">
          <a:xfrm rot="16200000">
            <a:off x="1506418" y="1573535"/>
            <a:ext cx="95412" cy="297892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5" name="AutoShape 17"/>
          <p:cNvSpPr>
            <a:spLocks/>
          </p:cNvSpPr>
          <p:nvPr/>
        </p:nvSpPr>
        <p:spPr bwMode="auto">
          <a:xfrm rot="16200000">
            <a:off x="2218937" y="1176878"/>
            <a:ext cx="95412" cy="1097894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6" name="AutoShape 17"/>
          <p:cNvSpPr>
            <a:spLocks/>
          </p:cNvSpPr>
          <p:nvPr/>
        </p:nvSpPr>
        <p:spPr bwMode="auto">
          <a:xfrm rot="16200000">
            <a:off x="2984899" y="1508712"/>
            <a:ext cx="95412" cy="442270"/>
          </a:xfrm>
          <a:prstGeom prst="rightBrace">
            <a:avLst>
              <a:gd name="adj1" fmla="val 129634"/>
              <a:gd name="adj2" fmla="val 503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67" name="BlokTextu 66"/>
          <p:cNvSpPr txBox="1"/>
          <p:nvPr/>
        </p:nvSpPr>
        <p:spPr>
          <a:xfrm>
            <a:off x="1038535" y="1375402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k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68" name="BlokTextu 67"/>
          <p:cNvSpPr txBox="1"/>
          <p:nvPr/>
        </p:nvSpPr>
        <p:spPr>
          <a:xfrm>
            <a:off x="1436800" y="1375402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l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69" name="BlokTextu 68"/>
          <p:cNvSpPr txBox="1"/>
          <p:nvPr/>
        </p:nvSpPr>
        <p:spPr>
          <a:xfrm>
            <a:off x="2135354" y="1375402"/>
            <a:ext cx="3449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m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70" name="BlokTextu 69"/>
          <p:cNvSpPr txBox="1"/>
          <p:nvPr/>
        </p:nvSpPr>
        <p:spPr>
          <a:xfrm>
            <a:off x="2919796" y="137540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n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76" name="Zástupný symbol čísla snímky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27</a:t>
            </a:fld>
            <a:endParaRPr lang="sk-SK" dirty="0"/>
          </a:p>
        </p:txBody>
      </p:sp>
      <p:grpSp>
        <p:nvGrpSpPr>
          <p:cNvPr id="72" name="Skupina 15"/>
          <p:cNvGrpSpPr>
            <a:grpSpLocks/>
          </p:cNvGrpSpPr>
          <p:nvPr/>
        </p:nvGrpSpPr>
        <p:grpSpPr bwMode="auto">
          <a:xfrm>
            <a:off x="50237" y="6373627"/>
            <a:ext cx="1348082" cy="393700"/>
            <a:chOff x="2699794" y="4497810"/>
            <a:chExt cx="1347057" cy="393091"/>
          </a:xfrm>
        </p:grpSpPr>
        <p:pic>
          <p:nvPicPr>
            <p:cNvPr id="73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7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grpSp>
        <p:nvGrpSpPr>
          <p:cNvPr id="78" name="Skupina 75"/>
          <p:cNvGrpSpPr/>
          <p:nvPr/>
        </p:nvGrpSpPr>
        <p:grpSpPr>
          <a:xfrm rot="3360000" flipH="1" flipV="1">
            <a:off x="428577" y="4998417"/>
            <a:ext cx="171052" cy="92527"/>
            <a:chOff x="4838514" y="2924944"/>
            <a:chExt cx="171052" cy="92527"/>
          </a:xfrm>
        </p:grpSpPr>
        <p:cxnSp>
          <p:nvCxnSpPr>
            <p:cNvPr id="79" name="Rovná spojnica 78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ovná spojnica 79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Skupina 75"/>
          <p:cNvGrpSpPr/>
          <p:nvPr/>
        </p:nvGrpSpPr>
        <p:grpSpPr>
          <a:xfrm rot="3360000" flipH="1" flipV="1">
            <a:off x="587002" y="5291493"/>
            <a:ext cx="171052" cy="92527"/>
            <a:chOff x="4838514" y="2924944"/>
            <a:chExt cx="171052" cy="92527"/>
          </a:xfrm>
        </p:grpSpPr>
        <p:cxnSp>
          <p:nvCxnSpPr>
            <p:cNvPr id="82" name="Rovná spojnica 81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Rovná spojnica 82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Obdĺžnik 83"/>
          <p:cNvSpPr/>
          <p:nvPr/>
        </p:nvSpPr>
        <p:spPr>
          <a:xfrm>
            <a:off x="3906175" y="1708051"/>
            <a:ext cx="29367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/>
              </a:rPr>
              <a:t>q</a:t>
            </a:r>
            <a:endParaRPr lang="sk-SK" sz="1400" dirty="0">
              <a:solidFill>
                <a:srgbClr val="0000FF"/>
              </a:solidFill>
            </a:endParaRPr>
          </a:p>
        </p:txBody>
      </p:sp>
      <p:grpSp>
        <p:nvGrpSpPr>
          <p:cNvPr id="115" name="Skupina 114"/>
          <p:cNvGrpSpPr/>
          <p:nvPr/>
        </p:nvGrpSpPr>
        <p:grpSpPr>
          <a:xfrm>
            <a:off x="735546" y="4985532"/>
            <a:ext cx="2349387" cy="122023"/>
            <a:chOff x="735546" y="4985532"/>
            <a:chExt cx="2349387" cy="122023"/>
          </a:xfrm>
        </p:grpSpPr>
        <p:sp>
          <p:nvSpPr>
            <p:cNvPr id="145" name="Oval 17"/>
            <p:cNvSpPr>
              <a:spLocks noChangeArrowheads="1"/>
            </p:cNvSpPr>
            <p:nvPr/>
          </p:nvSpPr>
          <p:spPr bwMode="auto">
            <a:xfrm flipV="1">
              <a:off x="1186255" y="4985532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Oval 17"/>
            <p:cNvSpPr>
              <a:spLocks noChangeArrowheads="1"/>
            </p:cNvSpPr>
            <p:nvPr/>
          </p:nvSpPr>
          <p:spPr bwMode="auto">
            <a:xfrm flipV="1">
              <a:off x="1494399" y="4985532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Oval 17"/>
            <p:cNvSpPr>
              <a:spLocks noChangeArrowheads="1"/>
            </p:cNvSpPr>
            <p:nvPr/>
          </p:nvSpPr>
          <p:spPr bwMode="auto">
            <a:xfrm flipV="1">
              <a:off x="2593958" y="4985532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Oval 17"/>
            <p:cNvSpPr>
              <a:spLocks noChangeArrowheads="1"/>
            </p:cNvSpPr>
            <p:nvPr/>
          </p:nvSpPr>
          <p:spPr bwMode="auto">
            <a:xfrm flipV="1">
              <a:off x="3045100" y="4985532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Oval 17"/>
            <p:cNvSpPr>
              <a:spLocks noChangeArrowheads="1"/>
            </p:cNvSpPr>
            <p:nvPr/>
          </p:nvSpPr>
          <p:spPr bwMode="auto">
            <a:xfrm flipV="1">
              <a:off x="735546" y="4985532"/>
              <a:ext cx="39833" cy="3983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96" name="Skupina 95"/>
            <p:cNvGrpSpPr/>
            <p:nvPr/>
          </p:nvGrpSpPr>
          <p:grpSpPr>
            <a:xfrm>
              <a:off x="751142" y="5004777"/>
              <a:ext cx="2310982" cy="102778"/>
              <a:chOff x="751142" y="5004777"/>
              <a:chExt cx="2310982" cy="102778"/>
            </a:xfrm>
          </p:grpSpPr>
          <p:sp>
            <p:nvSpPr>
              <p:cNvPr id="88" name="AutoShape 17"/>
              <p:cNvSpPr>
                <a:spLocks/>
              </p:cNvSpPr>
              <p:nvPr/>
            </p:nvSpPr>
            <p:spPr bwMode="auto">
              <a:xfrm rot="5400000" flipV="1">
                <a:off x="932931" y="4826332"/>
                <a:ext cx="95412" cy="458990"/>
              </a:xfrm>
              <a:prstGeom prst="rightBrace">
                <a:avLst>
                  <a:gd name="adj1" fmla="val 129634"/>
                  <a:gd name="adj2" fmla="val 503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3" name="AutoShape 17"/>
              <p:cNvSpPr>
                <a:spLocks/>
              </p:cNvSpPr>
              <p:nvPr/>
            </p:nvSpPr>
            <p:spPr bwMode="auto">
              <a:xfrm rot="5400000" flipV="1">
                <a:off x="1314802" y="4903537"/>
                <a:ext cx="95412" cy="297892"/>
              </a:xfrm>
              <a:prstGeom prst="rightBrace">
                <a:avLst>
                  <a:gd name="adj1" fmla="val 129634"/>
                  <a:gd name="adj2" fmla="val 503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4" name="AutoShape 17"/>
              <p:cNvSpPr>
                <a:spLocks/>
              </p:cNvSpPr>
              <p:nvPr/>
            </p:nvSpPr>
            <p:spPr bwMode="auto">
              <a:xfrm rot="5400000" flipV="1">
                <a:off x="2027321" y="4506880"/>
                <a:ext cx="95412" cy="1097894"/>
              </a:xfrm>
              <a:prstGeom prst="rightBrace">
                <a:avLst>
                  <a:gd name="adj1" fmla="val 129634"/>
                  <a:gd name="adj2" fmla="val 503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  <p:sp>
            <p:nvSpPr>
              <p:cNvPr id="95" name="AutoShape 17"/>
              <p:cNvSpPr>
                <a:spLocks/>
              </p:cNvSpPr>
              <p:nvPr/>
            </p:nvSpPr>
            <p:spPr bwMode="auto">
              <a:xfrm rot="5400000" flipV="1">
                <a:off x="2793283" y="4838714"/>
                <a:ext cx="95412" cy="442270"/>
              </a:xfrm>
              <a:prstGeom prst="rightBrace">
                <a:avLst>
                  <a:gd name="adj1" fmla="val 129634"/>
                  <a:gd name="adj2" fmla="val 50398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sk-SK"/>
              </a:p>
            </p:txBody>
          </p:sp>
        </p:grpSp>
      </p:grpSp>
      <p:grpSp>
        <p:nvGrpSpPr>
          <p:cNvPr id="112" name="Skupina 111"/>
          <p:cNvGrpSpPr/>
          <p:nvPr/>
        </p:nvGrpSpPr>
        <p:grpSpPr>
          <a:xfrm>
            <a:off x="819743" y="5022521"/>
            <a:ext cx="2174931" cy="307777"/>
            <a:chOff x="1190935" y="1527802"/>
            <a:chExt cx="2174931" cy="307777"/>
          </a:xfrm>
        </p:grpSpPr>
        <p:sp>
          <p:nvSpPr>
            <p:cNvPr id="97" name="BlokTextu 96"/>
            <p:cNvSpPr txBox="1"/>
            <p:nvPr/>
          </p:nvSpPr>
          <p:spPr>
            <a:xfrm>
              <a:off x="1190935" y="1527802"/>
              <a:ext cx="2840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400" b="1" dirty="0" smtClean="0">
                  <a:solidFill>
                    <a:srgbClr val="0033CC"/>
                  </a:solidFill>
                </a:rPr>
                <a:t>k</a:t>
              </a:r>
              <a:endParaRPr lang="sk-SK" sz="1400" b="1" dirty="0">
                <a:solidFill>
                  <a:srgbClr val="0033CC"/>
                </a:solidFill>
              </a:endParaRPr>
            </a:p>
          </p:txBody>
        </p:sp>
        <p:sp>
          <p:nvSpPr>
            <p:cNvPr id="101" name="BlokTextu 100"/>
            <p:cNvSpPr txBox="1"/>
            <p:nvPr/>
          </p:nvSpPr>
          <p:spPr>
            <a:xfrm>
              <a:off x="1589200" y="1527802"/>
              <a:ext cx="2343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400" b="1" dirty="0" smtClean="0">
                  <a:solidFill>
                    <a:srgbClr val="0033CC"/>
                  </a:solidFill>
                </a:rPr>
                <a:t>l</a:t>
              </a:r>
              <a:endParaRPr lang="sk-SK" sz="1400" b="1" dirty="0">
                <a:solidFill>
                  <a:srgbClr val="0033CC"/>
                </a:solidFill>
              </a:endParaRPr>
            </a:p>
          </p:txBody>
        </p:sp>
        <p:sp>
          <p:nvSpPr>
            <p:cNvPr id="105" name="BlokTextu 104"/>
            <p:cNvSpPr txBox="1"/>
            <p:nvPr/>
          </p:nvSpPr>
          <p:spPr>
            <a:xfrm>
              <a:off x="2287754" y="1527802"/>
              <a:ext cx="3449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400" b="1" dirty="0" smtClean="0">
                  <a:solidFill>
                    <a:srgbClr val="0033CC"/>
                  </a:solidFill>
                </a:rPr>
                <a:t>m</a:t>
              </a:r>
              <a:endParaRPr lang="sk-SK" sz="1400" b="1" dirty="0">
                <a:solidFill>
                  <a:srgbClr val="0033CC"/>
                </a:solidFill>
              </a:endParaRPr>
            </a:p>
          </p:txBody>
        </p:sp>
        <p:sp>
          <p:nvSpPr>
            <p:cNvPr id="108" name="BlokTextu 107"/>
            <p:cNvSpPr txBox="1"/>
            <p:nvPr/>
          </p:nvSpPr>
          <p:spPr>
            <a:xfrm>
              <a:off x="3072196" y="1527802"/>
              <a:ext cx="29367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1400" b="1" dirty="0" smtClean="0">
                  <a:solidFill>
                    <a:srgbClr val="0033CC"/>
                  </a:solidFill>
                </a:rPr>
                <a:t>n</a:t>
              </a:r>
              <a:endParaRPr lang="sk-SK" sz="1400" b="1" dirty="0"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39" grpId="0" animBg="1"/>
      <p:bldP spid="45" grpId="0"/>
      <p:bldP spid="86" grpId="0" animBg="1"/>
      <p:bldP spid="87" grpId="0" animBg="1"/>
      <p:bldP spid="98" grpId="0"/>
      <p:bldP spid="99" grpId="0"/>
      <p:bldP spid="100" grpId="0"/>
      <p:bldP spid="102" grpId="0" animBg="1"/>
      <p:bldP spid="103" grpId="0" animBg="1"/>
      <p:bldP spid="104" grpId="0" animBg="1"/>
      <p:bldP spid="107" grpId="0"/>
      <p:bldP spid="110" grpId="0"/>
      <p:bldP spid="111" grpId="0"/>
      <p:bldP spid="138" grpId="0"/>
      <p:bldP spid="143" grpId="0"/>
      <p:bldP spid="144" grpId="0"/>
      <p:bldP spid="150" grpId="0"/>
      <p:bldP spid="151" grpId="0"/>
      <p:bldP spid="152" grpId="0"/>
      <p:bldP spid="46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/>
      <p:bldP spid="69" grpId="0"/>
      <p:bldP spid="7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reeform 2"/>
          <p:cNvSpPr>
            <a:spLocks/>
          </p:cNvSpPr>
          <p:nvPr/>
        </p:nvSpPr>
        <p:spPr bwMode="auto">
          <a:xfrm>
            <a:off x="578580" y="572148"/>
            <a:ext cx="2136062" cy="6171043"/>
          </a:xfrm>
          <a:custGeom>
            <a:avLst/>
            <a:gdLst>
              <a:gd name="T0" fmla="*/ 0 w 1315"/>
              <a:gd name="T1" fmla="*/ 1800225 h 3311"/>
              <a:gd name="T2" fmla="*/ 0 w 1315"/>
              <a:gd name="T3" fmla="*/ 5256212 h 3311"/>
              <a:gd name="T4" fmla="*/ 2087562 w 1315"/>
              <a:gd name="T5" fmla="*/ 3600450 h 3311"/>
              <a:gd name="T6" fmla="*/ 2087562 w 1315"/>
              <a:gd name="T7" fmla="*/ 0 h 3311"/>
              <a:gd name="T8" fmla="*/ 0 w 1315"/>
              <a:gd name="T9" fmla="*/ 1800225 h 331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5"/>
              <a:gd name="T16" fmla="*/ 0 h 3311"/>
              <a:gd name="T17" fmla="*/ 1315 w 1315"/>
              <a:gd name="T18" fmla="*/ 3311 h 3311"/>
              <a:gd name="connsiteX0" fmla="*/ 4 w 10000"/>
              <a:gd name="connsiteY0" fmla="*/ 2475 h 10000"/>
              <a:gd name="connsiteX1" fmla="*/ 0 w 10000"/>
              <a:gd name="connsiteY1" fmla="*/ 10000 h 10000"/>
              <a:gd name="connsiteX2" fmla="*/ 10000 w 10000"/>
              <a:gd name="connsiteY2" fmla="*/ 6850 h 10000"/>
              <a:gd name="connsiteX3" fmla="*/ 10000 w 10000"/>
              <a:gd name="connsiteY3" fmla="*/ 0 h 10000"/>
              <a:gd name="connsiteX4" fmla="*/ 4 w 10000"/>
              <a:gd name="connsiteY4" fmla="*/ 2475 h 10000"/>
              <a:gd name="connsiteX0" fmla="*/ 4 w 10128"/>
              <a:gd name="connsiteY0" fmla="*/ 2475 h 10000"/>
              <a:gd name="connsiteX1" fmla="*/ 0 w 10128"/>
              <a:gd name="connsiteY1" fmla="*/ 10000 h 10000"/>
              <a:gd name="connsiteX2" fmla="*/ 10128 w 10128"/>
              <a:gd name="connsiteY2" fmla="*/ 7440 h 10000"/>
              <a:gd name="connsiteX3" fmla="*/ 10000 w 10128"/>
              <a:gd name="connsiteY3" fmla="*/ 0 h 10000"/>
              <a:gd name="connsiteX4" fmla="*/ 4 w 10128"/>
              <a:gd name="connsiteY4" fmla="*/ 2475 h 10000"/>
              <a:gd name="connsiteX0" fmla="*/ 1 w 10125"/>
              <a:gd name="connsiteY0" fmla="*/ 2475 h 9816"/>
              <a:gd name="connsiteX1" fmla="*/ 12 w 10125"/>
              <a:gd name="connsiteY1" fmla="*/ 9816 h 9816"/>
              <a:gd name="connsiteX2" fmla="*/ 10125 w 10125"/>
              <a:gd name="connsiteY2" fmla="*/ 7440 h 9816"/>
              <a:gd name="connsiteX3" fmla="*/ 9997 w 10125"/>
              <a:gd name="connsiteY3" fmla="*/ 0 h 9816"/>
              <a:gd name="connsiteX4" fmla="*/ 1 w 10125"/>
              <a:gd name="connsiteY4" fmla="*/ 2475 h 9816"/>
              <a:gd name="connsiteX0" fmla="*/ 1 w 10000"/>
              <a:gd name="connsiteY0" fmla="*/ 2521 h 9662"/>
              <a:gd name="connsiteX1" fmla="*/ 120 w 10000"/>
              <a:gd name="connsiteY1" fmla="*/ 9662 h 9662"/>
              <a:gd name="connsiteX2" fmla="*/ 10000 w 10000"/>
              <a:gd name="connsiteY2" fmla="*/ 7579 h 9662"/>
              <a:gd name="connsiteX3" fmla="*/ 9874 w 10000"/>
              <a:gd name="connsiteY3" fmla="*/ 0 h 9662"/>
              <a:gd name="connsiteX4" fmla="*/ 1 w 10000"/>
              <a:gd name="connsiteY4" fmla="*/ 2521 h 9662"/>
              <a:gd name="connsiteX0" fmla="*/ 1 w 10106"/>
              <a:gd name="connsiteY0" fmla="*/ 2609 h 10000"/>
              <a:gd name="connsiteX1" fmla="*/ 120 w 10106"/>
              <a:gd name="connsiteY1" fmla="*/ 10000 h 10000"/>
              <a:gd name="connsiteX2" fmla="*/ 10106 w 10106"/>
              <a:gd name="connsiteY2" fmla="*/ 7392 h 10000"/>
              <a:gd name="connsiteX3" fmla="*/ 9874 w 10106"/>
              <a:gd name="connsiteY3" fmla="*/ 0 h 10000"/>
              <a:gd name="connsiteX4" fmla="*/ 1 w 10106"/>
              <a:gd name="connsiteY4" fmla="*/ 260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06" h="10000">
                <a:moveTo>
                  <a:pt x="1" y="2609"/>
                </a:moveTo>
                <a:cubicBezTo>
                  <a:pt x="0" y="5254"/>
                  <a:pt x="121" y="7356"/>
                  <a:pt x="120" y="10000"/>
                </a:cubicBezTo>
                <a:lnTo>
                  <a:pt x="10106" y="7392"/>
                </a:lnTo>
                <a:cubicBezTo>
                  <a:pt x="10029" y="4928"/>
                  <a:pt x="9951" y="2464"/>
                  <a:pt x="9874" y="0"/>
                </a:cubicBezTo>
                <a:lnTo>
                  <a:pt x="1" y="2609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0000"/>
              </a:solidFill>
            </a:endParaRPr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621990" y="3165753"/>
            <a:ext cx="4020122" cy="3240087"/>
          </a:xfrm>
          <a:custGeom>
            <a:avLst/>
            <a:gdLst>
              <a:gd name="T0" fmla="*/ 0 w 2541"/>
              <a:gd name="T1" fmla="*/ 1584325 h 2041"/>
              <a:gd name="T2" fmla="*/ 2160587 w 2541"/>
              <a:gd name="T3" fmla="*/ 3240087 h 2041"/>
              <a:gd name="T4" fmla="*/ 4033837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  <a:gd name="connsiteX0" fmla="*/ 0 w 9966"/>
              <a:gd name="connsiteY0" fmla="*/ 4781 h 10000"/>
              <a:gd name="connsiteX1" fmla="*/ 5322 w 9966"/>
              <a:gd name="connsiteY1" fmla="*/ 10000 h 10000"/>
              <a:gd name="connsiteX2" fmla="*/ 9966 w 9966"/>
              <a:gd name="connsiteY2" fmla="*/ 4669 h 10000"/>
              <a:gd name="connsiteX3" fmla="*/ 5145 w 9966"/>
              <a:gd name="connsiteY3" fmla="*/ 0 h 10000"/>
              <a:gd name="connsiteX4" fmla="*/ 0 w 9966"/>
              <a:gd name="connsiteY4" fmla="*/ 478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66" h="10000">
                <a:moveTo>
                  <a:pt x="0" y="4781"/>
                </a:moveTo>
                <a:lnTo>
                  <a:pt x="5322" y="10000"/>
                </a:lnTo>
                <a:lnTo>
                  <a:pt x="9966" y="4669"/>
                </a:lnTo>
                <a:lnTo>
                  <a:pt x="5145" y="0"/>
                </a:lnTo>
                <a:lnTo>
                  <a:pt x="0" y="4781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 b="1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2945820" y="2957471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492003" y="2791205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382144" y="816967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  <a:sym typeface="Symbol"/>
              </a:rPr>
              <a:t>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3275906" y="4870513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37267" y="2315709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4201512" y="4489375"/>
            <a:ext cx="298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</a:p>
        </p:txBody>
      </p:sp>
      <p:sp>
        <p:nvSpPr>
          <p:cNvPr id="31758" name="Text Box 14"/>
          <p:cNvSpPr txBox="1">
            <a:spLocks noChangeArrowheads="1"/>
          </p:cNvSpPr>
          <p:nvPr/>
        </p:nvSpPr>
        <p:spPr bwMode="auto">
          <a:xfrm>
            <a:off x="4214210" y="2761183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´</a:t>
            </a:r>
          </a:p>
        </p:txBody>
      </p:sp>
      <p:sp>
        <p:nvSpPr>
          <p:cNvPr id="40975" name="Freeform 15"/>
          <p:cNvSpPr>
            <a:spLocks/>
          </p:cNvSpPr>
          <p:nvPr/>
        </p:nvSpPr>
        <p:spPr bwMode="auto">
          <a:xfrm>
            <a:off x="578062" y="1403294"/>
            <a:ext cx="4033838" cy="3240087"/>
          </a:xfrm>
          <a:custGeom>
            <a:avLst/>
            <a:gdLst>
              <a:gd name="T0" fmla="*/ 0 w 2541"/>
              <a:gd name="T1" fmla="*/ 1584325 h 2041"/>
              <a:gd name="T2" fmla="*/ 2160588 w 2541"/>
              <a:gd name="T3" fmla="*/ 3240087 h 2041"/>
              <a:gd name="T4" fmla="*/ 4033838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1" h="2041">
                <a:moveTo>
                  <a:pt x="0" y="998"/>
                </a:moveTo>
                <a:lnTo>
                  <a:pt x="1361" y="2041"/>
                </a:lnTo>
                <a:lnTo>
                  <a:pt x="2541" y="953"/>
                </a:lnTo>
                <a:lnTo>
                  <a:pt x="1316" y="0"/>
                </a:lnTo>
                <a:lnTo>
                  <a:pt x="0" y="998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 b="1">
              <a:solidFill>
                <a:schemeClr val="l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1010544" y="2621025"/>
            <a:ext cx="2911475" cy="506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1" name="Text Box 17"/>
          <p:cNvSpPr txBox="1">
            <a:spLocks noChangeArrowheads="1"/>
          </p:cNvSpPr>
          <p:nvPr/>
        </p:nvSpPr>
        <p:spPr bwMode="auto">
          <a:xfrm>
            <a:off x="3437366" y="3075227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a´</a:t>
            </a:r>
          </a:p>
        </p:txBody>
      </p:sp>
      <p:sp>
        <p:nvSpPr>
          <p:cNvPr id="31762" name="Text Box 18"/>
          <p:cNvSpPr txBox="1">
            <a:spLocks noChangeArrowheads="1"/>
          </p:cNvSpPr>
          <p:nvPr/>
        </p:nvSpPr>
        <p:spPr bwMode="auto">
          <a:xfrm>
            <a:off x="606483" y="4230753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sk-SK" sz="1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777746" y="1859123"/>
            <a:ext cx="296947" cy="470209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10494" y="3430650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92" name="Line 24"/>
          <p:cNvSpPr>
            <a:spLocks noChangeShapeType="1"/>
          </p:cNvSpPr>
          <p:nvPr/>
        </p:nvSpPr>
        <p:spPr bwMode="auto">
          <a:xfrm>
            <a:off x="940694" y="4508563"/>
            <a:ext cx="2911475" cy="5064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93" name="Line 25"/>
          <p:cNvSpPr>
            <a:spLocks noChangeShapeType="1"/>
          </p:cNvSpPr>
          <p:nvPr/>
        </p:nvSpPr>
        <p:spPr bwMode="auto">
          <a:xfrm>
            <a:off x="1459807" y="4601109"/>
            <a:ext cx="488949" cy="80051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8" name="Text Box 26"/>
          <p:cNvSpPr txBox="1">
            <a:spLocks noChangeArrowheads="1"/>
          </p:cNvSpPr>
          <p:nvPr/>
        </p:nvSpPr>
        <p:spPr bwMode="auto">
          <a:xfrm>
            <a:off x="1260198" y="4599197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31769" name="Text Box 27"/>
          <p:cNvSpPr txBox="1">
            <a:spLocks noChangeArrowheads="1"/>
          </p:cNvSpPr>
          <p:nvPr/>
        </p:nvSpPr>
        <p:spPr bwMode="auto">
          <a:xfrm>
            <a:off x="1969691" y="4675250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B</a:t>
            </a:r>
          </a:p>
        </p:txBody>
      </p:sp>
      <p:sp>
        <p:nvSpPr>
          <p:cNvPr id="40996" name="Text Box 36"/>
          <p:cNvSpPr txBox="1">
            <a:spLocks noChangeArrowheads="1"/>
          </p:cNvSpPr>
          <p:nvPr/>
        </p:nvSpPr>
        <p:spPr bwMode="auto">
          <a:xfrm>
            <a:off x="1053929" y="3931685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30000" dirty="0">
                <a:solidFill>
                  <a:srgbClr val="CC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CC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0997" name="Text Box 37"/>
          <p:cNvSpPr txBox="1">
            <a:spLocks noChangeArrowheads="1"/>
          </p:cNvSpPr>
          <p:nvPr/>
        </p:nvSpPr>
        <p:spPr bwMode="auto">
          <a:xfrm>
            <a:off x="1388468" y="369960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30000" dirty="0">
                <a:solidFill>
                  <a:srgbClr val="CC0000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</a:t>
            </a:r>
            <a:endParaRPr lang="sk-SK" sz="1400" b="1" dirty="0">
              <a:solidFill>
                <a:srgbClr val="CC0000"/>
              </a:solidFill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40999" name="Arc 39"/>
          <p:cNvSpPr>
            <a:spLocks/>
          </p:cNvSpPr>
          <p:nvPr/>
        </p:nvSpPr>
        <p:spPr bwMode="auto">
          <a:xfrm rot="2382739">
            <a:off x="2137669" y="1759013"/>
            <a:ext cx="1301750" cy="914400"/>
          </a:xfrm>
          <a:custGeom>
            <a:avLst/>
            <a:gdLst>
              <a:gd name="T0" fmla="*/ 0 w 30756"/>
              <a:gd name="T1" fmla="*/ 3648752 h 21600"/>
              <a:gd name="T2" fmla="*/ 55096673 w 30756"/>
              <a:gd name="T3" fmla="*/ 38709597 h 21600"/>
              <a:gd name="T4" fmla="*/ 16402153 w 30756"/>
              <a:gd name="T5" fmla="*/ 38709597 h 21600"/>
              <a:gd name="T6" fmla="*/ 0 60000 65536"/>
              <a:gd name="T7" fmla="*/ 0 60000 65536"/>
              <a:gd name="T8" fmla="*/ 0 60000 65536"/>
              <a:gd name="T9" fmla="*/ 0 w 30756"/>
              <a:gd name="T10" fmla="*/ 0 h 21600"/>
              <a:gd name="T11" fmla="*/ 30756 w 3075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0756" h="21600" fill="none" extrusionOk="0">
                <a:moveTo>
                  <a:pt x="0" y="2036"/>
                </a:moveTo>
                <a:cubicBezTo>
                  <a:pt x="2866" y="695"/>
                  <a:pt x="5991" y="-1"/>
                  <a:pt x="9156" y="0"/>
                </a:cubicBezTo>
                <a:cubicBezTo>
                  <a:pt x="21085" y="0"/>
                  <a:pt x="30756" y="9670"/>
                  <a:pt x="30756" y="21600"/>
                </a:cubicBezTo>
              </a:path>
              <a:path w="30756" h="21600" stroke="0" extrusionOk="0">
                <a:moveTo>
                  <a:pt x="0" y="2036"/>
                </a:moveTo>
                <a:cubicBezTo>
                  <a:pt x="2866" y="695"/>
                  <a:pt x="5991" y="-1"/>
                  <a:pt x="9156" y="0"/>
                </a:cubicBezTo>
                <a:cubicBezTo>
                  <a:pt x="21085" y="0"/>
                  <a:pt x="30756" y="9670"/>
                  <a:pt x="30756" y="21600"/>
                </a:cubicBezTo>
                <a:lnTo>
                  <a:pt x="9156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>
            <a:off x="2526606" y="1530413"/>
            <a:ext cx="482600" cy="141763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5" name="Text Box 45"/>
          <p:cNvSpPr txBox="1">
            <a:spLocks noChangeArrowheads="1"/>
          </p:cNvSpPr>
          <p:nvPr/>
        </p:nvSpPr>
        <p:spPr bwMode="auto">
          <a:xfrm>
            <a:off x="1796046" y="2125058"/>
            <a:ext cx="255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</a:t>
            </a:r>
          </a:p>
        </p:txBody>
      </p:sp>
      <p:sp>
        <p:nvSpPr>
          <p:cNvPr id="31784" name="Line 46"/>
          <p:cNvSpPr>
            <a:spLocks noChangeShapeType="1"/>
          </p:cNvSpPr>
          <p:nvPr/>
        </p:nvSpPr>
        <p:spPr bwMode="auto">
          <a:xfrm flipH="1">
            <a:off x="22578" y="985686"/>
            <a:ext cx="3152424" cy="243059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85" name="Line 47"/>
          <p:cNvSpPr>
            <a:spLocks noChangeShapeType="1"/>
          </p:cNvSpPr>
          <p:nvPr/>
        </p:nvSpPr>
        <p:spPr bwMode="auto">
          <a:xfrm flipH="1">
            <a:off x="90310" y="3062759"/>
            <a:ext cx="2717928" cy="203136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86" name="Text Box 48"/>
          <p:cNvSpPr txBox="1">
            <a:spLocks noChangeArrowheads="1"/>
          </p:cNvSpPr>
          <p:nvPr/>
        </p:nvSpPr>
        <p:spPr bwMode="auto">
          <a:xfrm>
            <a:off x="53376" y="4987344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31787" name="Text Box 49"/>
          <p:cNvSpPr txBox="1">
            <a:spLocks noChangeArrowheads="1"/>
          </p:cNvSpPr>
          <p:nvPr/>
        </p:nvSpPr>
        <p:spPr bwMode="auto">
          <a:xfrm>
            <a:off x="25415" y="3292888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0" name="BlokTextu 49"/>
          <p:cNvSpPr txBox="1"/>
          <p:nvPr/>
        </p:nvSpPr>
        <p:spPr>
          <a:xfrm>
            <a:off x="360000" y="288000"/>
            <a:ext cx="69541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Dĺžka úsečky rôznobežnej s priemetňou</a:t>
            </a:r>
            <a:r>
              <a:rPr lang="en-US" sz="1600" b="1" dirty="0" smtClean="0"/>
              <a:t>. </a:t>
            </a:r>
            <a:r>
              <a:rPr lang="sk-SK" sz="1600" b="1" dirty="0" smtClean="0"/>
              <a:t>Určenie meracieho bodu</a:t>
            </a:r>
            <a:r>
              <a:rPr lang="en-US" sz="1600" b="1" dirty="0" smtClean="0"/>
              <a:t>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en-US" sz="16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sk-SK" sz="1600" b="1" dirty="0" smtClean="0"/>
              <a:t>.</a:t>
            </a:r>
            <a:endParaRPr lang="sk-SK" sz="1600" b="1" dirty="0"/>
          </a:p>
        </p:txBody>
      </p:sp>
      <p:sp>
        <p:nvSpPr>
          <p:cNvPr id="52" name="Line 52"/>
          <p:cNvSpPr>
            <a:spLocks noChangeShapeType="1"/>
          </p:cNvSpPr>
          <p:nvPr/>
        </p:nvSpPr>
        <p:spPr bwMode="auto">
          <a:xfrm rot="6755160" flipV="1">
            <a:off x="3327435" y="2983997"/>
            <a:ext cx="235380" cy="656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53" name="Line 53"/>
          <p:cNvSpPr>
            <a:spLocks noChangeShapeType="1"/>
          </p:cNvSpPr>
          <p:nvPr/>
        </p:nvSpPr>
        <p:spPr bwMode="auto">
          <a:xfrm rot="6755160" flipV="1">
            <a:off x="3274673" y="3025431"/>
            <a:ext cx="235380" cy="656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55" name="Line 52"/>
          <p:cNvSpPr>
            <a:spLocks noChangeShapeType="1"/>
          </p:cNvSpPr>
          <p:nvPr/>
        </p:nvSpPr>
        <p:spPr bwMode="auto">
          <a:xfrm rot="6755160" flipV="1">
            <a:off x="3236905" y="4863247"/>
            <a:ext cx="235380" cy="656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56" name="Line 53"/>
          <p:cNvSpPr>
            <a:spLocks noChangeShapeType="1"/>
          </p:cNvSpPr>
          <p:nvPr/>
        </p:nvSpPr>
        <p:spPr bwMode="auto">
          <a:xfrm rot="6755160" flipV="1">
            <a:off x="3184143" y="4904681"/>
            <a:ext cx="235380" cy="656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cxnSp>
        <p:nvCxnSpPr>
          <p:cNvPr id="58" name="Rovná spojnica 57"/>
          <p:cNvCxnSpPr/>
          <p:nvPr/>
        </p:nvCxnSpPr>
        <p:spPr>
          <a:xfrm rot="5400000" flipH="1" flipV="1">
            <a:off x="2381730" y="2343184"/>
            <a:ext cx="1990" cy="1224374"/>
          </a:xfrm>
          <a:prstGeom prst="line">
            <a:avLst/>
          </a:prstGeom>
          <a:ln>
            <a:solidFill>
              <a:srgbClr val="FF0000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95" name="Line 35"/>
          <p:cNvSpPr>
            <a:spLocks noChangeShapeType="1"/>
          </p:cNvSpPr>
          <p:nvPr/>
        </p:nvSpPr>
        <p:spPr bwMode="auto">
          <a:xfrm flipV="1">
            <a:off x="1316058" y="3920209"/>
            <a:ext cx="348687" cy="2590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 flipV="1">
            <a:off x="986661" y="2603501"/>
            <a:ext cx="72000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4" name="Oval 20"/>
          <p:cNvSpPr>
            <a:spLocks noChangeArrowheads="1"/>
          </p:cNvSpPr>
          <p:nvPr/>
        </p:nvSpPr>
        <p:spPr bwMode="auto">
          <a:xfrm flipV="1">
            <a:off x="2483744" y="1458804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0" name="Text Box 40"/>
          <p:cNvSpPr txBox="1">
            <a:spLocks noChangeArrowheads="1"/>
          </p:cNvSpPr>
          <p:nvPr/>
        </p:nvSpPr>
        <p:spPr bwMode="auto">
          <a:xfrm>
            <a:off x="2195577" y="1276076"/>
            <a:ext cx="397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30000" dirty="0" smtClean="0">
                <a:sym typeface="Symbol"/>
              </a:rPr>
              <a:t> 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6" name="Text Box 40"/>
          <p:cNvSpPr txBox="1">
            <a:spLocks noChangeArrowheads="1"/>
          </p:cNvSpPr>
          <p:nvPr/>
        </p:nvSpPr>
        <p:spPr bwMode="auto">
          <a:xfrm>
            <a:off x="1797586" y="1268995"/>
            <a:ext cx="5341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baseline="30000" dirty="0" smtClean="0">
                <a:sym typeface="Symbol"/>
              </a:rPr>
              <a:t>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a </a:t>
            </a:r>
            <a:r>
              <a:rPr lang="sk-SK" sz="1400" dirty="0" smtClean="0">
                <a:sym typeface="Symbol"/>
              </a:rPr>
              <a:t>=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7" name="Text Box 10"/>
          <p:cNvSpPr txBox="1">
            <a:spLocks noChangeArrowheads="1"/>
          </p:cNvSpPr>
          <p:nvPr/>
        </p:nvSpPr>
        <p:spPr bwMode="auto">
          <a:xfrm>
            <a:off x="1637590" y="507549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e</a:t>
            </a:r>
          </a:p>
        </p:txBody>
      </p:sp>
      <p:sp>
        <p:nvSpPr>
          <p:cNvPr id="68" name="Text Box 10"/>
          <p:cNvSpPr txBox="1">
            <a:spLocks noChangeArrowheads="1"/>
          </p:cNvSpPr>
          <p:nvPr/>
        </p:nvSpPr>
        <p:spPr bwMode="auto">
          <a:xfrm>
            <a:off x="2123406" y="5022913"/>
            <a:ext cx="2439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2280532" y="2454310"/>
            <a:ext cx="6655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e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´ 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 f´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763" name="Oval 19"/>
          <p:cNvSpPr>
            <a:spLocks noChangeAspect="1" noChangeArrowheads="1"/>
          </p:cNvSpPr>
          <p:nvPr/>
        </p:nvSpPr>
        <p:spPr bwMode="auto">
          <a:xfrm flipV="1">
            <a:off x="868170" y="4458766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4" name="AutoShape 44"/>
          <p:cNvSpPr>
            <a:spLocks/>
          </p:cNvSpPr>
          <p:nvPr/>
        </p:nvSpPr>
        <p:spPr bwMode="auto">
          <a:xfrm rot="13920000">
            <a:off x="1738041" y="1200571"/>
            <a:ext cx="186790" cy="1847850"/>
          </a:xfrm>
          <a:prstGeom prst="leftBrace">
            <a:avLst>
              <a:gd name="adj1" fmla="val 30794"/>
              <a:gd name="adj2" fmla="val 45796"/>
            </a:avLst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Text Box 10"/>
          <p:cNvSpPr txBox="1">
            <a:spLocks noChangeArrowheads="1"/>
          </p:cNvSpPr>
          <p:nvPr/>
        </p:nvSpPr>
        <p:spPr bwMode="auto">
          <a:xfrm>
            <a:off x="3173014" y="2272289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Rovná spojnica 58"/>
          <p:cNvCxnSpPr/>
          <p:nvPr/>
        </p:nvCxnSpPr>
        <p:spPr>
          <a:xfrm rot="5400000" flipH="1" flipV="1">
            <a:off x="139857" y="3619482"/>
            <a:ext cx="3523516" cy="2239125"/>
          </a:xfrm>
          <a:prstGeom prst="line">
            <a:avLst/>
          </a:prstGeom>
          <a:ln w="12700">
            <a:solidFill>
              <a:srgbClr val="0000FF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ovná spojnica 60"/>
          <p:cNvCxnSpPr/>
          <p:nvPr/>
        </p:nvCxnSpPr>
        <p:spPr>
          <a:xfrm rot="5400000" flipH="1" flipV="1">
            <a:off x="808873" y="3020727"/>
            <a:ext cx="2255744" cy="2154234"/>
          </a:xfrm>
          <a:prstGeom prst="line">
            <a:avLst/>
          </a:prstGeom>
          <a:ln w="12700">
            <a:solidFill>
              <a:srgbClr val="0000FF"/>
            </a:solidFill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22"/>
          <p:cNvSpPr txBox="1">
            <a:spLocks noChangeArrowheads="1"/>
          </p:cNvSpPr>
          <p:nvPr/>
        </p:nvSpPr>
        <p:spPr bwMode="auto">
          <a:xfrm>
            <a:off x="555345" y="4944944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6" name="Text Box 22"/>
          <p:cNvSpPr txBox="1">
            <a:spLocks noChangeArrowheads="1"/>
          </p:cNvSpPr>
          <p:nvPr/>
        </p:nvSpPr>
        <p:spPr bwMode="auto">
          <a:xfrm>
            <a:off x="519356" y="616161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Arc 38"/>
          <p:cNvSpPr>
            <a:spLocks/>
          </p:cNvSpPr>
          <p:nvPr/>
        </p:nvSpPr>
        <p:spPr bwMode="auto">
          <a:xfrm rot="2382739">
            <a:off x="1471811" y="4024414"/>
            <a:ext cx="737836" cy="455512"/>
          </a:xfrm>
          <a:custGeom>
            <a:avLst/>
            <a:gdLst>
              <a:gd name="T0" fmla="*/ 0 w 34988"/>
              <a:gd name="T1" fmla="*/ 8333316 h 21600"/>
              <a:gd name="T2" fmla="*/ 62700627 w 34988"/>
              <a:gd name="T3" fmla="*/ 38709597 h 21600"/>
              <a:gd name="T4" fmla="*/ 23992124 w 34988"/>
              <a:gd name="T5" fmla="*/ 38709597 h 21600"/>
              <a:gd name="T6" fmla="*/ 0 60000 65536"/>
              <a:gd name="T7" fmla="*/ 0 60000 65536"/>
              <a:gd name="T8" fmla="*/ 0 60000 65536"/>
              <a:gd name="T9" fmla="*/ 0 w 34988"/>
              <a:gd name="T10" fmla="*/ 0 h 21600"/>
              <a:gd name="T11" fmla="*/ 34988 w 349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988" h="21600" fill="none" extrusionOk="0">
                <a:moveTo>
                  <a:pt x="-1" y="4649"/>
                </a:moveTo>
                <a:cubicBezTo>
                  <a:pt x="3812" y="1638"/>
                  <a:pt x="8529" y="-1"/>
                  <a:pt x="13388" y="0"/>
                </a:cubicBezTo>
                <a:cubicBezTo>
                  <a:pt x="25317" y="0"/>
                  <a:pt x="34988" y="9670"/>
                  <a:pt x="34988" y="21600"/>
                </a:cubicBezTo>
              </a:path>
              <a:path w="34988" h="21600" stroke="0" extrusionOk="0">
                <a:moveTo>
                  <a:pt x="-1" y="4649"/>
                </a:moveTo>
                <a:cubicBezTo>
                  <a:pt x="3812" y="1638"/>
                  <a:pt x="8529" y="-1"/>
                  <a:pt x="13388" y="0"/>
                </a:cubicBezTo>
                <a:cubicBezTo>
                  <a:pt x="25317" y="0"/>
                  <a:pt x="34988" y="9670"/>
                  <a:pt x="34988" y="21600"/>
                </a:cubicBezTo>
                <a:lnTo>
                  <a:pt x="13388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Arc 38"/>
          <p:cNvSpPr>
            <a:spLocks/>
          </p:cNvSpPr>
          <p:nvPr/>
        </p:nvSpPr>
        <p:spPr bwMode="auto">
          <a:xfrm rot="2382739">
            <a:off x="1216963" y="4235923"/>
            <a:ext cx="406483" cy="250947"/>
          </a:xfrm>
          <a:custGeom>
            <a:avLst/>
            <a:gdLst>
              <a:gd name="T0" fmla="*/ 0 w 34988"/>
              <a:gd name="T1" fmla="*/ 8333316 h 21600"/>
              <a:gd name="T2" fmla="*/ 62700627 w 34988"/>
              <a:gd name="T3" fmla="*/ 38709597 h 21600"/>
              <a:gd name="T4" fmla="*/ 23992124 w 34988"/>
              <a:gd name="T5" fmla="*/ 38709597 h 21600"/>
              <a:gd name="T6" fmla="*/ 0 60000 65536"/>
              <a:gd name="T7" fmla="*/ 0 60000 65536"/>
              <a:gd name="T8" fmla="*/ 0 60000 65536"/>
              <a:gd name="T9" fmla="*/ 0 w 34988"/>
              <a:gd name="T10" fmla="*/ 0 h 21600"/>
              <a:gd name="T11" fmla="*/ 34988 w 3498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988" h="21600" fill="none" extrusionOk="0">
                <a:moveTo>
                  <a:pt x="-1" y="4649"/>
                </a:moveTo>
                <a:cubicBezTo>
                  <a:pt x="3812" y="1638"/>
                  <a:pt x="8529" y="-1"/>
                  <a:pt x="13388" y="0"/>
                </a:cubicBezTo>
                <a:cubicBezTo>
                  <a:pt x="25317" y="0"/>
                  <a:pt x="34988" y="9670"/>
                  <a:pt x="34988" y="21600"/>
                </a:cubicBezTo>
              </a:path>
              <a:path w="34988" h="21600" stroke="0" extrusionOk="0">
                <a:moveTo>
                  <a:pt x="-1" y="4649"/>
                </a:moveTo>
                <a:cubicBezTo>
                  <a:pt x="3812" y="1638"/>
                  <a:pt x="8529" y="-1"/>
                  <a:pt x="13388" y="0"/>
                </a:cubicBezTo>
                <a:cubicBezTo>
                  <a:pt x="25317" y="0"/>
                  <a:pt x="34988" y="9670"/>
                  <a:pt x="34988" y="21600"/>
                </a:cubicBezTo>
                <a:lnTo>
                  <a:pt x="13388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2" name="Line 42"/>
          <p:cNvSpPr>
            <a:spLocks noChangeShapeType="1"/>
          </p:cNvSpPr>
          <p:nvPr/>
        </p:nvSpPr>
        <p:spPr bwMode="auto">
          <a:xfrm>
            <a:off x="1684666" y="3929785"/>
            <a:ext cx="598488" cy="1677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>
            <a:off x="1305819" y="4170424"/>
            <a:ext cx="484268" cy="1366463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2" name="Skupina 71"/>
          <p:cNvGrpSpPr/>
          <p:nvPr/>
        </p:nvGrpSpPr>
        <p:grpSpPr>
          <a:xfrm rot="-6060000">
            <a:off x="2787444" y="2294978"/>
            <a:ext cx="118365" cy="276814"/>
            <a:chOff x="4160355" y="5956926"/>
            <a:chExt cx="118365" cy="276814"/>
          </a:xfrm>
        </p:grpSpPr>
        <p:sp>
          <p:nvSpPr>
            <p:cNvPr id="65" name="Line 52"/>
            <p:cNvSpPr>
              <a:spLocks noChangeShapeType="1"/>
            </p:cNvSpPr>
            <p:nvPr/>
          </p:nvSpPr>
          <p:spPr bwMode="auto">
            <a:xfrm rot="6755160" flipV="1">
              <a:off x="4128229" y="6041814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71" name="Line 53"/>
            <p:cNvSpPr>
              <a:spLocks noChangeShapeType="1"/>
            </p:cNvSpPr>
            <p:nvPr/>
          </p:nvSpPr>
          <p:spPr bwMode="auto">
            <a:xfrm rot="6755160" flipV="1">
              <a:off x="4075467" y="6083248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73" name="Skupina 72"/>
          <p:cNvGrpSpPr/>
          <p:nvPr/>
        </p:nvGrpSpPr>
        <p:grpSpPr>
          <a:xfrm rot="-6060000">
            <a:off x="2129074" y="5178986"/>
            <a:ext cx="118365" cy="276814"/>
            <a:chOff x="4160355" y="5956926"/>
            <a:chExt cx="118365" cy="276814"/>
          </a:xfrm>
        </p:grpSpPr>
        <p:sp>
          <p:nvSpPr>
            <p:cNvPr id="74" name="Line 52"/>
            <p:cNvSpPr>
              <a:spLocks noChangeShapeType="1"/>
            </p:cNvSpPr>
            <p:nvPr/>
          </p:nvSpPr>
          <p:spPr bwMode="auto">
            <a:xfrm rot="6755160" flipV="1">
              <a:off x="4128229" y="6041814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77" name="Line 53"/>
            <p:cNvSpPr>
              <a:spLocks noChangeShapeType="1"/>
            </p:cNvSpPr>
            <p:nvPr/>
          </p:nvSpPr>
          <p:spPr bwMode="auto">
            <a:xfrm rot="6755160" flipV="1">
              <a:off x="4075467" y="6083248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78" name="Skupina 77"/>
          <p:cNvGrpSpPr/>
          <p:nvPr/>
        </p:nvGrpSpPr>
        <p:grpSpPr>
          <a:xfrm rot="-6060000">
            <a:off x="1707325" y="5247306"/>
            <a:ext cx="118365" cy="276814"/>
            <a:chOff x="4160355" y="5956926"/>
            <a:chExt cx="118365" cy="276814"/>
          </a:xfrm>
        </p:grpSpPr>
        <p:sp>
          <p:nvSpPr>
            <p:cNvPr id="79" name="Line 52"/>
            <p:cNvSpPr>
              <a:spLocks noChangeShapeType="1"/>
            </p:cNvSpPr>
            <p:nvPr/>
          </p:nvSpPr>
          <p:spPr bwMode="auto">
            <a:xfrm rot="6755160" flipV="1">
              <a:off x="4128229" y="6041814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80" name="Line 53"/>
            <p:cNvSpPr>
              <a:spLocks noChangeShapeType="1"/>
            </p:cNvSpPr>
            <p:nvPr/>
          </p:nvSpPr>
          <p:spPr bwMode="auto">
            <a:xfrm rot="6755160" flipV="1">
              <a:off x="4075467" y="6083248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31747" name="Oval 3"/>
          <p:cNvSpPr>
            <a:spLocks noChangeArrowheads="1"/>
          </p:cNvSpPr>
          <p:nvPr/>
        </p:nvSpPr>
        <p:spPr bwMode="auto">
          <a:xfrm flipV="1">
            <a:off x="2986981" y="2925825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BlokTextu 85"/>
          <p:cNvSpPr txBox="1"/>
          <p:nvPr/>
        </p:nvSpPr>
        <p:spPr>
          <a:xfrm>
            <a:off x="4609816" y="1087910"/>
            <a:ext cx="4471096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Úsečka </a:t>
            </a:r>
            <a:r>
              <a:rPr lang="sk-SK" sz="1400" b="1" dirty="0" smtClean="0"/>
              <a:t>AB </a:t>
            </a:r>
            <a:r>
              <a:rPr lang="sk-SK" sz="1400" dirty="0" smtClean="0"/>
              <a:t>leží v rovine</a:t>
            </a:r>
            <a:r>
              <a:rPr lang="sk-SK" sz="1400" b="1" dirty="0" smtClean="0"/>
              <a:t>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dirty="0" smtClean="0">
                <a:sym typeface="Symbol"/>
              </a:rPr>
              <a:t>Priamku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 otočíme v rovine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okolo </a:t>
            </a:r>
            <a:r>
              <a:rPr lang="sk-SK" sz="1400" dirty="0" err="1" smtClean="0">
                <a:sym typeface="Symbol"/>
              </a:rPr>
              <a:t>stopníka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</a:t>
            </a:r>
          </a:p>
          <a:p>
            <a:r>
              <a:rPr lang="sk-SK" sz="1400" dirty="0" smtClean="0">
                <a:sym typeface="Symbol"/>
              </a:rPr>
              <a:t>do priemetne na stopu </a:t>
            </a:r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Body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dirty="0" smtClean="0">
                <a:sym typeface="Symbol"/>
              </a:rPr>
              <a:t> sa pri otáčaní </a:t>
            </a:r>
          </a:p>
          <a:p>
            <a:r>
              <a:rPr lang="sk-SK" sz="1400" dirty="0" smtClean="0">
                <a:sym typeface="Symbol"/>
              </a:rPr>
              <a:t>pohybujú po kružniciach so stredom v bode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dirty="0" smtClean="0">
                <a:sym typeface="Symbol"/>
              </a:rPr>
              <a:t>Otočené body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smtClean="0">
                <a:sym typeface="Symbol"/>
              </a:rPr>
              <a:t>B </a:t>
            </a:r>
            <a:r>
              <a:rPr lang="sk-SK" sz="1400" dirty="0" smtClean="0">
                <a:sym typeface="Symbol"/>
              </a:rPr>
              <a:t>označíme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, 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dirty="0" smtClean="0">
                <a:sym typeface="Symbol"/>
              </a:rPr>
              <a:t>Platí: 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 = 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  <a:endParaRPr lang="sk-SK" sz="1400" dirty="0"/>
          </a:p>
        </p:txBody>
      </p:sp>
      <p:sp>
        <p:nvSpPr>
          <p:cNvPr id="87" name="BlokTextu 86"/>
          <p:cNvSpPr txBox="1"/>
          <p:nvPr/>
        </p:nvSpPr>
        <p:spPr>
          <a:xfrm>
            <a:off x="4609816" y="6173692"/>
            <a:ext cx="4248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Pozn</a:t>
            </a:r>
            <a:r>
              <a:rPr lang="sk-SK" sz="1200" dirty="0" err="1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ámka</a:t>
            </a:r>
            <a:r>
              <a:rPr lang="sk-SK" sz="12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: </a:t>
            </a:r>
            <a:r>
              <a:rPr lang="sk-SK" sz="1200" dirty="0" smtClean="0">
                <a:sym typeface="Symbol"/>
              </a:rPr>
              <a:t>Merací bod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sk-SK" sz="12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je merací bod všetkých priamok, </a:t>
            </a:r>
          </a:p>
          <a:p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ktoré sú s priamkou </a:t>
            </a:r>
            <a:r>
              <a:rPr lang="sk-SK" sz="1200" b="1" dirty="0" smtClean="0">
                <a:latin typeface="Arial" pitchFamily="34" charset="0"/>
                <a:cs typeface="Arial" pitchFamily="34" charset="0"/>
                <a:sym typeface="Symbol"/>
              </a:rPr>
              <a:t>a 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/>
              </a:rPr>
              <a:t>rovnobežné</a:t>
            </a:r>
            <a:r>
              <a:rPr lang="sk-SK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</a:t>
            </a:r>
            <a:endParaRPr lang="sk-SK" sz="1200" dirty="0"/>
          </a:p>
        </p:txBody>
      </p:sp>
      <p:sp>
        <p:nvSpPr>
          <p:cNvPr id="88" name="BlokTextu 87"/>
          <p:cNvSpPr txBox="1"/>
          <p:nvPr/>
        </p:nvSpPr>
        <p:spPr>
          <a:xfrm>
            <a:off x="3900460" y="720000"/>
            <a:ext cx="40543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</a:t>
            </a:r>
            <a:r>
              <a:rPr lang="sk-SK" sz="1400" dirty="0" err="1" smtClean="0"/>
              <a:t>ĺžka</a:t>
            </a:r>
            <a:r>
              <a:rPr lang="sk-SK" sz="1400" dirty="0" smtClean="0"/>
              <a:t> úsečky </a:t>
            </a:r>
            <a:r>
              <a:rPr lang="sk-SK" sz="1400" b="1" dirty="0" smtClean="0"/>
              <a:t>AB </a:t>
            </a:r>
            <a:r>
              <a:rPr lang="sk-SK" sz="1400" dirty="0" smtClean="0"/>
              <a:t>sa nerovná dĺžke úsečky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  <a:endParaRPr lang="sk-SK" sz="1400" dirty="0"/>
          </a:p>
        </p:txBody>
      </p:sp>
      <p:sp>
        <p:nvSpPr>
          <p:cNvPr id="89" name="BlokTextu 88"/>
          <p:cNvSpPr txBox="1"/>
          <p:nvPr/>
        </p:nvSpPr>
        <p:spPr>
          <a:xfrm>
            <a:off x="4609816" y="2530720"/>
            <a:ext cx="420339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ym typeface="Symbol"/>
              </a:rPr>
              <a:t>Smerová priamka </a:t>
            </a:r>
            <a:r>
              <a:rPr lang="sk-SK" sz="1400" b="1" dirty="0" smtClean="0">
                <a:sym typeface="Symbol"/>
              </a:rPr>
              <a:t>a´</a:t>
            </a:r>
            <a:r>
              <a:rPr lang="sk-SK" sz="1400" dirty="0" smtClean="0">
                <a:sym typeface="Symbol"/>
              </a:rPr>
              <a:t> leží v smerovej rovine </a:t>
            </a:r>
            <a:r>
              <a:rPr lang="sk-SK" sz="1400" b="1" dirty="0" smtClean="0">
                <a:sym typeface="Symbol"/>
              </a:rPr>
              <a:t>´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dirty="0" smtClean="0">
                <a:sym typeface="Symbol"/>
              </a:rPr>
              <a:t>Priamku </a:t>
            </a:r>
            <a:r>
              <a:rPr lang="sk-SK" sz="1400" b="1" dirty="0" smtClean="0">
                <a:sym typeface="Symbol"/>
              </a:rPr>
              <a:t>a´ </a:t>
            </a:r>
            <a:r>
              <a:rPr lang="sk-SK" sz="1400" dirty="0" smtClean="0">
                <a:sym typeface="Symbol"/>
              </a:rPr>
              <a:t>otočíme v rovine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okolo </a:t>
            </a:r>
            <a:r>
              <a:rPr lang="sk-SK" sz="1400" dirty="0" err="1" smtClean="0">
                <a:sym typeface="Symbol"/>
              </a:rPr>
              <a:t>úbežníka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/>
            </a:r>
            <a:br>
              <a:rPr lang="sk-SK" sz="1400" dirty="0" smtClean="0">
                <a:sym typeface="Symbol"/>
              </a:rPr>
            </a:br>
            <a:r>
              <a:rPr lang="sk-SK" sz="1400" dirty="0" smtClean="0">
                <a:sym typeface="Symbol"/>
              </a:rPr>
              <a:t>na </a:t>
            </a:r>
            <a:r>
              <a:rPr lang="sk-SK" sz="1400" dirty="0" err="1" smtClean="0">
                <a:sym typeface="Symbol"/>
              </a:rPr>
              <a:t>úbežnicu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Bod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sa pri otáčaní pohybuje 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po kružnici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k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so stredom v bode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  </a:t>
            </a:r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Otočený bod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označíme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Platí: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err="1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smtClean="0">
                <a:sym typeface="Symbol"/>
              </a:rPr>
              <a:t>r</a:t>
            </a:r>
            <a:endParaRPr lang="sk-SK" sz="1400" dirty="0"/>
          </a:p>
        </p:txBody>
      </p:sp>
      <p:sp>
        <p:nvSpPr>
          <p:cNvPr id="90" name="BlokTextu 89"/>
          <p:cNvSpPr txBox="1"/>
          <p:nvPr/>
        </p:nvSpPr>
        <p:spPr>
          <a:xfrm>
            <a:off x="4609816" y="4085460"/>
            <a:ext cx="446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Otočenie bodov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A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,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 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môžeme nahradiť rovnobežným priemetom v smere priamok</a:t>
            </a:r>
          </a:p>
          <a:p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AA</a:t>
            </a:r>
            <a:r>
              <a:rPr lang="sk-SK" sz="1600" b="1" baseline="30000" dirty="0" smtClean="0">
                <a:sym typeface="Symbol"/>
              </a:rPr>
              <a:t></a:t>
            </a:r>
            <a:r>
              <a:rPr lang="sk-SK" sz="1600" dirty="0" smtClean="0">
                <a:sym typeface="Symbol"/>
              </a:rPr>
              <a:t>,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BB</a:t>
            </a:r>
            <a:r>
              <a:rPr lang="sk-SK" sz="1600" b="1" baseline="30000" dirty="0" smtClean="0">
                <a:sym typeface="Symbol"/>
              </a:rPr>
              <a:t></a:t>
            </a:r>
            <a:r>
              <a:rPr lang="sk-SK" sz="1600" dirty="0" smtClean="0">
                <a:sym typeface="Symbol"/>
              </a:rPr>
              <a:t>,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SS</a:t>
            </a:r>
            <a:r>
              <a:rPr lang="sk-SK" sz="1600" b="1" baseline="30000" dirty="0" smtClean="0">
                <a:sym typeface="Symbol"/>
              </a:rPr>
              <a:t></a:t>
            </a:r>
            <a:r>
              <a:rPr lang="sk-SK" sz="1600" dirty="0" smtClean="0">
                <a:sym typeface="Symbol"/>
              </a:rPr>
              <a:t>. Bod </a:t>
            </a:r>
            <a:r>
              <a:rPr lang="sk-SK" sz="1600" b="1" dirty="0" smtClean="0">
                <a:sym typeface="Symbol"/>
              </a:rPr>
              <a:t>S</a:t>
            </a:r>
            <a:r>
              <a:rPr lang="sk-SK" sz="1600" b="1" baseline="30000" dirty="0" smtClean="0">
                <a:sym typeface="Symbol"/>
              </a:rPr>
              <a:t> </a:t>
            </a:r>
            <a:r>
              <a:rPr lang="sk-SK" sz="1600" dirty="0" smtClean="0">
                <a:sym typeface="Symbol"/>
              </a:rPr>
              <a:t>je ich </a:t>
            </a:r>
            <a:r>
              <a:rPr lang="sk-SK" sz="1600" dirty="0" err="1" smtClean="0">
                <a:sym typeface="Symbol"/>
              </a:rPr>
              <a:t>úbežník</a:t>
            </a:r>
            <a:r>
              <a:rPr lang="sk-SK" sz="1600" dirty="0" smtClean="0">
                <a:sym typeface="Symbol"/>
              </a:rPr>
              <a:t>.</a:t>
            </a:r>
          </a:p>
          <a:p>
            <a:r>
              <a:rPr lang="sk-SK" sz="1600" dirty="0" smtClean="0">
                <a:sym typeface="Symbol"/>
              </a:rPr>
              <a:t>Nazývame ho </a:t>
            </a:r>
            <a:r>
              <a:rPr lang="sk-SK" sz="1600" b="1" dirty="0" smtClean="0">
                <a:sym typeface="Symbol"/>
              </a:rPr>
              <a:t>merací bod </a:t>
            </a:r>
            <a:r>
              <a:rPr lang="sk-SK" sz="1600" dirty="0" smtClean="0">
                <a:sym typeface="Symbol"/>
              </a:rPr>
              <a:t>priamky </a:t>
            </a:r>
            <a:r>
              <a:rPr lang="sk-SK" sz="1600" b="1" dirty="0" smtClean="0">
                <a:sym typeface="Symbol"/>
              </a:rPr>
              <a:t>a </a:t>
            </a:r>
            <a:br>
              <a:rPr lang="sk-SK" sz="1600" b="1" dirty="0" smtClean="0">
                <a:sym typeface="Symbol"/>
              </a:rPr>
            </a:br>
            <a:r>
              <a:rPr lang="sk-SK" sz="1600" dirty="0" smtClean="0">
                <a:sym typeface="Symbol"/>
              </a:rPr>
              <a:t>a označujeme ho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</a:t>
            </a:r>
            <a:r>
              <a:rPr lang="sk-SK" sz="16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</a:t>
            </a:r>
          </a:p>
          <a:p>
            <a:r>
              <a:rPr lang="sk-SK" sz="1600" dirty="0" smtClean="0">
                <a:latin typeface="Arial" pitchFamily="34" charset="0"/>
                <a:cs typeface="Arial" pitchFamily="34" charset="0"/>
                <a:sym typeface="Symbol"/>
              </a:rPr>
              <a:t>Kružnicu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/>
              </a:rPr>
              <a:t>k</a:t>
            </a:r>
            <a:r>
              <a:rPr lang="sk-SK" sz="1600" b="1" baseline="300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 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nazývame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kružnica meracích bodov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, jej stred je </a:t>
            </a:r>
            <a:r>
              <a:rPr lang="sk-SK" sz="16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úbežník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lang="sk-SK" sz="1600" b="1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U</a:t>
            </a:r>
            <a:r>
              <a:rPr lang="sk-SK" sz="16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a</a:t>
            </a:r>
            <a:r>
              <a:rPr lang="sk-SK" sz="16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a polomer je </a:t>
            </a:r>
            <a:r>
              <a:rPr lang="sk-SK" sz="16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r</a:t>
            </a:r>
            <a:r>
              <a:rPr lang="sk-SK" sz="16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</a:t>
            </a:r>
            <a:endParaRPr lang="sk-SK" sz="1600" dirty="0"/>
          </a:p>
        </p:txBody>
      </p:sp>
      <p:sp>
        <p:nvSpPr>
          <p:cNvPr id="81" name="Zástupný symbol čísla snímky 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28</a:t>
            </a:fld>
            <a:endParaRPr lang="sk-SK" dirty="0"/>
          </a:p>
        </p:txBody>
      </p:sp>
      <p:grpSp>
        <p:nvGrpSpPr>
          <p:cNvPr id="82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83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4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0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0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40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9" dur="500"/>
                                        <p:tgtEl>
                                          <p:spTgt spid="41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1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41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6" grpId="0"/>
      <p:bldP spid="40997" grpId="0"/>
      <p:bldP spid="40999" grpId="0" animBg="1"/>
      <p:bldP spid="41001" grpId="0" animBg="1"/>
      <p:bldP spid="41005" grpId="0"/>
      <p:bldP spid="40995" grpId="0" animBg="1"/>
      <p:bldP spid="31764" grpId="0" animBg="1"/>
      <p:bldP spid="41000" grpId="0"/>
      <p:bldP spid="66" grpId="0"/>
      <p:bldP spid="67" grpId="0"/>
      <p:bldP spid="68" grpId="0"/>
      <p:bldP spid="69" grpId="0"/>
      <p:bldP spid="41004" grpId="0" animBg="1"/>
      <p:bldP spid="70" grpId="0"/>
      <p:bldP spid="62" grpId="0" animBg="1"/>
      <p:bldP spid="63" grpId="0" animBg="1"/>
      <p:bldP spid="41002" grpId="0" animBg="1"/>
      <p:bldP spid="41003" grpId="0" animBg="1"/>
      <p:bldP spid="86" grpId="0"/>
      <p:bldP spid="87" grpId="0"/>
      <p:bldP spid="89" grpId="0"/>
      <p:bldP spid="90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34"/>
          <p:cNvSpPr txBox="1">
            <a:spLocks noChangeArrowheads="1"/>
          </p:cNvSpPr>
          <p:nvPr/>
        </p:nvSpPr>
        <p:spPr bwMode="auto">
          <a:xfrm>
            <a:off x="539999" y="36000"/>
            <a:ext cx="8532000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Daný je stredový priemet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ktorá leží na priamke </a:t>
            </a:r>
            <a:r>
              <a:rPr lang="sk-SK" sz="1400" b="1" dirty="0" smtClean="0">
                <a:solidFill>
                  <a:srgbClr val="FF0000"/>
                </a:solidFill>
              </a:rPr>
              <a:t>a</a:t>
            </a:r>
            <a:r>
              <a:rPr lang="sk-SK" sz="1400" dirty="0" smtClean="0">
                <a:solidFill>
                  <a:srgbClr val="FF0000"/>
                </a:solidFill>
              </a:rPr>
              <a:t> v rovine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</a:rPr>
              <a:t>. Rovina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Určte dĺžku úsečky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Použite merací bod priamky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48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S16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0" name="Line 71"/>
          <p:cNvSpPr>
            <a:spLocks noChangeShapeType="1"/>
          </p:cNvSpPr>
          <p:nvPr/>
        </p:nvSpPr>
        <p:spPr bwMode="auto">
          <a:xfrm>
            <a:off x="50800" y="3998935"/>
            <a:ext cx="443435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Line 72"/>
          <p:cNvSpPr>
            <a:spLocks noChangeShapeType="1"/>
          </p:cNvSpPr>
          <p:nvPr/>
        </p:nvSpPr>
        <p:spPr bwMode="auto">
          <a:xfrm>
            <a:off x="114300" y="2673372"/>
            <a:ext cx="43438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73"/>
          <p:cNvSpPr>
            <a:spLocks noChangeArrowheads="1"/>
          </p:cNvSpPr>
          <p:nvPr/>
        </p:nvSpPr>
        <p:spPr bwMode="auto">
          <a:xfrm>
            <a:off x="1943445" y="3595137"/>
            <a:ext cx="37306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79"/>
          <p:cNvSpPr>
            <a:spLocks noChangeArrowheads="1"/>
          </p:cNvSpPr>
          <p:nvPr/>
        </p:nvSpPr>
        <p:spPr bwMode="auto">
          <a:xfrm>
            <a:off x="1660046" y="2249510"/>
            <a:ext cx="2160000" cy="216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80"/>
          <p:cNvSpPr txBox="1">
            <a:spLocks noChangeArrowheads="1"/>
          </p:cNvSpPr>
          <p:nvPr/>
        </p:nvSpPr>
        <p:spPr bwMode="auto">
          <a:xfrm>
            <a:off x="176107" y="3947266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 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57" name="Text Box 82"/>
          <p:cNvSpPr txBox="1">
            <a:spLocks noChangeArrowheads="1"/>
          </p:cNvSpPr>
          <p:nvPr/>
        </p:nvSpPr>
        <p:spPr bwMode="auto">
          <a:xfrm>
            <a:off x="2701778" y="3061626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58" name="Text Box 83"/>
          <p:cNvSpPr txBox="1">
            <a:spLocks noChangeArrowheads="1"/>
          </p:cNvSpPr>
          <p:nvPr/>
        </p:nvSpPr>
        <p:spPr bwMode="auto">
          <a:xfrm>
            <a:off x="1719730" y="2269527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 Box 85"/>
          <p:cNvSpPr txBox="1">
            <a:spLocks noChangeArrowheads="1"/>
          </p:cNvSpPr>
          <p:nvPr/>
        </p:nvSpPr>
        <p:spPr bwMode="auto">
          <a:xfrm>
            <a:off x="2680280" y="1092928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Line 93"/>
          <p:cNvSpPr>
            <a:spLocks noChangeShapeType="1"/>
          </p:cNvSpPr>
          <p:nvPr/>
        </p:nvSpPr>
        <p:spPr bwMode="auto">
          <a:xfrm>
            <a:off x="2730965" y="1153514"/>
            <a:ext cx="0" cy="39011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Text Box 97"/>
          <p:cNvSpPr txBox="1">
            <a:spLocks noChangeArrowheads="1"/>
          </p:cNvSpPr>
          <p:nvPr/>
        </p:nvSpPr>
        <p:spPr bwMode="auto">
          <a:xfrm>
            <a:off x="2342028" y="2371747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65" name="Obdĺžnik 64"/>
          <p:cNvSpPr/>
          <p:nvPr/>
        </p:nvSpPr>
        <p:spPr>
          <a:xfrm>
            <a:off x="176107" y="2651122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grpSp>
        <p:nvGrpSpPr>
          <p:cNvPr id="62" name="Skupina 61"/>
          <p:cNvGrpSpPr/>
          <p:nvPr/>
        </p:nvGrpSpPr>
        <p:grpSpPr>
          <a:xfrm>
            <a:off x="2430810" y="3033180"/>
            <a:ext cx="605369" cy="605369"/>
            <a:chOff x="2430810" y="3033180"/>
            <a:chExt cx="605369" cy="605369"/>
          </a:xfrm>
        </p:grpSpPr>
        <p:sp>
          <p:nvSpPr>
            <p:cNvPr id="67" name="Oblúk 66"/>
            <p:cNvSpPr/>
            <p:nvPr/>
          </p:nvSpPr>
          <p:spPr>
            <a:xfrm flipV="1">
              <a:off x="2430810" y="3033180"/>
              <a:ext cx="605369" cy="605369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8" name="Oval 94"/>
            <p:cNvSpPr>
              <a:spLocks noChangeArrowheads="1"/>
            </p:cNvSpPr>
            <p:nvPr/>
          </p:nvSpPr>
          <p:spPr bwMode="auto">
            <a:xfrm flipH="1" flipV="1">
              <a:off x="2830206" y="3429000"/>
              <a:ext cx="45719" cy="457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1" name="AutoShape 45"/>
          <p:cNvSpPr>
            <a:spLocks/>
          </p:cNvSpPr>
          <p:nvPr/>
        </p:nvSpPr>
        <p:spPr bwMode="auto">
          <a:xfrm rot="3162663">
            <a:off x="1702723" y="888971"/>
            <a:ext cx="209096" cy="2109153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BlokTextu 71"/>
          <p:cNvSpPr txBox="1"/>
          <p:nvPr/>
        </p:nvSpPr>
        <p:spPr>
          <a:xfrm>
            <a:off x="1540972" y="1622108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sp>
        <p:nvSpPr>
          <p:cNvPr id="74" name="Oblúk 73"/>
          <p:cNvSpPr/>
          <p:nvPr/>
        </p:nvSpPr>
        <p:spPr>
          <a:xfrm>
            <a:off x="1455565" y="1397528"/>
            <a:ext cx="2552063" cy="2552063"/>
          </a:xfrm>
          <a:prstGeom prst="arc">
            <a:avLst>
              <a:gd name="adj1" fmla="val 16200000"/>
              <a:gd name="adj2" fmla="val 1708768"/>
            </a:avLst>
          </a:prstGeom>
          <a:ln w="1905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5" name="Text Box 84"/>
          <p:cNvSpPr txBox="1">
            <a:spLocks noChangeArrowheads="1"/>
          </p:cNvSpPr>
          <p:nvPr/>
        </p:nvSpPr>
        <p:spPr bwMode="auto">
          <a:xfrm>
            <a:off x="3804189" y="3133871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8" name="Rovná spojnica 77"/>
          <p:cNvCxnSpPr/>
          <p:nvPr/>
        </p:nvCxnSpPr>
        <p:spPr>
          <a:xfrm>
            <a:off x="2705565" y="2652961"/>
            <a:ext cx="1587500" cy="946150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Oval 90"/>
          <p:cNvSpPr>
            <a:spLocks noChangeArrowheads="1"/>
          </p:cNvSpPr>
          <p:nvPr/>
        </p:nvSpPr>
        <p:spPr bwMode="auto">
          <a:xfrm flipV="1">
            <a:off x="2704131" y="2649764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0" name="Rovná spojnica 79"/>
          <p:cNvCxnSpPr/>
          <p:nvPr/>
        </p:nvCxnSpPr>
        <p:spPr>
          <a:xfrm>
            <a:off x="918661" y="2570607"/>
            <a:ext cx="2265049" cy="19561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 Box 92"/>
          <p:cNvSpPr txBox="1">
            <a:spLocks noChangeArrowheads="1"/>
          </p:cNvSpPr>
          <p:nvPr/>
        </p:nvSpPr>
        <p:spPr bwMode="auto">
          <a:xfrm>
            <a:off x="1159160" y="2890590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" name="Text Box 89"/>
          <p:cNvSpPr txBox="1">
            <a:spLocks noChangeArrowheads="1"/>
          </p:cNvSpPr>
          <p:nvPr/>
        </p:nvSpPr>
        <p:spPr bwMode="auto">
          <a:xfrm>
            <a:off x="2417707" y="4021661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a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4" name="Text Box 97"/>
          <p:cNvSpPr txBox="1">
            <a:spLocks noChangeArrowheads="1"/>
          </p:cNvSpPr>
          <p:nvPr/>
        </p:nvSpPr>
        <p:spPr bwMode="auto">
          <a:xfrm>
            <a:off x="729617" y="2649519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cxnSp>
        <p:nvCxnSpPr>
          <p:cNvPr id="86" name="Rovná spojnica 85"/>
          <p:cNvCxnSpPr>
            <a:endCxn id="74" idx="0"/>
          </p:cNvCxnSpPr>
          <p:nvPr/>
        </p:nvCxnSpPr>
        <p:spPr>
          <a:xfrm flipV="1">
            <a:off x="1032174" y="1397528"/>
            <a:ext cx="1699424" cy="12763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96" name="Oval 88"/>
          <p:cNvSpPr>
            <a:spLocks noChangeArrowheads="1"/>
          </p:cNvSpPr>
          <p:nvPr/>
        </p:nvSpPr>
        <p:spPr bwMode="auto">
          <a:xfrm flipV="1">
            <a:off x="2547974" y="3971984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Rovná spojnica 97"/>
          <p:cNvCxnSpPr/>
          <p:nvPr/>
        </p:nvCxnSpPr>
        <p:spPr>
          <a:xfrm flipV="1">
            <a:off x="2729101" y="3322522"/>
            <a:ext cx="106962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73"/>
          <p:cNvSpPr>
            <a:spLocks noChangeArrowheads="1"/>
          </p:cNvSpPr>
          <p:nvPr/>
        </p:nvSpPr>
        <p:spPr bwMode="auto">
          <a:xfrm>
            <a:off x="1577824" y="3289178"/>
            <a:ext cx="373062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1" name="Oblúk 100"/>
          <p:cNvSpPr/>
          <p:nvPr/>
        </p:nvSpPr>
        <p:spPr>
          <a:xfrm>
            <a:off x="-1098532" y="548892"/>
            <a:ext cx="4248959" cy="4248959"/>
          </a:xfrm>
          <a:prstGeom prst="arc">
            <a:avLst>
              <a:gd name="adj1" fmla="val 18392667"/>
              <a:gd name="adj2" fmla="val 0"/>
            </a:avLst>
          </a:prstGeom>
          <a:ln w="19050">
            <a:solidFill>
              <a:schemeClr val="tx1"/>
            </a:solidFill>
            <a:prstDash val="dashDot"/>
            <a:headEnd type="none" w="sm" len="sm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4" name="Text Box 83"/>
          <p:cNvSpPr txBox="1">
            <a:spLocks noChangeArrowheads="1"/>
          </p:cNvSpPr>
          <p:nvPr/>
        </p:nvSpPr>
        <p:spPr bwMode="auto">
          <a:xfrm>
            <a:off x="2339752" y="744959"/>
            <a:ext cx="431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 smtClean="0">
                <a:sym typeface="Symbol" pitchFamily="18" charset="2"/>
              </a:rPr>
              <a:t></a:t>
            </a:r>
            <a:r>
              <a:rPr lang="sk-SK" sz="1400" b="1" baseline="-25000" dirty="0" err="1" smtClean="0">
                <a:sym typeface="Symbol" pitchFamily="18" charset="2"/>
              </a:rPr>
              <a:t>o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Oval 90"/>
          <p:cNvSpPr>
            <a:spLocks noChangeArrowheads="1"/>
          </p:cNvSpPr>
          <p:nvPr/>
        </p:nvSpPr>
        <p:spPr bwMode="auto">
          <a:xfrm flipV="1">
            <a:off x="2710311" y="328825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Oval 94"/>
          <p:cNvSpPr>
            <a:spLocks noChangeArrowheads="1"/>
          </p:cNvSpPr>
          <p:nvPr/>
        </p:nvSpPr>
        <p:spPr bwMode="auto">
          <a:xfrm flipV="1">
            <a:off x="2702390" y="1379053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val 90"/>
          <p:cNvSpPr>
            <a:spLocks noChangeArrowheads="1"/>
          </p:cNvSpPr>
          <p:nvPr/>
        </p:nvSpPr>
        <p:spPr bwMode="auto">
          <a:xfrm flipV="1">
            <a:off x="3792634" y="3283272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3" name="Oval 88"/>
          <p:cNvSpPr>
            <a:spLocks noChangeArrowheads="1"/>
          </p:cNvSpPr>
          <p:nvPr/>
        </p:nvSpPr>
        <p:spPr bwMode="auto">
          <a:xfrm flipV="1">
            <a:off x="1008023" y="2646032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5" name="BlokTextu 104"/>
          <p:cNvSpPr txBox="1"/>
          <p:nvPr/>
        </p:nvSpPr>
        <p:spPr>
          <a:xfrm>
            <a:off x="3103868" y="2418966"/>
            <a:ext cx="362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</a:t>
            </a:r>
            <a:endParaRPr lang="sk-SK" sz="1400" dirty="0"/>
          </a:p>
        </p:txBody>
      </p:sp>
      <p:cxnSp>
        <p:nvCxnSpPr>
          <p:cNvPr id="107" name="Rovná spojnica 106"/>
          <p:cNvCxnSpPr/>
          <p:nvPr/>
        </p:nvCxnSpPr>
        <p:spPr>
          <a:xfrm flipV="1">
            <a:off x="1231533" y="2679773"/>
            <a:ext cx="1913369" cy="1326673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ovná spojnica 107"/>
          <p:cNvCxnSpPr/>
          <p:nvPr/>
        </p:nvCxnSpPr>
        <p:spPr>
          <a:xfrm flipV="1">
            <a:off x="2108934" y="2672395"/>
            <a:ext cx="1041614" cy="1328766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87"/>
          <p:cNvSpPr>
            <a:spLocks noChangeArrowheads="1"/>
          </p:cNvSpPr>
          <p:nvPr/>
        </p:nvSpPr>
        <p:spPr bwMode="auto">
          <a:xfrm flipV="1">
            <a:off x="1949648" y="3457177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5" name="Oval 87"/>
          <p:cNvSpPr>
            <a:spLocks noChangeArrowheads="1"/>
          </p:cNvSpPr>
          <p:nvPr/>
        </p:nvSpPr>
        <p:spPr bwMode="auto">
          <a:xfrm flipV="1">
            <a:off x="2278267" y="3731420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Text Box 22"/>
          <p:cNvSpPr txBox="1">
            <a:spLocks noChangeArrowheads="1"/>
          </p:cNvSpPr>
          <p:nvPr/>
        </p:nvSpPr>
        <p:spPr bwMode="auto">
          <a:xfrm>
            <a:off x="923860" y="396385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A</a:t>
            </a:r>
            <a:r>
              <a:rPr lang="sk-SK" sz="1400" b="1" baseline="30000" dirty="0" smtClean="0">
                <a:sym typeface="Symbol" pitchFamily="18" charset="2"/>
              </a:rPr>
              <a:t>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13" name="Text Box 22"/>
          <p:cNvSpPr txBox="1">
            <a:spLocks noChangeArrowheads="1"/>
          </p:cNvSpPr>
          <p:nvPr/>
        </p:nvSpPr>
        <p:spPr bwMode="auto">
          <a:xfrm>
            <a:off x="2020924" y="3945756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ym typeface="Symbol" pitchFamily="18" charset="2"/>
              </a:rPr>
              <a:t>B</a:t>
            </a:r>
            <a:r>
              <a:rPr lang="sk-SK" sz="1400" b="1" baseline="30000" dirty="0" smtClean="0">
                <a:sym typeface="Symbol" pitchFamily="18" charset="2"/>
              </a:rPr>
              <a:t>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14" name="AutoShape 27"/>
          <p:cNvSpPr>
            <a:spLocks/>
          </p:cNvSpPr>
          <p:nvPr/>
        </p:nvSpPr>
        <p:spPr bwMode="auto">
          <a:xfrm rot="16200000">
            <a:off x="1615938" y="3628310"/>
            <a:ext cx="124019" cy="873211"/>
          </a:xfrm>
          <a:prstGeom prst="leftBrace">
            <a:avLst>
              <a:gd name="adj1" fmla="val 59438"/>
              <a:gd name="adj2" fmla="val 50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115" name="Text Box 28"/>
          <p:cNvSpPr txBox="1">
            <a:spLocks noChangeArrowheads="1"/>
          </p:cNvSpPr>
          <p:nvPr/>
        </p:nvSpPr>
        <p:spPr bwMode="auto">
          <a:xfrm>
            <a:off x="1424856" y="4058022"/>
            <a:ext cx="5373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dirty="0" smtClean="0">
                <a:sym typeface="Symbol" pitchFamily="18" charset="2"/>
              </a:rPr>
              <a:t></a:t>
            </a:r>
            <a:r>
              <a:rPr lang="sk-SK" sz="1400" b="1" dirty="0" smtClean="0">
                <a:sym typeface="Symbol" pitchFamily="18" charset="2"/>
              </a:rPr>
              <a:t>AB</a:t>
            </a:r>
            <a:r>
              <a:rPr lang="sk-SK" dirty="0" smtClean="0">
                <a:sym typeface="Symbol" pitchFamily="18" charset="2"/>
              </a:rPr>
              <a:t></a:t>
            </a:r>
            <a:endParaRPr lang="sk-SK" dirty="0">
              <a:sym typeface="Symbol" pitchFamily="18" charset="2"/>
            </a:endParaRPr>
          </a:p>
        </p:txBody>
      </p:sp>
      <p:sp>
        <p:nvSpPr>
          <p:cNvPr id="116" name="Oblúk 115"/>
          <p:cNvSpPr/>
          <p:nvPr/>
        </p:nvSpPr>
        <p:spPr>
          <a:xfrm flipH="1" flipV="1">
            <a:off x="2428652" y="2382788"/>
            <a:ext cx="605369" cy="605369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7" name="Oval 94"/>
          <p:cNvSpPr>
            <a:spLocks noChangeArrowheads="1"/>
          </p:cNvSpPr>
          <p:nvPr/>
        </p:nvSpPr>
        <p:spPr bwMode="auto">
          <a:xfrm flipH="1" flipV="1">
            <a:off x="2583334" y="2780928"/>
            <a:ext cx="45719" cy="457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BlokTextu 52"/>
          <p:cNvSpPr txBox="1"/>
          <p:nvPr/>
        </p:nvSpPr>
        <p:spPr>
          <a:xfrm>
            <a:off x="4716000" y="792000"/>
            <a:ext cx="4355976" cy="27905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pPr marL="342900" indent="-342900"/>
            <a:r>
              <a:rPr lang="sk-SK" sz="1400" b="1" dirty="0" smtClean="0"/>
              <a:t>1) </a:t>
            </a:r>
            <a:r>
              <a:rPr lang="sk-SK" sz="1400" dirty="0" smtClean="0"/>
              <a:t>Na určenie meracieho bodu použijeme otočenie</a:t>
            </a:r>
          </a:p>
          <a:p>
            <a:pPr marL="342900" indent="-342900"/>
            <a:r>
              <a:rPr lang="sk-SK" sz="1400" dirty="0" smtClean="0"/>
              <a:t>roviny </a:t>
            </a:r>
            <a:r>
              <a:rPr lang="en-US" sz="1400" b="1" dirty="0" smtClean="0">
                <a:sym typeface="Symbol"/>
              </a:rPr>
              <a:t></a:t>
            </a:r>
            <a:r>
              <a:rPr lang="sk-SK" sz="1400" b="1" dirty="0" smtClean="0">
                <a:sym typeface="Symbol"/>
              </a:rPr>
              <a:t>´</a:t>
            </a:r>
            <a:r>
              <a:rPr lang="sk-SK" sz="1400" dirty="0" smtClean="0">
                <a:sym typeface="Symbol"/>
              </a:rPr>
              <a:t> do priemetne:</a:t>
            </a:r>
          </a:p>
          <a:p>
            <a:pPr marL="342900" indent="-342900">
              <a:buAutoNum type="arabicParenR"/>
            </a:pPr>
            <a:endParaRPr lang="sk-SK" sz="14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sz="1400" dirty="0" err="1" smtClean="0"/>
              <a:t>Zostr</a:t>
            </a:r>
            <a:r>
              <a:rPr lang="sk-SK" sz="1400" dirty="0" err="1" smtClean="0"/>
              <a:t>ojíme</a:t>
            </a:r>
            <a:r>
              <a:rPr lang="sk-SK" sz="1400" dirty="0" smtClean="0"/>
              <a:t> otočenú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pPr marL="342900" indent="-342900"/>
            <a:endParaRPr lang="sk-SK" sz="1400" dirty="0" smtClean="0"/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otočenú polohu kružnice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Jej stred je v bode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a jej polomer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r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sa rovná dĺžke úsečky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o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.</a:t>
            </a:r>
            <a:endParaRPr lang="sk-SK" sz="1400" b="1" baseline="-25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endParaRPr lang="sk-SK" sz="1400" b="1" baseline="-25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priamky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 smtClean="0">
                <a:sym typeface="Symbol" pitchFamily="18" charset="2"/>
              </a:rPr>
              <a:t></a:t>
            </a:r>
            <a:r>
              <a:rPr lang="sk-SK" sz="1400" b="1" baseline="-25000" dirty="0" err="1" smtClean="0">
                <a:sym typeface="Symbol" pitchFamily="18" charset="2"/>
              </a:rPr>
              <a:t>o</a:t>
            </a:r>
            <a:endParaRPr lang="sk-SK" sz="1400" b="1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200" dirty="0" smtClean="0">
                <a:solidFill>
                  <a:srgbClr val="0000FF"/>
                </a:solidFill>
              </a:rPr>
              <a:t>Poznámka: </a:t>
            </a:r>
            <a:r>
              <a:rPr lang="sk-SK" sz="1200" dirty="0" smtClean="0"/>
              <a:t>Vyberieme jedno z dvoch riešení.</a:t>
            </a:r>
          </a:p>
        </p:txBody>
      </p:sp>
      <p:sp>
        <p:nvSpPr>
          <p:cNvPr id="54" name="Obdĺžnik 53"/>
          <p:cNvSpPr/>
          <p:nvPr/>
        </p:nvSpPr>
        <p:spPr>
          <a:xfrm>
            <a:off x="2005366" y="2990260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9" name="Obdĺžnik 58"/>
          <p:cNvSpPr/>
          <p:nvPr/>
        </p:nvSpPr>
        <p:spPr>
          <a:xfrm>
            <a:off x="2242776" y="3269433"/>
            <a:ext cx="311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f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64" name="BlokTextu 63"/>
          <p:cNvSpPr txBox="1"/>
          <p:nvPr/>
        </p:nvSpPr>
        <p:spPr>
          <a:xfrm>
            <a:off x="4716000" y="3847107"/>
            <a:ext cx="4355976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2)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je </a:t>
            </a:r>
            <a:r>
              <a:rPr lang="sk-SK" sz="1400" dirty="0" err="1" smtClean="0">
                <a:sym typeface="Symbol" pitchFamily="18" charset="2"/>
              </a:rPr>
              <a:t>úbežník</a:t>
            </a:r>
            <a:r>
              <a:rPr lang="sk-SK" sz="1400" dirty="0" smtClean="0">
                <a:sym typeface="Symbol" pitchFamily="18" charset="2"/>
              </a:rPr>
              <a:t> rovnobežných priamok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f</a:t>
            </a:r>
            <a:r>
              <a:rPr lang="sk-SK" sz="1400" dirty="0" smtClean="0">
                <a:sym typeface="Symbol" pitchFamily="18" charset="2"/>
              </a:rPr>
              <a:t>. Narysujeme ich stredové priemety. </a:t>
            </a:r>
          </a:p>
          <a:p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b="1" baseline="-25000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err="1" smtClean="0"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endParaRPr lang="sk-SK" sz="1400" b="1" baseline="-25000" dirty="0" smtClean="0">
              <a:sym typeface="Symbol" pitchFamily="18" charset="2"/>
            </a:endParaRPr>
          </a:p>
          <a:p>
            <a:r>
              <a:rPr lang="sk-SK" sz="1400" b="1" dirty="0" err="1" smtClean="0">
                <a:sym typeface="Symbol" pitchFamily="18" charset="2"/>
              </a:rPr>
              <a:t>f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err="1" smtClean="0">
                <a:sym typeface="Symbol" pitchFamily="18" charset="2"/>
              </a:rPr>
              <a:t>B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endParaRPr lang="sk-SK" sz="1400" b="1" baseline="-25000" dirty="0" smtClean="0">
              <a:sym typeface="Symbol" pitchFamily="18" charset="2"/>
            </a:endParaRPr>
          </a:p>
          <a:p>
            <a:endParaRPr lang="sk-SK" sz="1400" b="1" baseline="-25000" dirty="0" smtClean="0">
              <a:sym typeface="Symbol" pitchFamily="18" charset="2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</a:p>
          <a:p>
            <a:endParaRPr lang="sk-SK" sz="1400" b="1" baseline="30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dirty="0" smtClean="0">
                <a:sym typeface="Symbol" pitchFamily="18" charset="2"/>
              </a:rPr>
              <a:t>Body </a:t>
            </a:r>
            <a:r>
              <a:rPr lang="sk-SK" sz="1400" b="1" dirty="0" smtClean="0">
                <a:sym typeface="Symbol" pitchFamily="18" charset="2"/>
              </a:rPr>
              <a:t>A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B</a:t>
            </a:r>
            <a:r>
              <a:rPr lang="sk-SK" sz="1400" dirty="0" smtClean="0">
                <a:sym typeface="Symbol" pitchFamily="18" charset="2"/>
              </a:rPr>
              <a:t> sme rovnobežne premietli (v smere priamok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f</a:t>
            </a:r>
            <a:r>
              <a:rPr lang="sk-SK" sz="1400" dirty="0" smtClean="0">
                <a:sym typeface="Symbol" pitchFamily="18" charset="2"/>
              </a:rPr>
              <a:t>) na stopu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do bodov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dirty="0" smtClean="0">
              <a:sym typeface="Symbol" pitchFamily="18" charset="2"/>
            </a:endParaRPr>
          </a:p>
          <a:p>
            <a:endParaRPr lang="sk-SK" sz="1400" b="1" baseline="30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endParaRPr lang="sk-SK" sz="1400" b="1" baseline="30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Platí: 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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69" name="Zástupný symbol čísla snímky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29</a:t>
            </a:fld>
            <a:endParaRPr lang="sk-SK" dirty="0"/>
          </a:p>
        </p:txBody>
      </p:sp>
      <p:grpSp>
        <p:nvGrpSpPr>
          <p:cNvPr id="66" name="Skupina 15"/>
          <p:cNvGrpSpPr>
            <a:grpSpLocks/>
          </p:cNvGrpSpPr>
          <p:nvPr/>
        </p:nvGrpSpPr>
        <p:grpSpPr bwMode="auto">
          <a:xfrm>
            <a:off x="68417" y="6418857"/>
            <a:ext cx="1348082" cy="393700"/>
            <a:chOff x="2699794" y="4497810"/>
            <a:chExt cx="1347057" cy="393091"/>
          </a:xfrm>
        </p:grpSpPr>
        <p:pic>
          <p:nvPicPr>
            <p:cNvPr id="70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6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 animBg="1"/>
      <p:bldP spid="63" grpId="0"/>
      <p:bldP spid="71" grpId="0" animBg="1"/>
      <p:bldP spid="72" grpId="0"/>
      <p:bldP spid="74" grpId="0" animBg="1"/>
      <p:bldP spid="75" grpId="0"/>
      <p:bldP spid="79" grpId="0" animBg="1"/>
      <p:bldP spid="101" grpId="0" animBg="1"/>
      <p:bldP spid="104" grpId="0"/>
      <p:bldP spid="87" grpId="0" animBg="1"/>
      <p:bldP spid="77" grpId="0" animBg="1"/>
      <p:bldP spid="105" grpId="0"/>
      <p:bldP spid="112" grpId="0"/>
      <p:bldP spid="113" grpId="0"/>
      <p:bldP spid="114" grpId="0" animBg="1"/>
      <p:bldP spid="115" grpId="0"/>
      <p:bldP spid="116" grpId="0" animBg="1"/>
      <p:bldP spid="117" grpId="0" animBg="1"/>
      <p:bldP spid="54" grpId="0"/>
      <p:bldP spid="59" grpId="0"/>
      <p:bldP spid="6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74"/>
          <p:cNvSpPr>
            <a:spLocks/>
          </p:cNvSpPr>
          <p:nvPr/>
        </p:nvSpPr>
        <p:spPr bwMode="auto">
          <a:xfrm flipH="1">
            <a:off x="2412853" y="2684487"/>
            <a:ext cx="1114425" cy="668297"/>
          </a:xfrm>
          <a:custGeom>
            <a:avLst/>
            <a:gdLst>
              <a:gd name="T0" fmla="*/ 1112079 w 950"/>
              <a:gd name="T1" fmla="*/ 0 h 582"/>
              <a:gd name="T2" fmla="*/ 0 w 950"/>
              <a:gd name="T3" fmla="*/ 650875 h 582"/>
              <a:gd name="T4" fmla="*/ 1114425 w 950"/>
              <a:gd name="T5" fmla="*/ 647520 h 582"/>
              <a:gd name="T6" fmla="*/ 1112079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979 w 10000"/>
              <a:gd name="connsiteY0" fmla="*/ 0 h 9818"/>
              <a:gd name="connsiteX1" fmla="*/ 0 w 10000"/>
              <a:gd name="connsiteY1" fmla="*/ 9818 h 9818"/>
              <a:gd name="connsiteX2" fmla="*/ 10000 w 10000"/>
              <a:gd name="connsiteY2" fmla="*/ 9766 h 9818"/>
              <a:gd name="connsiteX3" fmla="*/ 9979 w 10000"/>
              <a:gd name="connsiteY3" fmla="*/ 0 h 9818"/>
              <a:gd name="connsiteX0" fmla="*/ 9919 w 10000"/>
              <a:gd name="connsiteY0" fmla="*/ 0 h 10458"/>
              <a:gd name="connsiteX1" fmla="*/ 0 w 10000"/>
              <a:gd name="connsiteY1" fmla="*/ 10458 h 10458"/>
              <a:gd name="connsiteX2" fmla="*/ 10000 w 10000"/>
              <a:gd name="connsiteY2" fmla="*/ 10405 h 10458"/>
              <a:gd name="connsiteX3" fmla="*/ 9919 w 10000"/>
              <a:gd name="connsiteY3" fmla="*/ 0 h 104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10458">
                <a:moveTo>
                  <a:pt x="9919" y="0"/>
                </a:moveTo>
                <a:lnTo>
                  <a:pt x="0" y="10458"/>
                </a:lnTo>
                <a:lnTo>
                  <a:pt x="10000" y="10405"/>
                </a:lnTo>
                <a:cubicBezTo>
                  <a:pt x="9993" y="7090"/>
                  <a:pt x="9926" y="3315"/>
                  <a:pt x="9919" y="0"/>
                </a:cubicBezTo>
                <a:close/>
              </a:path>
            </a:pathLst>
          </a:custGeom>
          <a:solidFill>
            <a:srgbClr val="0033CC">
              <a:alpha val="23921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BlokTextu 53"/>
          <p:cNvSpPr txBox="1">
            <a:spLocks noChangeArrowheads="1"/>
          </p:cNvSpPr>
          <p:nvPr/>
        </p:nvSpPr>
        <p:spPr bwMode="auto">
          <a:xfrm>
            <a:off x="0" y="766800"/>
            <a:ext cx="466794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>
                <a:solidFill>
                  <a:srgbClr val="FF0000"/>
                </a:solidFill>
              </a:rPr>
              <a:t>6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44929" cy="954107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Dané sú stredové priemety bodov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ktoré ležia v rovine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Zobrazte stredové priemety spádových priamok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ktoré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incidujú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s bodmi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C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Určte odchýlku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od priemetne. 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7" name="Line 51"/>
          <p:cNvSpPr>
            <a:spLocks noChangeShapeType="1"/>
          </p:cNvSpPr>
          <p:nvPr/>
        </p:nvSpPr>
        <p:spPr bwMode="auto">
          <a:xfrm>
            <a:off x="899592" y="2686913"/>
            <a:ext cx="33843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8" name="Text Box 52"/>
          <p:cNvSpPr txBox="1">
            <a:spLocks noChangeArrowheads="1"/>
          </p:cNvSpPr>
          <p:nvPr/>
        </p:nvSpPr>
        <p:spPr bwMode="auto">
          <a:xfrm>
            <a:off x="4009428" y="4102900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 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9" name="Text Box 55"/>
          <p:cNvSpPr txBox="1">
            <a:spLocks noChangeArrowheads="1"/>
          </p:cNvSpPr>
          <p:nvPr/>
        </p:nvSpPr>
        <p:spPr bwMode="auto">
          <a:xfrm>
            <a:off x="2387780" y="3330471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sp>
        <p:nvSpPr>
          <p:cNvPr id="10" name="Line 57"/>
          <p:cNvSpPr>
            <a:spLocks noChangeShapeType="1"/>
          </p:cNvSpPr>
          <p:nvPr/>
        </p:nvSpPr>
        <p:spPr bwMode="auto">
          <a:xfrm>
            <a:off x="1636611" y="1699795"/>
            <a:ext cx="2396409" cy="30876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cxnSp>
        <p:nvCxnSpPr>
          <p:cNvPr id="12" name="AutoShape 64"/>
          <p:cNvCxnSpPr>
            <a:cxnSpLocks noChangeShapeType="1"/>
          </p:cNvCxnSpPr>
          <p:nvPr/>
        </p:nvCxnSpPr>
        <p:spPr bwMode="auto">
          <a:xfrm>
            <a:off x="2410325" y="2048138"/>
            <a:ext cx="0" cy="1641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13" name="Text Box 67"/>
          <p:cNvSpPr txBox="1">
            <a:spLocks noChangeArrowheads="1"/>
          </p:cNvSpPr>
          <p:nvPr/>
        </p:nvSpPr>
        <p:spPr bwMode="auto">
          <a:xfrm>
            <a:off x="2447730" y="2395910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14" name="Line 68"/>
          <p:cNvSpPr>
            <a:spLocks noChangeShapeType="1"/>
          </p:cNvSpPr>
          <p:nvPr/>
        </p:nvSpPr>
        <p:spPr bwMode="auto">
          <a:xfrm flipH="1">
            <a:off x="1142195" y="1808654"/>
            <a:ext cx="1704692" cy="349285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5" name="Line 69"/>
          <p:cNvSpPr>
            <a:spLocks noChangeShapeType="1"/>
          </p:cNvSpPr>
          <p:nvPr/>
        </p:nvSpPr>
        <p:spPr bwMode="auto">
          <a:xfrm flipH="1">
            <a:off x="1790738" y="1917510"/>
            <a:ext cx="817783" cy="324107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6" name="Obdĺžnik 15"/>
          <p:cNvSpPr/>
          <p:nvPr/>
        </p:nvSpPr>
        <p:spPr>
          <a:xfrm>
            <a:off x="3884482" y="2652323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sp>
        <p:nvSpPr>
          <p:cNvPr id="17" name="Line 51"/>
          <p:cNvSpPr>
            <a:spLocks noChangeShapeType="1"/>
          </p:cNvSpPr>
          <p:nvPr/>
        </p:nvSpPr>
        <p:spPr bwMode="auto">
          <a:xfrm>
            <a:off x="943132" y="4134000"/>
            <a:ext cx="3384376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/>
          </a:p>
        </p:txBody>
      </p:sp>
      <p:sp>
        <p:nvSpPr>
          <p:cNvPr id="18" name="Oval 58"/>
          <p:cNvSpPr>
            <a:spLocks noChangeArrowheads="1"/>
          </p:cNvSpPr>
          <p:nvPr/>
        </p:nvSpPr>
        <p:spPr bwMode="auto">
          <a:xfrm flipV="1">
            <a:off x="2382702" y="2654490"/>
            <a:ext cx="55246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19" name="Oblúk 18"/>
          <p:cNvSpPr/>
          <p:nvPr/>
        </p:nvSpPr>
        <p:spPr>
          <a:xfrm flipH="1" flipV="1">
            <a:off x="2082723" y="2353136"/>
            <a:ext cx="665446" cy="665446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0" name="Oval 58"/>
          <p:cNvSpPr>
            <a:spLocks noChangeArrowheads="1"/>
          </p:cNvSpPr>
          <p:nvPr/>
        </p:nvSpPr>
        <p:spPr bwMode="auto">
          <a:xfrm flipV="1">
            <a:off x="2255763" y="2785924"/>
            <a:ext cx="43200" cy="43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21" name="Oval 58"/>
          <p:cNvSpPr>
            <a:spLocks noChangeArrowheads="1"/>
          </p:cNvSpPr>
          <p:nvPr/>
        </p:nvSpPr>
        <p:spPr bwMode="auto">
          <a:xfrm flipV="1">
            <a:off x="2382702" y="3329290"/>
            <a:ext cx="55246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22" name="BlokTextu 21"/>
          <p:cNvSpPr txBox="1"/>
          <p:nvPr/>
        </p:nvSpPr>
        <p:spPr>
          <a:xfrm>
            <a:off x="3505224" y="4527723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err="1" smtClean="0"/>
              <a:t>C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23" name="BlokTextu 22"/>
          <p:cNvSpPr txBox="1"/>
          <p:nvPr/>
        </p:nvSpPr>
        <p:spPr>
          <a:xfrm>
            <a:off x="1160776" y="5065439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err="1" smtClean="0"/>
              <a:t>A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24" name="BlokTextu 23"/>
          <p:cNvSpPr txBox="1"/>
          <p:nvPr/>
        </p:nvSpPr>
        <p:spPr>
          <a:xfrm>
            <a:off x="1835696" y="4993431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baseline="30000" dirty="0" err="1" smtClean="0"/>
              <a:t>B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25" name="BlokTextu 24"/>
          <p:cNvSpPr txBox="1"/>
          <p:nvPr/>
        </p:nvSpPr>
        <p:spPr>
          <a:xfrm>
            <a:off x="4567806" y="1402898"/>
            <a:ext cx="454266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/>
              <a:t>1) </a:t>
            </a:r>
            <a:r>
              <a:rPr lang="sk-SK" sz="1400" dirty="0" smtClean="0"/>
              <a:t>Zobrazíme </a:t>
            </a:r>
            <a:r>
              <a:rPr lang="sk-SK" sz="1400" dirty="0" err="1" smtClean="0"/>
              <a:t>úbežník</a:t>
            </a:r>
            <a:r>
              <a:rPr lang="sk-SK" sz="1400" dirty="0" smtClean="0"/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spádových priamok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b="1" dirty="0" err="1" smtClean="0">
                <a:sym typeface="Symbol"/>
              </a:rPr>
              <a:t>H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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baseline="-25000" dirty="0" smtClean="0">
              <a:sym typeface="Symbol"/>
            </a:endParaRP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>
                <a:sym typeface="Symbol"/>
              </a:rPr>
              <a:t>Všetky spádové priamky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sú navzájom rovnobežné, preto ich stredové priemety majú </a:t>
            </a:r>
          </a:p>
          <a:p>
            <a:r>
              <a:rPr lang="sk-SK" sz="1400" dirty="0" smtClean="0">
                <a:sym typeface="Symbol"/>
              </a:rPr>
              <a:t>spoločný </a:t>
            </a:r>
            <a:r>
              <a:rPr lang="sk-SK" sz="1400" dirty="0" err="1" smtClean="0">
                <a:sym typeface="Symbol"/>
              </a:rPr>
              <a:t>úbežník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b="1" baseline="30000" dirty="0" err="1" smtClean="0"/>
              <a:t>A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baseline="30000" dirty="0" err="1" smtClean="0"/>
              <a:t>B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baseline="30000" dirty="0" err="1" smtClean="0"/>
              <a:t>C</a:t>
            </a:r>
            <a:r>
              <a:rPr lang="sk-SK" sz="1400" b="1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endParaRPr lang="sk-SK" sz="1400" b="1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Sklopíme trojuholník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b="1" baseline="30000" dirty="0" smtClean="0"/>
              <a:t> </a:t>
            </a:r>
            <a:r>
              <a:rPr lang="sk-SK" sz="1400" dirty="0" smtClean="0"/>
              <a:t>do priemetne. </a:t>
            </a:r>
          </a:p>
          <a:p>
            <a:r>
              <a:rPr lang="sk-SK" sz="1400" dirty="0" smtClean="0"/>
              <a:t>Vzdialenosť bodu </a:t>
            </a:r>
            <a:r>
              <a:rPr lang="sk-SK" sz="1400" b="1" dirty="0" smtClean="0"/>
              <a:t>S </a:t>
            </a:r>
            <a:r>
              <a:rPr lang="sk-SK" sz="1400" dirty="0" smtClean="0"/>
              <a:t>od bodu </a:t>
            </a:r>
            <a:r>
              <a:rPr lang="sk-SK" sz="1400" b="1" dirty="0" smtClean="0"/>
              <a:t>H </a:t>
            </a:r>
            <a:r>
              <a:rPr lang="sk-SK" sz="1400" dirty="0" smtClean="0"/>
              <a:t>sa rovná dištancii, </a:t>
            </a:r>
          </a:p>
          <a:p>
            <a:r>
              <a:rPr lang="sk-SK" sz="1400" dirty="0" smtClean="0"/>
              <a:t>preto bod (</a:t>
            </a:r>
            <a:r>
              <a:rPr lang="sk-SK" sz="1400" b="1" dirty="0" smtClean="0"/>
              <a:t>S</a:t>
            </a:r>
            <a:r>
              <a:rPr lang="sk-SK" sz="1400" dirty="0" smtClean="0"/>
              <a:t>) leží na dištančnej kružnici 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d</a:t>
            </a:r>
            <a:r>
              <a:rPr lang="sk-SK" sz="1400" dirty="0" smtClean="0"/>
              <a:t>. </a:t>
            </a:r>
          </a:p>
          <a:p>
            <a:endParaRPr lang="sk-SK" sz="1400" dirty="0" smtClean="0"/>
          </a:p>
          <a:p>
            <a:r>
              <a:rPr lang="sk-SK" sz="1400" dirty="0" smtClean="0"/>
              <a:t>Odchýlka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od priemetne sa rovná </a:t>
            </a:r>
          </a:p>
          <a:p>
            <a:r>
              <a:rPr lang="sk-SK" sz="1400" dirty="0" smtClean="0">
                <a:sym typeface="Symbol"/>
              </a:rPr>
              <a:t>veľkosti uhla </a:t>
            </a:r>
            <a:r>
              <a:rPr lang="sk-SK" sz="1400" b="1" dirty="0" smtClean="0">
                <a:sym typeface="Symbol"/>
              </a:rPr>
              <a:t></a:t>
            </a:r>
            <a:r>
              <a:rPr lang="sk-SK" sz="1400" dirty="0" smtClean="0">
                <a:sym typeface="Symbol"/>
              </a:rPr>
              <a:t>, ktorý zvierajú priamky </a:t>
            </a:r>
            <a:r>
              <a:rPr lang="sk-SK" sz="1400" dirty="0" smtClean="0"/>
              <a:t>(</a:t>
            </a:r>
            <a:r>
              <a:rPr lang="sk-SK" sz="1400" b="1" dirty="0" smtClean="0"/>
              <a:t>S</a:t>
            </a:r>
            <a:r>
              <a:rPr lang="sk-SK" sz="1400" dirty="0" smtClean="0"/>
              <a:t>)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a </a:t>
            </a:r>
            <a:r>
              <a:rPr lang="sk-SK" sz="1400" b="1" dirty="0" err="1" smtClean="0"/>
              <a:t>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</p:txBody>
      </p:sp>
      <p:sp>
        <p:nvSpPr>
          <p:cNvPr id="26" name="Text Box 67"/>
          <p:cNvSpPr txBox="1">
            <a:spLocks noChangeArrowheads="1"/>
          </p:cNvSpPr>
          <p:nvPr/>
        </p:nvSpPr>
        <p:spPr bwMode="auto">
          <a:xfrm>
            <a:off x="1479850" y="3661038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27" name="Oval 58"/>
          <p:cNvSpPr>
            <a:spLocks noChangeArrowheads="1"/>
          </p:cNvSpPr>
          <p:nvPr/>
        </p:nvSpPr>
        <p:spPr bwMode="auto">
          <a:xfrm flipV="1">
            <a:off x="1775564" y="3912946"/>
            <a:ext cx="55246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28" name="Text Box 67"/>
          <p:cNvSpPr txBox="1">
            <a:spLocks noChangeArrowheads="1"/>
          </p:cNvSpPr>
          <p:nvPr/>
        </p:nvSpPr>
        <p:spPr bwMode="auto">
          <a:xfrm>
            <a:off x="1523390" y="4701808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29" name="Oval 58"/>
          <p:cNvSpPr>
            <a:spLocks noChangeArrowheads="1"/>
          </p:cNvSpPr>
          <p:nvPr/>
        </p:nvSpPr>
        <p:spPr bwMode="auto">
          <a:xfrm flipV="1">
            <a:off x="1819104" y="4921058"/>
            <a:ext cx="55246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30" name="Text Box 67"/>
          <p:cNvSpPr txBox="1">
            <a:spLocks noChangeArrowheads="1"/>
          </p:cNvSpPr>
          <p:nvPr/>
        </p:nvSpPr>
        <p:spPr bwMode="auto">
          <a:xfrm>
            <a:off x="1665714" y="202182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C</a:t>
            </a:r>
            <a:r>
              <a:rPr lang="sk-SK" sz="1400" b="1" baseline="-25000" dirty="0" err="1" smtClean="0"/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31" name="Oval 58"/>
          <p:cNvSpPr>
            <a:spLocks noChangeArrowheads="1"/>
          </p:cNvSpPr>
          <p:nvPr/>
        </p:nvSpPr>
        <p:spPr bwMode="auto">
          <a:xfrm flipV="1">
            <a:off x="2004972" y="2173868"/>
            <a:ext cx="55246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33" name="Oval 79"/>
          <p:cNvSpPr>
            <a:spLocks noChangeArrowheads="1"/>
          </p:cNvSpPr>
          <p:nvPr/>
        </p:nvSpPr>
        <p:spPr bwMode="auto">
          <a:xfrm>
            <a:off x="1323114" y="2254966"/>
            <a:ext cx="2196000" cy="2196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 Box 83"/>
          <p:cNvSpPr txBox="1">
            <a:spLocks noChangeArrowheads="1"/>
          </p:cNvSpPr>
          <p:nvPr/>
        </p:nvSpPr>
        <p:spPr bwMode="auto">
          <a:xfrm>
            <a:off x="3001575" y="2192321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35" name="Text Box 84"/>
          <p:cNvSpPr txBox="1">
            <a:spLocks noChangeArrowheads="1"/>
          </p:cNvSpPr>
          <p:nvPr/>
        </p:nvSpPr>
        <p:spPr bwMode="auto">
          <a:xfrm>
            <a:off x="3573419" y="3528236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s´</a:t>
            </a:r>
            <a:r>
              <a:rPr lang="sk-SK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Text Box 84"/>
          <p:cNvSpPr txBox="1">
            <a:spLocks noChangeArrowheads="1"/>
          </p:cNvSpPr>
          <p:nvPr/>
        </p:nvSpPr>
        <p:spPr bwMode="auto">
          <a:xfrm>
            <a:off x="3443741" y="3094267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7" name="Rovná spojnica 36"/>
          <p:cNvCxnSpPr/>
          <p:nvPr/>
        </p:nvCxnSpPr>
        <p:spPr>
          <a:xfrm>
            <a:off x="2414863" y="2683181"/>
            <a:ext cx="1563024" cy="939704"/>
          </a:xfrm>
          <a:prstGeom prst="line">
            <a:avLst/>
          </a:prstGeom>
          <a:ln w="19050">
            <a:solidFill>
              <a:srgbClr val="0033CC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ovná spojnica 38"/>
          <p:cNvCxnSpPr/>
          <p:nvPr/>
        </p:nvCxnSpPr>
        <p:spPr>
          <a:xfrm>
            <a:off x="2339752" y="3356992"/>
            <a:ext cx="122413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40" name="Oblúk 39"/>
          <p:cNvSpPr/>
          <p:nvPr/>
        </p:nvSpPr>
        <p:spPr>
          <a:xfrm flipV="1">
            <a:off x="2200344" y="3140183"/>
            <a:ext cx="429887" cy="429887"/>
          </a:xfrm>
          <a:prstGeom prst="arc">
            <a:avLst>
              <a:gd name="adj1" fmla="val 21444304"/>
              <a:gd name="adj2" fmla="val 516296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1" name="Oval 58"/>
          <p:cNvSpPr>
            <a:spLocks noChangeArrowheads="1"/>
          </p:cNvSpPr>
          <p:nvPr/>
        </p:nvSpPr>
        <p:spPr bwMode="auto">
          <a:xfrm flipV="1">
            <a:off x="2482314" y="3243172"/>
            <a:ext cx="43200" cy="43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42" name="Oval 58"/>
          <p:cNvSpPr>
            <a:spLocks noChangeArrowheads="1"/>
          </p:cNvSpPr>
          <p:nvPr/>
        </p:nvSpPr>
        <p:spPr bwMode="auto">
          <a:xfrm flipV="1">
            <a:off x="3498114" y="3332014"/>
            <a:ext cx="43200" cy="43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/>
          </a:p>
        </p:txBody>
      </p:sp>
      <p:sp>
        <p:nvSpPr>
          <p:cNvPr id="44" name="BlokTextu 43"/>
          <p:cNvSpPr txBox="1"/>
          <p:nvPr/>
        </p:nvSpPr>
        <p:spPr>
          <a:xfrm>
            <a:off x="2390012" y="280821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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45" name="Oblúk 44"/>
          <p:cNvSpPr/>
          <p:nvPr/>
        </p:nvSpPr>
        <p:spPr>
          <a:xfrm>
            <a:off x="1961820" y="2217600"/>
            <a:ext cx="914400" cy="914400"/>
          </a:xfrm>
          <a:prstGeom prst="arc">
            <a:avLst>
              <a:gd name="adj1" fmla="val 1975621"/>
              <a:gd name="adj2" fmla="val 5513729"/>
            </a:avLst>
          </a:prstGeom>
          <a:ln w="12700">
            <a:solidFill>
              <a:srgbClr val="0033CC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3" name="Zástupný symbol čísla snímky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</a:t>
            </a:fld>
            <a:endParaRPr lang="sk-SK" dirty="0"/>
          </a:p>
        </p:txBody>
      </p:sp>
      <p:grpSp>
        <p:nvGrpSpPr>
          <p:cNvPr id="46" name="Skupina 15"/>
          <p:cNvGrpSpPr>
            <a:grpSpLocks/>
          </p:cNvGrpSpPr>
          <p:nvPr/>
        </p:nvGrpSpPr>
        <p:grpSpPr bwMode="auto">
          <a:xfrm>
            <a:off x="72424" y="6409844"/>
            <a:ext cx="1348082" cy="393700"/>
            <a:chOff x="2699794" y="4497810"/>
            <a:chExt cx="1347057" cy="393091"/>
          </a:xfrm>
        </p:grpSpPr>
        <p:pic>
          <p:nvPicPr>
            <p:cNvPr id="47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0" grpId="0" animBg="1"/>
      <p:bldP spid="13" grpId="0"/>
      <p:bldP spid="14" grpId="0" animBg="1"/>
      <p:bldP spid="15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35" grpId="0"/>
      <p:bldP spid="36" grpId="0"/>
      <p:bldP spid="40" grpId="0" animBg="1"/>
      <p:bldP spid="41" grpId="0" animBg="1"/>
      <p:bldP spid="42" grpId="0" animBg="1"/>
      <p:bldP spid="44" grpId="0"/>
      <p:bldP spid="4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8" name="Oval 19"/>
          <p:cNvSpPr>
            <a:spLocks noChangeArrowheads="1"/>
          </p:cNvSpPr>
          <p:nvPr/>
        </p:nvSpPr>
        <p:spPr bwMode="auto">
          <a:xfrm flipH="1">
            <a:off x="820654" y="2581747"/>
            <a:ext cx="2124471" cy="2124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H="1">
            <a:off x="296630" y="3629159"/>
            <a:ext cx="40513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 flipH="1">
            <a:off x="251520" y="4440965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 flipH="1">
            <a:off x="251520" y="3600621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u</a:t>
            </a:r>
            <a:r>
              <a:rPr lang="sk-SK" sz="1400" b="1" baseline="30000" dirty="0" err="1">
                <a:sym typeface="Symbol" pitchFamily="18" charset="2"/>
              </a:rPr>
              <a:t></a:t>
            </a:r>
            <a:r>
              <a:rPr lang="sk-SK" sz="1400" b="1" baseline="-25000" dirty="0" err="1">
                <a:sym typeface="Symbol" pitchFamily="18" charset="2"/>
              </a:rPr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33800" name="Text Box 9"/>
          <p:cNvSpPr txBox="1">
            <a:spLocks noChangeArrowheads="1"/>
          </p:cNvSpPr>
          <p:nvPr/>
        </p:nvSpPr>
        <p:spPr bwMode="auto">
          <a:xfrm flipH="1">
            <a:off x="2551377" y="3747384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B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33801" name="Text Box 10"/>
          <p:cNvSpPr txBox="1">
            <a:spLocks noChangeArrowheads="1"/>
          </p:cNvSpPr>
          <p:nvPr/>
        </p:nvSpPr>
        <p:spPr bwMode="auto">
          <a:xfrm flipH="1">
            <a:off x="1778131" y="3999540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A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 flipH="1">
            <a:off x="2037531" y="4426096"/>
            <a:ext cx="373820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A</a:t>
            </a:r>
            <a:r>
              <a:rPr lang="sk-SK" sz="1400" b="1" baseline="30000" dirty="0" smtClean="0">
                <a:sym typeface="Symbol" pitchFamily="18" charset="2"/>
              </a:rPr>
              <a:t>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70672" name="AutoShape 16"/>
          <p:cNvSpPr>
            <a:spLocks/>
          </p:cNvSpPr>
          <p:nvPr/>
        </p:nvSpPr>
        <p:spPr bwMode="auto">
          <a:xfrm rot="5400000" flipH="1">
            <a:off x="3025039" y="3787095"/>
            <a:ext cx="177109" cy="1555845"/>
          </a:xfrm>
          <a:prstGeom prst="leftBrace">
            <a:avLst>
              <a:gd name="adj1" fmla="val 59438"/>
              <a:gd name="adj2" fmla="val 5093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 flipH="1">
            <a:off x="2859756" y="4614954"/>
            <a:ext cx="51488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ym typeface="Symbol" pitchFamily="18" charset="2"/>
              </a:rPr>
              <a:t></a:t>
            </a:r>
            <a:r>
              <a:rPr lang="sk-SK" sz="1400" b="1" dirty="0" smtClean="0">
                <a:sym typeface="Symbol" pitchFamily="18" charset="2"/>
              </a:rPr>
              <a:t>AB</a:t>
            </a:r>
            <a:r>
              <a:rPr lang="sk-SK" sz="1400" dirty="0" smtClean="0">
                <a:sym typeface="Symbol" pitchFamily="18" charset="2"/>
              </a:rPr>
              <a:t></a:t>
            </a:r>
            <a:endParaRPr lang="sk-SK" sz="1400" dirty="0">
              <a:sym typeface="Symbol" pitchFamily="18" charset="2"/>
            </a:endParaRPr>
          </a:p>
        </p:txBody>
      </p:sp>
      <p:sp>
        <p:nvSpPr>
          <p:cNvPr id="33809" name="Text Box 20"/>
          <p:cNvSpPr txBox="1">
            <a:spLocks noChangeArrowheads="1"/>
          </p:cNvSpPr>
          <p:nvPr/>
        </p:nvSpPr>
        <p:spPr bwMode="auto">
          <a:xfrm flipH="1">
            <a:off x="765185" y="2708920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k</a:t>
            </a:r>
            <a:r>
              <a:rPr lang="sk-SK" sz="1400" b="1" baseline="30000" dirty="0" err="1"/>
              <a:t>d</a:t>
            </a:r>
            <a:endParaRPr lang="sk-SK" sz="1400" b="1" dirty="0"/>
          </a:p>
        </p:txBody>
      </p:sp>
      <p:sp>
        <p:nvSpPr>
          <p:cNvPr id="70678" name="Text Box 22"/>
          <p:cNvSpPr txBox="1">
            <a:spLocks noChangeArrowheads="1"/>
          </p:cNvSpPr>
          <p:nvPr/>
        </p:nvSpPr>
        <p:spPr bwMode="auto">
          <a:xfrm flipH="1">
            <a:off x="1508024" y="2269725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/>
              <a:t>(</a:t>
            </a:r>
            <a:r>
              <a:rPr lang="sk-SK" sz="1400" b="1" dirty="0"/>
              <a:t>S</a:t>
            </a:r>
            <a:r>
              <a:rPr lang="sk-SK" sz="1400" dirty="0"/>
              <a:t>)</a:t>
            </a:r>
          </a:p>
        </p:txBody>
      </p:sp>
      <p:sp>
        <p:nvSpPr>
          <p:cNvPr id="70681" name="Line 25"/>
          <p:cNvSpPr>
            <a:spLocks noChangeShapeType="1"/>
          </p:cNvSpPr>
          <p:nvPr/>
        </p:nvSpPr>
        <p:spPr bwMode="auto">
          <a:xfrm flipH="1" flipV="1">
            <a:off x="1872270" y="1937765"/>
            <a:ext cx="0" cy="1677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3812" name="Line 28"/>
          <p:cNvSpPr>
            <a:spLocks noChangeShapeType="1"/>
          </p:cNvSpPr>
          <p:nvPr/>
        </p:nvSpPr>
        <p:spPr bwMode="auto">
          <a:xfrm flipV="1">
            <a:off x="1531395" y="3620921"/>
            <a:ext cx="2521034" cy="85064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/>
          </a:p>
        </p:txBody>
      </p:sp>
      <p:sp>
        <p:nvSpPr>
          <p:cNvPr id="33813" name="Text Box 30"/>
          <p:cNvSpPr txBox="1">
            <a:spLocks noChangeArrowheads="1"/>
          </p:cNvSpPr>
          <p:nvPr/>
        </p:nvSpPr>
        <p:spPr bwMode="auto">
          <a:xfrm flipH="1">
            <a:off x="1285852" y="4192058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P</a:t>
            </a:r>
            <a:r>
              <a:rPr lang="sk-SK" sz="1400" b="1" baseline="30000" dirty="0" err="1"/>
              <a:t>a</a:t>
            </a:r>
            <a:endParaRPr lang="sk-SK" sz="1400" b="1" dirty="0"/>
          </a:p>
        </p:txBody>
      </p:sp>
      <p:sp>
        <p:nvSpPr>
          <p:cNvPr id="33814" name="Text Box 31"/>
          <p:cNvSpPr txBox="1">
            <a:spLocks noChangeArrowheads="1"/>
          </p:cNvSpPr>
          <p:nvPr/>
        </p:nvSpPr>
        <p:spPr bwMode="auto">
          <a:xfrm flipH="1">
            <a:off x="3470399" y="3714017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a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70689" name="AutoShape 33"/>
          <p:cNvSpPr>
            <a:spLocks/>
          </p:cNvSpPr>
          <p:nvPr/>
        </p:nvSpPr>
        <p:spPr bwMode="auto">
          <a:xfrm rot="17760000" flipH="1">
            <a:off x="2884776" y="1802245"/>
            <a:ext cx="260554" cy="2373870"/>
          </a:xfrm>
          <a:prstGeom prst="leftBrace">
            <a:avLst>
              <a:gd name="adj1" fmla="val 41408"/>
              <a:gd name="adj2" fmla="val 50931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70690" name="Text Box 34"/>
          <p:cNvSpPr txBox="1">
            <a:spLocks noChangeArrowheads="1"/>
          </p:cNvSpPr>
          <p:nvPr/>
        </p:nvSpPr>
        <p:spPr bwMode="auto">
          <a:xfrm flipH="1">
            <a:off x="2912402" y="2581818"/>
            <a:ext cx="255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/>
              <a:t>r</a:t>
            </a:r>
          </a:p>
        </p:txBody>
      </p:sp>
      <p:sp>
        <p:nvSpPr>
          <p:cNvPr id="70691" name="Text Box 35"/>
          <p:cNvSpPr txBox="1">
            <a:spLocks noChangeArrowheads="1"/>
          </p:cNvSpPr>
          <p:nvPr/>
        </p:nvSpPr>
        <p:spPr bwMode="auto">
          <a:xfrm flipH="1">
            <a:off x="1319739" y="3360802"/>
            <a:ext cx="3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</a:t>
            </a:r>
            <a:r>
              <a:rPr lang="sk-SK" sz="1400" b="1" baseline="30000" dirty="0">
                <a:sym typeface="Symbol" pitchFamily="18" charset="2"/>
              </a:rPr>
              <a:t>a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70692" name="Line 36"/>
          <p:cNvSpPr>
            <a:spLocks noChangeShapeType="1"/>
          </p:cNvSpPr>
          <p:nvPr/>
        </p:nvSpPr>
        <p:spPr bwMode="auto">
          <a:xfrm>
            <a:off x="1632811" y="3637127"/>
            <a:ext cx="689212" cy="825691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/>
          </a:p>
        </p:txBody>
      </p:sp>
      <p:sp>
        <p:nvSpPr>
          <p:cNvPr id="70693" name="Line 37"/>
          <p:cNvSpPr>
            <a:spLocks noChangeShapeType="1"/>
          </p:cNvSpPr>
          <p:nvPr/>
        </p:nvSpPr>
        <p:spPr bwMode="auto">
          <a:xfrm>
            <a:off x="1653283" y="3637128"/>
            <a:ext cx="2258704" cy="839338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/>
          </a:p>
        </p:txBody>
      </p:sp>
      <p:sp>
        <p:nvSpPr>
          <p:cNvPr id="70702" name="Line 46"/>
          <p:cNvSpPr>
            <a:spLocks noChangeShapeType="1"/>
          </p:cNvSpPr>
          <p:nvPr/>
        </p:nvSpPr>
        <p:spPr bwMode="auto">
          <a:xfrm flipH="1" flipV="1">
            <a:off x="1856009" y="2578099"/>
            <a:ext cx="2211867" cy="1051059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33826" name="Text Box 47"/>
          <p:cNvSpPr txBox="1">
            <a:spLocks noChangeArrowheads="1"/>
          </p:cNvSpPr>
          <p:nvPr/>
        </p:nvSpPr>
        <p:spPr bwMode="auto">
          <a:xfrm flipH="1">
            <a:off x="3956624" y="3315060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a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33830" name="Line 8"/>
          <p:cNvSpPr>
            <a:spLocks noChangeShapeType="1"/>
          </p:cNvSpPr>
          <p:nvPr/>
        </p:nvSpPr>
        <p:spPr bwMode="auto">
          <a:xfrm flipH="1">
            <a:off x="2165073" y="4054053"/>
            <a:ext cx="607291" cy="20566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/>
          </a:p>
        </p:txBody>
      </p:sp>
      <p:pic>
        <p:nvPicPr>
          <p:cNvPr id="40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59787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Daný je stredový priemet úsečky </a:t>
            </a:r>
            <a:r>
              <a:rPr lang="sk-SK" sz="1400" b="1" dirty="0" smtClean="0">
                <a:solidFill>
                  <a:srgbClr val="FF0000"/>
                </a:solidFill>
              </a:rPr>
              <a:t>AB</a:t>
            </a:r>
            <a:r>
              <a:rPr lang="sk-SK" sz="1400" dirty="0" smtClean="0">
                <a:solidFill>
                  <a:srgbClr val="FF0000"/>
                </a:solidFill>
              </a:rPr>
              <a:t>, ktorá leží v rovine</a:t>
            </a:r>
            <a:r>
              <a:rPr lang="sk-SK" sz="1400" b="1" dirty="0" smtClean="0">
                <a:solidFill>
                  <a:srgbClr val="FF0000"/>
                </a:solidFill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</a:rPr>
              <a:t>. Rovina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Určte dĺžku úsečky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AB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Použite merací bod priamky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42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S17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43" name="Oblúk 42"/>
          <p:cNvSpPr/>
          <p:nvPr/>
        </p:nvSpPr>
        <p:spPr>
          <a:xfrm flipH="1">
            <a:off x="1637250" y="1196619"/>
            <a:ext cx="4846441" cy="4846441"/>
          </a:xfrm>
          <a:prstGeom prst="arc">
            <a:avLst>
              <a:gd name="adj1" fmla="val 18588278"/>
              <a:gd name="adj2" fmla="val 0"/>
            </a:avLst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>
              <a:latin typeface="Arial" charset="0"/>
              <a:cs typeface="Arial" charset="0"/>
            </a:endParaRPr>
          </a:p>
        </p:txBody>
      </p:sp>
      <p:sp>
        <p:nvSpPr>
          <p:cNvPr id="46" name="Text Box 83"/>
          <p:cNvSpPr txBox="1">
            <a:spLocks noChangeArrowheads="1"/>
          </p:cNvSpPr>
          <p:nvPr/>
        </p:nvSpPr>
        <p:spPr bwMode="auto">
          <a:xfrm>
            <a:off x="2236043" y="1969095"/>
            <a:ext cx="4764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)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802" name="Oval 11"/>
          <p:cNvSpPr>
            <a:spLocks noChangeArrowheads="1"/>
          </p:cNvSpPr>
          <p:nvPr/>
        </p:nvSpPr>
        <p:spPr bwMode="auto">
          <a:xfrm flipH="1" flipV="1">
            <a:off x="1846524" y="3597019"/>
            <a:ext cx="51492" cy="4737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3807" name="Text Box 18"/>
          <p:cNvSpPr txBox="1">
            <a:spLocks noChangeArrowheads="1"/>
          </p:cNvSpPr>
          <p:nvPr/>
        </p:nvSpPr>
        <p:spPr bwMode="auto">
          <a:xfrm flipH="1">
            <a:off x="1603051" y="3359622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grpSp>
        <p:nvGrpSpPr>
          <p:cNvPr id="47" name="Skupina 46"/>
          <p:cNvGrpSpPr/>
          <p:nvPr/>
        </p:nvGrpSpPr>
        <p:grpSpPr>
          <a:xfrm flipV="1">
            <a:off x="1571402" y="3326612"/>
            <a:ext cx="605369" cy="605369"/>
            <a:chOff x="2430810" y="3033180"/>
            <a:chExt cx="605369" cy="605369"/>
          </a:xfrm>
        </p:grpSpPr>
        <p:sp>
          <p:nvSpPr>
            <p:cNvPr id="48" name="Oblúk 47"/>
            <p:cNvSpPr/>
            <p:nvPr/>
          </p:nvSpPr>
          <p:spPr>
            <a:xfrm flipV="1">
              <a:off x="2430810" y="3033180"/>
              <a:ext cx="605369" cy="605369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49" name="Oval 94"/>
            <p:cNvSpPr>
              <a:spLocks noChangeArrowheads="1"/>
            </p:cNvSpPr>
            <p:nvPr/>
          </p:nvSpPr>
          <p:spPr bwMode="auto">
            <a:xfrm flipH="1" flipV="1">
              <a:off x="2830206" y="3429000"/>
              <a:ext cx="45719" cy="4574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0682" name="Oval 26"/>
          <p:cNvSpPr>
            <a:spLocks noChangeArrowheads="1"/>
          </p:cNvSpPr>
          <p:nvPr/>
        </p:nvSpPr>
        <p:spPr bwMode="auto">
          <a:xfrm flipH="1" flipV="1">
            <a:off x="1846524" y="2547678"/>
            <a:ext cx="47372" cy="54581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3796" name="Line 4"/>
          <p:cNvSpPr>
            <a:spLocks noChangeShapeType="1"/>
          </p:cNvSpPr>
          <p:nvPr/>
        </p:nvSpPr>
        <p:spPr bwMode="auto">
          <a:xfrm flipH="1">
            <a:off x="438144" y="4469504"/>
            <a:ext cx="4002531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/>
          </a:p>
        </p:txBody>
      </p:sp>
      <p:sp>
        <p:nvSpPr>
          <p:cNvPr id="50" name="BlokTextu 49"/>
          <p:cNvSpPr txBox="1"/>
          <p:nvPr/>
        </p:nvSpPr>
        <p:spPr>
          <a:xfrm>
            <a:off x="4716000" y="792000"/>
            <a:ext cx="435597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r>
              <a:rPr lang="sk-SK" sz="1400" b="1" dirty="0" smtClean="0"/>
              <a:t>1) </a:t>
            </a:r>
            <a:r>
              <a:rPr lang="sk-SK" sz="1400" dirty="0" smtClean="0"/>
              <a:t>Narysujeme priamku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, jej </a:t>
            </a:r>
            <a:r>
              <a:rPr lang="sk-SK" sz="1400" dirty="0" err="1" smtClean="0"/>
              <a:t>stopník</a:t>
            </a:r>
            <a:r>
              <a:rPr lang="sk-SK" sz="1400" dirty="0" smtClean="0"/>
              <a:t> a </a:t>
            </a:r>
            <a:r>
              <a:rPr lang="sk-SK" sz="1400" dirty="0" err="1" smtClean="0"/>
              <a:t>úbežník</a:t>
            </a:r>
            <a:r>
              <a:rPr lang="sk-SK" sz="1400" dirty="0" smtClean="0"/>
              <a:t>.</a:t>
            </a:r>
          </a:p>
          <a:p>
            <a:endParaRPr lang="sk-SK" sz="1400" b="1" dirty="0" smtClean="0"/>
          </a:p>
          <a:p>
            <a:r>
              <a:rPr lang="sk-SK" sz="1400" b="1" dirty="0" smtClean="0"/>
              <a:t>2) </a:t>
            </a:r>
            <a:r>
              <a:rPr lang="sk-SK" sz="1400" dirty="0" smtClean="0"/>
              <a:t>Rovina </a:t>
            </a:r>
            <a:r>
              <a:rPr lang="en-US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 je kolmá na priemetňu, preto n</a:t>
            </a:r>
            <a:r>
              <a:rPr lang="sk-SK" sz="1400" dirty="0" smtClean="0"/>
              <a:t>a určenie meracieho bodu použijeme sklopenie roviny </a:t>
            </a:r>
            <a:r>
              <a:rPr lang="en-US" sz="1400" b="1" dirty="0" smtClean="0">
                <a:sym typeface="Symbol"/>
              </a:rPr>
              <a:t></a:t>
            </a:r>
            <a:r>
              <a:rPr lang="sk-SK" sz="1400" b="1" dirty="0" smtClean="0">
                <a:sym typeface="Symbol"/>
              </a:rPr>
              <a:t>´</a:t>
            </a:r>
            <a:r>
              <a:rPr lang="sk-SK" sz="1400" dirty="0" smtClean="0">
                <a:sym typeface="Symbol"/>
              </a:rPr>
              <a:t> do priemetne:</a:t>
            </a:r>
            <a:endParaRPr lang="sk-SK" sz="1400" b="1" dirty="0" smtClean="0">
              <a:sym typeface="Symbol"/>
            </a:endParaRPr>
          </a:p>
          <a:p>
            <a:pPr marL="342900" indent="-342900"/>
            <a:r>
              <a:rPr lang="en-US" sz="1400" dirty="0" err="1" smtClean="0"/>
              <a:t>Zostr</a:t>
            </a:r>
            <a:r>
              <a:rPr lang="sk-SK" sz="1400" dirty="0" err="1" smtClean="0"/>
              <a:t>ojíme</a:t>
            </a:r>
            <a:r>
              <a:rPr lang="sk-SK" sz="1400" dirty="0" smtClean="0"/>
              <a:t> sklopenú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pPr marL="342900" indent="-342900">
              <a:buAutoNum type="arabicParenR"/>
            </a:pPr>
            <a:endParaRPr lang="sk-SK" sz="1400" dirty="0" smtClean="0"/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sklopenú polohu kružnice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Jej stred je v bode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a jej polomer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r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sa rovná dĺžke úsečky </a:t>
            </a:r>
            <a:r>
              <a:rPr lang="sk-SK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(</a:t>
            </a:r>
            <a:r>
              <a:rPr lang="sk-SK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).</a:t>
            </a:r>
            <a:endParaRPr lang="sk-SK" sz="1400" dirty="0" smtClean="0"/>
          </a:p>
          <a:p>
            <a:endParaRPr lang="sk-SK" sz="1400" b="1" baseline="-25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priamky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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solidFill>
                  <a:prstClr val="black"/>
                </a:solidFill>
                <a:sym typeface="Symbol" pitchFamily="18" charset="2"/>
              </a:rPr>
              <a:t>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k-SK" sz="1400" baseline="30000" dirty="0" smtClean="0">
              <a:latin typeface="Arial" pitchFamily="34" charset="0"/>
              <a:cs typeface="Arial" pitchFamily="34" charset="0"/>
            </a:endParaRPr>
          </a:p>
          <a:p>
            <a:r>
              <a:rPr lang="sk-SK" sz="1200" dirty="0" smtClean="0">
                <a:solidFill>
                  <a:srgbClr val="0000FF"/>
                </a:solidFill>
              </a:rPr>
              <a:t>Poznámka: </a:t>
            </a:r>
            <a:r>
              <a:rPr lang="sk-SK" sz="1200" dirty="0" smtClean="0"/>
              <a:t>Vyberieme jedno z dvoch riešení.</a:t>
            </a:r>
          </a:p>
          <a:p>
            <a:endParaRPr lang="sk-SK" sz="1200" dirty="0" smtClean="0"/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3)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je </a:t>
            </a:r>
            <a:r>
              <a:rPr lang="sk-SK" sz="1400" dirty="0" err="1" smtClean="0">
                <a:sym typeface="Symbol" pitchFamily="18" charset="2"/>
              </a:rPr>
              <a:t>úbežník</a:t>
            </a:r>
            <a:r>
              <a:rPr lang="sk-SK" sz="1400" dirty="0" smtClean="0">
                <a:sym typeface="Symbol" pitchFamily="18" charset="2"/>
              </a:rPr>
              <a:t> rovnobežných priamok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f</a:t>
            </a:r>
            <a:r>
              <a:rPr lang="sk-SK" sz="1400" dirty="0" smtClean="0">
                <a:sym typeface="Symbol" pitchFamily="18" charset="2"/>
              </a:rPr>
              <a:t>. Narysujeme ich stredové priemety. </a:t>
            </a:r>
          </a:p>
          <a:p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b="1" baseline="-25000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err="1" smtClean="0"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endParaRPr lang="sk-SK" sz="1400" b="1" baseline="-25000" dirty="0" smtClean="0">
              <a:sym typeface="Symbol" pitchFamily="18" charset="2"/>
            </a:endParaRPr>
          </a:p>
          <a:p>
            <a:r>
              <a:rPr lang="sk-SK" sz="1400" b="1" dirty="0" err="1" smtClean="0">
                <a:sym typeface="Symbol" pitchFamily="18" charset="2"/>
              </a:rPr>
              <a:t>f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err="1" smtClean="0">
                <a:sym typeface="Symbol" pitchFamily="18" charset="2"/>
              </a:rPr>
              <a:t>B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endParaRPr lang="sk-SK" sz="1400" b="1" baseline="-25000" dirty="0" smtClean="0">
              <a:sym typeface="Symbol" pitchFamily="18" charset="2"/>
            </a:endParaRPr>
          </a:p>
          <a:p>
            <a:endParaRPr lang="sk-SK" sz="1400" b="1" baseline="-25000" dirty="0" smtClean="0">
              <a:sym typeface="Symbol" pitchFamily="18" charset="2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</a:p>
          <a:p>
            <a:r>
              <a:rPr lang="sk-SK" sz="1400" dirty="0" smtClean="0">
                <a:sym typeface="Symbol" pitchFamily="18" charset="2"/>
              </a:rPr>
              <a:t>Body </a:t>
            </a:r>
            <a:r>
              <a:rPr lang="sk-SK" sz="1400" b="1" dirty="0" smtClean="0">
                <a:sym typeface="Symbol" pitchFamily="18" charset="2"/>
              </a:rPr>
              <a:t>A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B </a:t>
            </a:r>
            <a:r>
              <a:rPr lang="sk-SK" sz="1400" dirty="0" smtClean="0">
                <a:sym typeface="Symbol" pitchFamily="18" charset="2"/>
              </a:rPr>
              <a:t> sme rovnobežne premietli (v smere priamok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f</a:t>
            </a:r>
            <a:r>
              <a:rPr lang="sk-SK" sz="1400" dirty="0" smtClean="0">
                <a:sym typeface="Symbol" pitchFamily="18" charset="2"/>
              </a:rPr>
              <a:t>) na stopu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do bodov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,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dirty="0" smtClean="0">
              <a:sym typeface="Symbol" pitchFamily="18" charset="2"/>
            </a:endParaRPr>
          </a:p>
          <a:p>
            <a:endParaRPr lang="sk-SK" sz="1400" b="1" baseline="30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Platí: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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  <a:endParaRPr lang="sk-SK" sz="1400" dirty="0"/>
          </a:p>
        </p:txBody>
      </p:sp>
      <p:sp>
        <p:nvSpPr>
          <p:cNvPr id="51" name="Obdĺžnik 50"/>
          <p:cNvSpPr/>
          <p:nvPr/>
        </p:nvSpPr>
        <p:spPr>
          <a:xfrm>
            <a:off x="1550162" y="3706146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2135924" y="3811143"/>
            <a:ext cx="311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f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70671" name="Oval 15"/>
          <p:cNvSpPr>
            <a:spLocks noChangeArrowheads="1"/>
          </p:cNvSpPr>
          <p:nvPr/>
        </p:nvSpPr>
        <p:spPr bwMode="auto">
          <a:xfrm flipH="1" flipV="1">
            <a:off x="2292659" y="4439638"/>
            <a:ext cx="47372" cy="5458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 flipH="1">
            <a:off x="3823710" y="4456739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B</a:t>
            </a:r>
            <a:r>
              <a:rPr lang="sk-SK" sz="1400" b="1" baseline="30000" dirty="0" smtClean="0">
                <a:sym typeface="Symbol" pitchFamily="18" charset="2"/>
              </a:rPr>
              <a:t>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70668" name="Oval 12"/>
          <p:cNvSpPr>
            <a:spLocks noChangeArrowheads="1"/>
          </p:cNvSpPr>
          <p:nvPr/>
        </p:nvSpPr>
        <p:spPr bwMode="auto">
          <a:xfrm flipH="1" flipV="1">
            <a:off x="3857059" y="4437579"/>
            <a:ext cx="47372" cy="5458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45" name="Zástupný symbol čísla snímky 4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30</a:t>
            </a:fld>
            <a:endParaRPr lang="sk-SK" dirty="0"/>
          </a:p>
        </p:txBody>
      </p:sp>
      <p:grpSp>
        <p:nvGrpSpPr>
          <p:cNvPr id="53" name="Skupina 15"/>
          <p:cNvGrpSpPr>
            <a:grpSpLocks/>
          </p:cNvGrpSpPr>
          <p:nvPr/>
        </p:nvGrpSpPr>
        <p:grpSpPr bwMode="auto">
          <a:xfrm>
            <a:off x="68417" y="6418857"/>
            <a:ext cx="1348082" cy="393700"/>
            <a:chOff x="2699794" y="4497810"/>
            <a:chExt cx="1347057" cy="393091"/>
          </a:xfrm>
        </p:grpSpPr>
        <p:pic>
          <p:nvPicPr>
            <p:cNvPr id="54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5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70677" name="Oval 21"/>
          <p:cNvSpPr>
            <a:spLocks noChangeArrowheads="1"/>
          </p:cNvSpPr>
          <p:nvPr/>
        </p:nvSpPr>
        <p:spPr bwMode="auto">
          <a:xfrm flipH="1" flipV="1">
            <a:off x="1607074" y="3592192"/>
            <a:ext cx="54000" cy="54582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3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3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0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0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0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70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500"/>
                                        <p:tgtEl>
                                          <p:spTgt spid="5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5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5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5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5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0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0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0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3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1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0" grpId="0" animBg="1"/>
      <p:bldP spid="70672" grpId="0" animBg="1"/>
      <p:bldP spid="70673" grpId="0"/>
      <p:bldP spid="70678" grpId="0"/>
      <p:bldP spid="70681" grpId="0" animBg="1"/>
      <p:bldP spid="33812" grpId="0" animBg="1"/>
      <p:bldP spid="33813" grpId="0"/>
      <p:bldP spid="33814" grpId="0"/>
      <p:bldP spid="70689" grpId="0" animBg="1"/>
      <p:bldP spid="70690" grpId="0"/>
      <p:bldP spid="70691" grpId="0"/>
      <p:bldP spid="70692" grpId="0" animBg="1"/>
      <p:bldP spid="70693" grpId="0" animBg="1"/>
      <p:bldP spid="70702" grpId="0" animBg="1"/>
      <p:bldP spid="33826" grpId="0"/>
      <p:bldP spid="43" grpId="0" animBg="1"/>
      <p:bldP spid="46" grpId="0"/>
      <p:bldP spid="70682" grpId="0" animBg="1"/>
      <p:bldP spid="51" grpId="0"/>
      <p:bldP spid="52" grpId="0"/>
      <p:bldP spid="70671" grpId="0" animBg="1"/>
      <p:bldP spid="70669" grpId="0"/>
      <p:bldP spid="70668" grpId="0" animBg="1"/>
      <p:bldP spid="7067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lúk 40"/>
          <p:cNvSpPr>
            <a:spLocks noChangeAspect="1"/>
          </p:cNvSpPr>
          <p:nvPr/>
        </p:nvSpPr>
        <p:spPr>
          <a:xfrm>
            <a:off x="395536" y="3145971"/>
            <a:ext cx="3816826" cy="3816826"/>
          </a:xfrm>
          <a:prstGeom prst="arc">
            <a:avLst>
              <a:gd name="adj1" fmla="val 16739498"/>
              <a:gd name="adj2" fmla="val 20180256"/>
            </a:avLst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charset="0"/>
              <a:cs typeface="Arial" charset="0"/>
            </a:endParaRPr>
          </a:p>
        </p:txBody>
      </p:sp>
      <p:sp>
        <p:nvSpPr>
          <p:cNvPr id="34818" name="Line 2"/>
          <p:cNvSpPr>
            <a:spLocks noChangeShapeType="1"/>
          </p:cNvSpPr>
          <p:nvPr/>
        </p:nvSpPr>
        <p:spPr bwMode="auto">
          <a:xfrm rot="518842">
            <a:off x="1002164" y="1439576"/>
            <a:ext cx="19010" cy="418444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 rot="518842" flipH="1">
            <a:off x="2479809" y="1765565"/>
            <a:ext cx="15655" cy="413635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4820" name="Oval 4"/>
          <p:cNvSpPr>
            <a:spLocks noChangeAspect="1" noChangeArrowheads="1"/>
          </p:cNvSpPr>
          <p:nvPr/>
        </p:nvSpPr>
        <p:spPr bwMode="auto">
          <a:xfrm rot="518842">
            <a:off x="1367582" y="2483148"/>
            <a:ext cx="2282321" cy="2282322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3243443" y="2528034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cs typeface="Arial" charset="0"/>
              </a:rPr>
              <a:t>k</a:t>
            </a:r>
            <a:r>
              <a:rPr lang="sk-SK" sz="1400" b="1" baseline="30000">
                <a:cs typeface="Arial" charset="0"/>
              </a:rPr>
              <a:t>d</a:t>
            </a:r>
            <a:endParaRPr lang="sk-SK" sz="1400" b="1">
              <a:cs typeface="Arial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402899" y="5228411"/>
            <a:ext cx="3754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cs typeface="Arial" charset="0"/>
              </a:rPr>
              <a:t>p</a:t>
            </a:r>
            <a:r>
              <a:rPr lang="sk-SK" sz="1400" b="1" baseline="30000" dirty="0" smtClean="0">
                <a:sym typeface="Symbol"/>
              </a:rPr>
              <a:t></a:t>
            </a:r>
            <a:endParaRPr lang="sk-SK" sz="1400" b="1" dirty="0">
              <a:cs typeface="Arial" charset="0"/>
              <a:sym typeface="Symbol" pitchFamily="18" charset="2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1792069" y="5402136"/>
            <a:ext cx="442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cs typeface="Arial" charset="0"/>
              </a:rPr>
              <a:t>u</a:t>
            </a:r>
            <a:r>
              <a:rPr lang="sk-SK" sz="1400" b="1" baseline="30000" dirty="0" err="1" smtClean="0">
                <a:sym typeface="Symbol"/>
              </a:rPr>
              <a:t></a:t>
            </a:r>
            <a:r>
              <a:rPr lang="sk-SK" sz="1400" b="1" baseline="-25000" dirty="0" err="1" smtClean="0">
                <a:cs typeface="Arial" charset="0"/>
                <a:sym typeface="Symbol" pitchFamily="18" charset="2"/>
              </a:rPr>
              <a:t>s</a:t>
            </a:r>
            <a:endParaRPr lang="sk-SK" sz="1400" b="1" dirty="0">
              <a:cs typeface="Arial" charset="0"/>
              <a:sym typeface="Symbol" pitchFamily="18" charset="2"/>
            </a:endParaRPr>
          </a:p>
        </p:txBody>
      </p:sp>
      <p:sp>
        <p:nvSpPr>
          <p:cNvPr id="34827" name="Text Box 11"/>
          <p:cNvSpPr txBox="1">
            <a:spLocks noChangeArrowheads="1"/>
          </p:cNvSpPr>
          <p:nvPr/>
        </p:nvSpPr>
        <p:spPr bwMode="auto">
          <a:xfrm>
            <a:off x="2217508" y="3411841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cs typeface="Arial" charset="0"/>
              </a:rPr>
              <a:t>H</a:t>
            </a:r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 rot="518842">
            <a:off x="459887" y="1476097"/>
            <a:ext cx="2333761" cy="390600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1991979" y="4156889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cs typeface="Arial" charset="0"/>
              </a:rPr>
              <a:t>a</a:t>
            </a:r>
            <a:r>
              <a:rPr lang="sk-SK" sz="1400" b="1" baseline="-25000" dirty="0" err="1">
                <a:cs typeface="Arial" charset="0"/>
              </a:rPr>
              <a:t>s</a:t>
            </a:r>
            <a:endParaRPr lang="sk-SK" sz="1400" b="1" dirty="0">
              <a:cs typeface="Arial" charset="0"/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2279562" y="4936690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cs typeface="Arial" charset="0"/>
              </a:rPr>
              <a:t>U</a:t>
            </a:r>
            <a:r>
              <a:rPr lang="sk-SK" sz="1400" b="1" baseline="30000" dirty="0" err="1" smtClean="0">
                <a:cs typeface="Arial" charset="0"/>
              </a:rPr>
              <a:t>a</a:t>
            </a:r>
            <a:r>
              <a:rPr lang="sk-SK" sz="1400" b="1" baseline="-25000" dirty="0" err="1" smtClean="0"/>
              <a:t>s</a:t>
            </a:r>
            <a:endParaRPr lang="sk-SK" sz="1400" b="1" dirty="0">
              <a:cs typeface="Arial" charset="0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1770353" y="3651848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cs typeface="Arial" charset="0"/>
              </a:rPr>
              <a:t>A</a:t>
            </a:r>
            <a:r>
              <a:rPr lang="sk-SK" sz="1400" b="1" baseline="-25000" dirty="0" err="1">
                <a:cs typeface="Arial" charset="0"/>
              </a:rPr>
              <a:t>s</a:t>
            </a:r>
            <a:endParaRPr lang="sk-SK" sz="1400" b="1" dirty="0">
              <a:cs typeface="Arial" charset="0"/>
            </a:endParaRPr>
          </a:p>
        </p:txBody>
      </p:sp>
      <p:sp>
        <p:nvSpPr>
          <p:cNvPr id="72723" name="Line 19"/>
          <p:cNvSpPr>
            <a:spLocks noChangeShapeType="1"/>
          </p:cNvSpPr>
          <p:nvPr/>
        </p:nvSpPr>
        <p:spPr bwMode="auto">
          <a:xfrm rot="518842">
            <a:off x="2530983" y="3656372"/>
            <a:ext cx="14704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72724" name="Oval 20"/>
          <p:cNvSpPr>
            <a:spLocks noChangeArrowheads="1"/>
          </p:cNvSpPr>
          <p:nvPr/>
        </p:nvSpPr>
        <p:spPr bwMode="auto">
          <a:xfrm rot="518842" flipV="1">
            <a:off x="3620983" y="3686409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25" name="Text Box 21"/>
          <p:cNvSpPr txBox="1">
            <a:spLocks noChangeArrowheads="1"/>
          </p:cNvSpPr>
          <p:nvPr/>
        </p:nvSpPr>
        <p:spPr bwMode="auto">
          <a:xfrm>
            <a:off x="3589186" y="3427896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cs typeface="Arial" charset="0"/>
              </a:rPr>
              <a:t>(</a:t>
            </a:r>
            <a:r>
              <a:rPr lang="sk-SK" sz="1400" b="1" dirty="0">
                <a:cs typeface="Arial" charset="0"/>
              </a:rPr>
              <a:t>S</a:t>
            </a:r>
            <a:r>
              <a:rPr lang="sk-SK" sz="1400" dirty="0">
                <a:cs typeface="Arial" charset="0"/>
              </a:rPr>
              <a:t>)</a:t>
            </a:r>
          </a:p>
        </p:txBody>
      </p:sp>
      <p:sp>
        <p:nvSpPr>
          <p:cNvPr id="72726" name="Line 22"/>
          <p:cNvSpPr>
            <a:spLocks noChangeShapeType="1"/>
          </p:cNvSpPr>
          <p:nvPr/>
        </p:nvSpPr>
        <p:spPr bwMode="auto">
          <a:xfrm rot="518842" flipV="1">
            <a:off x="2419743" y="3621414"/>
            <a:ext cx="1119356" cy="150626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72728" name="Text Box 24"/>
          <p:cNvSpPr txBox="1">
            <a:spLocks noChangeArrowheads="1"/>
          </p:cNvSpPr>
          <p:nvPr/>
        </p:nvSpPr>
        <p:spPr bwMode="auto">
          <a:xfrm>
            <a:off x="2572366" y="2905416"/>
            <a:ext cx="3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cs typeface="Arial" charset="0"/>
                <a:sym typeface="Symbol" pitchFamily="18" charset="2"/>
              </a:rPr>
              <a:t></a:t>
            </a:r>
            <a:r>
              <a:rPr lang="sk-SK" sz="1400" b="1" baseline="30000" dirty="0">
                <a:cs typeface="Arial" charset="0"/>
                <a:sym typeface="Symbol" pitchFamily="18" charset="2"/>
              </a:rPr>
              <a:t>a</a:t>
            </a:r>
            <a:endParaRPr lang="sk-SK" sz="1400" b="1" dirty="0">
              <a:cs typeface="Arial" charset="0"/>
              <a:sym typeface="Symbol" pitchFamily="18" charset="2"/>
            </a:endParaRPr>
          </a:p>
        </p:txBody>
      </p:sp>
      <p:sp>
        <p:nvSpPr>
          <p:cNvPr id="72729" name="Line 25"/>
          <p:cNvSpPr>
            <a:spLocks noChangeShapeType="1"/>
          </p:cNvSpPr>
          <p:nvPr/>
        </p:nvSpPr>
        <p:spPr bwMode="auto">
          <a:xfrm rot="518842" flipV="1">
            <a:off x="1004271" y="3053803"/>
            <a:ext cx="1454820" cy="1494678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+mn-lt"/>
              <a:cs typeface="+mn-cs"/>
            </a:endParaRPr>
          </a:p>
        </p:txBody>
      </p:sp>
      <p:sp>
        <p:nvSpPr>
          <p:cNvPr id="72730" name="Text Box 26"/>
          <p:cNvSpPr txBox="1">
            <a:spLocks noChangeArrowheads="1"/>
          </p:cNvSpPr>
          <p:nvPr/>
        </p:nvSpPr>
        <p:spPr bwMode="auto">
          <a:xfrm>
            <a:off x="540759" y="4368662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cs typeface="Arial" charset="0"/>
              </a:rPr>
              <a:t>A</a:t>
            </a:r>
            <a:r>
              <a:rPr lang="sk-SK" sz="1400" b="1" baseline="30000" dirty="0">
                <a:cs typeface="Arial" charset="0"/>
                <a:sym typeface="Symbol" pitchFamily="18" charset="2"/>
              </a:rPr>
              <a:t></a:t>
            </a:r>
            <a:endParaRPr lang="sk-SK" sz="1400" b="1" dirty="0">
              <a:cs typeface="Arial" charset="0"/>
              <a:sym typeface="Symbol" pitchFamily="18" charset="2"/>
            </a:endParaRPr>
          </a:p>
        </p:txBody>
      </p:sp>
      <p:sp>
        <p:nvSpPr>
          <p:cNvPr id="72731" name="AutoShape 27"/>
          <p:cNvSpPr>
            <a:spLocks/>
          </p:cNvSpPr>
          <p:nvPr/>
        </p:nvSpPr>
        <p:spPr bwMode="auto">
          <a:xfrm rot="518842">
            <a:off x="679159" y="1880807"/>
            <a:ext cx="371458" cy="2528334"/>
          </a:xfrm>
          <a:prstGeom prst="leftBrace">
            <a:avLst>
              <a:gd name="adj1" fmla="val 7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32" name="Text Box 28"/>
          <p:cNvSpPr txBox="1">
            <a:spLocks noChangeArrowheads="1"/>
          </p:cNvSpPr>
          <p:nvPr/>
        </p:nvSpPr>
        <p:spPr bwMode="auto">
          <a:xfrm>
            <a:off x="133392" y="2939970"/>
            <a:ext cx="593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/>
              <a:t>6 cm</a:t>
            </a:r>
            <a:endParaRPr lang="sk-SK" sz="1400" dirty="0">
              <a:cs typeface="Arial" charset="0"/>
            </a:endParaRPr>
          </a:p>
        </p:txBody>
      </p:sp>
      <p:sp>
        <p:nvSpPr>
          <p:cNvPr id="72733" name="Text Box 29"/>
          <p:cNvSpPr txBox="1">
            <a:spLocks noChangeArrowheads="1"/>
          </p:cNvSpPr>
          <p:nvPr/>
        </p:nvSpPr>
        <p:spPr bwMode="auto">
          <a:xfrm>
            <a:off x="1215316" y="1674151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cs typeface="Arial" charset="0"/>
              </a:rPr>
              <a:t>B</a:t>
            </a:r>
            <a:r>
              <a:rPr lang="sk-SK" sz="1400" b="1" baseline="30000" dirty="0">
                <a:cs typeface="Arial" charset="0"/>
                <a:sym typeface="Symbol" pitchFamily="18" charset="2"/>
              </a:rPr>
              <a:t></a:t>
            </a:r>
            <a:endParaRPr lang="sk-SK" sz="1400" b="1" dirty="0">
              <a:cs typeface="Arial" charset="0"/>
              <a:sym typeface="Symbol" pitchFamily="18" charset="2"/>
            </a:endParaRPr>
          </a:p>
        </p:txBody>
      </p:sp>
      <p:sp>
        <p:nvSpPr>
          <p:cNvPr id="72734" name="Line 30"/>
          <p:cNvSpPr>
            <a:spLocks noChangeShapeType="1"/>
          </p:cNvSpPr>
          <p:nvPr/>
        </p:nvSpPr>
        <p:spPr bwMode="auto">
          <a:xfrm rot="518842" flipH="1" flipV="1">
            <a:off x="495970" y="1460197"/>
            <a:ext cx="2188390" cy="1518566"/>
          </a:xfrm>
          <a:prstGeom prst="line">
            <a:avLst/>
          </a:prstGeom>
          <a:ln w="19050">
            <a:solidFill>
              <a:srgbClr val="009900"/>
            </a:solidFill>
            <a:prstDash val="sysDash"/>
            <a:headEnd type="arrow" w="med" len="me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+mn-lt"/>
              <a:cs typeface="+mn-cs"/>
            </a:endParaRPr>
          </a:p>
        </p:txBody>
      </p:sp>
      <p:sp>
        <p:nvSpPr>
          <p:cNvPr id="72735" name="Oval 31"/>
          <p:cNvSpPr>
            <a:spLocks noChangeArrowheads="1"/>
          </p:cNvSpPr>
          <p:nvPr/>
        </p:nvSpPr>
        <p:spPr bwMode="auto">
          <a:xfrm rot="518842" flipV="1">
            <a:off x="1225830" y="1876502"/>
            <a:ext cx="51439" cy="5926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36" name="Oval 32"/>
          <p:cNvSpPr>
            <a:spLocks noChangeArrowheads="1"/>
          </p:cNvSpPr>
          <p:nvPr/>
        </p:nvSpPr>
        <p:spPr bwMode="auto">
          <a:xfrm rot="518842" flipV="1">
            <a:off x="2563972" y="3133057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37" name="Oval 33"/>
          <p:cNvSpPr>
            <a:spLocks noChangeArrowheads="1"/>
          </p:cNvSpPr>
          <p:nvPr/>
        </p:nvSpPr>
        <p:spPr bwMode="auto">
          <a:xfrm rot="518842" flipV="1">
            <a:off x="856071" y="4393418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38" name="Oval 34"/>
          <p:cNvSpPr>
            <a:spLocks noChangeArrowheads="1"/>
          </p:cNvSpPr>
          <p:nvPr/>
        </p:nvSpPr>
        <p:spPr bwMode="auto">
          <a:xfrm rot="518842" flipV="1">
            <a:off x="816228" y="1490716"/>
            <a:ext cx="51439" cy="5926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72739" name="Text Box 35"/>
          <p:cNvSpPr txBox="1">
            <a:spLocks noChangeArrowheads="1"/>
          </p:cNvSpPr>
          <p:nvPr/>
        </p:nvSpPr>
        <p:spPr bwMode="auto">
          <a:xfrm>
            <a:off x="526905" y="141657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cs typeface="Arial" charset="0"/>
              </a:rPr>
              <a:t>B</a:t>
            </a:r>
            <a:r>
              <a:rPr lang="sk-SK" sz="1400" b="1" baseline="-25000">
                <a:cs typeface="Arial" charset="0"/>
              </a:rPr>
              <a:t>s</a:t>
            </a:r>
            <a:endParaRPr lang="sk-SK" sz="1400" b="1">
              <a:cs typeface="Arial" charset="0"/>
            </a:endParaRPr>
          </a:p>
        </p:txBody>
      </p:sp>
      <p:pic>
        <p:nvPicPr>
          <p:cNvPr id="37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59787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Daný je stredový priemet priamky </a:t>
            </a:r>
            <a:r>
              <a:rPr lang="sk-SK" sz="1400" b="1" dirty="0" smtClean="0">
                <a:solidFill>
                  <a:srgbClr val="FF0000"/>
                </a:solidFill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</a:rPr>
              <a:t>a</a:t>
            </a:r>
            <a:r>
              <a:rPr lang="sk-SK" sz="1400" dirty="0" smtClean="0">
                <a:solidFill>
                  <a:srgbClr val="FF0000"/>
                </a:solidFill>
              </a:rPr>
              <a:t> bod  </a:t>
            </a:r>
            <a:r>
              <a:rPr lang="sk-SK" sz="1400" b="1" dirty="0" smtClean="0">
                <a:solidFill>
                  <a:srgbClr val="FF0000"/>
                </a:solidFill>
              </a:rPr>
              <a:t>A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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</a:rPr>
              <a:t>Na danú priamku </a:t>
            </a:r>
            <a:r>
              <a:rPr lang="sk-SK" sz="1400" b="1" dirty="0" smtClean="0">
                <a:solidFill>
                  <a:srgbClr val="FF0000"/>
                </a:solidFill>
              </a:rPr>
              <a:t>a</a:t>
            </a:r>
            <a:r>
              <a:rPr lang="sk-SK" sz="1400" dirty="0" smtClean="0">
                <a:solidFill>
                  <a:srgbClr val="FF0000"/>
                </a:solidFill>
              </a:rPr>
              <a:t> naneste od bodu </a:t>
            </a:r>
            <a:r>
              <a:rPr lang="sk-SK" sz="1400" b="1" dirty="0" smtClean="0">
                <a:solidFill>
                  <a:srgbClr val="FF0000"/>
                </a:solidFill>
              </a:rPr>
              <a:t>A</a:t>
            </a:r>
            <a:r>
              <a:rPr lang="sk-SK" sz="1400" dirty="0" smtClean="0">
                <a:solidFill>
                  <a:srgbClr val="FF0000"/>
                </a:solidFill>
              </a:rPr>
              <a:t> úsečku, ktorá má dĺžku 6 cm. Zobrazte jedno riešenie.</a:t>
            </a:r>
            <a:endParaRPr lang="sk-SK" sz="140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39" name="BlokTextu 53"/>
          <p:cNvSpPr txBox="1">
            <a:spLocks noChangeArrowheads="1"/>
          </p:cNvSpPr>
          <p:nvPr/>
        </p:nvSpPr>
        <p:spPr bwMode="auto">
          <a:xfrm>
            <a:off x="0" y="766800"/>
            <a:ext cx="59503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S18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40" name="BlokTextu 39"/>
          <p:cNvSpPr txBox="1"/>
          <p:nvPr/>
        </p:nvSpPr>
        <p:spPr>
          <a:xfrm>
            <a:off x="4716000" y="792000"/>
            <a:ext cx="4355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/>
              <a:t>1)</a:t>
            </a:r>
            <a:r>
              <a:rPr lang="sk-SK" sz="1400" dirty="0" smtClean="0"/>
              <a:t> Vhodne zvolíme rovinu </a:t>
            </a:r>
            <a:r>
              <a:rPr lang="sk-SK" sz="1400" b="1" dirty="0" smtClean="0">
                <a:sym typeface="Symbol"/>
              </a:rPr>
              <a:t></a:t>
            </a:r>
            <a:r>
              <a:rPr lang="sk-SK" sz="1400" dirty="0" smtClean="0">
                <a:sym typeface="Symbol"/>
              </a:rPr>
              <a:t>, ktorá </a:t>
            </a:r>
            <a:r>
              <a:rPr lang="sk-SK" sz="1400" dirty="0" err="1" smtClean="0">
                <a:sym typeface="Symbol"/>
              </a:rPr>
              <a:t>inciduje</a:t>
            </a:r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s priamkou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, napríklad rovinu kolmú na priemetňu.</a:t>
            </a:r>
          </a:p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err="1" smtClean="0"/>
              <a:t>HU</a:t>
            </a:r>
            <a:r>
              <a:rPr lang="sk-SK" sz="1400" b="1" baseline="30000" dirty="0" err="1" smtClean="0"/>
              <a:t>a</a:t>
            </a:r>
            <a:r>
              <a:rPr lang="sk-SK" sz="1400" b="1" baseline="-25000" dirty="0" err="1" smtClean="0"/>
              <a:t>s</a:t>
            </a:r>
            <a:endParaRPr lang="sk-SK" sz="1400" b="1" baseline="-25000" dirty="0" smtClean="0"/>
          </a:p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</a:t>
            </a:r>
            <a:r>
              <a:rPr lang="sk-SK" sz="1400" b="1" baseline="30000" dirty="0" smtClean="0">
                <a:sym typeface="Symbol" pitchFamily="18" charset="2"/>
              </a:rPr>
              <a:t>  </a:t>
            </a:r>
            <a:r>
              <a:rPr lang="sk-SK" sz="1400" dirty="0" smtClean="0">
                <a:sym typeface="Symbol"/>
              </a:rPr>
              <a:t>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err="1" smtClean="0"/>
              <a:t>P</a:t>
            </a:r>
            <a:r>
              <a:rPr lang="sk-SK" sz="1400" b="1" baseline="30000" dirty="0" err="1" smtClean="0"/>
              <a:t>a</a:t>
            </a:r>
            <a:r>
              <a:rPr lang="sk-SK" sz="1400" dirty="0" smtClean="0"/>
              <a:t> </a:t>
            </a:r>
            <a:r>
              <a:rPr lang="sk-SK" sz="1400" dirty="0" smtClean="0">
                <a:sym typeface="Symbol"/>
              </a:rPr>
              <a:t></a:t>
            </a:r>
            <a:r>
              <a:rPr lang="sk-SK" sz="1400" b="1" dirty="0" smtClean="0"/>
              <a:t> p</a:t>
            </a:r>
            <a:r>
              <a:rPr lang="sk-SK" sz="1400" b="1" baseline="30000" dirty="0" smtClean="0">
                <a:sym typeface="Symbol"/>
              </a:rPr>
              <a:t></a:t>
            </a:r>
            <a:r>
              <a:rPr lang="sk-SK" sz="1400" dirty="0" smtClean="0">
                <a:sym typeface="Symbol" pitchFamily="18" charset="2"/>
              </a:rPr>
              <a:t> </a:t>
            </a:r>
          </a:p>
          <a:p>
            <a:endParaRPr lang="sk-SK" sz="1400" dirty="0" smtClean="0"/>
          </a:p>
          <a:p>
            <a:r>
              <a:rPr lang="sk-SK" sz="1400" b="1" dirty="0" smtClean="0"/>
              <a:t>2) </a:t>
            </a:r>
            <a:r>
              <a:rPr lang="sk-SK" sz="1400" dirty="0" smtClean="0"/>
              <a:t>Rovina </a:t>
            </a:r>
            <a:r>
              <a:rPr lang="en-US" sz="1400" b="1" dirty="0" smtClean="0">
                <a:sym typeface="Symbol"/>
              </a:rPr>
              <a:t> </a:t>
            </a:r>
            <a:r>
              <a:rPr lang="sk-SK" sz="1400" dirty="0" smtClean="0">
                <a:sym typeface="Symbol"/>
              </a:rPr>
              <a:t> je kolmá na priemetňu, preto n</a:t>
            </a:r>
            <a:r>
              <a:rPr lang="sk-SK" sz="1400" dirty="0" smtClean="0"/>
              <a:t>a určenie meracieho bodu použijeme sklopenie roviny </a:t>
            </a:r>
            <a:r>
              <a:rPr lang="en-US" sz="1400" b="1" dirty="0" smtClean="0">
                <a:sym typeface="Symbol"/>
              </a:rPr>
              <a:t></a:t>
            </a:r>
            <a:r>
              <a:rPr lang="sk-SK" sz="1400" b="1" dirty="0" smtClean="0">
                <a:sym typeface="Symbol"/>
              </a:rPr>
              <a:t>´</a:t>
            </a:r>
            <a:r>
              <a:rPr lang="sk-SK" sz="1400" dirty="0" smtClean="0">
                <a:sym typeface="Symbol"/>
              </a:rPr>
              <a:t> do priemetne:</a:t>
            </a:r>
            <a:endParaRPr lang="sk-SK" sz="1400" b="1" dirty="0" smtClean="0">
              <a:sym typeface="Symbol"/>
            </a:endParaRPr>
          </a:p>
          <a:p>
            <a:pPr marL="342900" indent="-342900"/>
            <a:r>
              <a:rPr lang="en-US" sz="1400" dirty="0" err="1" smtClean="0"/>
              <a:t>Zostr</a:t>
            </a:r>
            <a:r>
              <a:rPr lang="sk-SK" sz="1400" dirty="0" err="1" smtClean="0"/>
              <a:t>ojíme</a:t>
            </a:r>
            <a:r>
              <a:rPr lang="sk-SK" sz="1400" dirty="0" smtClean="0"/>
              <a:t> sklopenú polohu bodu </a:t>
            </a:r>
            <a:r>
              <a:rPr lang="sk-SK" sz="1400" b="1" dirty="0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sklopenú polohu kružnice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.</a:t>
            </a: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Jej stred je v bode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a jej polomer sa rovná dĺžke úsečky </a:t>
            </a:r>
            <a:r>
              <a:rPr lang="sk-SK" sz="14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(</a:t>
            </a:r>
            <a:r>
              <a:rPr lang="sk-SK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  <a:sym typeface="Symbol" pitchFamily="18" charset="2"/>
              </a:rPr>
              <a:t>).</a:t>
            </a:r>
            <a:endParaRPr lang="sk-SK" sz="1400" b="1" baseline="-25000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priamky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.</a:t>
            </a:r>
          </a:p>
          <a:p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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 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solidFill>
                  <a:prstClr val="black"/>
                </a:solidFill>
                <a:sym typeface="Symbol" pitchFamily="18" charset="2"/>
              </a:rPr>
              <a:t></a:t>
            </a:r>
            <a:r>
              <a:rPr lang="sk-SK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</a:t>
            </a:r>
            <a:endParaRPr lang="sk-SK" sz="1400" dirty="0" smtClean="0"/>
          </a:p>
          <a:p>
            <a:r>
              <a:rPr lang="sk-SK" sz="1200" dirty="0" smtClean="0">
                <a:solidFill>
                  <a:srgbClr val="0000FF"/>
                </a:solidFill>
              </a:rPr>
              <a:t>Poznámka: </a:t>
            </a:r>
            <a:r>
              <a:rPr lang="sk-SK" sz="1200" dirty="0" smtClean="0"/>
              <a:t>Vyberieme jedno z dvoch riešení.</a:t>
            </a:r>
          </a:p>
          <a:p>
            <a:endParaRPr lang="sk-SK" sz="1200" dirty="0" smtClean="0"/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3)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dirty="0" smtClean="0">
                <a:sym typeface="Symbol" pitchFamily="18" charset="2"/>
              </a:rPr>
              <a:t> je </a:t>
            </a:r>
            <a:r>
              <a:rPr lang="sk-SK" sz="1400" dirty="0" err="1" smtClean="0">
                <a:sym typeface="Symbol" pitchFamily="18" charset="2"/>
              </a:rPr>
              <a:t>úbežník</a:t>
            </a:r>
            <a:r>
              <a:rPr lang="sk-SK" sz="1400" dirty="0" smtClean="0">
                <a:sym typeface="Symbol" pitchFamily="18" charset="2"/>
              </a:rPr>
              <a:t> rovnobežných priamok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, </a:t>
            </a:r>
            <a:r>
              <a:rPr lang="sk-SK" sz="1400" b="1" dirty="0" smtClean="0">
                <a:sym typeface="Symbol" pitchFamily="18" charset="2"/>
              </a:rPr>
              <a:t>f</a:t>
            </a:r>
            <a:r>
              <a:rPr lang="sk-SK" sz="1400" dirty="0" smtClean="0">
                <a:sym typeface="Symbol" pitchFamily="18" charset="2"/>
              </a:rPr>
              <a:t>. Narysujeme stredový priemet priamky </a:t>
            </a:r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dirty="0" smtClean="0">
                <a:sym typeface="Symbol" pitchFamily="18" charset="2"/>
              </a:rPr>
              <a:t>. </a:t>
            </a:r>
          </a:p>
          <a:p>
            <a:r>
              <a:rPr lang="sk-SK" sz="1400" b="1" dirty="0" smtClean="0">
                <a:sym typeface="Symbol" pitchFamily="18" charset="2"/>
              </a:rPr>
              <a:t>e</a:t>
            </a:r>
            <a:r>
              <a:rPr lang="sk-SK" sz="1400" b="1" baseline="-25000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err="1" smtClean="0">
                <a:sym typeface="Symbol" pitchFamily="18" charset="2"/>
              </a:rPr>
              <a:t>A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endParaRPr lang="sk-SK" sz="1400" b="1" baseline="-25000" dirty="0" smtClean="0">
              <a:sym typeface="Symbol" pitchFamily="18" charset="2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e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s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</a:t>
            </a:r>
          </a:p>
          <a:p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4)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Narysujeme bod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:</a:t>
            </a:r>
            <a:endParaRPr lang="sk-SK" sz="1400" b="1" baseline="300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latin typeface="Arial" pitchFamily="34" charset="0"/>
                <a:cs typeface="Arial" pitchFamily="34" charset="0"/>
                <a:sym typeface="Symbol"/>
              </a:rPr>
              <a:t>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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 </a:t>
            </a:r>
            <a:r>
              <a:rPr lang="sk-SK" sz="1400" dirty="0" smtClean="0">
                <a:sym typeface="Symbol"/>
              </a:rPr>
              <a:t>  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6 cm</a:t>
            </a:r>
            <a:endParaRPr lang="sk-SK" sz="1400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 =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a </a:t>
            </a:r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endParaRPr lang="sk-SK" sz="1400" b="1" dirty="0" smtClean="0">
              <a:latin typeface="Arial" pitchFamily="34" charset="0"/>
              <a:cs typeface="Arial" pitchFamily="34" charset="0"/>
              <a:sym typeface="Symbol"/>
            </a:endParaRPr>
          </a:p>
          <a:p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B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f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latin typeface="Arial" pitchFamily="34" charset="0"/>
                <a:cs typeface="Arial" pitchFamily="34" charset="0"/>
                <a:sym typeface="Symbol"/>
              </a:rPr>
              <a:t>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34825" name="Oval 9"/>
          <p:cNvSpPr>
            <a:spLocks noChangeArrowheads="1"/>
          </p:cNvSpPr>
          <p:nvPr/>
        </p:nvSpPr>
        <p:spPr bwMode="auto">
          <a:xfrm rot="518842" flipV="1">
            <a:off x="2263080" y="5025862"/>
            <a:ext cx="61200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4832" name="Oval 16"/>
          <p:cNvSpPr>
            <a:spLocks noChangeArrowheads="1"/>
          </p:cNvSpPr>
          <p:nvPr/>
        </p:nvSpPr>
        <p:spPr bwMode="auto">
          <a:xfrm rot="518842" flipV="1">
            <a:off x="1742393" y="3745584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4826" name="Oval 10"/>
          <p:cNvSpPr>
            <a:spLocks noChangeArrowheads="1"/>
          </p:cNvSpPr>
          <p:nvPr/>
        </p:nvSpPr>
        <p:spPr bwMode="auto">
          <a:xfrm rot="518842" flipV="1">
            <a:off x="1161049" y="2322817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1171511" y="2193978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cs typeface="Arial" charset="0"/>
              </a:rPr>
              <a:t>P</a:t>
            </a:r>
            <a:r>
              <a:rPr lang="sk-SK" sz="1400" b="1" baseline="30000" dirty="0" err="1">
                <a:cs typeface="Arial" charset="0"/>
              </a:rPr>
              <a:t>a</a:t>
            </a:r>
            <a:endParaRPr lang="sk-SK" sz="1400" b="1" dirty="0">
              <a:cs typeface="Arial" charset="0"/>
            </a:endParaRPr>
          </a:p>
        </p:txBody>
      </p:sp>
      <p:sp>
        <p:nvSpPr>
          <p:cNvPr id="46" name="Text Box 83"/>
          <p:cNvSpPr txBox="1">
            <a:spLocks noChangeArrowheads="1"/>
          </p:cNvSpPr>
          <p:nvPr/>
        </p:nvSpPr>
        <p:spPr bwMode="auto">
          <a:xfrm>
            <a:off x="3895313" y="3875099"/>
            <a:ext cx="4764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)</a:t>
            </a:r>
            <a:endParaRPr lang="sk-SK" sz="1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blúk 47"/>
          <p:cNvSpPr/>
          <p:nvPr/>
        </p:nvSpPr>
        <p:spPr>
          <a:xfrm rot="540000" flipV="1">
            <a:off x="2228559" y="3238224"/>
            <a:ext cx="605369" cy="605369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9" name="Oval 94"/>
          <p:cNvSpPr>
            <a:spLocks noChangeArrowheads="1"/>
          </p:cNvSpPr>
          <p:nvPr/>
        </p:nvSpPr>
        <p:spPr bwMode="auto">
          <a:xfrm rot="1120669" flipH="1" flipV="1">
            <a:off x="2611803" y="3667527"/>
            <a:ext cx="45719" cy="457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4824" name="Oval 8"/>
          <p:cNvSpPr>
            <a:spLocks noChangeArrowheads="1"/>
          </p:cNvSpPr>
          <p:nvPr/>
        </p:nvSpPr>
        <p:spPr bwMode="auto">
          <a:xfrm rot="518842" flipV="1">
            <a:off x="2503155" y="3510643"/>
            <a:ext cx="51439" cy="59267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grpSp>
        <p:nvGrpSpPr>
          <p:cNvPr id="52" name="Skupina 51"/>
          <p:cNvGrpSpPr/>
          <p:nvPr/>
        </p:nvGrpSpPr>
        <p:grpSpPr>
          <a:xfrm rot="16361987" flipH="1">
            <a:off x="2160317" y="5251073"/>
            <a:ext cx="118365" cy="276814"/>
            <a:chOff x="3917425" y="4778359"/>
            <a:chExt cx="118365" cy="276814"/>
          </a:xfrm>
        </p:grpSpPr>
        <p:sp>
          <p:nvSpPr>
            <p:cNvPr id="50" name="Line 52"/>
            <p:cNvSpPr>
              <a:spLocks noChangeShapeType="1"/>
            </p:cNvSpPr>
            <p:nvPr/>
          </p:nvSpPr>
          <p:spPr bwMode="auto">
            <a:xfrm rot="6755160" flipV="1">
              <a:off x="3885299" y="4863247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51" name="Line 53"/>
            <p:cNvSpPr>
              <a:spLocks noChangeShapeType="1"/>
            </p:cNvSpPr>
            <p:nvPr/>
          </p:nvSpPr>
          <p:spPr bwMode="auto">
            <a:xfrm rot="6755160" flipV="1">
              <a:off x="3832537" y="4904681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grpSp>
        <p:nvGrpSpPr>
          <p:cNvPr id="53" name="Skupina 52"/>
          <p:cNvGrpSpPr/>
          <p:nvPr/>
        </p:nvGrpSpPr>
        <p:grpSpPr>
          <a:xfrm rot="16361987" flipH="1">
            <a:off x="693419" y="5084422"/>
            <a:ext cx="118365" cy="276814"/>
            <a:chOff x="3917425" y="4778359"/>
            <a:chExt cx="118365" cy="276814"/>
          </a:xfrm>
        </p:grpSpPr>
        <p:sp>
          <p:nvSpPr>
            <p:cNvPr id="54" name="Line 52"/>
            <p:cNvSpPr>
              <a:spLocks noChangeShapeType="1"/>
            </p:cNvSpPr>
            <p:nvPr/>
          </p:nvSpPr>
          <p:spPr bwMode="auto">
            <a:xfrm rot="6755160" flipV="1">
              <a:off x="3885299" y="4863247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  <p:sp>
          <p:nvSpPr>
            <p:cNvPr id="55" name="Line 53"/>
            <p:cNvSpPr>
              <a:spLocks noChangeShapeType="1"/>
            </p:cNvSpPr>
            <p:nvPr/>
          </p:nvSpPr>
          <p:spPr bwMode="auto">
            <a:xfrm rot="6755160" flipV="1">
              <a:off x="3832537" y="4904681"/>
              <a:ext cx="235380" cy="6560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/>
            </a:p>
          </p:txBody>
        </p:sp>
      </p:grpSp>
      <p:sp>
        <p:nvSpPr>
          <p:cNvPr id="57" name="Obdĺžnik 56"/>
          <p:cNvSpPr/>
          <p:nvPr/>
        </p:nvSpPr>
        <p:spPr>
          <a:xfrm>
            <a:off x="1158031" y="4114650"/>
            <a:ext cx="35137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e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58" name="Obdĺžnik 57"/>
          <p:cNvSpPr/>
          <p:nvPr/>
        </p:nvSpPr>
        <p:spPr>
          <a:xfrm>
            <a:off x="1676059" y="2060848"/>
            <a:ext cx="31130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f</a:t>
            </a:r>
            <a:r>
              <a:rPr lang="en-US" sz="1400" b="1" baseline="-25000" dirty="0" smtClean="0">
                <a:solidFill>
                  <a:srgbClr val="009900"/>
                </a:solidFill>
                <a:sym typeface="Symbol"/>
              </a:rPr>
              <a:t>s</a:t>
            </a:r>
            <a:endParaRPr lang="sk-SK" sz="1400" dirty="0">
              <a:solidFill>
                <a:srgbClr val="009900"/>
              </a:solidFill>
            </a:endParaRPr>
          </a:p>
        </p:txBody>
      </p:sp>
      <p:sp>
        <p:nvSpPr>
          <p:cNvPr id="60" name="Zástupný symbol čísla snímky 5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31</a:t>
            </a:fld>
            <a:endParaRPr lang="sk-SK" dirty="0"/>
          </a:p>
        </p:txBody>
      </p:sp>
      <p:grpSp>
        <p:nvGrpSpPr>
          <p:cNvPr id="56" name="Skupina 15"/>
          <p:cNvGrpSpPr>
            <a:grpSpLocks/>
          </p:cNvGrpSpPr>
          <p:nvPr/>
        </p:nvGrpSpPr>
        <p:grpSpPr bwMode="auto">
          <a:xfrm>
            <a:off x="68417" y="6418857"/>
            <a:ext cx="1348082" cy="393700"/>
            <a:chOff x="2699794" y="4497810"/>
            <a:chExt cx="1347057" cy="393091"/>
          </a:xfrm>
        </p:grpSpPr>
        <p:pic>
          <p:nvPicPr>
            <p:cNvPr id="59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72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4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4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4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4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0" dur="500"/>
                                        <p:tgtEl>
                                          <p:spTgt spid="40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4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4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72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500"/>
                                        <p:tgtEl>
                                          <p:spTgt spid="72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7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2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9" dur="500"/>
                                        <p:tgtEl>
                                          <p:spTgt spid="72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72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6" dur="500"/>
                                        <p:tgtEl>
                                          <p:spTgt spid="7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41" dur="500"/>
                                        <p:tgtEl>
                                          <p:spTgt spid="7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500"/>
                                        <p:tgtEl>
                                          <p:spTgt spid="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2" dur="500"/>
                                        <p:tgtEl>
                                          <p:spTgt spid="72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34818" grpId="0" animBg="1"/>
      <p:bldP spid="34819" grpId="0" animBg="1"/>
      <p:bldP spid="34822" grpId="0"/>
      <p:bldP spid="34823" grpId="0"/>
      <p:bldP spid="72723" grpId="0" animBg="1"/>
      <p:bldP spid="72724" grpId="0" animBg="1"/>
      <p:bldP spid="72725" grpId="0"/>
      <p:bldP spid="72726" grpId="0" animBg="1"/>
      <p:bldP spid="72728" grpId="0"/>
      <p:bldP spid="72729" grpId="0" animBg="1"/>
      <p:bldP spid="72730" grpId="0"/>
      <p:bldP spid="72731" grpId="0" animBg="1"/>
      <p:bldP spid="72732" grpId="0"/>
      <p:bldP spid="72733" grpId="0"/>
      <p:bldP spid="72734" grpId="0" animBg="1"/>
      <p:bldP spid="72735" grpId="0" animBg="1"/>
      <p:bldP spid="72736" grpId="0" animBg="1"/>
      <p:bldP spid="72737" grpId="0" animBg="1"/>
      <p:bldP spid="72738" grpId="0" animBg="1"/>
      <p:bldP spid="72739" grpId="0"/>
      <p:bldP spid="46" grpId="0"/>
      <p:bldP spid="48" grpId="0" animBg="1"/>
      <p:bldP spid="49" grpId="0" animBg="1"/>
      <p:bldP spid="57" grpId="0"/>
      <p:bldP spid="5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reeform 45"/>
          <p:cNvSpPr>
            <a:spLocks/>
          </p:cNvSpPr>
          <p:nvPr/>
        </p:nvSpPr>
        <p:spPr bwMode="auto">
          <a:xfrm>
            <a:off x="214760" y="2202830"/>
            <a:ext cx="2952750" cy="2808287"/>
          </a:xfrm>
          <a:custGeom>
            <a:avLst/>
            <a:gdLst>
              <a:gd name="T0" fmla="*/ 2952750 w 1860"/>
              <a:gd name="T1" fmla="*/ 1152525 h 1769"/>
              <a:gd name="T2" fmla="*/ 863600 w 1860"/>
              <a:gd name="T3" fmla="*/ 2808287 h 1769"/>
              <a:gd name="T4" fmla="*/ 0 w 1860"/>
              <a:gd name="T5" fmla="*/ 1657350 h 1769"/>
              <a:gd name="T6" fmla="*/ 2089150 w 1860"/>
              <a:gd name="T7" fmla="*/ 0 h 1769"/>
              <a:gd name="T8" fmla="*/ 2952750 w 1860"/>
              <a:gd name="T9" fmla="*/ 1152525 h 176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860"/>
              <a:gd name="T16" fmla="*/ 0 h 1769"/>
              <a:gd name="T17" fmla="*/ 1860 w 1860"/>
              <a:gd name="T18" fmla="*/ 1769 h 176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860" h="1769">
                <a:moveTo>
                  <a:pt x="1860" y="726"/>
                </a:moveTo>
                <a:lnTo>
                  <a:pt x="544" y="1769"/>
                </a:lnTo>
                <a:lnTo>
                  <a:pt x="0" y="1044"/>
                </a:lnTo>
                <a:lnTo>
                  <a:pt x="1316" y="0"/>
                </a:lnTo>
                <a:lnTo>
                  <a:pt x="1860" y="726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38915" name="Freeform 57"/>
          <p:cNvSpPr>
            <a:spLocks/>
          </p:cNvSpPr>
          <p:nvPr/>
        </p:nvSpPr>
        <p:spPr bwMode="auto">
          <a:xfrm>
            <a:off x="1110578" y="286717"/>
            <a:ext cx="2115669" cy="6624638"/>
          </a:xfrm>
          <a:custGeom>
            <a:avLst/>
            <a:gdLst>
              <a:gd name="T0" fmla="*/ 36512 w 1353"/>
              <a:gd name="T1" fmla="*/ 1582737 h 4173"/>
              <a:gd name="T2" fmla="*/ 49212 w 1353"/>
              <a:gd name="T3" fmla="*/ 6624638 h 4173"/>
              <a:gd name="T4" fmla="*/ 2147887 w 1353"/>
              <a:gd name="T5" fmla="*/ 4957762 h 4173"/>
              <a:gd name="T6" fmla="*/ 2089150 w 1353"/>
              <a:gd name="T7" fmla="*/ 0 h 4173"/>
              <a:gd name="T8" fmla="*/ 0 w 1353"/>
              <a:gd name="T9" fmla="*/ 1655763 h 4173"/>
              <a:gd name="T10" fmla="*/ 36512 w 1353"/>
              <a:gd name="T11" fmla="*/ 1582737 h 417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353"/>
              <a:gd name="T19" fmla="*/ 0 h 4173"/>
              <a:gd name="T20" fmla="*/ 1353 w 1353"/>
              <a:gd name="T21" fmla="*/ 4173 h 4173"/>
              <a:gd name="connsiteX0" fmla="*/ 150 w 10000"/>
              <a:gd name="connsiteY0" fmla="*/ 2489 h 10000"/>
              <a:gd name="connsiteX1" fmla="*/ 229 w 10000"/>
              <a:gd name="connsiteY1" fmla="*/ 10000 h 10000"/>
              <a:gd name="connsiteX2" fmla="*/ 10000 w 10000"/>
              <a:gd name="connsiteY2" fmla="*/ 7484 h 10000"/>
              <a:gd name="connsiteX3" fmla="*/ 9727 w 10000"/>
              <a:gd name="connsiteY3" fmla="*/ 0 h 10000"/>
              <a:gd name="connsiteX4" fmla="*/ 0 w 10000"/>
              <a:gd name="connsiteY4" fmla="*/ 2499 h 10000"/>
              <a:gd name="connsiteX5" fmla="*/ 150 w 10000"/>
              <a:gd name="connsiteY5" fmla="*/ 2489 h 10000"/>
              <a:gd name="connsiteX0" fmla="*/ 0 w 9850"/>
              <a:gd name="connsiteY0" fmla="*/ 2489 h 10000"/>
              <a:gd name="connsiteX1" fmla="*/ 79 w 9850"/>
              <a:gd name="connsiteY1" fmla="*/ 10000 h 10000"/>
              <a:gd name="connsiteX2" fmla="*/ 9850 w 9850"/>
              <a:gd name="connsiteY2" fmla="*/ 7484 h 10000"/>
              <a:gd name="connsiteX3" fmla="*/ 9577 w 9850"/>
              <a:gd name="connsiteY3" fmla="*/ 0 h 10000"/>
              <a:gd name="connsiteX4" fmla="*/ 87 w 9850"/>
              <a:gd name="connsiteY4" fmla="*/ 2461 h 10000"/>
              <a:gd name="connsiteX5" fmla="*/ 0 w 9850"/>
              <a:gd name="connsiteY5" fmla="*/ 2489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850" h="10000">
                <a:moveTo>
                  <a:pt x="0" y="2489"/>
                </a:moveTo>
                <a:cubicBezTo>
                  <a:pt x="20" y="5026"/>
                  <a:pt x="59" y="7463"/>
                  <a:pt x="79" y="10000"/>
                </a:cubicBezTo>
                <a:lnTo>
                  <a:pt x="9850" y="7484"/>
                </a:lnTo>
                <a:lnTo>
                  <a:pt x="9577" y="0"/>
                </a:lnTo>
                <a:lnTo>
                  <a:pt x="87" y="2461"/>
                </a:lnTo>
                <a:cubicBezTo>
                  <a:pt x="58" y="2470"/>
                  <a:pt x="29" y="2480"/>
                  <a:pt x="0" y="2489"/>
                </a:cubicBez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38917" name="Text Box 6"/>
          <p:cNvSpPr txBox="1">
            <a:spLocks noChangeArrowheads="1"/>
          </p:cNvSpPr>
          <p:nvPr/>
        </p:nvSpPr>
        <p:spPr bwMode="auto">
          <a:xfrm>
            <a:off x="1943547" y="2836467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</a:rPr>
              <a:t>H</a:t>
            </a:r>
          </a:p>
        </p:txBody>
      </p:sp>
      <p:sp>
        <p:nvSpPr>
          <p:cNvPr id="38918" name="Line 8"/>
          <p:cNvSpPr>
            <a:spLocks noChangeShapeType="1"/>
          </p:cNvSpPr>
          <p:nvPr/>
        </p:nvSpPr>
        <p:spPr bwMode="auto">
          <a:xfrm flipV="1">
            <a:off x="2230885" y="161693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19" name="Text Box 10"/>
          <p:cNvSpPr txBox="1">
            <a:spLocks noChangeArrowheads="1"/>
          </p:cNvSpPr>
          <p:nvPr/>
        </p:nvSpPr>
        <p:spPr bwMode="auto">
          <a:xfrm>
            <a:off x="360000" y="108000"/>
            <a:ext cx="196399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/>
              <a:t>Kolmica na </a:t>
            </a:r>
            <a:r>
              <a:rPr lang="sk-SK" sz="1600" b="1" dirty="0" smtClean="0"/>
              <a:t>rovinu</a:t>
            </a:r>
            <a:endParaRPr lang="sk-SK" sz="1600" b="1" dirty="0"/>
          </a:p>
        </p:txBody>
      </p:sp>
      <p:sp>
        <p:nvSpPr>
          <p:cNvPr id="38921" name="Text Box 15"/>
          <p:cNvSpPr txBox="1">
            <a:spLocks noChangeArrowheads="1"/>
          </p:cNvSpPr>
          <p:nvPr/>
        </p:nvSpPr>
        <p:spPr bwMode="auto">
          <a:xfrm>
            <a:off x="4247010" y="4147517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solidFill>
                  <a:srgbClr val="008000"/>
                </a:solidFill>
              </a:rPr>
              <a:t>s´</a:t>
            </a:r>
          </a:p>
        </p:txBody>
      </p:sp>
      <p:sp>
        <p:nvSpPr>
          <p:cNvPr id="38922" name="Text Box 16"/>
          <p:cNvSpPr txBox="1">
            <a:spLocks noChangeArrowheads="1"/>
          </p:cNvSpPr>
          <p:nvPr/>
        </p:nvSpPr>
        <p:spPr bwMode="auto">
          <a:xfrm>
            <a:off x="1822742" y="1311682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</a:rPr>
              <a:t>s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baseline="-25000" dirty="0">
              <a:solidFill>
                <a:srgbClr val="008000"/>
              </a:solidFill>
              <a:sym typeface="Symbol" pitchFamily="18" charset="2"/>
            </a:endParaRPr>
          </a:p>
        </p:txBody>
      </p:sp>
      <p:sp>
        <p:nvSpPr>
          <p:cNvPr id="38929" name="Line 35"/>
          <p:cNvSpPr>
            <a:spLocks noChangeShapeType="1"/>
          </p:cNvSpPr>
          <p:nvPr/>
        </p:nvSpPr>
        <p:spPr bwMode="auto">
          <a:xfrm flipV="1">
            <a:off x="1078360" y="3355355"/>
            <a:ext cx="208915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30" name="Text Box 42"/>
          <p:cNvSpPr txBox="1">
            <a:spLocks noChangeArrowheads="1"/>
          </p:cNvSpPr>
          <p:nvPr/>
        </p:nvSpPr>
        <p:spPr bwMode="auto">
          <a:xfrm>
            <a:off x="190039" y="5017241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k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38931" name="Text Box 43"/>
          <p:cNvSpPr txBox="1">
            <a:spLocks noChangeArrowheads="1"/>
          </p:cNvSpPr>
          <p:nvPr/>
        </p:nvSpPr>
        <p:spPr bwMode="auto">
          <a:xfrm>
            <a:off x="4141094" y="1825923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k´</a:t>
            </a:r>
          </a:p>
        </p:txBody>
      </p:sp>
      <p:sp>
        <p:nvSpPr>
          <p:cNvPr id="38934" name="Freeform 50"/>
          <p:cNvSpPr>
            <a:spLocks/>
          </p:cNvSpPr>
          <p:nvPr/>
        </p:nvSpPr>
        <p:spPr bwMode="auto">
          <a:xfrm>
            <a:off x="2230885" y="1628155"/>
            <a:ext cx="1227137" cy="1636712"/>
          </a:xfrm>
          <a:custGeom>
            <a:avLst/>
            <a:gdLst>
              <a:gd name="T0" fmla="*/ 0 w 773"/>
              <a:gd name="T1" fmla="*/ 0 h 1031"/>
              <a:gd name="T2" fmla="*/ 0 w 773"/>
              <a:gd name="T3" fmla="*/ 1295399 h 1031"/>
              <a:gd name="T4" fmla="*/ 1227137 w 773"/>
              <a:gd name="T5" fmla="*/ 1636712 h 1031"/>
              <a:gd name="T6" fmla="*/ 0 w 773"/>
              <a:gd name="T7" fmla="*/ 0 h 1031"/>
              <a:gd name="T8" fmla="*/ 0 60000 65536"/>
              <a:gd name="T9" fmla="*/ 0 60000 65536"/>
              <a:gd name="T10" fmla="*/ 0 60000 65536"/>
              <a:gd name="T11" fmla="*/ 0 60000 65536"/>
              <a:gd name="T12" fmla="*/ 0 w 773"/>
              <a:gd name="T13" fmla="*/ 0 h 1031"/>
              <a:gd name="T14" fmla="*/ 773 w 773"/>
              <a:gd name="T15" fmla="*/ 1031 h 103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3" h="1031">
                <a:moveTo>
                  <a:pt x="0" y="0"/>
                </a:moveTo>
                <a:lnTo>
                  <a:pt x="0" y="816"/>
                </a:lnTo>
                <a:lnTo>
                  <a:pt x="773" y="1031"/>
                </a:lnTo>
                <a:lnTo>
                  <a:pt x="0" y="0"/>
                </a:lnTo>
                <a:close/>
              </a:path>
            </a:pathLst>
          </a:custGeom>
          <a:solidFill>
            <a:srgbClr val="FF00FF">
              <a:alpha val="25882"/>
            </a:srgbClr>
          </a:solidFill>
          <a:ln w="12700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35" name="Line 58"/>
          <p:cNvSpPr>
            <a:spLocks noChangeShapeType="1"/>
          </p:cNvSpPr>
          <p:nvPr/>
        </p:nvSpPr>
        <p:spPr bwMode="auto">
          <a:xfrm flipH="1">
            <a:off x="92522" y="2552080"/>
            <a:ext cx="1573213" cy="279717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89" name="Line 89"/>
          <p:cNvSpPr>
            <a:spLocks noChangeShapeType="1"/>
          </p:cNvSpPr>
          <p:nvPr/>
        </p:nvSpPr>
        <p:spPr bwMode="auto">
          <a:xfrm>
            <a:off x="1367285" y="1267792"/>
            <a:ext cx="0" cy="511043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0" name="Line 90"/>
          <p:cNvSpPr>
            <a:spLocks noChangeShapeType="1"/>
          </p:cNvSpPr>
          <p:nvPr/>
        </p:nvSpPr>
        <p:spPr bwMode="auto">
          <a:xfrm>
            <a:off x="2230090" y="361244"/>
            <a:ext cx="0" cy="5949044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1" name="Text Box 91"/>
          <p:cNvSpPr txBox="1">
            <a:spLocks noChangeArrowheads="1"/>
          </p:cNvSpPr>
          <p:nvPr/>
        </p:nvSpPr>
        <p:spPr bwMode="auto">
          <a:xfrm>
            <a:off x="1023265" y="1103097"/>
            <a:ext cx="3754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00FF"/>
                </a:solidFill>
              </a:rPr>
              <a:t>p</a:t>
            </a:r>
            <a:r>
              <a:rPr lang="sk-SK" sz="1400" b="1" baseline="30000" dirty="0">
                <a:solidFill>
                  <a:srgbClr val="0000FF"/>
                </a:solidFill>
                <a:sym typeface="Symbol" pitchFamily="18" charset="2"/>
              </a:rPr>
              <a:t>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51292" name="Text Box 92"/>
          <p:cNvSpPr txBox="1">
            <a:spLocks noChangeArrowheads="1"/>
          </p:cNvSpPr>
          <p:nvPr/>
        </p:nvSpPr>
        <p:spPr bwMode="auto">
          <a:xfrm>
            <a:off x="1831722" y="374105"/>
            <a:ext cx="442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</a:rPr>
              <a:t>u</a:t>
            </a:r>
            <a:r>
              <a:rPr lang="sk-SK" sz="1400" b="1" baseline="30000" dirty="0" err="1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sk-SK" sz="1400" b="1" baseline="-25000" dirty="0" err="1">
                <a:solidFill>
                  <a:srgbClr val="0000FF"/>
                </a:solidFill>
                <a:sym typeface="Symbol" pitchFamily="18" charset="2"/>
              </a:rPr>
              <a:t>s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51246" name="Freeform 46"/>
          <p:cNvSpPr>
            <a:spLocks/>
          </p:cNvSpPr>
          <p:nvPr/>
        </p:nvSpPr>
        <p:spPr bwMode="auto">
          <a:xfrm>
            <a:off x="1092647" y="851867"/>
            <a:ext cx="3384550" cy="3455988"/>
          </a:xfrm>
          <a:custGeom>
            <a:avLst/>
            <a:gdLst>
              <a:gd name="T0" fmla="*/ 0 w 2132"/>
              <a:gd name="T1" fmla="*/ 1655763 h 2177"/>
              <a:gd name="T2" fmla="*/ 2089150 w 2132"/>
              <a:gd name="T3" fmla="*/ 0 h 2177"/>
              <a:gd name="T4" fmla="*/ 3384550 w 2132"/>
              <a:gd name="T5" fmla="*/ 1873250 h 2177"/>
              <a:gd name="T6" fmla="*/ 1368425 w 2132"/>
              <a:gd name="T7" fmla="*/ 3455988 h 2177"/>
              <a:gd name="T8" fmla="*/ 0 w 2132"/>
              <a:gd name="T9" fmla="*/ 1655763 h 2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2"/>
              <a:gd name="T16" fmla="*/ 0 h 2177"/>
              <a:gd name="T17" fmla="*/ 2132 w 2132"/>
              <a:gd name="T18" fmla="*/ 2177 h 2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2" h="2177">
                <a:moveTo>
                  <a:pt x="0" y="1043"/>
                </a:moveTo>
                <a:lnTo>
                  <a:pt x="1316" y="0"/>
                </a:lnTo>
                <a:lnTo>
                  <a:pt x="2132" y="1180"/>
                </a:lnTo>
                <a:lnTo>
                  <a:pt x="862" y="2177"/>
                </a:lnTo>
                <a:lnTo>
                  <a:pt x="0" y="1043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991" name="Line 33"/>
          <p:cNvSpPr>
            <a:spLocks noChangeShapeType="1"/>
          </p:cNvSpPr>
          <p:nvPr/>
        </p:nvSpPr>
        <p:spPr bwMode="auto">
          <a:xfrm flipH="1">
            <a:off x="1763486" y="1412255"/>
            <a:ext cx="2724824" cy="483263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92" name="Line 13"/>
          <p:cNvSpPr>
            <a:spLocks noChangeShapeType="1"/>
          </p:cNvSpPr>
          <p:nvPr/>
        </p:nvSpPr>
        <p:spPr bwMode="auto">
          <a:xfrm>
            <a:off x="2222504" y="1619610"/>
            <a:ext cx="2424890" cy="3246198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82" name="BlokTextu 81"/>
          <p:cNvSpPr txBox="1"/>
          <p:nvPr/>
        </p:nvSpPr>
        <p:spPr>
          <a:xfrm flipH="1">
            <a:off x="2880896" y="491239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  <a:sym typeface="Symbol"/>
              </a:rPr>
              <a:t>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4" name="Rovná spojnica 83"/>
          <p:cNvCxnSpPr/>
          <p:nvPr/>
        </p:nvCxnSpPr>
        <p:spPr>
          <a:xfrm flipV="1">
            <a:off x="467544" y="3357677"/>
            <a:ext cx="2683083" cy="21595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48"/>
          <p:cNvSpPr txBox="1">
            <a:spLocks noChangeArrowheads="1"/>
          </p:cNvSpPr>
          <p:nvPr/>
        </p:nvSpPr>
        <p:spPr bwMode="auto">
          <a:xfrm>
            <a:off x="531790" y="5285693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86" name="Text Box 49"/>
          <p:cNvSpPr txBox="1">
            <a:spLocks noChangeArrowheads="1"/>
          </p:cNvSpPr>
          <p:nvPr/>
        </p:nvSpPr>
        <p:spPr bwMode="auto">
          <a:xfrm>
            <a:off x="528570" y="2848742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grpSp>
        <p:nvGrpSpPr>
          <p:cNvPr id="2" name="Skupina 75"/>
          <p:cNvGrpSpPr/>
          <p:nvPr/>
        </p:nvGrpSpPr>
        <p:grpSpPr>
          <a:xfrm flipH="1" flipV="1">
            <a:off x="773058" y="2658684"/>
            <a:ext cx="171052" cy="92527"/>
            <a:chOff x="4838514" y="2924944"/>
            <a:chExt cx="171052" cy="92527"/>
          </a:xfrm>
        </p:grpSpPr>
        <p:cxnSp>
          <p:nvCxnSpPr>
            <p:cNvPr id="88" name="Rovná spojnica 8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Rovná spojnica 8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Skupina 75"/>
          <p:cNvGrpSpPr/>
          <p:nvPr/>
        </p:nvGrpSpPr>
        <p:grpSpPr>
          <a:xfrm flipH="1" flipV="1">
            <a:off x="743620" y="5200736"/>
            <a:ext cx="171052" cy="92527"/>
            <a:chOff x="4838514" y="2924944"/>
            <a:chExt cx="171052" cy="92527"/>
          </a:xfrm>
        </p:grpSpPr>
        <p:cxnSp>
          <p:nvCxnSpPr>
            <p:cNvPr id="91" name="Rovná spojnica 90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Rovná spojnica 91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Rovná spojnica 92"/>
          <p:cNvCxnSpPr/>
          <p:nvPr/>
        </p:nvCxnSpPr>
        <p:spPr>
          <a:xfrm flipV="1">
            <a:off x="587286" y="548680"/>
            <a:ext cx="2952328" cy="23762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3" name="Text Box 18"/>
          <p:cNvSpPr txBox="1">
            <a:spLocks noChangeArrowheads="1"/>
          </p:cNvSpPr>
          <p:nvPr/>
        </p:nvSpPr>
        <p:spPr bwMode="auto">
          <a:xfrm>
            <a:off x="3886647" y="5011117"/>
            <a:ext cx="298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</a:t>
            </a:r>
          </a:p>
        </p:txBody>
      </p:sp>
      <p:sp>
        <p:nvSpPr>
          <p:cNvPr id="38924" name="Text Box 19"/>
          <p:cNvSpPr txBox="1">
            <a:spLocks noChangeArrowheads="1"/>
          </p:cNvSpPr>
          <p:nvPr/>
        </p:nvSpPr>
        <p:spPr bwMode="auto">
          <a:xfrm>
            <a:off x="4023172" y="2545159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´</a:t>
            </a:r>
          </a:p>
        </p:txBody>
      </p:sp>
      <p:sp>
        <p:nvSpPr>
          <p:cNvPr id="38926" name="Oval 30"/>
          <p:cNvSpPr>
            <a:spLocks noChangeArrowheads="1"/>
          </p:cNvSpPr>
          <p:nvPr/>
        </p:nvSpPr>
        <p:spPr bwMode="auto">
          <a:xfrm flipV="1">
            <a:off x="783707" y="4025000"/>
            <a:ext cx="73025" cy="720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27" name="Text Box 31"/>
          <p:cNvSpPr txBox="1">
            <a:spLocks noChangeArrowheads="1"/>
          </p:cNvSpPr>
          <p:nvPr/>
        </p:nvSpPr>
        <p:spPr bwMode="auto">
          <a:xfrm>
            <a:off x="519806" y="3889440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A</a:t>
            </a:r>
          </a:p>
        </p:txBody>
      </p:sp>
      <p:sp>
        <p:nvSpPr>
          <p:cNvPr id="38933" name="Oval 48"/>
          <p:cNvSpPr>
            <a:spLocks noChangeArrowheads="1"/>
          </p:cNvSpPr>
          <p:nvPr/>
        </p:nvSpPr>
        <p:spPr bwMode="auto">
          <a:xfrm flipV="1">
            <a:off x="2194372" y="5395292"/>
            <a:ext cx="73025" cy="8413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8" name="Voľná forma 97"/>
          <p:cNvSpPr/>
          <p:nvPr/>
        </p:nvSpPr>
        <p:spPr>
          <a:xfrm>
            <a:off x="4510204" y="1428944"/>
            <a:ext cx="648961" cy="3419939"/>
          </a:xfrm>
          <a:custGeom>
            <a:avLst/>
            <a:gdLst>
              <a:gd name="connsiteX0" fmla="*/ 0 w 656771"/>
              <a:gd name="connsiteY0" fmla="*/ 0 h 3585028"/>
              <a:gd name="connsiteX1" fmla="*/ 620485 w 656771"/>
              <a:gd name="connsiteY1" fmla="*/ 696685 h 3585028"/>
              <a:gd name="connsiteX2" fmla="*/ 217714 w 656771"/>
              <a:gd name="connsiteY2" fmla="*/ 870857 h 3585028"/>
              <a:gd name="connsiteX3" fmla="*/ 576943 w 656771"/>
              <a:gd name="connsiteY3" fmla="*/ 1513114 h 3585028"/>
              <a:gd name="connsiteX4" fmla="*/ 217714 w 656771"/>
              <a:gd name="connsiteY4" fmla="*/ 1937657 h 3585028"/>
              <a:gd name="connsiteX5" fmla="*/ 555171 w 656771"/>
              <a:gd name="connsiteY5" fmla="*/ 2373085 h 3585028"/>
              <a:gd name="connsiteX6" fmla="*/ 359228 w 656771"/>
              <a:gd name="connsiteY6" fmla="*/ 3058885 h 3585028"/>
              <a:gd name="connsiteX7" fmla="*/ 152400 w 656771"/>
              <a:gd name="connsiteY7" fmla="*/ 3516085 h 3585028"/>
              <a:gd name="connsiteX8" fmla="*/ 163285 w 656771"/>
              <a:gd name="connsiteY8" fmla="*/ 3472542 h 3585028"/>
              <a:gd name="connsiteX0" fmla="*/ 0 w 648961"/>
              <a:gd name="connsiteY0" fmla="*/ 0 h 3488882"/>
              <a:gd name="connsiteX1" fmla="*/ 613791 w 648961"/>
              <a:gd name="connsiteY1" fmla="*/ 600539 h 3488882"/>
              <a:gd name="connsiteX2" fmla="*/ 211020 w 648961"/>
              <a:gd name="connsiteY2" fmla="*/ 774711 h 3488882"/>
              <a:gd name="connsiteX3" fmla="*/ 570249 w 648961"/>
              <a:gd name="connsiteY3" fmla="*/ 1416968 h 3488882"/>
              <a:gd name="connsiteX4" fmla="*/ 211020 w 648961"/>
              <a:gd name="connsiteY4" fmla="*/ 1841511 h 3488882"/>
              <a:gd name="connsiteX5" fmla="*/ 548477 w 648961"/>
              <a:gd name="connsiteY5" fmla="*/ 2276939 h 3488882"/>
              <a:gd name="connsiteX6" fmla="*/ 352534 w 648961"/>
              <a:gd name="connsiteY6" fmla="*/ 2962739 h 3488882"/>
              <a:gd name="connsiteX7" fmla="*/ 145706 w 648961"/>
              <a:gd name="connsiteY7" fmla="*/ 3419939 h 3488882"/>
              <a:gd name="connsiteX8" fmla="*/ 156591 w 648961"/>
              <a:gd name="connsiteY8" fmla="*/ 3376396 h 3488882"/>
              <a:gd name="connsiteX0" fmla="*/ 0 w 648961"/>
              <a:gd name="connsiteY0" fmla="*/ 0 h 3419939"/>
              <a:gd name="connsiteX1" fmla="*/ 613791 w 648961"/>
              <a:gd name="connsiteY1" fmla="*/ 600539 h 3419939"/>
              <a:gd name="connsiteX2" fmla="*/ 211020 w 648961"/>
              <a:gd name="connsiteY2" fmla="*/ 774711 h 3419939"/>
              <a:gd name="connsiteX3" fmla="*/ 570249 w 648961"/>
              <a:gd name="connsiteY3" fmla="*/ 1416968 h 3419939"/>
              <a:gd name="connsiteX4" fmla="*/ 211020 w 648961"/>
              <a:gd name="connsiteY4" fmla="*/ 1841511 h 3419939"/>
              <a:gd name="connsiteX5" fmla="*/ 548477 w 648961"/>
              <a:gd name="connsiteY5" fmla="*/ 2276939 h 3419939"/>
              <a:gd name="connsiteX6" fmla="*/ 352534 w 648961"/>
              <a:gd name="connsiteY6" fmla="*/ 2962739 h 3419939"/>
              <a:gd name="connsiteX7" fmla="*/ 145706 w 648961"/>
              <a:gd name="connsiteY7" fmla="*/ 3419939 h 3419939"/>
              <a:gd name="connsiteX0" fmla="*/ 0 w 648961"/>
              <a:gd name="connsiteY0" fmla="*/ 0 h 3419939"/>
              <a:gd name="connsiteX1" fmla="*/ 613791 w 648961"/>
              <a:gd name="connsiteY1" fmla="*/ 600539 h 3419939"/>
              <a:gd name="connsiteX2" fmla="*/ 211020 w 648961"/>
              <a:gd name="connsiteY2" fmla="*/ 774711 h 3419939"/>
              <a:gd name="connsiteX3" fmla="*/ 570249 w 648961"/>
              <a:gd name="connsiteY3" fmla="*/ 1416968 h 3419939"/>
              <a:gd name="connsiteX4" fmla="*/ 211020 w 648961"/>
              <a:gd name="connsiteY4" fmla="*/ 1841511 h 3419939"/>
              <a:gd name="connsiteX5" fmla="*/ 548477 w 648961"/>
              <a:gd name="connsiteY5" fmla="*/ 2276939 h 3419939"/>
              <a:gd name="connsiteX6" fmla="*/ 352534 w 648961"/>
              <a:gd name="connsiteY6" fmla="*/ 2962739 h 3419939"/>
              <a:gd name="connsiteX7" fmla="*/ 145706 w 648961"/>
              <a:gd name="connsiteY7" fmla="*/ 3419939 h 3419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8961" h="3419939">
                <a:moveTo>
                  <a:pt x="0" y="0"/>
                </a:moveTo>
                <a:cubicBezTo>
                  <a:pt x="292099" y="275771"/>
                  <a:pt x="578621" y="471421"/>
                  <a:pt x="613791" y="600539"/>
                </a:cubicBezTo>
                <a:cubicBezTo>
                  <a:pt x="648961" y="729657"/>
                  <a:pt x="218277" y="638640"/>
                  <a:pt x="211020" y="774711"/>
                </a:cubicBezTo>
                <a:cubicBezTo>
                  <a:pt x="203763" y="910782"/>
                  <a:pt x="570249" y="1239168"/>
                  <a:pt x="570249" y="1416968"/>
                </a:cubicBezTo>
                <a:cubicBezTo>
                  <a:pt x="570249" y="1594768"/>
                  <a:pt x="214649" y="1698183"/>
                  <a:pt x="211020" y="1841511"/>
                </a:cubicBezTo>
                <a:cubicBezTo>
                  <a:pt x="207391" y="1984839"/>
                  <a:pt x="524891" y="2090068"/>
                  <a:pt x="548477" y="2276939"/>
                </a:cubicBezTo>
                <a:cubicBezTo>
                  <a:pt x="572063" y="2463810"/>
                  <a:pt x="419663" y="2772239"/>
                  <a:pt x="352534" y="2962739"/>
                </a:cubicBezTo>
                <a:cubicBezTo>
                  <a:pt x="285406" y="3153239"/>
                  <a:pt x="178363" y="3350996"/>
                  <a:pt x="145706" y="3419939"/>
                </a:cubicBez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0" name="Voľná forma 99"/>
          <p:cNvSpPr/>
          <p:nvPr/>
        </p:nvSpPr>
        <p:spPr>
          <a:xfrm>
            <a:off x="-3447" y="3142161"/>
            <a:ext cx="181428" cy="2247900"/>
          </a:xfrm>
          <a:custGeom>
            <a:avLst/>
            <a:gdLst>
              <a:gd name="connsiteX0" fmla="*/ 170543 w 181428"/>
              <a:gd name="connsiteY0" fmla="*/ 0 h 2247900"/>
              <a:gd name="connsiteX1" fmla="*/ 61686 w 181428"/>
              <a:gd name="connsiteY1" fmla="*/ 195943 h 2247900"/>
              <a:gd name="connsiteX2" fmla="*/ 170543 w 181428"/>
              <a:gd name="connsiteY2" fmla="*/ 555172 h 2247900"/>
              <a:gd name="connsiteX3" fmla="*/ 7257 w 181428"/>
              <a:gd name="connsiteY3" fmla="*/ 794658 h 2247900"/>
              <a:gd name="connsiteX4" fmla="*/ 181428 w 181428"/>
              <a:gd name="connsiteY4" fmla="*/ 1110343 h 2247900"/>
              <a:gd name="connsiteX5" fmla="*/ 7257 w 181428"/>
              <a:gd name="connsiteY5" fmla="*/ 1491343 h 2247900"/>
              <a:gd name="connsiteX6" fmla="*/ 137886 w 181428"/>
              <a:gd name="connsiteY6" fmla="*/ 1665515 h 2247900"/>
              <a:gd name="connsiteX7" fmla="*/ 61686 w 181428"/>
              <a:gd name="connsiteY7" fmla="*/ 1948543 h 2247900"/>
              <a:gd name="connsiteX8" fmla="*/ 72571 w 181428"/>
              <a:gd name="connsiteY8" fmla="*/ 2209800 h 2247900"/>
              <a:gd name="connsiteX9" fmla="*/ 94343 w 181428"/>
              <a:gd name="connsiteY9" fmla="*/ 2177143 h 2247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1428" h="2247900">
                <a:moveTo>
                  <a:pt x="170543" y="0"/>
                </a:moveTo>
                <a:cubicBezTo>
                  <a:pt x="116114" y="51707"/>
                  <a:pt x="61686" y="103414"/>
                  <a:pt x="61686" y="195943"/>
                </a:cubicBezTo>
                <a:cubicBezTo>
                  <a:pt x="61686" y="288472"/>
                  <a:pt x="179615" y="455386"/>
                  <a:pt x="170543" y="555172"/>
                </a:cubicBezTo>
                <a:cubicBezTo>
                  <a:pt x="161472" y="654958"/>
                  <a:pt x="5443" y="702130"/>
                  <a:pt x="7257" y="794658"/>
                </a:cubicBezTo>
                <a:cubicBezTo>
                  <a:pt x="9071" y="887186"/>
                  <a:pt x="181428" y="994229"/>
                  <a:pt x="181428" y="1110343"/>
                </a:cubicBezTo>
                <a:cubicBezTo>
                  <a:pt x="181428" y="1226457"/>
                  <a:pt x="14514" y="1398814"/>
                  <a:pt x="7257" y="1491343"/>
                </a:cubicBezTo>
                <a:cubicBezTo>
                  <a:pt x="0" y="1583872"/>
                  <a:pt x="128815" y="1589315"/>
                  <a:pt x="137886" y="1665515"/>
                </a:cubicBezTo>
                <a:cubicBezTo>
                  <a:pt x="146958" y="1741715"/>
                  <a:pt x="72572" y="1857829"/>
                  <a:pt x="61686" y="1948543"/>
                </a:cubicBezTo>
                <a:cubicBezTo>
                  <a:pt x="50800" y="2039257"/>
                  <a:pt x="67128" y="2171700"/>
                  <a:pt x="72571" y="2209800"/>
                </a:cubicBezTo>
                <a:cubicBezTo>
                  <a:pt x="78014" y="2247900"/>
                  <a:pt x="86178" y="2212521"/>
                  <a:pt x="94343" y="2177143"/>
                </a:cubicBez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1" name="Text Box 19"/>
          <p:cNvSpPr txBox="1">
            <a:spLocks noChangeArrowheads="1"/>
          </p:cNvSpPr>
          <p:nvPr/>
        </p:nvSpPr>
        <p:spPr bwMode="auto">
          <a:xfrm>
            <a:off x="4603430" y="2545159"/>
            <a:ext cx="36740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 pitchFamily="18" charset="2"/>
              </a:rPr>
              <a:t>´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02" name="Text Box 19"/>
          <p:cNvSpPr txBox="1">
            <a:spLocks noChangeArrowheads="1"/>
          </p:cNvSpPr>
          <p:nvPr/>
        </p:nvSpPr>
        <p:spPr bwMode="auto">
          <a:xfrm>
            <a:off x="-9276" y="4417367"/>
            <a:ext cx="3080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00FF"/>
                </a:solidFill>
                <a:sym typeface="Symbol" pitchFamily="18" charset="2"/>
              </a:rPr>
              <a:t>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105" name="Text Box 149"/>
          <p:cNvSpPr txBox="1">
            <a:spLocks noChangeArrowheads="1"/>
          </p:cNvSpPr>
          <p:nvPr/>
        </p:nvSpPr>
        <p:spPr bwMode="auto">
          <a:xfrm>
            <a:off x="1412258" y="4661855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9900"/>
                </a:solidFill>
              </a:rPr>
              <a:t>P</a:t>
            </a:r>
            <a:r>
              <a:rPr lang="en-US" sz="1400" b="1" baseline="30000" dirty="0">
                <a:solidFill>
                  <a:srgbClr val="009900"/>
                </a:solidFill>
              </a:rPr>
              <a:t>s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106" name="Oval 150"/>
          <p:cNvSpPr>
            <a:spLocks noChangeArrowheads="1"/>
          </p:cNvSpPr>
          <p:nvPr/>
        </p:nvSpPr>
        <p:spPr bwMode="auto">
          <a:xfrm flipV="1">
            <a:off x="1327446" y="4760742"/>
            <a:ext cx="73025" cy="72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07" name="BlokTextu 106"/>
          <p:cNvSpPr txBox="1"/>
          <p:nvPr/>
        </p:nvSpPr>
        <p:spPr>
          <a:xfrm>
            <a:off x="5040000" y="720000"/>
            <a:ext cx="4105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Nech</a:t>
            </a:r>
            <a:r>
              <a:rPr lang="en-US" sz="1400" dirty="0" smtClean="0"/>
              <a:t> je </a:t>
            </a:r>
            <a:r>
              <a:rPr lang="en-US" sz="1400" dirty="0" err="1" smtClean="0"/>
              <a:t>dan</a:t>
            </a:r>
            <a:r>
              <a:rPr lang="sk-SK" sz="1400" dirty="0" smtClean="0"/>
              <a:t>á rovina </a:t>
            </a:r>
            <a:r>
              <a:rPr lang="sk-SK" sz="1400" b="1" dirty="0" smtClean="0">
                <a:sym typeface="Symbol" pitchFamily="18" charset="2"/>
              </a:rPr>
              <a:t></a:t>
            </a:r>
            <a:r>
              <a:rPr lang="sk-SK" sz="1400" dirty="0" smtClean="0"/>
              <a:t> a bod </a:t>
            </a:r>
            <a:r>
              <a:rPr lang="sk-SK" sz="1400" b="1" dirty="0" smtClean="0"/>
              <a:t>A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dirty="0" smtClean="0">
                <a:sym typeface="Symbol"/>
              </a:rPr>
              <a:t>Rovina </a:t>
            </a:r>
            <a:r>
              <a:rPr lang="sk-SK" sz="1400" b="1" dirty="0" smtClean="0">
                <a:sym typeface="Symbol" pitchFamily="18" charset="2"/>
              </a:rPr>
              <a:t> </a:t>
            </a:r>
            <a:r>
              <a:rPr lang="sk-SK" sz="1400" dirty="0" smtClean="0">
                <a:sym typeface="Symbol" pitchFamily="18" charset="2"/>
              </a:rPr>
              <a:t>je vzhľadom na priemetňu vo všeobecnej polohe.</a:t>
            </a:r>
            <a:endParaRPr lang="sk-SK" sz="1400" dirty="0" smtClean="0">
              <a:sym typeface="Symbol"/>
            </a:endParaRPr>
          </a:p>
          <a:p>
            <a:endParaRPr lang="sk-SK" sz="1400" b="1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Bodom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 zostrojíme spádovú priamku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roviny </a:t>
            </a:r>
            <a:r>
              <a:rPr lang="sk-SK" sz="1400" b="1" dirty="0" smtClean="0">
                <a:sym typeface="Symbol"/>
              </a:rPr>
              <a:t> </a:t>
            </a:r>
          </a:p>
          <a:p>
            <a:r>
              <a:rPr lang="sk-SK" sz="1400" dirty="0" smtClean="0">
                <a:sym typeface="Symbol"/>
              </a:rPr>
              <a:t>a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,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ktorá je kolmá na rovinu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dirty="0" smtClean="0">
                <a:sym typeface="Symbol"/>
              </a:rPr>
              <a:t>Platí </a:t>
            </a:r>
            <a:r>
              <a:rPr lang="sk-SK" sz="1400" b="1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</a:t>
            </a:r>
            <a:r>
              <a:rPr lang="sk-SK" sz="1400" b="1" dirty="0" smtClean="0">
                <a:sym typeface="Symbol" pitchFamily="18" charset="2"/>
              </a:rPr>
              <a:t> k</a:t>
            </a:r>
            <a:r>
              <a:rPr lang="sk-SK" sz="1400" dirty="0" smtClean="0">
                <a:sym typeface="Symbol" pitchFamily="18" charset="2"/>
              </a:rPr>
              <a:t>.</a:t>
            </a:r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Priamky </a:t>
            </a:r>
            <a:r>
              <a:rPr lang="sk-SK" sz="1400" b="1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,</a:t>
            </a:r>
            <a:r>
              <a:rPr lang="sk-SK" sz="1400" b="1" dirty="0" smtClean="0">
                <a:sym typeface="Symbol" pitchFamily="18" charset="2"/>
              </a:rPr>
              <a:t> k</a:t>
            </a:r>
            <a:r>
              <a:rPr lang="sk-SK" sz="1400" dirty="0" smtClean="0">
                <a:sym typeface="Symbol" pitchFamily="18" charset="2"/>
              </a:rPr>
              <a:t> určujú rovinu </a:t>
            </a:r>
            <a:r>
              <a:rPr lang="sk-SK" sz="1400" b="1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sk-SK" sz="1400" dirty="0" smtClean="0">
                <a:sym typeface="Symbol" pitchFamily="18" charset="2"/>
              </a:rPr>
              <a:t>= (</a:t>
            </a:r>
            <a:r>
              <a:rPr lang="sk-SK" sz="1400" b="1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,</a:t>
            </a:r>
            <a:r>
              <a:rPr lang="sk-SK" sz="1400" b="1" dirty="0" smtClean="0">
                <a:sym typeface="Symbol" pitchFamily="18" charset="2"/>
              </a:rPr>
              <a:t> k</a:t>
            </a:r>
            <a:r>
              <a:rPr lang="sk-SK" sz="1400" dirty="0" smtClean="0">
                <a:sym typeface="Symbol" pitchFamily="18" charset="2"/>
              </a:rPr>
              <a:t>). </a:t>
            </a:r>
          </a:p>
          <a:p>
            <a:r>
              <a:rPr lang="sk-SK" sz="1400" dirty="0" smtClean="0">
                <a:sym typeface="Symbol" pitchFamily="18" charset="2"/>
              </a:rPr>
              <a:t>Rovina </a:t>
            </a:r>
            <a:r>
              <a:rPr lang="sk-SK" sz="1400" b="1" dirty="0" smtClean="0">
                <a:sym typeface="Symbol" pitchFamily="18" charset="2"/>
              </a:rPr>
              <a:t></a:t>
            </a:r>
            <a:r>
              <a:rPr lang="sk-SK" sz="1400" dirty="0" smtClean="0">
                <a:sym typeface="Symbol" pitchFamily="18" charset="2"/>
              </a:rPr>
              <a:t> je kolmá na rovinu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aj na</a:t>
            </a:r>
            <a:r>
              <a:rPr lang="sk-SK" sz="1400" dirty="0" smtClean="0">
                <a:sym typeface="Symbol" pitchFamily="18" charset="2"/>
              </a:rPr>
              <a:t> priemetňu </a:t>
            </a:r>
            <a:r>
              <a:rPr lang="sk-SK" sz="1400" b="1" dirty="0" smtClean="0">
                <a:sym typeface="Symbol"/>
              </a:rPr>
              <a:t></a:t>
            </a:r>
            <a:r>
              <a:rPr lang="sk-SK" sz="1400" dirty="0" smtClean="0">
                <a:sym typeface="Symbol"/>
              </a:rPr>
              <a:t>.</a:t>
            </a:r>
            <a:endParaRPr lang="sk-SK" sz="1400" b="1" dirty="0" smtClean="0">
              <a:sym typeface="Symbol"/>
            </a:endParaRPr>
          </a:p>
          <a:p>
            <a:r>
              <a:rPr lang="sk-SK" sz="1400" dirty="0" smtClean="0">
                <a:sym typeface="Symbol" pitchFamily="18" charset="2"/>
              </a:rPr>
              <a:t>Stopa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 pitchFamily="18" charset="2"/>
              </a:rPr>
              <a:t>roviny </a:t>
            </a:r>
            <a:r>
              <a:rPr lang="sk-SK" sz="1400" b="1" dirty="0" smtClean="0">
                <a:sym typeface="Symbol" pitchFamily="18" charset="2"/>
              </a:rPr>
              <a:t> </a:t>
            </a:r>
            <a:r>
              <a:rPr lang="sk-SK" sz="1400" dirty="0" smtClean="0">
                <a:sym typeface="Symbol" pitchFamily="18" charset="2"/>
              </a:rPr>
              <a:t> je kolmá na stopu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</a:t>
            </a:r>
            <a:r>
              <a:rPr lang="sk-SK" sz="1400" dirty="0" smtClean="0">
                <a:sym typeface="Symbol" pitchFamily="18" charset="2"/>
              </a:rPr>
              <a:t>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 pitchFamily="18" charset="2"/>
              </a:rPr>
              <a:t>.</a:t>
            </a:r>
          </a:p>
          <a:p>
            <a:r>
              <a:rPr lang="sk-SK" sz="1400" b="1" dirty="0" err="1" smtClean="0">
                <a:sym typeface="Symbol" pitchFamily="18" charset="2"/>
              </a:rPr>
              <a:t>P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baseline="300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</a:t>
            </a:r>
            <a:r>
              <a:rPr lang="sk-SK" sz="1400" b="1" baseline="30000" dirty="0" smtClean="0">
                <a:sym typeface="Symbol"/>
              </a:rPr>
              <a:t>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</a:t>
            </a:r>
            <a:r>
              <a:rPr lang="sk-SK" sz="1400" b="1" dirty="0" smtClean="0">
                <a:sym typeface="Symbol" pitchFamily="18" charset="2"/>
              </a:rPr>
              <a:t> p</a:t>
            </a:r>
            <a:r>
              <a:rPr lang="sk-SK" sz="1400" b="1" baseline="30000" dirty="0" smtClean="0">
                <a:sym typeface="Symbol" pitchFamily="18" charset="2"/>
              </a:rPr>
              <a:t></a:t>
            </a:r>
          </a:p>
          <a:p>
            <a:r>
              <a:rPr lang="sk-SK" sz="1400" b="1" dirty="0" err="1" smtClean="0">
                <a:sym typeface="Symbol" pitchFamily="18" charset="2"/>
              </a:rPr>
              <a:t>P</a:t>
            </a:r>
            <a:r>
              <a:rPr lang="sk-SK" sz="1400" b="1" baseline="30000" dirty="0" err="1" smtClean="0">
                <a:sym typeface="Symbol" pitchFamily="18" charset="2"/>
              </a:rPr>
              <a:t>k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baseline="30000" dirty="0" smtClean="0">
                <a:sym typeface="Symbol"/>
              </a:rPr>
              <a:t>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smtClean="0">
                <a:sym typeface="Symbol"/>
              </a:rPr>
              <a:t>k</a:t>
            </a:r>
            <a:endParaRPr lang="sk-SK" sz="1400" b="1" baseline="30000" dirty="0" smtClean="0">
              <a:sym typeface="Symbol" pitchFamily="18" charset="2"/>
            </a:endParaRPr>
          </a:p>
          <a:p>
            <a:endParaRPr lang="sk-SK" sz="1400" dirty="0" smtClean="0">
              <a:sym typeface="Symbol" pitchFamily="18" charset="2"/>
            </a:endParaRPr>
          </a:p>
          <a:p>
            <a:endParaRPr lang="sk-SK" sz="1400" dirty="0" smtClean="0">
              <a:sym typeface="Symbol" pitchFamily="18" charset="2"/>
            </a:endParaRPr>
          </a:p>
          <a:p>
            <a:r>
              <a:rPr lang="sk-SK" sz="1400" dirty="0" smtClean="0">
                <a:sym typeface="Symbol" pitchFamily="18" charset="2"/>
              </a:rPr>
              <a:t>Smerové priamky </a:t>
            </a:r>
            <a:r>
              <a:rPr lang="sk-SK" sz="1400" b="1" dirty="0" smtClean="0">
                <a:sym typeface="Symbol" pitchFamily="18" charset="2"/>
              </a:rPr>
              <a:t>s´</a:t>
            </a:r>
            <a:r>
              <a:rPr lang="sk-SK" sz="1400" dirty="0" smtClean="0">
                <a:sym typeface="Symbol"/>
              </a:rPr>
              <a:t>,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smtClean="0">
                <a:sym typeface="Symbol" pitchFamily="18" charset="2"/>
              </a:rPr>
              <a:t>k´</a:t>
            </a:r>
            <a:r>
              <a:rPr lang="sk-SK" sz="1400" dirty="0" smtClean="0">
                <a:sym typeface="Symbol" pitchFamily="18" charset="2"/>
              </a:rPr>
              <a:t> určujú rovinu </a:t>
            </a:r>
            <a:r>
              <a:rPr lang="sk-SK" sz="1400" b="1" dirty="0" smtClean="0">
                <a:sym typeface="Symbol" pitchFamily="18" charset="2"/>
              </a:rPr>
              <a:t>´ </a:t>
            </a:r>
            <a:r>
              <a:rPr lang="sk-SK" sz="1400" dirty="0" smtClean="0">
                <a:sym typeface="Symbol" pitchFamily="18" charset="2"/>
              </a:rPr>
              <a:t>= (</a:t>
            </a:r>
            <a:r>
              <a:rPr lang="sk-SK" sz="1400" b="1" dirty="0" smtClean="0">
                <a:sym typeface="Symbol" pitchFamily="18" charset="2"/>
              </a:rPr>
              <a:t>s´</a:t>
            </a:r>
            <a:r>
              <a:rPr lang="sk-SK" sz="1400" dirty="0" smtClean="0">
                <a:sym typeface="Symbol" pitchFamily="18" charset="2"/>
              </a:rPr>
              <a:t>,</a:t>
            </a:r>
            <a:r>
              <a:rPr lang="sk-SK" sz="1400" b="1" dirty="0" smtClean="0">
                <a:sym typeface="Symbol" pitchFamily="18" charset="2"/>
              </a:rPr>
              <a:t> k´</a:t>
            </a:r>
            <a:r>
              <a:rPr lang="sk-SK" sz="1400" dirty="0" smtClean="0">
                <a:sym typeface="Symbol" pitchFamily="18" charset="2"/>
              </a:rPr>
              <a:t>). </a:t>
            </a:r>
          </a:p>
          <a:p>
            <a:r>
              <a:rPr lang="sk-SK" sz="1400" dirty="0" smtClean="0">
                <a:sym typeface="Symbol"/>
              </a:rPr>
              <a:t>Platí </a:t>
            </a:r>
            <a:r>
              <a:rPr lang="sk-SK" sz="1400" b="1" dirty="0" smtClean="0">
                <a:sym typeface="Symbol" pitchFamily="18" charset="2"/>
              </a:rPr>
              <a:t>s´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</a:t>
            </a:r>
            <a:r>
              <a:rPr lang="sk-SK" sz="1400" b="1" dirty="0" smtClean="0">
                <a:sym typeface="Symbol" pitchFamily="18" charset="2"/>
              </a:rPr>
              <a:t> k´</a:t>
            </a:r>
            <a:r>
              <a:rPr lang="sk-SK" sz="1400" dirty="0" smtClean="0">
                <a:sym typeface="Symbol" pitchFamily="18" charset="2"/>
              </a:rPr>
              <a:t>.</a:t>
            </a:r>
            <a:endParaRPr lang="sk-SK" sz="1400" dirty="0" smtClean="0">
              <a:sym typeface="Symbol"/>
            </a:endParaRPr>
          </a:p>
          <a:p>
            <a:r>
              <a:rPr lang="sk-SK" sz="1400" b="1" dirty="0" err="1" smtClean="0">
                <a:sym typeface="Symbol" pitchFamily="18" charset="2"/>
              </a:rPr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b="1" baseline="-25000" dirty="0" smtClean="0">
                <a:sym typeface="Symbol" pitchFamily="18" charset="2"/>
              </a:rPr>
              <a:t> 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</a:t>
            </a:r>
            <a:r>
              <a:rPr lang="sk-SK" sz="1400" dirty="0" smtClean="0">
                <a:sym typeface="Symbol" pitchFamily="18" charset="2"/>
              </a:rPr>
              <a:t> 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b="1" dirty="0" smtClean="0">
                <a:sym typeface="Symbol"/>
              </a:rPr>
              <a:t>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b="1" dirty="0" err="1" smtClean="0">
                <a:sym typeface="Symbol" pitchFamily="18" charset="2"/>
              </a:rPr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b="1" baseline="-25000" dirty="0" smtClean="0">
                <a:sym typeface="Symbol" pitchFamily="18" charset="2"/>
              </a:rPr>
              <a:t> </a:t>
            </a:r>
          </a:p>
          <a:p>
            <a:r>
              <a:rPr lang="sk-SK" sz="1200" dirty="0" smtClean="0">
                <a:solidFill>
                  <a:srgbClr val="0033CC"/>
                </a:solidFill>
                <a:sym typeface="Symbol" pitchFamily="18" charset="2"/>
              </a:rPr>
              <a:t>Poznámka: </a:t>
            </a:r>
            <a:r>
              <a:rPr lang="sk-SK" sz="1200" b="1" dirty="0" smtClean="0">
                <a:sym typeface="Symbol" pitchFamily="18" charset="2"/>
              </a:rPr>
              <a:t>H </a:t>
            </a:r>
            <a:r>
              <a:rPr lang="sk-SK" sz="1200" dirty="0" smtClean="0">
                <a:sym typeface="Symbol"/>
              </a:rPr>
              <a:t>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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, lebo  </a:t>
            </a:r>
            <a:r>
              <a:rPr lang="sk-SK" sz="1200" b="1" dirty="0" smtClean="0">
                <a:sym typeface="Symbol"/>
              </a:rPr>
              <a:t> </a:t>
            </a:r>
            <a:r>
              <a:rPr lang="sk-SK" sz="1200" dirty="0" smtClean="0">
                <a:sym typeface="Symbol"/>
              </a:rPr>
              <a:t></a:t>
            </a:r>
            <a:r>
              <a:rPr lang="sk-SK" sz="1200" b="1" dirty="0" smtClean="0">
                <a:sym typeface="Symbol"/>
              </a:rPr>
              <a:t> </a:t>
            </a:r>
            <a:r>
              <a:rPr lang="sk-SK" sz="1200" dirty="0" smtClean="0">
                <a:sym typeface="Symbol"/>
              </a:rPr>
              <a:t>.</a:t>
            </a:r>
            <a:endParaRPr lang="sk-SK" sz="1200" dirty="0" smtClean="0">
              <a:solidFill>
                <a:srgbClr val="0033CC"/>
              </a:solidFill>
            </a:endParaRPr>
          </a:p>
          <a:p>
            <a:endParaRPr lang="sk-SK" sz="1400" dirty="0" smtClean="0">
              <a:sym typeface="Symbol" pitchFamily="18" charset="2"/>
            </a:endParaRPr>
          </a:p>
          <a:p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k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>
                <a:sym typeface="Symbol"/>
              </a:rPr>
              <a:t>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err="1" smtClean="0">
                <a:sym typeface="Symbol" pitchFamily="18" charset="2"/>
              </a:rPr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 </a:t>
            </a:r>
            <a:r>
              <a:rPr lang="sk-SK" sz="1400" b="1" dirty="0" smtClean="0">
                <a:sym typeface="Symbol"/>
              </a:rPr>
              <a:t>k´</a:t>
            </a:r>
          </a:p>
          <a:p>
            <a:endParaRPr lang="sk-SK" sz="1400" b="1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=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k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k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aseline="-25000" dirty="0"/>
          </a:p>
        </p:txBody>
      </p:sp>
      <p:grpSp>
        <p:nvGrpSpPr>
          <p:cNvPr id="60" name="Skupina 59"/>
          <p:cNvGrpSpPr/>
          <p:nvPr/>
        </p:nvGrpSpPr>
        <p:grpSpPr>
          <a:xfrm>
            <a:off x="214668" y="4749252"/>
            <a:ext cx="253550" cy="274810"/>
            <a:chOff x="6823238" y="4492721"/>
            <a:chExt cx="172652" cy="219201"/>
          </a:xfrm>
        </p:grpSpPr>
        <p:sp>
          <p:nvSpPr>
            <p:cNvPr id="57" name="Line 45"/>
            <p:cNvSpPr>
              <a:spLocks noChangeShapeType="1"/>
            </p:cNvSpPr>
            <p:nvPr/>
          </p:nvSpPr>
          <p:spPr bwMode="auto">
            <a:xfrm rot="15611854" flipV="1">
              <a:off x="6784685" y="4597110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58" name="Line 46"/>
            <p:cNvSpPr>
              <a:spLocks noChangeShapeType="1"/>
            </p:cNvSpPr>
            <p:nvPr/>
          </p:nvSpPr>
          <p:spPr bwMode="auto">
            <a:xfrm rot="15611854" flipV="1">
              <a:off x="6815766" y="4553046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59" name="Line 46"/>
            <p:cNvSpPr>
              <a:spLocks noChangeShapeType="1"/>
            </p:cNvSpPr>
            <p:nvPr/>
          </p:nvSpPr>
          <p:spPr bwMode="auto">
            <a:xfrm rot="15611854" flipV="1">
              <a:off x="6881078" y="4531274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grpSp>
        <p:nvGrpSpPr>
          <p:cNvPr id="61" name="Skupina 60"/>
          <p:cNvGrpSpPr/>
          <p:nvPr/>
        </p:nvGrpSpPr>
        <p:grpSpPr>
          <a:xfrm>
            <a:off x="4233058" y="1530826"/>
            <a:ext cx="253550" cy="274810"/>
            <a:chOff x="6823238" y="4492721"/>
            <a:chExt cx="172652" cy="219201"/>
          </a:xfrm>
        </p:grpSpPr>
        <p:sp>
          <p:nvSpPr>
            <p:cNvPr id="62" name="Line 45"/>
            <p:cNvSpPr>
              <a:spLocks noChangeShapeType="1"/>
            </p:cNvSpPr>
            <p:nvPr/>
          </p:nvSpPr>
          <p:spPr bwMode="auto">
            <a:xfrm rot="15611854" flipV="1">
              <a:off x="6784685" y="4597110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63" name="Line 46"/>
            <p:cNvSpPr>
              <a:spLocks noChangeShapeType="1"/>
            </p:cNvSpPr>
            <p:nvPr/>
          </p:nvSpPr>
          <p:spPr bwMode="auto">
            <a:xfrm rot="15611854" flipV="1">
              <a:off x="6815766" y="4553046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64" name="Line 46"/>
            <p:cNvSpPr>
              <a:spLocks noChangeShapeType="1"/>
            </p:cNvSpPr>
            <p:nvPr/>
          </p:nvSpPr>
          <p:spPr bwMode="auto">
            <a:xfrm rot="15611854" flipV="1">
              <a:off x="6881078" y="4531274"/>
              <a:ext cx="153365" cy="7625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sp>
        <p:nvSpPr>
          <p:cNvPr id="38932" name="Freeform 44"/>
          <p:cNvSpPr>
            <a:spLocks/>
          </p:cNvSpPr>
          <p:nvPr/>
        </p:nvSpPr>
        <p:spPr bwMode="auto">
          <a:xfrm>
            <a:off x="1078360" y="3355355"/>
            <a:ext cx="3384550" cy="3455987"/>
          </a:xfrm>
          <a:custGeom>
            <a:avLst/>
            <a:gdLst>
              <a:gd name="T0" fmla="*/ 0 w 2132"/>
              <a:gd name="T1" fmla="*/ 1655762 h 2177"/>
              <a:gd name="T2" fmla="*/ 2089150 w 2132"/>
              <a:gd name="T3" fmla="*/ 0 h 2177"/>
              <a:gd name="T4" fmla="*/ 3384550 w 2132"/>
              <a:gd name="T5" fmla="*/ 1873250 h 2177"/>
              <a:gd name="T6" fmla="*/ 1368425 w 2132"/>
              <a:gd name="T7" fmla="*/ 3455987 h 2177"/>
              <a:gd name="T8" fmla="*/ 0 w 2132"/>
              <a:gd name="T9" fmla="*/ 1655762 h 217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132"/>
              <a:gd name="T16" fmla="*/ 0 h 2177"/>
              <a:gd name="T17" fmla="*/ 2132 w 2132"/>
              <a:gd name="T18" fmla="*/ 2177 h 217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132" h="2177">
                <a:moveTo>
                  <a:pt x="0" y="1043"/>
                </a:moveTo>
                <a:lnTo>
                  <a:pt x="1316" y="0"/>
                </a:lnTo>
                <a:lnTo>
                  <a:pt x="2132" y="1180"/>
                </a:lnTo>
                <a:lnTo>
                  <a:pt x="862" y="2177"/>
                </a:lnTo>
                <a:lnTo>
                  <a:pt x="0" y="1043"/>
                </a:lnTo>
                <a:close/>
              </a:path>
            </a:pathLst>
          </a:custGeom>
          <a:solidFill>
            <a:srgbClr val="FF0000">
              <a:alpha val="29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66" name="BlokTextu 65"/>
          <p:cNvSpPr txBox="1"/>
          <p:nvPr/>
        </p:nvSpPr>
        <p:spPr>
          <a:xfrm>
            <a:off x="2067283" y="530376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solidFill>
                  <a:srgbClr val="0033CC"/>
                </a:solidFill>
                <a:sym typeface="Symbol"/>
              </a:rPr>
              <a:t></a:t>
            </a:r>
            <a:endParaRPr lang="sk-SK" sz="2800" dirty="0">
              <a:solidFill>
                <a:srgbClr val="0033CC"/>
              </a:solidFill>
            </a:endParaRPr>
          </a:p>
        </p:txBody>
      </p:sp>
      <p:sp>
        <p:nvSpPr>
          <p:cNvPr id="67" name="BlokTextu 66"/>
          <p:cNvSpPr txBox="1"/>
          <p:nvPr/>
        </p:nvSpPr>
        <p:spPr>
          <a:xfrm>
            <a:off x="1196172" y="1161677"/>
            <a:ext cx="648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 smtClean="0">
                <a:solidFill>
                  <a:srgbClr val="0033CC"/>
                </a:solidFill>
                <a:sym typeface="Symbol"/>
              </a:rPr>
              <a:t></a:t>
            </a:r>
            <a:endParaRPr lang="sk-SK" sz="2800" dirty="0">
              <a:solidFill>
                <a:srgbClr val="0033CC"/>
              </a:solidFill>
            </a:endParaRPr>
          </a:p>
        </p:txBody>
      </p:sp>
      <p:sp>
        <p:nvSpPr>
          <p:cNvPr id="38993" name="Line 37"/>
          <p:cNvSpPr>
            <a:spLocks noChangeShapeType="1"/>
          </p:cNvSpPr>
          <p:nvPr/>
        </p:nvSpPr>
        <p:spPr bwMode="auto">
          <a:xfrm>
            <a:off x="143322" y="3139455"/>
            <a:ext cx="2376488" cy="32400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20" name="Text Box 14"/>
          <p:cNvSpPr txBox="1">
            <a:spLocks noChangeArrowheads="1"/>
          </p:cNvSpPr>
          <p:nvPr/>
        </p:nvSpPr>
        <p:spPr bwMode="auto">
          <a:xfrm>
            <a:off x="2410085" y="6072097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grpSp>
        <p:nvGrpSpPr>
          <p:cNvPr id="68" name="Skupina 67"/>
          <p:cNvGrpSpPr/>
          <p:nvPr/>
        </p:nvGrpSpPr>
        <p:grpSpPr>
          <a:xfrm flipH="1" flipV="1">
            <a:off x="885303" y="4453557"/>
            <a:ext cx="917070" cy="675057"/>
            <a:chOff x="1118214" y="4587171"/>
            <a:chExt cx="917070" cy="675057"/>
          </a:xfrm>
        </p:grpSpPr>
        <p:sp>
          <p:nvSpPr>
            <p:cNvPr id="69" name="Oblúk 68"/>
            <p:cNvSpPr/>
            <p:nvPr/>
          </p:nvSpPr>
          <p:spPr>
            <a:xfrm rot="19405804">
              <a:off x="1118214" y="4587171"/>
              <a:ext cx="917070" cy="675057"/>
            </a:xfrm>
            <a:prstGeom prst="arc">
              <a:avLst>
                <a:gd name="adj1" fmla="val 7879133"/>
                <a:gd name="adj2" fmla="val 1072169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0" name="Oval 31"/>
            <p:cNvSpPr>
              <a:spLocks noChangeArrowheads="1"/>
            </p:cNvSpPr>
            <p:nvPr/>
          </p:nvSpPr>
          <p:spPr bwMode="auto">
            <a:xfrm flipV="1">
              <a:off x="1386586" y="5144572"/>
              <a:ext cx="36000" cy="36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4" name="Skupina 75"/>
          <p:cNvGrpSpPr/>
          <p:nvPr/>
        </p:nvGrpSpPr>
        <p:grpSpPr>
          <a:xfrm rot="6480000" flipH="1" flipV="1">
            <a:off x="2328929" y="6164622"/>
            <a:ext cx="171052" cy="92527"/>
            <a:chOff x="4838514" y="2924944"/>
            <a:chExt cx="171052" cy="92527"/>
          </a:xfrm>
        </p:grpSpPr>
        <p:cxnSp>
          <p:nvCxnSpPr>
            <p:cNvPr id="75" name="Rovná spojnica 74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Rovná spojnica 75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7" name="Skupina 75"/>
          <p:cNvGrpSpPr/>
          <p:nvPr/>
        </p:nvGrpSpPr>
        <p:grpSpPr>
          <a:xfrm rot="6480000" flipH="1" flipV="1">
            <a:off x="4418786" y="4612197"/>
            <a:ext cx="171052" cy="92527"/>
            <a:chOff x="4838514" y="2924944"/>
            <a:chExt cx="171052" cy="92527"/>
          </a:xfrm>
        </p:grpSpPr>
        <p:cxnSp>
          <p:nvCxnSpPr>
            <p:cNvPr id="78" name="Rovná spojnica 7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ovná spojnica 7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419012" y="3100675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</a:rPr>
              <a:t>S</a:t>
            </a:r>
          </a:p>
        </p:txBody>
      </p:sp>
      <p:sp>
        <p:nvSpPr>
          <p:cNvPr id="38925" name="Line 26"/>
          <p:cNvSpPr>
            <a:spLocks noChangeShapeType="1"/>
          </p:cNvSpPr>
          <p:nvPr/>
        </p:nvSpPr>
        <p:spPr bwMode="auto">
          <a:xfrm>
            <a:off x="2230885" y="2923555"/>
            <a:ext cx="1207519" cy="3276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73" name="Zástupný symbol čísla snímky 7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32</a:t>
            </a:fld>
            <a:endParaRPr lang="sk-SK" dirty="0"/>
          </a:p>
        </p:txBody>
      </p:sp>
      <p:sp>
        <p:nvSpPr>
          <p:cNvPr id="38936" name="Text Box 59"/>
          <p:cNvSpPr txBox="1">
            <a:spLocks noChangeArrowheads="1"/>
          </p:cNvSpPr>
          <p:nvPr/>
        </p:nvSpPr>
        <p:spPr bwMode="auto">
          <a:xfrm>
            <a:off x="2225109" y="5295278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FF0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-25000" dirty="0" err="1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81" name="Line 58"/>
          <p:cNvSpPr>
            <a:spLocks noChangeShapeType="1"/>
          </p:cNvSpPr>
          <p:nvPr/>
        </p:nvSpPr>
        <p:spPr bwMode="auto">
          <a:xfrm>
            <a:off x="1284514" y="2862942"/>
            <a:ext cx="1011011" cy="274728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83" name="Text Box 42"/>
          <p:cNvSpPr txBox="1">
            <a:spLocks noChangeArrowheads="1"/>
          </p:cNvSpPr>
          <p:nvPr/>
        </p:nvSpPr>
        <p:spPr bwMode="auto">
          <a:xfrm>
            <a:off x="1637839" y="3743612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k</a:t>
            </a:r>
            <a:r>
              <a:rPr lang="sk-SK" sz="1400" b="1" baseline="-25000" dirty="0" smtClean="0"/>
              <a:t>s</a:t>
            </a:r>
            <a:endParaRPr lang="sk-SK" sz="1400" b="1" baseline="-25000" dirty="0"/>
          </a:p>
        </p:txBody>
      </p:sp>
      <p:sp>
        <p:nvSpPr>
          <p:cNvPr id="110" name="Text Box 149"/>
          <p:cNvSpPr txBox="1">
            <a:spLocks noChangeArrowheads="1"/>
          </p:cNvSpPr>
          <p:nvPr/>
        </p:nvSpPr>
        <p:spPr bwMode="auto">
          <a:xfrm>
            <a:off x="1298942" y="3073489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</a:rPr>
              <a:t>k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11" name="Oval 150"/>
          <p:cNvSpPr>
            <a:spLocks noChangeArrowheads="1"/>
          </p:cNvSpPr>
          <p:nvPr/>
        </p:nvSpPr>
        <p:spPr bwMode="auto">
          <a:xfrm flipV="1">
            <a:off x="1328430" y="3034717"/>
            <a:ext cx="73025" cy="72000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solidFill>
                <a:srgbClr val="0000FF"/>
              </a:solidFill>
            </a:endParaRPr>
          </a:p>
        </p:txBody>
      </p:sp>
      <p:grpSp>
        <p:nvGrpSpPr>
          <p:cNvPr id="80" name="Skupina 15"/>
          <p:cNvGrpSpPr>
            <a:grpSpLocks/>
          </p:cNvGrpSpPr>
          <p:nvPr/>
        </p:nvGrpSpPr>
        <p:grpSpPr bwMode="auto">
          <a:xfrm>
            <a:off x="7723494" y="108636"/>
            <a:ext cx="1348082" cy="393700"/>
            <a:chOff x="2699794" y="4497810"/>
            <a:chExt cx="1347057" cy="393091"/>
          </a:xfrm>
        </p:grpSpPr>
        <p:pic>
          <p:nvPicPr>
            <p:cNvPr id="87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1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1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38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38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5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500"/>
                                        <p:tgtEl>
                                          <p:spTgt spid="1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6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4" dur="500"/>
                                        <p:tgtEl>
                                          <p:spTgt spid="1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/>
      <p:bldP spid="38922" grpId="0"/>
      <p:bldP spid="38930" grpId="0"/>
      <p:bldP spid="38931" grpId="0"/>
      <p:bldP spid="38935" grpId="0" animBg="1"/>
      <p:bldP spid="51289" grpId="0" animBg="1"/>
      <p:bldP spid="51290" grpId="0" animBg="1"/>
      <p:bldP spid="51291" grpId="0"/>
      <p:bldP spid="51292" grpId="0"/>
      <p:bldP spid="38991" grpId="0" animBg="1"/>
      <p:bldP spid="38992" grpId="0" animBg="1"/>
      <p:bldP spid="38933" grpId="0" animBg="1"/>
      <p:bldP spid="98" grpId="0" animBg="1"/>
      <p:bldP spid="100" grpId="0" animBg="1"/>
      <p:bldP spid="101" grpId="0"/>
      <p:bldP spid="102" grpId="0"/>
      <p:bldP spid="105" grpId="0"/>
      <p:bldP spid="106" grpId="0" animBg="1"/>
      <p:bldP spid="66" grpId="0"/>
      <p:bldP spid="67" grpId="0"/>
      <p:bldP spid="38993" grpId="0" animBg="1"/>
      <p:bldP spid="38920" grpId="0"/>
      <p:bldP spid="38936" grpId="0"/>
      <p:bldP spid="81" grpId="0" animBg="1"/>
      <p:bldP spid="83" grpId="0"/>
      <p:bldP spid="110" grpId="0"/>
      <p:bldP spid="1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8" name="Freeform 68"/>
          <p:cNvSpPr>
            <a:spLocks/>
          </p:cNvSpPr>
          <p:nvPr/>
        </p:nvSpPr>
        <p:spPr bwMode="auto">
          <a:xfrm>
            <a:off x="2033353" y="2632557"/>
            <a:ext cx="1603375" cy="1057275"/>
          </a:xfrm>
          <a:custGeom>
            <a:avLst/>
            <a:gdLst>
              <a:gd name="T0" fmla="*/ 11113 w 1006"/>
              <a:gd name="T1" fmla="*/ 0 h 666"/>
              <a:gd name="T2" fmla="*/ 0 w 1006"/>
              <a:gd name="T3" fmla="*/ 1028700 h 666"/>
              <a:gd name="T4" fmla="*/ 1597025 w 1006"/>
              <a:gd name="T5" fmla="*/ 1057275 h 666"/>
              <a:gd name="T6" fmla="*/ 11113 w 1006"/>
              <a:gd name="T7" fmla="*/ 0 h 666"/>
              <a:gd name="T8" fmla="*/ 0 60000 65536"/>
              <a:gd name="T9" fmla="*/ 0 60000 65536"/>
              <a:gd name="T10" fmla="*/ 0 60000 65536"/>
              <a:gd name="T11" fmla="*/ 0 60000 65536"/>
              <a:gd name="T12" fmla="*/ 0 w 1006"/>
              <a:gd name="T13" fmla="*/ 0 h 666"/>
              <a:gd name="T14" fmla="*/ 1006 w 1006"/>
              <a:gd name="T15" fmla="*/ 666 h 666"/>
              <a:gd name="connsiteX0" fmla="*/ 7 w 1006"/>
              <a:gd name="connsiteY0" fmla="*/ 0 h 666"/>
              <a:gd name="connsiteX1" fmla="*/ 0 w 1006"/>
              <a:gd name="connsiteY1" fmla="*/ 648 h 666"/>
              <a:gd name="connsiteX2" fmla="*/ 1006 w 1006"/>
              <a:gd name="connsiteY2" fmla="*/ 666 h 666"/>
              <a:gd name="connsiteX3" fmla="*/ 7 w 1006"/>
              <a:gd name="connsiteY3" fmla="*/ 0 h 666"/>
              <a:gd name="connsiteX0" fmla="*/ 7 w 1006"/>
              <a:gd name="connsiteY0" fmla="*/ 0 h 666"/>
              <a:gd name="connsiteX1" fmla="*/ 0 w 1006"/>
              <a:gd name="connsiteY1" fmla="*/ 648 h 666"/>
              <a:gd name="connsiteX2" fmla="*/ 1006 w 1006"/>
              <a:gd name="connsiteY2" fmla="*/ 666 h 666"/>
              <a:gd name="connsiteX3" fmla="*/ 7 w 1006"/>
              <a:gd name="connsiteY3" fmla="*/ 0 h 666"/>
              <a:gd name="connsiteX0" fmla="*/ 2 w 1029"/>
              <a:gd name="connsiteY0" fmla="*/ 0 h 666"/>
              <a:gd name="connsiteX1" fmla="*/ 23 w 1029"/>
              <a:gd name="connsiteY1" fmla="*/ 648 h 666"/>
              <a:gd name="connsiteX2" fmla="*/ 1029 w 1029"/>
              <a:gd name="connsiteY2" fmla="*/ 666 h 666"/>
              <a:gd name="connsiteX3" fmla="*/ 2 w 1029"/>
              <a:gd name="connsiteY3" fmla="*/ 0 h 666"/>
              <a:gd name="connsiteX0" fmla="*/ 2 w 1010"/>
              <a:gd name="connsiteY0" fmla="*/ 0 h 666"/>
              <a:gd name="connsiteX1" fmla="*/ 4 w 1010"/>
              <a:gd name="connsiteY1" fmla="*/ 648 h 666"/>
              <a:gd name="connsiteX2" fmla="*/ 1010 w 1010"/>
              <a:gd name="connsiteY2" fmla="*/ 666 h 666"/>
              <a:gd name="connsiteX3" fmla="*/ 2 w 1010"/>
              <a:gd name="connsiteY3" fmla="*/ 0 h 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0" h="666">
                <a:moveTo>
                  <a:pt x="2" y="0"/>
                </a:moveTo>
                <a:cubicBezTo>
                  <a:pt x="0" y="216"/>
                  <a:pt x="6" y="432"/>
                  <a:pt x="4" y="648"/>
                </a:cubicBezTo>
                <a:lnTo>
                  <a:pt x="1010" y="666"/>
                </a:lnTo>
                <a:lnTo>
                  <a:pt x="2" y="0"/>
                </a:lnTo>
                <a:close/>
              </a:path>
            </a:pathLst>
          </a:custGeom>
          <a:solidFill>
            <a:srgbClr val="FF00FF">
              <a:alpha val="16862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73" name="Line 131"/>
          <p:cNvSpPr>
            <a:spLocks noChangeShapeType="1"/>
          </p:cNvSpPr>
          <p:nvPr/>
        </p:nvSpPr>
        <p:spPr bwMode="auto">
          <a:xfrm flipH="1">
            <a:off x="2028588" y="1197429"/>
            <a:ext cx="0" cy="469602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37" name="Line 61"/>
          <p:cNvSpPr>
            <a:spLocks noChangeShapeType="1"/>
          </p:cNvSpPr>
          <p:nvPr/>
        </p:nvSpPr>
        <p:spPr bwMode="auto">
          <a:xfrm>
            <a:off x="71406" y="4860809"/>
            <a:ext cx="428317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8938" name="Line 62"/>
          <p:cNvSpPr>
            <a:spLocks noChangeShapeType="1"/>
          </p:cNvSpPr>
          <p:nvPr/>
        </p:nvSpPr>
        <p:spPr bwMode="auto">
          <a:xfrm>
            <a:off x="117695" y="2625505"/>
            <a:ext cx="4158164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1267" name="Line 67"/>
          <p:cNvSpPr>
            <a:spLocks noChangeShapeType="1"/>
          </p:cNvSpPr>
          <p:nvPr/>
        </p:nvSpPr>
        <p:spPr bwMode="auto">
          <a:xfrm flipV="1">
            <a:off x="671278" y="2630968"/>
            <a:ext cx="1357311" cy="3281364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69" name="Line 69"/>
          <p:cNvSpPr>
            <a:spLocks noChangeShapeType="1"/>
          </p:cNvSpPr>
          <p:nvPr/>
        </p:nvSpPr>
        <p:spPr bwMode="auto">
          <a:xfrm>
            <a:off x="2050815" y="2632557"/>
            <a:ext cx="2089150" cy="1368425"/>
          </a:xfrm>
          <a:prstGeom prst="line">
            <a:avLst/>
          </a:prstGeom>
          <a:noFill/>
          <a:ln w="19050">
            <a:solidFill>
              <a:srgbClr val="008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71" name="Line 71"/>
          <p:cNvSpPr>
            <a:spLocks noChangeShapeType="1"/>
          </p:cNvSpPr>
          <p:nvPr/>
        </p:nvSpPr>
        <p:spPr bwMode="auto">
          <a:xfrm flipH="1">
            <a:off x="1658748" y="2915007"/>
            <a:ext cx="2462683" cy="3900807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76" name="Line 76"/>
          <p:cNvSpPr>
            <a:spLocks noChangeShapeType="1"/>
          </p:cNvSpPr>
          <p:nvPr/>
        </p:nvSpPr>
        <p:spPr bwMode="auto">
          <a:xfrm flipH="1" flipV="1">
            <a:off x="1145933" y="2770360"/>
            <a:ext cx="972436" cy="388317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3" name="Text Box 93"/>
          <p:cNvSpPr txBox="1">
            <a:spLocks noChangeArrowheads="1"/>
          </p:cNvSpPr>
          <p:nvPr/>
        </p:nvSpPr>
        <p:spPr bwMode="auto">
          <a:xfrm>
            <a:off x="2039929" y="1326503"/>
            <a:ext cx="442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00FF"/>
                </a:solidFill>
              </a:rPr>
              <a:t>u</a:t>
            </a:r>
            <a:r>
              <a:rPr lang="sk-SK" sz="1400" b="1" baseline="30000" dirty="0" err="1">
                <a:solidFill>
                  <a:srgbClr val="0000FF"/>
                </a:solidFill>
                <a:sym typeface="Symbol" pitchFamily="18" charset="2"/>
              </a:rPr>
              <a:t></a:t>
            </a:r>
            <a:r>
              <a:rPr lang="sk-SK" sz="1400" b="1" baseline="-25000" dirty="0" err="1">
                <a:solidFill>
                  <a:srgbClr val="0000FF"/>
                </a:solidFill>
                <a:sym typeface="Symbol" pitchFamily="18" charset="2"/>
              </a:rPr>
              <a:t>s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51294" name="Text Box 94"/>
          <p:cNvSpPr txBox="1">
            <a:spLocks noChangeArrowheads="1"/>
          </p:cNvSpPr>
          <p:nvPr/>
        </p:nvSpPr>
        <p:spPr bwMode="auto">
          <a:xfrm>
            <a:off x="1125529" y="1348269"/>
            <a:ext cx="375424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00FF"/>
                </a:solidFill>
              </a:rPr>
              <a:t>p</a:t>
            </a:r>
            <a:r>
              <a:rPr lang="sk-SK" sz="1400" b="1" baseline="30000" dirty="0">
                <a:solidFill>
                  <a:srgbClr val="0000FF"/>
                </a:solidFill>
                <a:sym typeface="Symbol" pitchFamily="18" charset="2"/>
              </a:rPr>
              <a:t></a:t>
            </a:r>
            <a:endParaRPr lang="sk-SK" sz="1400" b="1" dirty="0">
              <a:solidFill>
                <a:srgbClr val="0000FF"/>
              </a:solidFill>
              <a:sym typeface="Symbol" pitchFamily="18" charset="2"/>
            </a:endParaRPr>
          </a:p>
        </p:txBody>
      </p:sp>
      <p:sp>
        <p:nvSpPr>
          <p:cNvPr id="51295" name="Line 95"/>
          <p:cNvSpPr>
            <a:spLocks noChangeShapeType="1"/>
          </p:cNvSpPr>
          <p:nvPr/>
        </p:nvSpPr>
        <p:spPr bwMode="auto">
          <a:xfrm flipH="1">
            <a:off x="2025874" y="1388532"/>
            <a:ext cx="0" cy="535038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6" name="Line 96"/>
          <p:cNvSpPr>
            <a:spLocks noChangeShapeType="1"/>
          </p:cNvSpPr>
          <p:nvPr/>
        </p:nvSpPr>
        <p:spPr bwMode="auto">
          <a:xfrm>
            <a:off x="1103303" y="1408594"/>
            <a:ext cx="1219" cy="5363398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8" name="AutoShape 98"/>
          <p:cNvSpPr>
            <a:spLocks/>
          </p:cNvSpPr>
          <p:nvPr/>
        </p:nvSpPr>
        <p:spPr bwMode="auto">
          <a:xfrm>
            <a:off x="971315" y="3175159"/>
            <a:ext cx="142875" cy="1260798"/>
          </a:xfrm>
          <a:prstGeom prst="leftBrace">
            <a:avLst>
              <a:gd name="adj1" fmla="val 103241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51299" name="Line 99"/>
          <p:cNvSpPr>
            <a:spLocks noChangeShapeType="1"/>
          </p:cNvSpPr>
          <p:nvPr/>
        </p:nvSpPr>
        <p:spPr bwMode="auto">
          <a:xfrm>
            <a:off x="1104665" y="3164368"/>
            <a:ext cx="900113" cy="47625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38957" name="Text Box 112"/>
          <p:cNvSpPr txBox="1">
            <a:spLocks noChangeArrowheads="1"/>
          </p:cNvSpPr>
          <p:nvPr/>
        </p:nvSpPr>
        <p:spPr bwMode="auto">
          <a:xfrm>
            <a:off x="3903428" y="4829202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38958" name="Text Box 113"/>
          <p:cNvSpPr txBox="1">
            <a:spLocks noChangeArrowheads="1"/>
          </p:cNvSpPr>
          <p:nvPr/>
        </p:nvSpPr>
        <p:spPr bwMode="auto">
          <a:xfrm>
            <a:off x="3830403" y="2339109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u</a:t>
            </a:r>
            <a:r>
              <a:rPr lang="sk-SK" sz="1400" b="1" baseline="30000" dirty="0" err="1">
                <a:sym typeface="Symbol" pitchFamily="18" charset="2"/>
              </a:rPr>
              <a:t></a:t>
            </a:r>
            <a:r>
              <a:rPr lang="sk-SK" sz="1400" b="1" baseline="-25000" dirty="0" err="1">
                <a:sym typeface="Symbol" pitchFamily="18" charset="2"/>
              </a:rPr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38959" name="Oval 114"/>
          <p:cNvSpPr>
            <a:spLocks noChangeArrowheads="1"/>
          </p:cNvSpPr>
          <p:nvPr/>
        </p:nvSpPr>
        <p:spPr bwMode="auto">
          <a:xfrm>
            <a:off x="483481" y="2123484"/>
            <a:ext cx="3146425" cy="3146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0" name="Text Box 117"/>
          <p:cNvSpPr txBox="1">
            <a:spLocks noChangeArrowheads="1"/>
          </p:cNvSpPr>
          <p:nvPr/>
        </p:nvSpPr>
        <p:spPr bwMode="auto">
          <a:xfrm>
            <a:off x="1990617" y="3641381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sp>
        <p:nvSpPr>
          <p:cNvPr id="38961" name="Oval 118"/>
          <p:cNvSpPr>
            <a:spLocks noChangeArrowheads="1"/>
          </p:cNvSpPr>
          <p:nvPr/>
        </p:nvSpPr>
        <p:spPr bwMode="auto">
          <a:xfrm flipV="1">
            <a:off x="1988655" y="3622552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2" name="Text Box 119"/>
          <p:cNvSpPr txBox="1">
            <a:spLocks noChangeArrowheads="1"/>
          </p:cNvSpPr>
          <p:nvPr/>
        </p:nvSpPr>
        <p:spPr bwMode="auto">
          <a:xfrm>
            <a:off x="2691708" y="2010513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d</a:t>
            </a:r>
            <a:endParaRPr lang="sk-SK" sz="1400" b="1" baseline="30000" dirty="0"/>
          </a:p>
        </p:txBody>
      </p:sp>
      <p:sp>
        <p:nvSpPr>
          <p:cNvPr id="38963" name="Oval 120"/>
          <p:cNvSpPr>
            <a:spLocks noChangeArrowheads="1"/>
          </p:cNvSpPr>
          <p:nvPr/>
        </p:nvSpPr>
        <p:spPr bwMode="auto">
          <a:xfrm flipV="1">
            <a:off x="1423752" y="3953351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4" name="Text Box 121"/>
          <p:cNvSpPr txBox="1">
            <a:spLocks noChangeArrowheads="1"/>
          </p:cNvSpPr>
          <p:nvPr/>
        </p:nvSpPr>
        <p:spPr bwMode="auto">
          <a:xfrm>
            <a:off x="1441895" y="3884413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A</a:t>
            </a:r>
            <a:r>
              <a:rPr lang="sk-SK" sz="1400" b="1" baseline="-25000" dirty="0" err="1"/>
              <a:t>s</a:t>
            </a:r>
            <a:endParaRPr lang="sk-SK" sz="1400" b="1" dirty="0"/>
          </a:p>
        </p:txBody>
      </p:sp>
      <p:sp>
        <p:nvSpPr>
          <p:cNvPr id="51322" name="Text Box 122"/>
          <p:cNvSpPr txBox="1">
            <a:spLocks noChangeArrowheads="1"/>
          </p:cNvSpPr>
          <p:nvPr/>
        </p:nvSpPr>
        <p:spPr bwMode="auto">
          <a:xfrm>
            <a:off x="3653612" y="3480476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/>
              <a:t>(</a:t>
            </a:r>
            <a:r>
              <a:rPr lang="sk-SK" sz="1400" b="1" dirty="0"/>
              <a:t>S</a:t>
            </a:r>
            <a:r>
              <a:rPr lang="sk-SK" sz="1400" dirty="0"/>
              <a:t>)</a:t>
            </a:r>
          </a:p>
        </p:txBody>
      </p:sp>
      <p:sp>
        <p:nvSpPr>
          <p:cNvPr id="51324" name="Text Box 124"/>
          <p:cNvSpPr txBox="1">
            <a:spLocks noChangeArrowheads="1"/>
          </p:cNvSpPr>
          <p:nvPr/>
        </p:nvSpPr>
        <p:spPr bwMode="auto">
          <a:xfrm>
            <a:off x="3695430" y="3910090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008000"/>
                </a:solidFill>
              </a:rPr>
              <a:t>(</a:t>
            </a:r>
            <a:r>
              <a:rPr lang="sk-SK" sz="1400" b="1" dirty="0">
                <a:solidFill>
                  <a:srgbClr val="008000"/>
                </a:solidFill>
              </a:rPr>
              <a:t>s´</a:t>
            </a:r>
            <a:r>
              <a:rPr lang="sk-SK" sz="1400" dirty="0">
                <a:solidFill>
                  <a:srgbClr val="008000"/>
                </a:solidFill>
              </a:rPr>
              <a:t>)</a:t>
            </a:r>
          </a:p>
        </p:txBody>
      </p:sp>
      <p:sp>
        <p:nvSpPr>
          <p:cNvPr id="51325" name="Text Box 125"/>
          <p:cNvSpPr txBox="1">
            <a:spLocks noChangeArrowheads="1"/>
          </p:cNvSpPr>
          <p:nvPr/>
        </p:nvSpPr>
        <p:spPr bwMode="auto">
          <a:xfrm>
            <a:off x="3569778" y="2985315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>
                <a:solidFill>
                  <a:srgbClr val="FF0000"/>
                </a:solidFill>
              </a:rPr>
              <a:t>(</a:t>
            </a:r>
            <a:r>
              <a:rPr lang="sk-SK" sz="1400" b="1" dirty="0">
                <a:solidFill>
                  <a:srgbClr val="FF0000"/>
                </a:solidFill>
              </a:rPr>
              <a:t>k´</a:t>
            </a:r>
            <a:r>
              <a:rPr lang="sk-SK" sz="14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1327" name="Text Box 127"/>
          <p:cNvSpPr txBox="1">
            <a:spLocks noChangeArrowheads="1"/>
          </p:cNvSpPr>
          <p:nvPr/>
        </p:nvSpPr>
        <p:spPr bwMode="auto">
          <a:xfrm>
            <a:off x="3247814" y="3645377"/>
            <a:ext cx="4154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200" b="1" dirty="0"/>
              <a:t>90°</a:t>
            </a:r>
          </a:p>
        </p:txBody>
      </p:sp>
      <p:sp>
        <p:nvSpPr>
          <p:cNvPr id="51328" name="Text Box 128"/>
          <p:cNvSpPr txBox="1">
            <a:spLocks noChangeArrowheads="1"/>
          </p:cNvSpPr>
          <p:nvPr/>
        </p:nvSpPr>
        <p:spPr bwMode="auto">
          <a:xfrm>
            <a:off x="394822" y="5654536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008000"/>
                </a:solidFill>
              </a:rPr>
              <a:t>s</a:t>
            </a:r>
            <a:r>
              <a:rPr lang="sk-SK" sz="1400" b="1" baseline="-25000" dirty="0" err="1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51329" name="Oval 129"/>
          <p:cNvSpPr>
            <a:spLocks noChangeArrowheads="1"/>
          </p:cNvSpPr>
          <p:nvPr/>
        </p:nvSpPr>
        <p:spPr bwMode="auto">
          <a:xfrm flipV="1">
            <a:off x="1987103" y="2590173"/>
            <a:ext cx="73025" cy="72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51330" name="Text Box 130"/>
          <p:cNvSpPr txBox="1">
            <a:spLocks noChangeArrowheads="1"/>
          </p:cNvSpPr>
          <p:nvPr/>
        </p:nvSpPr>
        <p:spPr bwMode="auto">
          <a:xfrm>
            <a:off x="1974613" y="2304852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</a:rPr>
              <a:t>s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51332" name="Oval 132"/>
          <p:cNvSpPr>
            <a:spLocks noChangeAspect="1" noChangeArrowheads="1"/>
          </p:cNvSpPr>
          <p:nvPr/>
        </p:nvSpPr>
        <p:spPr bwMode="auto">
          <a:xfrm flipV="1">
            <a:off x="1993564" y="3176037"/>
            <a:ext cx="71999" cy="7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75" name="Text Box 133"/>
          <p:cNvSpPr txBox="1">
            <a:spLocks noChangeArrowheads="1"/>
          </p:cNvSpPr>
          <p:nvPr/>
        </p:nvSpPr>
        <p:spPr bwMode="auto">
          <a:xfrm>
            <a:off x="2031765" y="2724632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k-SK" sz="1400" b="1"/>
          </a:p>
        </p:txBody>
      </p:sp>
      <p:sp>
        <p:nvSpPr>
          <p:cNvPr id="51334" name="Text Box 134"/>
          <p:cNvSpPr txBox="1">
            <a:spLocks noChangeArrowheads="1"/>
          </p:cNvSpPr>
          <p:nvPr/>
        </p:nvSpPr>
        <p:spPr bwMode="auto">
          <a:xfrm>
            <a:off x="2014131" y="2924699"/>
            <a:ext cx="3626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ym typeface="Symbol" pitchFamily="18" charset="2"/>
              </a:rPr>
              <a:t></a:t>
            </a:r>
            <a:r>
              <a:rPr lang="sk-SK" sz="1400" b="1" baseline="30000" dirty="0">
                <a:sym typeface="Symbol" pitchFamily="18" charset="2"/>
              </a:rPr>
              <a:t>k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51339" name="Text Box 139"/>
          <p:cNvSpPr txBox="1">
            <a:spLocks noChangeArrowheads="1"/>
          </p:cNvSpPr>
          <p:nvPr/>
        </p:nvSpPr>
        <p:spPr bwMode="auto">
          <a:xfrm>
            <a:off x="778329" y="4352494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A</a:t>
            </a:r>
            <a:r>
              <a:rPr lang="sk-SK" sz="1400" b="1" baseline="30000" dirty="0">
                <a:solidFill>
                  <a:srgbClr val="FF0000"/>
                </a:solidFill>
                <a:sym typeface="Symbol" pitchFamily="18" charset="2"/>
              </a:rPr>
              <a:t></a:t>
            </a:r>
            <a:endParaRPr lang="sk-SK" sz="14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51340" name="Text Box 140"/>
          <p:cNvSpPr txBox="1">
            <a:spLocks noChangeArrowheads="1"/>
          </p:cNvSpPr>
          <p:nvPr/>
        </p:nvSpPr>
        <p:spPr bwMode="auto">
          <a:xfrm>
            <a:off x="443394" y="3640247"/>
            <a:ext cx="59343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3 cm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51342" name="Text Box 142"/>
          <p:cNvSpPr txBox="1">
            <a:spLocks noChangeArrowheads="1"/>
          </p:cNvSpPr>
          <p:nvPr/>
        </p:nvSpPr>
        <p:spPr bwMode="auto">
          <a:xfrm>
            <a:off x="782421" y="2942137"/>
            <a:ext cx="3642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V</a:t>
            </a:r>
            <a:r>
              <a:rPr lang="sk-SK" sz="1400" b="1" baseline="30000" dirty="0">
                <a:solidFill>
                  <a:srgbClr val="FF0000"/>
                </a:solidFill>
                <a:sym typeface="Symbol" pitchFamily="18" charset="2"/>
              </a:rPr>
              <a:t></a:t>
            </a:r>
            <a:endParaRPr lang="sk-SK" sz="14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51343" name="Text Box 143"/>
          <p:cNvSpPr txBox="1">
            <a:spLocks noChangeArrowheads="1"/>
          </p:cNvSpPr>
          <p:nvPr/>
        </p:nvSpPr>
        <p:spPr bwMode="auto">
          <a:xfrm>
            <a:off x="1571604" y="4429132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k</a:t>
            </a:r>
            <a:r>
              <a:rPr lang="sk-SK" sz="1400" b="1" baseline="-25000" dirty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1346" name="Text Box 146"/>
          <p:cNvSpPr txBox="1">
            <a:spLocks noChangeArrowheads="1"/>
          </p:cNvSpPr>
          <p:nvPr/>
        </p:nvSpPr>
        <p:spPr bwMode="auto">
          <a:xfrm>
            <a:off x="1179370" y="2877404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V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51349" name="Text Box 149"/>
          <p:cNvSpPr txBox="1">
            <a:spLocks noChangeArrowheads="1"/>
          </p:cNvSpPr>
          <p:nvPr/>
        </p:nvSpPr>
        <p:spPr bwMode="auto">
          <a:xfrm>
            <a:off x="1079256" y="4820125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008000"/>
                </a:solidFill>
              </a:rPr>
              <a:t>P</a:t>
            </a:r>
            <a:r>
              <a:rPr lang="en-US" sz="1400" b="1" baseline="30000" dirty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51350" name="Oval 150"/>
          <p:cNvSpPr>
            <a:spLocks noChangeArrowheads="1"/>
          </p:cNvSpPr>
          <p:nvPr/>
        </p:nvSpPr>
        <p:spPr bwMode="auto">
          <a:xfrm flipV="1">
            <a:off x="1070646" y="4821038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5" name="Oval 132"/>
          <p:cNvSpPr>
            <a:spLocks noChangeAspect="1" noChangeArrowheads="1"/>
          </p:cNvSpPr>
          <p:nvPr/>
        </p:nvSpPr>
        <p:spPr bwMode="auto">
          <a:xfrm flipV="1">
            <a:off x="1072068" y="4375742"/>
            <a:ext cx="71999" cy="7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6" name="Oval 132"/>
          <p:cNvSpPr>
            <a:spLocks noChangeAspect="1" noChangeArrowheads="1"/>
          </p:cNvSpPr>
          <p:nvPr/>
        </p:nvSpPr>
        <p:spPr bwMode="auto">
          <a:xfrm flipV="1">
            <a:off x="1200906" y="3136191"/>
            <a:ext cx="71999" cy="7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7" name="Oval 132"/>
          <p:cNvSpPr>
            <a:spLocks noChangeAspect="1" noChangeArrowheads="1"/>
          </p:cNvSpPr>
          <p:nvPr/>
        </p:nvSpPr>
        <p:spPr bwMode="auto">
          <a:xfrm flipV="1">
            <a:off x="1071505" y="3121902"/>
            <a:ext cx="71999" cy="7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51297" name="Line 97"/>
          <p:cNvSpPr>
            <a:spLocks noChangeShapeType="1"/>
          </p:cNvSpPr>
          <p:nvPr/>
        </p:nvSpPr>
        <p:spPr bwMode="auto">
          <a:xfrm flipH="1">
            <a:off x="1142765" y="3227869"/>
            <a:ext cx="876300" cy="1189038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344" name="Text Box 144"/>
          <p:cNvSpPr txBox="1">
            <a:spLocks noChangeArrowheads="1"/>
          </p:cNvSpPr>
          <p:nvPr/>
        </p:nvSpPr>
        <p:spPr bwMode="auto">
          <a:xfrm>
            <a:off x="2049871" y="6095412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FF0000"/>
                </a:solidFill>
              </a:rPr>
              <a:t>U</a:t>
            </a:r>
            <a:r>
              <a:rPr lang="sk-SK" sz="1400" b="1" baseline="30000" dirty="0" err="1">
                <a:solidFill>
                  <a:srgbClr val="FF0000"/>
                </a:solidFill>
              </a:rPr>
              <a:t>k</a:t>
            </a:r>
            <a:r>
              <a:rPr lang="sk-SK" sz="1400" b="1" baseline="-25000" dirty="0" err="1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15" name="Oblúk 114"/>
          <p:cNvSpPr/>
          <p:nvPr/>
        </p:nvSpPr>
        <p:spPr>
          <a:xfrm rot="1980000" flipH="1" flipV="1">
            <a:off x="3230651" y="3262314"/>
            <a:ext cx="834884" cy="834884"/>
          </a:xfrm>
          <a:prstGeom prst="arc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2" name="Oblúk 121"/>
          <p:cNvSpPr/>
          <p:nvPr/>
        </p:nvSpPr>
        <p:spPr>
          <a:xfrm>
            <a:off x="-1097775" y="3237190"/>
            <a:ext cx="6258444" cy="6258444"/>
          </a:xfrm>
          <a:prstGeom prst="arc">
            <a:avLst>
              <a:gd name="adj1" fmla="val 16200000"/>
              <a:gd name="adj2" fmla="val 18081767"/>
            </a:avLst>
          </a:prstGeom>
          <a:noFill/>
          <a:ln w="19050">
            <a:solidFill>
              <a:schemeClr val="tx1"/>
            </a:solidFill>
            <a:prstDash val="dashDot"/>
            <a:round/>
            <a:headEnd type="arrow"/>
            <a:tailEnd type="none"/>
          </a:ln>
        </p:spPr>
        <p:txBody>
          <a:bodyPr wrap="none" anchor="ctr"/>
          <a:lstStyle/>
          <a:p>
            <a:endParaRPr lang="sk-SK" sz="1400" b="1">
              <a:latin typeface="Arial" charset="0"/>
              <a:cs typeface="Arial" charset="0"/>
            </a:endParaRPr>
          </a:p>
        </p:txBody>
      </p:sp>
      <p:sp>
        <p:nvSpPr>
          <p:cNvPr id="125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44929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Bodom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  </a:t>
            </a:r>
            <a:r>
              <a:rPr lang="sk-SK" sz="1400" b="1" dirty="0" smtClean="0">
                <a:solidFill>
                  <a:srgbClr val="FF0000"/>
                </a:solidFill>
                <a:sym typeface="Symbol" pitchFamily="18" charset="2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 pitchFamily="18" charset="2"/>
              </a:rPr>
              <a:t>zostrojte kolmicu na rovinu </a:t>
            </a:r>
            <a:r>
              <a:rPr lang="sk-SK" sz="1400" b="1" dirty="0" smtClean="0">
                <a:solidFill>
                  <a:srgbClr val="FF0000"/>
                </a:solidFill>
                <a:sym typeface="Symbol" pitchFamily="18" charset="2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 pitchFamily="18" charset="2"/>
              </a:rPr>
              <a:t>a naneste na ňu úsečku dĺžky 3 cm</a:t>
            </a:r>
            <a:r>
              <a:rPr lang="en-US" sz="1400" dirty="0" smtClean="0">
                <a:solidFill>
                  <a:srgbClr val="FF0000"/>
                </a:solidFill>
                <a:sym typeface="Symbol" pitchFamily="18" charset="2"/>
              </a:rPr>
              <a:t>.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sk-SK" sz="1400" b="1" dirty="0">
              <a:solidFill>
                <a:srgbClr val="FF0000"/>
              </a:solidFill>
            </a:endParaRPr>
          </a:p>
        </p:txBody>
      </p:sp>
      <p:pic>
        <p:nvPicPr>
          <p:cNvPr id="12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" name="BlokTextu 53"/>
          <p:cNvSpPr txBox="1">
            <a:spLocks noChangeArrowheads="1"/>
          </p:cNvSpPr>
          <p:nvPr/>
        </p:nvSpPr>
        <p:spPr bwMode="auto">
          <a:xfrm>
            <a:off x="0" y="766800"/>
            <a:ext cx="723275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S19</a:t>
            </a:r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128" name="BlokTextu 127"/>
          <p:cNvSpPr txBox="1"/>
          <p:nvPr/>
        </p:nvSpPr>
        <p:spPr>
          <a:xfrm>
            <a:off x="4429124" y="720000"/>
            <a:ext cx="471490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400" b="1" dirty="0" smtClean="0"/>
              <a:t>1)</a:t>
            </a:r>
            <a:r>
              <a:rPr lang="sk-SK" sz="1400" dirty="0" smtClean="0">
                <a:sym typeface="Symbol"/>
              </a:rPr>
              <a:t> Bodom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zostrojíme spádovú priamku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a zobrazíme jej </a:t>
            </a:r>
            <a:r>
              <a:rPr lang="sk-SK" sz="1400" dirty="0" err="1" smtClean="0">
                <a:sym typeface="Symbol"/>
              </a:rPr>
              <a:t>stopník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>
                <a:sym typeface="Symbol"/>
              </a:rPr>
              <a:t>Zobrazíme stopu a </a:t>
            </a:r>
            <a:r>
              <a:rPr lang="sk-SK" sz="1400" dirty="0" err="1" smtClean="0">
                <a:sym typeface="Symbol"/>
              </a:rPr>
              <a:t>úbežnicu</a:t>
            </a:r>
            <a:r>
              <a:rPr lang="sk-SK" sz="1400" dirty="0" smtClean="0">
                <a:sym typeface="Symbol"/>
              </a:rPr>
              <a:t> roviny </a:t>
            </a:r>
            <a:r>
              <a:rPr lang="sk-SK" sz="1400" b="1" dirty="0" smtClean="0">
                <a:sym typeface="Symbol" pitchFamily="18" charset="2"/>
              </a:rPr>
              <a:t></a:t>
            </a:r>
            <a:r>
              <a:rPr lang="sk-SK" sz="1400" dirty="0" smtClean="0">
                <a:sym typeface="Symbol" pitchFamily="18" charset="2"/>
              </a:rPr>
              <a:t>, ktorá obsahuje</a:t>
            </a:r>
          </a:p>
          <a:p>
            <a:r>
              <a:rPr lang="sk-SK" sz="1400" dirty="0" smtClean="0">
                <a:sym typeface="Symbol" pitchFamily="18" charset="2"/>
              </a:rPr>
              <a:t>priamku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a je kolmá na rovinu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, aj na</a:t>
            </a:r>
            <a:r>
              <a:rPr lang="sk-SK" sz="1400" dirty="0" smtClean="0">
                <a:sym typeface="Symbol" pitchFamily="18" charset="2"/>
              </a:rPr>
              <a:t> priemetňu.  </a:t>
            </a:r>
          </a:p>
          <a:p>
            <a:r>
              <a:rPr lang="sk-SK" sz="1400" b="1" dirty="0" err="1" smtClean="0">
                <a:sym typeface="Symbol" pitchFamily="18" charset="2"/>
              </a:rPr>
              <a:t>P</a:t>
            </a:r>
            <a:r>
              <a:rPr lang="sk-SK" sz="1400" b="1" baseline="30000" dirty="0" err="1" smtClean="0">
                <a:sym typeface="Symbol" pitchFamily="18" charset="2"/>
              </a:rPr>
              <a:t>s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b="1" dirty="0" smtClean="0">
                <a:sym typeface="Symbol"/>
              </a:rPr>
              <a:t></a:t>
            </a:r>
            <a:r>
              <a:rPr lang="sk-SK" sz="1400" b="1" dirty="0" smtClean="0">
                <a:sym typeface="Symbol" pitchFamily="18" charset="2"/>
              </a:rPr>
              <a:t> 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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smtClean="0">
                <a:sym typeface="Symbol" pitchFamily="18" charset="2"/>
              </a:rPr>
              <a:t> 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b="1" dirty="0" smtClean="0">
                <a:sym typeface="Symbol"/>
              </a:rPr>
              <a:t>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</a:t>
            </a:r>
          </a:p>
          <a:p>
            <a:r>
              <a:rPr lang="sk-SK" sz="1400" b="1" dirty="0" err="1" smtClean="0">
                <a:sym typeface="Symbol" pitchFamily="18" charset="2"/>
              </a:rPr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b="1" dirty="0" smtClean="0">
                <a:sym typeface="Symbol"/>
              </a:rPr>
              <a:t>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aseline="-25000" dirty="0" smtClean="0">
                <a:sym typeface="Symbol" pitchFamily="18" charset="2"/>
              </a:rPr>
              <a:t> </a:t>
            </a:r>
            <a:r>
              <a:rPr lang="sk-SK" sz="1400" b="1" dirty="0" smtClean="0">
                <a:sym typeface="Symbol" pitchFamily="18" charset="2"/>
              </a:rPr>
              <a:t>p</a:t>
            </a:r>
            <a:r>
              <a:rPr lang="sk-SK" sz="1400" b="1" baseline="30000" dirty="0" smtClean="0">
                <a:sym typeface="Symbol" pitchFamily="18" charset="2"/>
              </a:rPr>
              <a:t>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 </a:t>
            </a:r>
            <a:r>
              <a:rPr lang="sk-SK" sz="1400" b="1" dirty="0" smtClean="0">
                <a:sym typeface="Symbol" pitchFamily="18" charset="2"/>
              </a:rPr>
              <a:t>u</a:t>
            </a:r>
            <a:r>
              <a:rPr lang="sk-SK" sz="1400" b="1" baseline="30000" dirty="0" smtClean="0">
                <a:sym typeface="Symbol" pitchFamily="18" charset="2"/>
              </a:rPr>
              <a:t> </a:t>
            </a:r>
            <a:r>
              <a:rPr lang="sk-SK" sz="1400" b="1" baseline="-25000" dirty="0" smtClean="0">
                <a:sym typeface="Symbol" pitchFamily="18" charset="2"/>
              </a:rPr>
              <a:t>s </a:t>
            </a:r>
          </a:p>
          <a:p>
            <a:r>
              <a:rPr lang="sk-SK" sz="1400" b="1" dirty="0" smtClean="0">
                <a:sym typeface="Symbol" pitchFamily="18" charset="2"/>
              </a:rPr>
              <a:t>  </a:t>
            </a:r>
            <a:r>
              <a:rPr lang="sk-SK" sz="1400" dirty="0" smtClean="0">
                <a:sym typeface="Symbol" pitchFamily="18" charset="2"/>
              </a:rPr>
              <a:t>= (</a:t>
            </a:r>
            <a:r>
              <a:rPr lang="sk-SK" sz="1400" b="1" dirty="0" smtClean="0">
                <a:sym typeface="Symbol" pitchFamily="18" charset="2"/>
              </a:rPr>
              <a:t>s, k</a:t>
            </a:r>
            <a:r>
              <a:rPr lang="sk-SK" sz="1400" dirty="0" smtClean="0">
                <a:sym typeface="Symbol" pitchFamily="18" charset="2"/>
              </a:rPr>
              <a:t>)</a:t>
            </a:r>
          </a:p>
          <a:p>
            <a:r>
              <a:rPr lang="sk-SK" sz="1400" b="1" dirty="0" smtClean="0">
                <a:sym typeface="Symbol" pitchFamily="18" charset="2"/>
              </a:rPr>
              <a:t>´ </a:t>
            </a:r>
            <a:r>
              <a:rPr lang="sk-SK" sz="1400" dirty="0" smtClean="0">
                <a:sym typeface="Symbol" pitchFamily="18" charset="2"/>
              </a:rPr>
              <a:t>=</a:t>
            </a:r>
            <a:r>
              <a:rPr lang="sk-SK" sz="1400" b="1" dirty="0" smtClean="0">
                <a:sym typeface="Symbol" pitchFamily="18" charset="2"/>
              </a:rPr>
              <a:t> </a:t>
            </a:r>
            <a:r>
              <a:rPr lang="sk-SK" sz="1400" dirty="0" smtClean="0">
                <a:sym typeface="Symbol" pitchFamily="18" charset="2"/>
              </a:rPr>
              <a:t>(</a:t>
            </a:r>
            <a:r>
              <a:rPr lang="sk-SK" sz="1400" b="1" dirty="0" smtClean="0">
                <a:sym typeface="Symbol" pitchFamily="18" charset="2"/>
              </a:rPr>
              <a:t>s´, k´</a:t>
            </a:r>
            <a:r>
              <a:rPr lang="sk-SK" sz="1400" dirty="0" smtClean="0">
                <a:sym typeface="Symbol" pitchFamily="18" charset="2"/>
              </a:rPr>
              <a:t>)</a:t>
            </a:r>
          </a:p>
          <a:p>
            <a:endParaRPr lang="sk-SK" sz="1400" b="1" dirty="0" smtClean="0">
              <a:sym typeface="Symbol" pitchFamily="18" charset="2"/>
            </a:endParaRPr>
          </a:p>
          <a:p>
            <a:r>
              <a:rPr lang="sk-SK" sz="1400" b="1" dirty="0" smtClean="0">
                <a:sym typeface="Symbol" pitchFamily="18" charset="2"/>
              </a:rPr>
              <a:t>3) </a:t>
            </a:r>
            <a:r>
              <a:rPr lang="sk-SK" sz="1400" dirty="0" smtClean="0">
                <a:sym typeface="Symbol" pitchFamily="18" charset="2"/>
              </a:rPr>
              <a:t>Sklopíme rovinu </a:t>
            </a:r>
            <a:r>
              <a:rPr lang="sk-SK" sz="1400" b="1" dirty="0" smtClean="0">
                <a:sym typeface="Symbol" pitchFamily="18" charset="2"/>
              </a:rPr>
              <a:t>´ </a:t>
            </a:r>
            <a:r>
              <a:rPr lang="sk-SK" sz="1400" dirty="0" smtClean="0">
                <a:sym typeface="Symbol" pitchFamily="18" charset="2"/>
              </a:rPr>
              <a:t>do priemetne.</a:t>
            </a:r>
          </a:p>
          <a:p>
            <a:r>
              <a:rPr lang="sk-SK" sz="1400" dirty="0" smtClean="0">
                <a:sym typeface="Symbol" pitchFamily="18" charset="2"/>
              </a:rPr>
              <a:t>V sklopenej polohe platí (</a:t>
            </a:r>
            <a:r>
              <a:rPr lang="sk-SK" sz="1400" b="1" dirty="0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´) </a:t>
            </a:r>
            <a:r>
              <a:rPr lang="sk-SK" sz="1400" b="1" dirty="0" smtClean="0">
                <a:sym typeface="Symbol"/>
              </a:rPr>
              <a:t> </a:t>
            </a:r>
            <a:r>
              <a:rPr lang="sk-SK" sz="1400" dirty="0" smtClean="0">
                <a:sym typeface="Symbol"/>
              </a:rPr>
              <a:t>(</a:t>
            </a:r>
            <a:r>
              <a:rPr lang="sk-SK" sz="1400" b="1" dirty="0" smtClean="0">
                <a:sym typeface="Symbol"/>
              </a:rPr>
              <a:t>k´</a:t>
            </a:r>
            <a:r>
              <a:rPr lang="sk-SK" sz="1400" dirty="0" smtClean="0">
                <a:sym typeface="Symbol"/>
              </a:rPr>
              <a:t>).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4) </a:t>
            </a:r>
            <a:r>
              <a:rPr lang="sk-SK" sz="1400" dirty="0" smtClean="0">
                <a:sym typeface="Symbol"/>
              </a:rPr>
              <a:t>Zobrazíme </a:t>
            </a:r>
            <a:r>
              <a:rPr lang="sk-SK" sz="1400" dirty="0" err="1" smtClean="0">
                <a:sym typeface="Symbol"/>
              </a:rPr>
              <a:t>úbežník</a:t>
            </a:r>
            <a:r>
              <a:rPr lang="sk-SK" sz="1400" dirty="0" smtClean="0">
                <a:sym typeface="Symbol"/>
              </a:rPr>
              <a:t>  kolmice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.</a:t>
            </a:r>
            <a:endParaRPr lang="sk-SK" sz="1400" b="1" baseline="300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k</a:t>
            </a:r>
            <a:r>
              <a:rPr lang="sk-SK" sz="1400" b="1" baseline="-25000" dirty="0" err="1" smtClean="0"/>
              <a:t>s</a:t>
            </a:r>
            <a:r>
              <a:rPr lang="sk-SK" sz="1400" dirty="0" smtClean="0">
                <a:sym typeface="Symbol"/>
              </a:rPr>
              <a:t> =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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b="1" baseline="-25000" dirty="0" smtClean="0">
                <a:sym typeface="Symbol" pitchFamily="18" charset="2"/>
              </a:rPr>
              <a:t>  </a:t>
            </a:r>
            <a:r>
              <a:rPr lang="sk-SK" sz="1400" dirty="0" smtClean="0">
                <a:sym typeface="Symbol"/>
              </a:rPr>
              <a:t> (</a:t>
            </a:r>
            <a:r>
              <a:rPr lang="sk-SK" sz="1400" b="1" dirty="0" smtClean="0">
                <a:sym typeface="Symbol"/>
              </a:rPr>
              <a:t>k´</a:t>
            </a:r>
            <a:r>
              <a:rPr lang="sk-SK" sz="1400" dirty="0" smtClean="0">
                <a:sym typeface="Symbol"/>
              </a:rPr>
              <a:t>)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200" dirty="0" smtClean="0">
                <a:solidFill>
                  <a:srgbClr val="0000FF"/>
                </a:solidFill>
                <a:sym typeface="Symbol"/>
              </a:rPr>
              <a:t>Poznámka: </a:t>
            </a:r>
            <a:r>
              <a:rPr lang="sk-SK" sz="1200" dirty="0" smtClean="0">
                <a:sym typeface="Symbol"/>
              </a:rPr>
              <a:t>Bod </a:t>
            </a:r>
            <a:r>
              <a:rPr lang="sk-SK" sz="1200" b="1" dirty="0" err="1" smtClean="0"/>
              <a:t>U</a:t>
            </a:r>
            <a:r>
              <a:rPr lang="sk-SK" sz="1200" b="1" baseline="30000" dirty="0" err="1" smtClean="0"/>
              <a:t>k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je </a:t>
            </a:r>
            <a:r>
              <a:rPr lang="sk-SK" sz="1200" dirty="0" err="1" smtClean="0"/>
              <a:t>úbežník</a:t>
            </a:r>
            <a:r>
              <a:rPr lang="sk-SK" sz="1200" dirty="0" smtClean="0"/>
              <a:t> všetkých priamok, ktoré sú </a:t>
            </a:r>
          </a:p>
          <a:p>
            <a:r>
              <a:rPr lang="sk-SK" sz="1200" dirty="0" smtClean="0"/>
              <a:t>kolmé na rovinu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</a:t>
            </a:r>
            <a:endParaRPr lang="sk-SK" sz="1200" dirty="0" smtClean="0">
              <a:solidFill>
                <a:srgbClr val="0000FF"/>
              </a:solidFill>
              <a:sym typeface="Symbol"/>
            </a:endParaRP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5) </a:t>
            </a:r>
            <a:r>
              <a:rPr lang="sk-SK" sz="1400" dirty="0" smtClean="0">
                <a:sym typeface="Symbol"/>
              </a:rPr>
              <a:t>Zostrojíme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-25000" dirty="0" smtClean="0">
                <a:sym typeface="Symbol"/>
              </a:rPr>
              <a:t>s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k</a:t>
            </a:r>
            <a:r>
              <a:rPr lang="sk-SK" sz="1400" b="1" baseline="-25000" dirty="0" err="1" smtClean="0"/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6) </a:t>
            </a:r>
            <a:r>
              <a:rPr lang="sk-SK" sz="1400" dirty="0" smtClean="0">
                <a:sym typeface="Symbol"/>
              </a:rPr>
              <a:t>Na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 nanesieme úsečku dĺžky 3 cm. </a:t>
            </a:r>
          </a:p>
          <a:p>
            <a:r>
              <a:rPr lang="sk-SK" sz="1400" dirty="0" smtClean="0">
                <a:sym typeface="Symbol"/>
              </a:rPr>
              <a:t>Použijeme merací bod </a:t>
            </a:r>
            <a:r>
              <a:rPr lang="sk-SK" sz="1400" b="1" dirty="0" smtClean="0">
                <a:sym typeface="Symbol" pitchFamily="18" charset="2"/>
              </a:rPr>
              <a:t></a:t>
            </a:r>
            <a:r>
              <a:rPr lang="sk-SK" sz="1400" b="1" baseline="30000" dirty="0" smtClean="0">
                <a:sym typeface="Symbol" pitchFamily="18" charset="2"/>
              </a:rPr>
              <a:t>k</a:t>
            </a:r>
            <a:r>
              <a:rPr lang="sk-SK" sz="1400" dirty="0" smtClean="0">
                <a:sym typeface="Symbol" pitchFamily="18" charset="2"/>
              </a:rPr>
              <a:t> (postup pozri v príklade S18).</a:t>
            </a:r>
          </a:p>
          <a:p>
            <a:r>
              <a:rPr lang="sk-SK" sz="1400" dirty="0" smtClean="0">
                <a:sym typeface="Symbol" pitchFamily="18" charset="2"/>
              </a:rPr>
              <a:t>Zobrazíme jedno riešenie.</a:t>
            </a:r>
            <a:endParaRPr lang="sk-SK" sz="1400" b="1" dirty="0"/>
          </a:p>
        </p:txBody>
      </p:sp>
      <p:sp>
        <p:nvSpPr>
          <p:cNvPr id="129" name="Oblúk 128"/>
          <p:cNvSpPr/>
          <p:nvPr/>
        </p:nvSpPr>
        <p:spPr>
          <a:xfrm rot="540000" flipH="1">
            <a:off x="761916" y="4602500"/>
            <a:ext cx="605369" cy="605369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0" name="Oval 94"/>
          <p:cNvSpPr>
            <a:spLocks noChangeArrowheads="1"/>
          </p:cNvSpPr>
          <p:nvPr/>
        </p:nvSpPr>
        <p:spPr bwMode="auto">
          <a:xfrm rot="1120669">
            <a:off x="951903" y="4742107"/>
            <a:ext cx="45719" cy="4574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44"/>
          <p:cNvGrpSpPr>
            <a:grpSpLocks noChangeAspect="1"/>
          </p:cNvGrpSpPr>
          <p:nvPr/>
        </p:nvGrpSpPr>
        <p:grpSpPr bwMode="auto">
          <a:xfrm rot="12780000" flipH="1" flipV="1">
            <a:off x="1029360" y="1650745"/>
            <a:ext cx="191494" cy="114388"/>
            <a:chOff x="567" y="2750"/>
            <a:chExt cx="226" cy="135"/>
          </a:xfrm>
        </p:grpSpPr>
        <p:sp>
          <p:nvSpPr>
            <p:cNvPr id="133" name="Line 45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134" name="Line 46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grpSp>
        <p:nvGrpSpPr>
          <p:cNvPr id="3" name="Group 44"/>
          <p:cNvGrpSpPr>
            <a:grpSpLocks noChangeAspect="1"/>
          </p:cNvGrpSpPr>
          <p:nvPr/>
        </p:nvGrpSpPr>
        <p:grpSpPr bwMode="auto">
          <a:xfrm rot="12780000" flipH="1" flipV="1">
            <a:off x="1954016" y="1712615"/>
            <a:ext cx="191494" cy="114388"/>
            <a:chOff x="567" y="2750"/>
            <a:chExt cx="226" cy="135"/>
          </a:xfrm>
        </p:grpSpPr>
        <p:sp>
          <p:nvSpPr>
            <p:cNvPr id="136" name="Line 45"/>
            <p:cNvSpPr>
              <a:spLocks noChangeShapeType="1"/>
            </p:cNvSpPr>
            <p:nvPr/>
          </p:nvSpPr>
          <p:spPr bwMode="auto">
            <a:xfrm flipV="1">
              <a:off x="567" y="2750"/>
              <a:ext cx="181" cy="9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  <p:sp>
          <p:nvSpPr>
            <p:cNvPr id="137" name="Line 46"/>
            <p:cNvSpPr>
              <a:spLocks noChangeShapeType="1"/>
            </p:cNvSpPr>
            <p:nvPr/>
          </p:nvSpPr>
          <p:spPr bwMode="auto">
            <a:xfrm flipV="1">
              <a:off x="612" y="2795"/>
              <a:ext cx="181" cy="90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sk-SK" sz="1400" b="1"/>
            </a:p>
          </p:txBody>
        </p:sp>
      </p:grpSp>
      <p:sp>
        <p:nvSpPr>
          <p:cNvPr id="51275" name="Oval 75"/>
          <p:cNvSpPr>
            <a:spLocks noChangeArrowheads="1"/>
          </p:cNvSpPr>
          <p:nvPr/>
        </p:nvSpPr>
        <p:spPr bwMode="auto">
          <a:xfrm flipV="1">
            <a:off x="1986843" y="6209284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62" name="Text Box 83"/>
          <p:cNvSpPr txBox="1">
            <a:spLocks noChangeArrowheads="1"/>
          </p:cNvSpPr>
          <p:nvPr/>
        </p:nvSpPr>
        <p:spPr bwMode="auto">
          <a:xfrm>
            <a:off x="2401701" y="3303244"/>
            <a:ext cx="4764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smtClean="0">
                <a:sym typeface="Symbol" pitchFamily="18" charset="2"/>
              </a:rPr>
              <a:t></a:t>
            </a:r>
            <a:r>
              <a:rPr lang="sk-SK" sz="1400" dirty="0" smtClean="0">
                <a:sym typeface="Symbol" pitchFamily="18" charset="2"/>
              </a:rPr>
              <a:t>)</a:t>
            </a:r>
            <a:endParaRPr lang="sk-SK" sz="1400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Zástupný symbol čísla snímky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33</a:t>
            </a:fld>
            <a:endParaRPr lang="sk-SK" dirty="0"/>
          </a:p>
        </p:txBody>
      </p:sp>
      <p:sp>
        <p:nvSpPr>
          <p:cNvPr id="63" name="Oval 132"/>
          <p:cNvSpPr>
            <a:spLocks noChangeAspect="1" noChangeArrowheads="1"/>
          </p:cNvSpPr>
          <p:nvPr/>
        </p:nvSpPr>
        <p:spPr bwMode="auto">
          <a:xfrm flipV="1">
            <a:off x="3589588" y="3647851"/>
            <a:ext cx="71999" cy="72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grpSp>
        <p:nvGrpSpPr>
          <p:cNvPr id="65" name="Skupina 15"/>
          <p:cNvGrpSpPr>
            <a:grpSpLocks/>
          </p:cNvGrpSpPr>
          <p:nvPr/>
        </p:nvGrpSpPr>
        <p:grpSpPr bwMode="auto">
          <a:xfrm>
            <a:off x="3251082" y="6382683"/>
            <a:ext cx="1348082" cy="393700"/>
            <a:chOff x="2699794" y="4497810"/>
            <a:chExt cx="1347057" cy="393091"/>
          </a:xfrm>
        </p:grpSpPr>
        <p:pic>
          <p:nvPicPr>
            <p:cNvPr id="66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7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1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1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51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1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1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1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5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51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1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51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51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5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8" dur="500"/>
                                        <p:tgtEl>
                                          <p:spTgt spid="5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51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5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68" grpId="0" animBg="1"/>
      <p:bldP spid="38973" grpId="0" animBg="1"/>
      <p:bldP spid="51267" grpId="0" animBg="1"/>
      <p:bldP spid="51269" grpId="0" animBg="1"/>
      <p:bldP spid="51271" grpId="0" animBg="1"/>
      <p:bldP spid="51276" grpId="0" animBg="1"/>
      <p:bldP spid="51293" grpId="0"/>
      <p:bldP spid="51294" grpId="0" animBg="1"/>
      <p:bldP spid="51295" grpId="0" animBg="1"/>
      <p:bldP spid="51296" grpId="0" animBg="1"/>
      <p:bldP spid="51298" grpId="0" animBg="1"/>
      <p:bldP spid="51299" grpId="0" animBg="1"/>
      <p:bldP spid="51322" grpId="0"/>
      <p:bldP spid="51324" grpId="0"/>
      <p:bldP spid="51325" grpId="0"/>
      <p:bldP spid="51327" grpId="0"/>
      <p:bldP spid="51328" grpId="0"/>
      <p:bldP spid="51329" grpId="0" animBg="1"/>
      <p:bldP spid="51330" grpId="0"/>
      <p:bldP spid="51332" grpId="0" animBg="1"/>
      <p:bldP spid="51334" grpId="0"/>
      <p:bldP spid="51339" grpId="0"/>
      <p:bldP spid="51340" grpId="0"/>
      <p:bldP spid="51342" grpId="0"/>
      <p:bldP spid="51343" grpId="0"/>
      <p:bldP spid="51346" grpId="0"/>
      <p:bldP spid="51349" grpId="0"/>
      <p:bldP spid="51350" grpId="0" animBg="1"/>
      <p:bldP spid="95" grpId="0" animBg="1"/>
      <p:bldP spid="96" grpId="0" animBg="1"/>
      <p:bldP spid="97" grpId="0" animBg="1"/>
      <p:bldP spid="51297" grpId="0" animBg="1"/>
      <p:bldP spid="51344" grpId="0"/>
      <p:bldP spid="115" grpId="0" animBg="1"/>
      <p:bldP spid="122" grpId="0" animBg="1"/>
      <p:bldP spid="129" grpId="0" animBg="1"/>
      <p:bldP spid="130" grpId="0" animBg="1"/>
      <p:bldP spid="51275" grpId="0" animBg="1"/>
      <p:bldP spid="62" grpId="0"/>
      <p:bldP spid="6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oľná forma 2"/>
          <p:cNvSpPr/>
          <p:nvPr/>
        </p:nvSpPr>
        <p:spPr>
          <a:xfrm>
            <a:off x="395384" y="2171484"/>
            <a:ext cx="2711638" cy="1293748"/>
          </a:xfrm>
          <a:custGeom>
            <a:avLst/>
            <a:gdLst>
              <a:gd name="connsiteX0" fmla="*/ 2918691 w 2918691"/>
              <a:gd name="connsiteY0" fmla="*/ 461818 h 1348509"/>
              <a:gd name="connsiteX1" fmla="*/ 1828800 w 2918691"/>
              <a:gd name="connsiteY1" fmla="*/ 0 h 1348509"/>
              <a:gd name="connsiteX2" fmla="*/ 0 w 2918691"/>
              <a:gd name="connsiteY2" fmla="*/ 858982 h 1348509"/>
              <a:gd name="connsiteX3" fmla="*/ 1154545 w 2918691"/>
              <a:gd name="connsiteY3" fmla="*/ 1348509 h 1348509"/>
              <a:gd name="connsiteX4" fmla="*/ 2918691 w 2918691"/>
              <a:gd name="connsiteY4" fmla="*/ 461818 h 134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8691" h="1348509">
                <a:moveTo>
                  <a:pt x="2918691" y="461818"/>
                </a:moveTo>
                <a:lnTo>
                  <a:pt x="1828800" y="0"/>
                </a:lnTo>
                <a:lnTo>
                  <a:pt x="0" y="858982"/>
                </a:lnTo>
                <a:lnTo>
                  <a:pt x="1154545" y="1348509"/>
                </a:lnTo>
                <a:lnTo>
                  <a:pt x="2918691" y="461818"/>
                </a:lnTo>
                <a:close/>
              </a:path>
            </a:pathLst>
          </a:custGeom>
          <a:solidFill>
            <a:srgbClr val="FF3399">
              <a:alpha val="4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Voľná forma 3"/>
          <p:cNvSpPr/>
          <p:nvPr/>
        </p:nvSpPr>
        <p:spPr>
          <a:xfrm>
            <a:off x="356777" y="3289815"/>
            <a:ext cx="2711638" cy="1293748"/>
          </a:xfrm>
          <a:custGeom>
            <a:avLst/>
            <a:gdLst>
              <a:gd name="connsiteX0" fmla="*/ 2918691 w 2918691"/>
              <a:gd name="connsiteY0" fmla="*/ 461818 h 1348509"/>
              <a:gd name="connsiteX1" fmla="*/ 1828800 w 2918691"/>
              <a:gd name="connsiteY1" fmla="*/ 0 h 1348509"/>
              <a:gd name="connsiteX2" fmla="*/ 0 w 2918691"/>
              <a:gd name="connsiteY2" fmla="*/ 858982 h 1348509"/>
              <a:gd name="connsiteX3" fmla="*/ 1154545 w 2918691"/>
              <a:gd name="connsiteY3" fmla="*/ 1348509 h 1348509"/>
              <a:gd name="connsiteX4" fmla="*/ 2918691 w 2918691"/>
              <a:gd name="connsiteY4" fmla="*/ 461818 h 1348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18691" h="1348509">
                <a:moveTo>
                  <a:pt x="2918691" y="461818"/>
                </a:moveTo>
                <a:lnTo>
                  <a:pt x="1828800" y="0"/>
                </a:lnTo>
                <a:lnTo>
                  <a:pt x="0" y="858982"/>
                </a:lnTo>
                <a:lnTo>
                  <a:pt x="1154545" y="1348509"/>
                </a:lnTo>
                <a:lnTo>
                  <a:pt x="2918691" y="461818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5" name="Voľná forma 4"/>
          <p:cNvSpPr/>
          <p:nvPr/>
        </p:nvSpPr>
        <p:spPr>
          <a:xfrm>
            <a:off x="1452421" y="785794"/>
            <a:ext cx="1674332" cy="5451518"/>
          </a:xfrm>
          <a:custGeom>
            <a:avLst/>
            <a:gdLst>
              <a:gd name="connsiteX0" fmla="*/ 11430 w 1794510"/>
              <a:gd name="connsiteY0" fmla="*/ 914400 h 5749290"/>
              <a:gd name="connsiteX1" fmla="*/ 0 w 1794510"/>
              <a:gd name="connsiteY1" fmla="*/ 5749290 h 5749290"/>
              <a:gd name="connsiteX2" fmla="*/ 1794510 w 1794510"/>
              <a:gd name="connsiteY2" fmla="*/ 4846320 h 5749290"/>
              <a:gd name="connsiteX3" fmla="*/ 1783080 w 1794510"/>
              <a:gd name="connsiteY3" fmla="*/ 0 h 5749290"/>
              <a:gd name="connsiteX4" fmla="*/ 11430 w 1794510"/>
              <a:gd name="connsiteY4" fmla="*/ 914400 h 5749290"/>
              <a:gd name="connsiteX0" fmla="*/ 11430 w 1794510"/>
              <a:gd name="connsiteY0" fmla="*/ 847378 h 5682268"/>
              <a:gd name="connsiteX1" fmla="*/ 0 w 1794510"/>
              <a:gd name="connsiteY1" fmla="*/ 5682268 h 5682268"/>
              <a:gd name="connsiteX2" fmla="*/ 1794510 w 1794510"/>
              <a:gd name="connsiteY2" fmla="*/ 4779298 h 5682268"/>
              <a:gd name="connsiteX3" fmla="*/ 1788388 w 1794510"/>
              <a:gd name="connsiteY3" fmla="*/ 0 h 5682268"/>
              <a:gd name="connsiteX4" fmla="*/ 11430 w 1794510"/>
              <a:gd name="connsiteY4" fmla="*/ 847378 h 5682268"/>
              <a:gd name="connsiteX0" fmla="*/ 0 w 1802180"/>
              <a:gd name="connsiteY0" fmla="*/ 879996 h 5682268"/>
              <a:gd name="connsiteX1" fmla="*/ 7670 w 1802180"/>
              <a:gd name="connsiteY1" fmla="*/ 5682268 h 5682268"/>
              <a:gd name="connsiteX2" fmla="*/ 1802180 w 1802180"/>
              <a:gd name="connsiteY2" fmla="*/ 4779298 h 5682268"/>
              <a:gd name="connsiteX3" fmla="*/ 1796058 w 1802180"/>
              <a:gd name="connsiteY3" fmla="*/ 0 h 5682268"/>
              <a:gd name="connsiteX4" fmla="*/ 0 w 1802180"/>
              <a:gd name="connsiteY4" fmla="*/ 879996 h 5682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2180" h="5682268">
                <a:moveTo>
                  <a:pt x="0" y="879996"/>
                </a:moveTo>
                <a:cubicBezTo>
                  <a:pt x="2557" y="2480753"/>
                  <a:pt x="5113" y="4081511"/>
                  <a:pt x="7670" y="5682268"/>
                </a:cubicBezTo>
                <a:lnTo>
                  <a:pt x="1802180" y="4779298"/>
                </a:lnTo>
                <a:cubicBezTo>
                  <a:pt x="1800139" y="3186199"/>
                  <a:pt x="1798099" y="1593099"/>
                  <a:pt x="1796058" y="0"/>
                </a:cubicBezTo>
                <a:lnTo>
                  <a:pt x="0" y="879996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/>
          </a:p>
        </p:txBody>
      </p:sp>
      <p:sp>
        <p:nvSpPr>
          <p:cNvPr id="6" name="Obdĺžnik 5"/>
          <p:cNvSpPr/>
          <p:nvPr/>
        </p:nvSpPr>
        <p:spPr>
          <a:xfrm>
            <a:off x="878733" y="4792657"/>
            <a:ext cx="3690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endParaRPr lang="sk-SK" sz="1400" dirty="0"/>
          </a:p>
        </p:txBody>
      </p:sp>
      <p:grpSp>
        <p:nvGrpSpPr>
          <p:cNvPr id="7" name="Skupina 75"/>
          <p:cNvGrpSpPr/>
          <p:nvPr/>
        </p:nvGrpSpPr>
        <p:grpSpPr>
          <a:xfrm flipH="1" flipV="1">
            <a:off x="998452" y="4727607"/>
            <a:ext cx="158918" cy="88769"/>
            <a:chOff x="4838514" y="2924944"/>
            <a:chExt cx="171052" cy="92527"/>
          </a:xfrm>
        </p:grpSpPr>
        <p:cxnSp>
          <p:nvCxnSpPr>
            <p:cNvPr id="8" name="Rovná spojnica 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Skupina 9"/>
          <p:cNvGrpSpPr/>
          <p:nvPr/>
        </p:nvGrpSpPr>
        <p:grpSpPr>
          <a:xfrm flipH="1" flipV="1">
            <a:off x="91941" y="4037733"/>
            <a:ext cx="158918" cy="88769"/>
            <a:chOff x="4838514" y="2924944"/>
            <a:chExt cx="171052" cy="92527"/>
          </a:xfrm>
        </p:grpSpPr>
        <p:cxnSp>
          <p:nvCxnSpPr>
            <p:cNvPr id="11" name="Rovná spojnica 10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BlokTextu 12"/>
          <p:cNvSpPr txBox="1"/>
          <p:nvPr/>
        </p:nvSpPr>
        <p:spPr>
          <a:xfrm>
            <a:off x="2783194" y="1031855"/>
            <a:ext cx="263902" cy="295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sp>
        <p:nvSpPr>
          <p:cNvPr id="14" name="Voľná forma 13"/>
          <p:cNvSpPr/>
          <p:nvPr/>
        </p:nvSpPr>
        <p:spPr>
          <a:xfrm>
            <a:off x="1463285" y="3752172"/>
            <a:ext cx="3260079" cy="1480389"/>
          </a:xfrm>
          <a:custGeom>
            <a:avLst/>
            <a:gdLst>
              <a:gd name="connsiteX0" fmla="*/ 1805940 w 3509010"/>
              <a:gd name="connsiteY0" fmla="*/ 0 h 1543050"/>
              <a:gd name="connsiteX1" fmla="*/ 1805940 w 3509010"/>
              <a:gd name="connsiteY1" fmla="*/ 0 h 1543050"/>
              <a:gd name="connsiteX2" fmla="*/ 3509010 w 3509010"/>
              <a:gd name="connsiteY2" fmla="*/ 685800 h 1543050"/>
              <a:gd name="connsiteX3" fmla="*/ 1600200 w 3509010"/>
              <a:gd name="connsiteY3" fmla="*/ 1543050 h 1543050"/>
              <a:gd name="connsiteX4" fmla="*/ 0 w 3509010"/>
              <a:gd name="connsiteY4" fmla="*/ 880110 h 1543050"/>
              <a:gd name="connsiteX5" fmla="*/ 1805940 w 3509010"/>
              <a:gd name="connsiteY5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9010" h="1543050">
                <a:moveTo>
                  <a:pt x="1805940" y="0"/>
                </a:moveTo>
                <a:lnTo>
                  <a:pt x="1805940" y="0"/>
                </a:lnTo>
                <a:lnTo>
                  <a:pt x="3509010" y="685800"/>
                </a:lnTo>
                <a:lnTo>
                  <a:pt x="1600200" y="1543050"/>
                </a:lnTo>
                <a:lnTo>
                  <a:pt x="0" y="880110"/>
                </a:lnTo>
                <a:lnTo>
                  <a:pt x="1805940" y="0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5" name="Rovná spojnica 14"/>
          <p:cNvCxnSpPr/>
          <p:nvPr/>
        </p:nvCxnSpPr>
        <p:spPr>
          <a:xfrm flipV="1">
            <a:off x="945633" y="3517784"/>
            <a:ext cx="2607221" cy="131977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Voľná forma 15"/>
          <p:cNvSpPr/>
          <p:nvPr/>
        </p:nvSpPr>
        <p:spPr>
          <a:xfrm>
            <a:off x="1455937" y="2619260"/>
            <a:ext cx="3260079" cy="1480389"/>
          </a:xfrm>
          <a:custGeom>
            <a:avLst/>
            <a:gdLst>
              <a:gd name="connsiteX0" fmla="*/ 1805940 w 3509010"/>
              <a:gd name="connsiteY0" fmla="*/ 0 h 1543050"/>
              <a:gd name="connsiteX1" fmla="*/ 1805940 w 3509010"/>
              <a:gd name="connsiteY1" fmla="*/ 0 h 1543050"/>
              <a:gd name="connsiteX2" fmla="*/ 3509010 w 3509010"/>
              <a:gd name="connsiteY2" fmla="*/ 685800 h 1543050"/>
              <a:gd name="connsiteX3" fmla="*/ 1600200 w 3509010"/>
              <a:gd name="connsiteY3" fmla="*/ 1543050 h 1543050"/>
              <a:gd name="connsiteX4" fmla="*/ 0 w 3509010"/>
              <a:gd name="connsiteY4" fmla="*/ 880110 h 1543050"/>
              <a:gd name="connsiteX5" fmla="*/ 1805940 w 3509010"/>
              <a:gd name="connsiteY5" fmla="*/ 0 h 154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9010" h="1543050">
                <a:moveTo>
                  <a:pt x="1805940" y="0"/>
                </a:moveTo>
                <a:lnTo>
                  <a:pt x="1805940" y="0"/>
                </a:lnTo>
                <a:lnTo>
                  <a:pt x="3509010" y="685800"/>
                </a:lnTo>
                <a:lnTo>
                  <a:pt x="1600200" y="1543050"/>
                </a:lnTo>
                <a:lnTo>
                  <a:pt x="0" y="880110"/>
                </a:lnTo>
                <a:lnTo>
                  <a:pt x="1805940" y="0"/>
                </a:lnTo>
                <a:close/>
              </a:path>
            </a:pathLst>
          </a:custGeom>
          <a:solidFill>
            <a:srgbClr val="FF3399">
              <a:alpha val="4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7" name="Rovná spojnica 16"/>
          <p:cNvCxnSpPr/>
          <p:nvPr/>
        </p:nvCxnSpPr>
        <p:spPr>
          <a:xfrm flipV="1">
            <a:off x="91428" y="2365792"/>
            <a:ext cx="3533792" cy="178880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BlokTextu 17"/>
          <p:cNvSpPr txBox="1"/>
          <p:nvPr/>
        </p:nvSpPr>
        <p:spPr>
          <a:xfrm>
            <a:off x="4163046" y="4191734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</a:t>
            </a:r>
            <a:endParaRPr lang="sk-SK" sz="1400" b="1" dirty="0"/>
          </a:p>
        </p:txBody>
      </p:sp>
      <p:sp>
        <p:nvSpPr>
          <p:cNvPr id="20" name="Obdĺžnik 19"/>
          <p:cNvSpPr/>
          <p:nvPr/>
        </p:nvSpPr>
        <p:spPr>
          <a:xfrm>
            <a:off x="-6919" y="3711679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dirty="0"/>
          </a:p>
        </p:txBody>
      </p:sp>
      <p:sp>
        <p:nvSpPr>
          <p:cNvPr id="22" name="BlokTextu 21"/>
          <p:cNvSpPr txBox="1"/>
          <p:nvPr/>
        </p:nvSpPr>
        <p:spPr>
          <a:xfrm>
            <a:off x="2122852" y="2764145"/>
            <a:ext cx="292198" cy="295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H</a:t>
            </a:r>
            <a:endParaRPr lang="sk-SK" sz="1400" b="1" dirty="0"/>
          </a:p>
        </p:txBody>
      </p:sp>
      <p:cxnSp>
        <p:nvCxnSpPr>
          <p:cNvPr id="24" name="Rovná spojnica 23"/>
          <p:cNvCxnSpPr/>
          <p:nvPr/>
        </p:nvCxnSpPr>
        <p:spPr>
          <a:xfrm>
            <a:off x="953370" y="1272845"/>
            <a:ext cx="1" cy="289193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</p:cxnSp>
      <p:sp>
        <p:nvSpPr>
          <p:cNvPr id="25" name="Oval 120"/>
          <p:cNvSpPr>
            <a:spLocks noChangeArrowheads="1"/>
          </p:cNvSpPr>
          <p:nvPr/>
        </p:nvSpPr>
        <p:spPr bwMode="auto">
          <a:xfrm flipV="1">
            <a:off x="912054" y="4137028"/>
            <a:ext cx="67844" cy="6907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26" name="Text Box 121"/>
          <p:cNvSpPr txBox="1">
            <a:spLocks noChangeArrowheads="1"/>
          </p:cNvSpPr>
          <p:nvPr/>
        </p:nvSpPr>
        <p:spPr bwMode="auto">
          <a:xfrm>
            <a:off x="905837" y="3861999"/>
            <a:ext cx="292198" cy="29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A</a:t>
            </a:r>
            <a:endParaRPr lang="sk-SK" sz="1400" b="1" dirty="0"/>
          </a:p>
        </p:txBody>
      </p:sp>
      <p:cxnSp>
        <p:nvCxnSpPr>
          <p:cNvPr id="31" name="Rovná spojnica 30"/>
          <p:cNvCxnSpPr/>
          <p:nvPr/>
        </p:nvCxnSpPr>
        <p:spPr>
          <a:xfrm>
            <a:off x="417689" y="4149444"/>
            <a:ext cx="3039803" cy="167734"/>
          </a:xfrm>
          <a:prstGeom prst="line">
            <a:avLst/>
          </a:prstGeom>
          <a:noFill/>
          <a:ln w="19050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2" name="Oval 129"/>
          <p:cNvSpPr>
            <a:spLocks noChangeArrowheads="1"/>
          </p:cNvSpPr>
          <p:nvPr/>
        </p:nvSpPr>
        <p:spPr bwMode="auto">
          <a:xfrm flipV="1">
            <a:off x="2085312" y="4205653"/>
            <a:ext cx="67844" cy="8072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3" name="Text Box 130"/>
          <p:cNvSpPr txBox="1">
            <a:spLocks noChangeArrowheads="1"/>
          </p:cNvSpPr>
          <p:nvPr/>
        </p:nvSpPr>
        <p:spPr bwMode="auto">
          <a:xfrm>
            <a:off x="2048757" y="4208590"/>
            <a:ext cx="347301" cy="29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8000"/>
                </a:solidFill>
              </a:rPr>
              <a:t>A</a:t>
            </a:r>
            <a:r>
              <a:rPr lang="sk-SK" sz="1400" b="1" baseline="30000" dirty="0" smtClean="0">
                <a:solidFill>
                  <a:srgbClr val="008000"/>
                </a:solidFill>
                <a:sym typeface="Symbol"/>
              </a:rPr>
              <a:t></a:t>
            </a:r>
            <a:endParaRPr lang="sk-SK" sz="1400" b="1" dirty="0">
              <a:solidFill>
                <a:srgbClr val="008000"/>
              </a:solidFill>
            </a:endParaRPr>
          </a:p>
        </p:txBody>
      </p:sp>
      <p:cxnSp>
        <p:nvCxnSpPr>
          <p:cNvPr id="34" name="Rovná spojnica 33"/>
          <p:cNvCxnSpPr/>
          <p:nvPr/>
        </p:nvCxnSpPr>
        <p:spPr>
          <a:xfrm rot="16200000" flipH="1">
            <a:off x="687732" y="2817410"/>
            <a:ext cx="2844000" cy="1476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</p:cxnSp>
      <p:sp>
        <p:nvSpPr>
          <p:cNvPr id="35" name="AutoShape 98"/>
          <p:cNvSpPr>
            <a:spLocks/>
          </p:cNvSpPr>
          <p:nvPr/>
        </p:nvSpPr>
        <p:spPr bwMode="auto">
          <a:xfrm>
            <a:off x="805462" y="1957388"/>
            <a:ext cx="132739" cy="2217118"/>
          </a:xfrm>
          <a:prstGeom prst="leftBrace">
            <a:avLst>
              <a:gd name="adj1" fmla="val 103241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6" name="Text Box 140"/>
          <p:cNvSpPr txBox="1">
            <a:spLocks noChangeArrowheads="1"/>
          </p:cNvSpPr>
          <p:nvPr/>
        </p:nvSpPr>
        <p:spPr bwMode="auto">
          <a:xfrm>
            <a:off x="584914" y="2869396"/>
            <a:ext cx="263902" cy="29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38" name="Text Box 140"/>
          <p:cNvSpPr txBox="1">
            <a:spLocks noChangeArrowheads="1"/>
          </p:cNvSpPr>
          <p:nvPr/>
        </p:nvSpPr>
        <p:spPr bwMode="auto">
          <a:xfrm>
            <a:off x="2185962" y="3035362"/>
            <a:ext cx="263902" cy="295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39" name="Text Box 130"/>
          <p:cNvSpPr txBox="1">
            <a:spLocks noChangeArrowheads="1"/>
          </p:cNvSpPr>
          <p:nvPr/>
        </p:nvSpPr>
        <p:spPr bwMode="auto">
          <a:xfrm>
            <a:off x="2102855" y="1763444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8000"/>
                </a:solidFill>
                <a:sym typeface="Symbol"/>
              </a:rPr>
              <a:t>B</a:t>
            </a:r>
            <a:r>
              <a:rPr lang="sk-SK" sz="1400" b="1" baseline="30000" dirty="0" smtClean="0">
                <a:solidFill>
                  <a:srgbClr val="008000"/>
                </a:solidFill>
                <a:sym typeface="Symbol"/>
              </a:rPr>
              <a:t></a:t>
            </a:r>
            <a:endParaRPr lang="sk-SK" sz="1400" b="1" dirty="0">
              <a:solidFill>
                <a:srgbClr val="008000"/>
              </a:solidFill>
            </a:endParaRPr>
          </a:p>
        </p:txBody>
      </p:sp>
      <p:cxnSp>
        <p:nvCxnSpPr>
          <p:cNvPr id="40" name="Rovná spojnica 39"/>
          <p:cNvCxnSpPr/>
          <p:nvPr/>
        </p:nvCxnSpPr>
        <p:spPr>
          <a:xfrm>
            <a:off x="383822" y="1916832"/>
            <a:ext cx="2162971" cy="119351"/>
          </a:xfrm>
          <a:prstGeom prst="line">
            <a:avLst/>
          </a:prstGeom>
          <a:noFill/>
          <a:ln w="19050">
            <a:solidFill>
              <a:srgbClr val="008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Text Box 121"/>
          <p:cNvSpPr txBox="1">
            <a:spLocks noChangeArrowheads="1"/>
          </p:cNvSpPr>
          <p:nvPr/>
        </p:nvSpPr>
        <p:spPr bwMode="auto">
          <a:xfrm>
            <a:off x="709358" y="1678130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/>
              <a:t>B</a:t>
            </a:r>
            <a:endParaRPr lang="sk-SK" sz="1400" b="1" dirty="0"/>
          </a:p>
        </p:txBody>
      </p:sp>
      <p:sp>
        <p:nvSpPr>
          <p:cNvPr id="43" name="Oval 129"/>
          <p:cNvSpPr>
            <a:spLocks noChangeArrowheads="1"/>
          </p:cNvSpPr>
          <p:nvPr/>
        </p:nvSpPr>
        <p:spPr bwMode="auto">
          <a:xfrm flipV="1">
            <a:off x="2082400" y="1971025"/>
            <a:ext cx="67844" cy="8072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grpSp>
        <p:nvGrpSpPr>
          <p:cNvPr id="27" name="Skupina 75"/>
          <p:cNvGrpSpPr/>
          <p:nvPr/>
        </p:nvGrpSpPr>
        <p:grpSpPr>
          <a:xfrm rot="3172440" flipH="1" flipV="1">
            <a:off x="2812648" y="4230432"/>
            <a:ext cx="164106" cy="85963"/>
            <a:chOff x="4838514" y="2924944"/>
            <a:chExt cx="171052" cy="92527"/>
          </a:xfrm>
        </p:grpSpPr>
        <p:cxnSp>
          <p:nvCxnSpPr>
            <p:cNvPr id="51" name="Rovná spojnica 50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ovná spojnica 51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Text Box 143"/>
          <p:cNvSpPr txBox="1">
            <a:spLocks noChangeArrowheads="1"/>
          </p:cNvSpPr>
          <p:nvPr/>
        </p:nvSpPr>
        <p:spPr bwMode="auto">
          <a:xfrm>
            <a:off x="3685301" y="3144617"/>
            <a:ext cx="6158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</a:rPr>
              <a:t>l´</a:t>
            </a:r>
            <a:r>
              <a:rPr lang="sk-SK" sz="1400" dirty="0" smtClean="0">
                <a:solidFill>
                  <a:srgbClr val="009900"/>
                </a:solidFill>
              </a:rPr>
              <a:t>= </a:t>
            </a:r>
            <a:r>
              <a:rPr lang="sk-SK" sz="1400" b="1" dirty="0" smtClean="0">
                <a:solidFill>
                  <a:srgbClr val="009900"/>
                </a:solidFill>
              </a:rPr>
              <a:t>b´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3143240" y="2714620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21" name="BlokTextu 20"/>
          <p:cNvSpPr txBox="1"/>
          <p:nvPr/>
        </p:nvSpPr>
        <p:spPr>
          <a:xfrm>
            <a:off x="3120215" y="3139864"/>
            <a:ext cx="283262" cy="2952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cxnSp>
        <p:nvCxnSpPr>
          <p:cNvPr id="23" name="Rovná spojnica 22"/>
          <p:cNvCxnSpPr/>
          <p:nvPr/>
        </p:nvCxnSpPr>
        <p:spPr>
          <a:xfrm>
            <a:off x="2301773" y="3020975"/>
            <a:ext cx="907654" cy="374915"/>
          </a:xfrm>
          <a:prstGeom prst="line">
            <a:avLst/>
          </a:prstGeom>
          <a:ln w="19050">
            <a:solidFill>
              <a:srgbClr val="FF0000"/>
            </a:solidFill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Skupina 75"/>
          <p:cNvGrpSpPr/>
          <p:nvPr/>
        </p:nvGrpSpPr>
        <p:grpSpPr>
          <a:xfrm rot="3172440" flipH="1" flipV="1">
            <a:off x="3609089" y="3339450"/>
            <a:ext cx="164106" cy="85963"/>
            <a:chOff x="4838514" y="2924944"/>
            <a:chExt cx="171052" cy="92527"/>
          </a:xfrm>
        </p:grpSpPr>
        <p:cxnSp>
          <p:nvCxnSpPr>
            <p:cNvPr id="48" name="Rovná spojnica 4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ovná spojnica 4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4" name="Rovná spojnica 63"/>
          <p:cNvCxnSpPr/>
          <p:nvPr/>
        </p:nvCxnSpPr>
        <p:spPr>
          <a:xfrm flipV="1">
            <a:off x="1758950" y="1207911"/>
            <a:ext cx="594609" cy="2100441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68" name="Rovná spojnica 67"/>
          <p:cNvCxnSpPr/>
          <p:nvPr/>
        </p:nvCxnSpPr>
        <p:spPr>
          <a:xfrm>
            <a:off x="1765594" y="3301028"/>
            <a:ext cx="808273" cy="2258228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</p:cxnSp>
      <p:cxnSp>
        <p:nvCxnSpPr>
          <p:cNvPr id="70" name="Rovná spojnica 69"/>
          <p:cNvCxnSpPr/>
          <p:nvPr/>
        </p:nvCxnSpPr>
        <p:spPr>
          <a:xfrm>
            <a:off x="946150" y="1962150"/>
            <a:ext cx="2260600" cy="14414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>
            <a:stCxn id="25" idx="5"/>
          </p:cNvCxnSpPr>
          <p:nvPr/>
        </p:nvCxnSpPr>
        <p:spPr>
          <a:xfrm flipV="1">
            <a:off x="969962" y="3403600"/>
            <a:ext cx="2243138" cy="7435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ovná spojnica 75"/>
          <p:cNvCxnSpPr/>
          <p:nvPr/>
        </p:nvCxnSpPr>
        <p:spPr>
          <a:xfrm>
            <a:off x="1950571" y="1785926"/>
            <a:ext cx="0" cy="2196000"/>
          </a:xfrm>
          <a:prstGeom prst="line">
            <a:avLst/>
          </a:prstGeom>
          <a:noFill/>
          <a:ln w="19050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7" name="Skupina 75"/>
          <p:cNvGrpSpPr/>
          <p:nvPr/>
        </p:nvGrpSpPr>
        <p:grpSpPr>
          <a:xfrm rot="3172440" flipH="1" flipV="1">
            <a:off x="1117358" y="1918731"/>
            <a:ext cx="164106" cy="85963"/>
            <a:chOff x="4838514" y="2924944"/>
            <a:chExt cx="171052" cy="92527"/>
          </a:xfrm>
        </p:grpSpPr>
        <p:cxnSp>
          <p:nvCxnSpPr>
            <p:cNvPr id="79" name="Rovná spojnica 78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Rovná spojnica 79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8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 Box 143"/>
          <p:cNvSpPr txBox="1">
            <a:spLocks noChangeArrowheads="1"/>
          </p:cNvSpPr>
          <p:nvPr/>
        </p:nvSpPr>
        <p:spPr bwMode="auto">
          <a:xfrm>
            <a:off x="1174924" y="1698650"/>
            <a:ext cx="29367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</a:rPr>
              <a:t>b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82" name="AutoShape 98"/>
          <p:cNvSpPr>
            <a:spLocks/>
          </p:cNvSpPr>
          <p:nvPr/>
        </p:nvSpPr>
        <p:spPr bwMode="auto">
          <a:xfrm flipH="1">
            <a:off x="2120153" y="2031707"/>
            <a:ext cx="132739" cy="2217118"/>
          </a:xfrm>
          <a:prstGeom prst="leftBrace">
            <a:avLst>
              <a:gd name="adj1" fmla="val 103241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85" name="Text Box 121"/>
          <p:cNvSpPr txBox="1">
            <a:spLocks noChangeArrowheads="1"/>
          </p:cNvSpPr>
          <p:nvPr/>
        </p:nvSpPr>
        <p:spPr bwMode="auto">
          <a:xfrm>
            <a:off x="1595328" y="3573579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86" name="Text Box 121"/>
          <p:cNvSpPr txBox="1">
            <a:spLocks noChangeArrowheads="1"/>
          </p:cNvSpPr>
          <p:nvPr/>
        </p:nvSpPr>
        <p:spPr bwMode="auto">
          <a:xfrm>
            <a:off x="1600620" y="2439247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88" name="Text Box 143"/>
          <p:cNvSpPr txBox="1">
            <a:spLocks noChangeArrowheads="1"/>
          </p:cNvSpPr>
          <p:nvPr/>
        </p:nvSpPr>
        <p:spPr bwMode="auto">
          <a:xfrm>
            <a:off x="2262106" y="1268760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</a:rPr>
              <a:t>s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89" name="Text Box 143"/>
          <p:cNvSpPr txBox="1">
            <a:spLocks noChangeArrowheads="1"/>
          </p:cNvSpPr>
          <p:nvPr/>
        </p:nvSpPr>
        <p:spPr bwMode="auto">
          <a:xfrm>
            <a:off x="2235254" y="5216470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9900"/>
                </a:solidFill>
              </a:rPr>
              <a:t>s</a:t>
            </a:r>
            <a:endParaRPr lang="sk-SK" sz="1400" b="1" dirty="0">
              <a:solidFill>
                <a:srgbClr val="009900"/>
              </a:solidFill>
            </a:endParaRPr>
          </a:p>
        </p:txBody>
      </p:sp>
      <p:grpSp>
        <p:nvGrpSpPr>
          <p:cNvPr id="44" name="Skupina 97"/>
          <p:cNvGrpSpPr/>
          <p:nvPr/>
        </p:nvGrpSpPr>
        <p:grpSpPr>
          <a:xfrm rot="19881827">
            <a:off x="866129" y="3394271"/>
            <a:ext cx="182288" cy="104677"/>
            <a:chOff x="539552" y="5717348"/>
            <a:chExt cx="182288" cy="104677"/>
          </a:xfrm>
        </p:grpSpPr>
        <p:cxnSp>
          <p:nvCxnSpPr>
            <p:cNvPr id="95" name="Rovná spojnica 94"/>
            <p:cNvCxnSpPr/>
            <p:nvPr/>
          </p:nvCxnSpPr>
          <p:spPr>
            <a:xfrm flipH="1" flipV="1">
              <a:off x="539552" y="5750295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Rovná spojnica 95"/>
            <p:cNvCxnSpPr/>
            <p:nvPr/>
          </p:nvCxnSpPr>
          <p:spPr>
            <a:xfrm flipH="1" flipV="1">
              <a:off x="559544" y="5733256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Rovná spojnica 96"/>
            <p:cNvCxnSpPr/>
            <p:nvPr/>
          </p:nvCxnSpPr>
          <p:spPr>
            <a:xfrm flipH="1" flipV="1">
              <a:off x="582914" y="5717348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Skupina 98"/>
          <p:cNvGrpSpPr/>
          <p:nvPr/>
        </p:nvGrpSpPr>
        <p:grpSpPr>
          <a:xfrm rot="19881827">
            <a:off x="1866717" y="3394271"/>
            <a:ext cx="182288" cy="104677"/>
            <a:chOff x="539552" y="5717348"/>
            <a:chExt cx="182288" cy="104677"/>
          </a:xfrm>
        </p:grpSpPr>
        <p:cxnSp>
          <p:nvCxnSpPr>
            <p:cNvPr id="100" name="Rovná spojnica 99"/>
            <p:cNvCxnSpPr/>
            <p:nvPr/>
          </p:nvCxnSpPr>
          <p:spPr>
            <a:xfrm flipH="1" flipV="1">
              <a:off x="539552" y="5750295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ovná spojnica 100"/>
            <p:cNvCxnSpPr/>
            <p:nvPr/>
          </p:nvCxnSpPr>
          <p:spPr>
            <a:xfrm flipH="1" flipV="1">
              <a:off x="559544" y="5733256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Rovná spojnica 101"/>
            <p:cNvCxnSpPr/>
            <p:nvPr/>
          </p:nvCxnSpPr>
          <p:spPr>
            <a:xfrm flipH="1" flipV="1">
              <a:off x="582914" y="5717348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Skupina 102"/>
          <p:cNvGrpSpPr/>
          <p:nvPr/>
        </p:nvGrpSpPr>
        <p:grpSpPr>
          <a:xfrm rot="19881827">
            <a:off x="2019117" y="3503068"/>
            <a:ext cx="182288" cy="104677"/>
            <a:chOff x="539552" y="5717348"/>
            <a:chExt cx="182288" cy="104677"/>
          </a:xfrm>
        </p:grpSpPr>
        <p:cxnSp>
          <p:nvCxnSpPr>
            <p:cNvPr id="104" name="Rovná spojnica 103"/>
            <p:cNvCxnSpPr/>
            <p:nvPr/>
          </p:nvCxnSpPr>
          <p:spPr>
            <a:xfrm flipH="1" flipV="1">
              <a:off x="539552" y="5750295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Rovná spojnica 104"/>
            <p:cNvCxnSpPr/>
            <p:nvPr/>
          </p:nvCxnSpPr>
          <p:spPr>
            <a:xfrm flipH="1" flipV="1">
              <a:off x="559544" y="5733256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Rovná spojnica 105"/>
            <p:cNvCxnSpPr/>
            <p:nvPr/>
          </p:nvCxnSpPr>
          <p:spPr>
            <a:xfrm flipH="1" flipV="1">
              <a:off x="582914" y="5717348"/>
              <a:ext cx="138926" cy="717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Rovná spojnica 29"/>
          <p:cNvCxnSpPr/>
          <p:nvPr/>
        </p:nvCxnSpPr>
        <p:spPr>
          <a:xfrm>
            <a:off x="1762564" y="3309764"/>
            <a:ext cx="2203736" cy="121601"/>
          </a:xfrm>
          <a:prstGeom prst="line">
            <a:avLst/>
          </a:prstGeom>
          <a:noFill/>
          <a:ln w="19050">
            <a:solidFill>
              <a:srgbClr val="008000"/>
            </a:solidFill>
            <a:prstDash val="solid"/>
            <a:round/>
            <a:headEnd type="oval" w="med" len="med"/>
            <a:tailEnd type="none" w="med" len="med"/>
          </a:ln>
        </p:spPr>
      </p:cxnSp>
      <p:sp>
        <p:nvSpPr>
          <p:cNvPr id="29" name="Text Box 130"/>
          <p:cNvSpPr txBox="1">
            <a:spLocks noChangeArrowheads="1"/>
          </p:cNvSpPr>
          <p:nvPr/>
        </p:nvSpPr>
        <p:spPr bwMode="auto">
          <a:xfrm>
            <a:off x="1409998" y="3011115"/>
            <a:ext cx="4154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77" name="Text Box 10"/>
          <p:cNvSpPr txBox="1">
            <a:spLocks noChangeArrowheads="1"/>
          </p:cNvSpPr>
          <p:nvPr/>
        </p:nvSpPr>
        <p:spPr bwMode="auto">
          <a:xfrm>
            <a:off x="360000" y="288000"/>
            <a:ext cx="20217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/>
              <a:t>Kolmica na </a:t>
            </a:r>
            <a:r>
              <a:rPr lang="sk-SK" sz="1600" b="1" dirty="0" smtClean="0"/>
              <a:t>rovinu </a:t>
            </a:r>
            <a:endParaRPr lang="sk-SK" sz="1600" b="1" dirty="0"/>
          </a:p>
        </p:txBody>
      </p:sp>
      <p:sp>
        <p:nvSpPr>
          <p:cNvPr id="83" name="BlokTextu 82"/>
          <p:cNvSpPr txBox="1"/>
          <p:nvPr/>
        </p:nvSpPr>
        <p:spPr>
          <a:xfrm>
            <a:off x="5040000" y="720000"/>
            <a:ext cx="403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Nech</a:t>
            </a:r>
            <a:r>
              <a:rPr lang="en-US" sz="1400" dirty="0" smtClean="0"/>
              <a:t> je </a:t>
            </a:r>
            <a:r>
              <a:rPr lang="en-US" sz="1400" dirty="0" err="1" smtClean="0"/>
              <a:t>dan</a:t>
            </a:r>
            <a:r>
              <a:rPr lang="sk-SK" sz="1400" dirty="0" smtClean="0"/>
              <a:t>á rovina </a:t>
            </a:r>
            <a:r>
              <a:rPr lang="sk-SK" sz="1400" b="1" dirty="0" smtClean="0">
                <a:sym typeface="Symbol" pitchFamily="18" charset="2"/>
              </a:rPr>
              <a:t></a:t>
            </a:r>
            <a:r>
              <a:rPr lang="sk-SK" sz="1400" dirty="0" smtClean="0"/>
              <a:t> kolmá na priemetňu a</a:t>
            </a:r>
            <a:r>
              <a:rPr lang="en-US" sz="1400" dirty="0" smtClean="0"/>
              <a:t> </a:t>
            </a:r>
            <a:r>
              <a:rPr lang="sk-SK" sz="1400" dirty="0" smtClean="0"/>
              <a:t>bod </a:t>
            </a:r>
            <a:r>
              <a:rPr lang="sk-SK" sz="1400" b="1" dirty="0" smtClean="0"/>
              <a:t>A </a:t>
            </a:r>
            <a:r>
              <a:rPr lang="sk-SK" sz="1400" dirty="0" smtClean="0">
                <a:sym typeface="Symbol"/>
              </a:rPr>
              <a:t> 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  <a:endParaRPr lang="sk-SK" sz="1400" dirty="0"/>
          </a:p>
        </p:txBody>
      </p:sp>
      <p:sp>
        <p:nvSpPr>
          <p:cNvPr id="84" name="Text Box 42"/>
          <p:cNvSpPr txBox="1">
            <a:spLocks noChangeArrowheads="1"/>
          </p:cNvSpPr>
          <p:nvPr/>
        </p:nvSpPr>
        <p:spPr bwMode="auto">
          <a:xfrm>
            <a:off x="901958" y="1214422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k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87" name="Text Box 143"/>
          <p:cNvSpPr txBox="1">
            <a:spLocks noChangeArrowheads="1"/>
          </p:cNvSpPr>
          <p:nvPr/>
        </p:nvSpPr>
        <p:spPr bwMode="auto">
          <a:xfrm>
            <a:off x="3214678" y="4264231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</a:rPr>
              <a:t>l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90" name="Text Box 42"/>
          <p:cNvSpPr txBox="1">
            <a:spLocks noChangeArrowheads="1"/>
          </p:cNvSpPr>
          <p:nvPr/>
        </p:nvSpPr>
        <p:spPr bwMode="auto">
          <a:xfrm>
            <a:off x="1666428" y="1667276"/>
            <a:ext cx="5762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k</a:t>
            </a:r>
            <a:r>
              <a:rPr lang="sk-SK" sz="1400" b="1" baseline="-25000" dirty="0" smtClean="0">
                <a:solidFill>
                  <a:srgbClr val="FF0000"/>
                </a:solidFill>
              </a:rPr>
              <a:t>s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92" name="BlokTextu 91"/>
          <p:cNvSpPr txBox="1"/>
          <p:nvPr/>
        </p:nvSpPr>
        <p:spPr>
          <a:xfrm>
            <a:off x="5040001" y="3379333"/>
            <a:ext cx="3960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ym typeface="Symbol"/>
              </a:rPr>
              <a:t>Nech je na priamke </a:t>
            </a:r>
            <a:r>
              <a:rPr lang="sk-SK" sz="1400" b="1" dirty="0" smtClean="0">
                <a:sym typeface="Symbol"/>
              </a:rPr>
              <a:t>k </a:t>
            </a:r>
            <a:r>
              <a:rPr lang="sk-SK" sz="1400" dirty="0" smtClean="0">
                <a:sym typeface="Symbol"/>
              </a:rPr>
              <a:t>daný bod 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dirty="0" smtClean="0">
                <a:sym typeface="Symbol"/>
              </a:rPr>
              <a:t>. 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Dĺžku úsečky 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 určíme jej posunutím v ľubovoľnom smere </a:t>
            </a:r>
            <a:r>
              <a:rPr lang="sk-SK" sz="1400" b="1" dirty="0" smtClean="0">
                <a:sym typeface="Symbol"/>
              </a:rPr>
              <a:t>l</a:t>
            </a:r>
            <a:r>
              <a:rPr lang="sk-SK" sz="1400" dirty="0" smtClean="0">
                <a:sym typeface="Symbol"/>
              </a:rPr>
              <a:t> do priemetne.</a:t>
            </a:r>
          </a:p>
          <a:p>
            <a:r>
              <a:rPr lang="sk-SK" sz="1400" dirty="0" smtClean="0">
                <a:sym typeface="Symbol"/>
              </a:rPr>
              <a:t>Posunuté body označíme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,</a:t>
            </a:r>
            <a:r>
              <a:rPr lang="sk-SK" sz="1400" b="1" dirty="0" smtClean="0">
                <a:sym typeface="Symbol"/>
              </a:rPr>
              <a:t> B</a:t>
            </a:r>
            <a:r>
              <a:rPr lang="sk-SK" sz="1400" b="1" baseline="30000" dirty="0" smtClean="0">
                <a:sym typeface="Symbol"/>
              </a:rPr>
              <a:t> </a:t>
            </a:r>
            <a:r>
              <a:rPr lang="sk-SK" sz="1400" dirty="0" smtClean="0">
                <a:sym typeface="Symbol"/>
              </a:rPr>
              <a:t>a posunutú</a:t>
            </a:r>
          </a:p>
          <a:p>
            <a:r>
              <a:rPr lang="sk-SK" sz="1400" dirty="0" smtClean="0">
                <a:sym typeface="Symbol"/>
              </a:rPr>
              <a:t>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 označíme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dirty="0" smtClean="0">
                <a:sym typeface="Symbol"/>
              </a:rPr>
              <a:t>Platí: 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 = 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 = </a:t>
            </a:r>
            <a:r>
              <a:rPr lang="sk-SK" sz="1400" b="1" dirty="0" smtClean="0">
                <a:sym typeface="Symbol"/>
              </a:rPr>
              <a:t>v</a:t>
            </a:r>
            <a:r>
              <a:rPr lang="sk-SK" sz="1400" dirty="0" smtClean="0">
                <a:sym typeface="Symbol"/>
              </a:rPr>
              <a:t>.</a:t>
            </a:r>
            <a:endParaRPr lang="sk-SK" sz="1400" dirty="0"/>
          </a:p>
        </p:txBody>
      </p:sp>
      <p:sp>
        <p:nvSpPr>
          <p:cNvPr id="93" name="Oval 120"/>
          <p:cNvSpPr>
            <a:spLocks noChangeArrowheads="1"/>
          </p:cNvSpPr>
          <p:nvPr/>
        </p:nvSpPr>
        <p:spPr bwMode="auto">
          <a:xfrm flipV="1">
            <a:off x="1916254" y="3794142"/>
            <a:ext cx="67844" cy="6907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4" name="Oval 120"/>
          <p:cNvSpPr>
            <a:spLocks noChangeArrowheads="1"/>
          </p:cNvSpPr>
          <p:nvPr/>
        </p:nvSpPr>
        <p:spPr bwMode="auto">
          <a:xfrm flipV="1">
            <a:off x="1925518" y="2579696"/>
            <a:ext cx="67844" cy="6907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8" name="Text Box 130"/>
          <p:cNvSpPr txBox="1">
            <a:spLocks noChangeArrowheads="1"/>
          </p:cNvSpPr>
          <p:nvPr/>
        </p:nvSpPr>
        <p:spPr bwMode="auto">
          <a:xfrm>
            <a:off x="1823245" y="1357298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8000"/>
                </a:solidFill>
                <a:sym typeface="Symbol"/>
              </a:rPr>
              <a:t>k</a:t>
            </a:r>
            <a:r>
              <a:rPr lang="sk-SK" sz="1400" b="1" baseline="30000" dirty="0" smtClean="0">
                <a:solidFill>
                  <a:srgbClr val="008000"/>
                </a:solidFill>
                <a:sym typeface="Symbol"/>
              </a:rPr>
              <a:t>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91" name="BlokTextu 90"/>
          <p:cNvSpPr txBox="1"/>
          <p:nvPr/>
        </p:nvSpPr>
        <p:spPr>
          <a:xfrm>
            <a:off x="5040000" y="5593911"/>
            <a:ext cx="30716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Bod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je </a:t>
            </a:r>
            <a:r>
              <a:rPr lang="sk-SK" sz="1400" dirty="0" err="1" smtClean="0"/>
              <a:t>úbežník</a:t>
            </a:r>
            <a:r>
              <a:rPr lang="sk-SK" sz="1400" dirty="0" smtClean="0"/>
              <a:t> smeru posunutia.</a:t>
            </a:r>
          </a:p>
          <a:p>
            <a:r>
              <a:rPr lang="sk-SK" sz="1400" b="1" dirty="0" smtClean="0">
                <a:sym typeface="Symbol"/>
              </a:rPr>
              <a:t>l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smtClean="0">
                <a:sym typeface="Symbol"/>
              </a:rPr>
              <a:t>b 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b="1" baseline="-25000" dirty="0" smtClean="0"/>
              <a:t> </a:t>
            </a:r>
            <a:r>
              <a:rPr lang="sk-SK" sz="1400" dirty="0" smtClean="0"/>
              <a:t> je </a:t>
            </a:r>
            <a:r>
              <a:rPr lang="sk-SK" sz="1400" dirty="0" err="1" smtClean="0"/>
              <a:t>úbežník</a:t>
            </a:r>
            <a:r>
              <a:rPr lang="sk-SK" sz="1400" dirty="0" smtClean="0"/>
              <a:t> priamok </a:t>
            </a:r>
            <a:r>
              <a:rPr lang="sk-SK" sz="1400" b="1" dirty="0" smtClean="0"/>
              <a:t>l </a:t>
            </a:r>
            <a:r>
              <a:rPr lang="sk-SK" sz="1400" dirty="0" smtClean="0"/>
              <a:t>a </a:t>
            </a:r>
            <a:r>
              <a:rPr lang="sk-SK" sz="1400" b="1" dirty="0" smtClean="0"/>
              <a:t>b</a:t>
            </a:r>
            <a:r>
              <a:rPr lang="sk-SK" sz="1400" dirty="0" smtClean="0"/>
              <a:t>.</a:t>
            </a:r>
            <a:endParaRPr lang="sk-SK" sz="1400" dirty="0"/>
          </a:p>
        </p:txBody>
      </p:sp>
      <p:sp>
        <p:nvSpPr>
          <p:cNvPr id="99" name="Zástupný symbol čísla snímky 9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34</a:t>
            </a:fld>
            <a:endParaRPr lang="sk-SK" dirty="0"/>
          </a:p>
        </p:txBody>
      </p:sp>
      <p:grpSp>
        <p:nvGrpSpPr>
          <p:cNvPr id="103" name="Skupina 15"/>
          <p:cNvGrpSpPr>
            <a:grpSpLocks/>
          </p:cNvGrpSpPr>
          <p:nvPr/>
        </p:nvGrpSpPr>
        <p:grpSpPr bwMode="auto">
          <a:xfrm>
            <a:off x="3251082" y="6382683"/>
            <a:ext cx="1348082" cy="393700"/>
            <a:chOff x="2699794" y="4497810"/>
            <a:chExt cx="1347057" cy="393091"/>
          </a:xfrm>
        </p:grpSpPr>
        <p:pic>
          <p:nvPicPr>
            <p:cNvPr id="107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42" name="Oval 120"/>
          <p:cNvSpPr>
            <a:spLocks noChangeArrowheads="1"/>
          </p:cNvSpPr>
          <p:nvPr/>
        </p:nvSpPr>
        <p:spPr bwMode="auto">
          <a:xfrm flipV="1">
            <a:off x="918150" y="1924370"/>
            <a:ext cx="67844" cy="6907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109" name="BlokTextu 108"/>
          <p:cNvSpPr txBox="1"/>
          <p:nvPr/>
        </p:nvSpPr>
        <p:spPr>
          <a:xfrm>
            <a:off x="5040000" y="1355445"/>
            <a:ext cx="4032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ym typeface="Symbol"/>
              </a:rPr>
              <a:t>Bodom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 zostrojíme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,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ktorá je kolmá na rovinu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dirty="0" smtClean="0">
                <a:sym typeface="Symbol"/>
              </a:rPr>
              <a:t>Priamka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 je rovnobežná s priemetňou, preto je jej </a:t>
            </a:r>
            <a:r>
              <a:rPr lang="sk-SK" sz="1400" dirty="0" err="1" smtClean="0">
                <a:sym typeface="Symbol"/>
              </a:rPr>
              <a:t>úbežník</a:t>
            </a:r>
            <a:r>
              <a:rPr lang="sk-SK" sz="1400" dirty="0" smtClean="0">
                <a:sym typeface="Symbol"/>
              </a:rPr>
              <a:t> nevlastný bod a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dirty="0" smtClean="0">
                <a:sym typeface="Symbol"/>
              </a:rPr>
              <a:t> 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Platí:</a:t>
            </a:r>
          </a:p>
          <a:p>
            <a:r>
              <a:rPr lang="sk-SK" sz="1400" b="1" dirty="0" smtClean="0">
                <a:sym typeface="Symbol"/>
              </a:rPr>
              <a:t>k    k  p</a:t>
            </a:r>
            <a:r>
              <a:rPr lang="sk-SK" sz="1400" b="1" baseline="30000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 </a:t>
            </a:r>
            <a:r>
              <a:rPr lang="sk-SK" sz="1400" b="1" dirty="0" smtClean="0">
                <a:sym typeface="Symbol"/>
              </a:rPr>
              <a:t>k  k</a:t>
            </a:r>
            <a:r>
              <a:rPr lang="sk-SK" sz="1400" b="1" baseline="-25000" dirty="0" smtClean="0">
                <a:sym typeface="Symbol"/>
              </a:rPr>
              <a:t>s </a:t>
            </a:r>
            <a:r>
              <a:rPr lang="sk-SK" sz="1400" b="1" baseline="300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 k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 p</a:t>
            </a:r>
            <a:r>
              <a:rPr lang="sk-SK" sz="1400" b="1" baseline="30000" dirty="0" smtClean="0">
                <a:sym typeface="Symbol"/>
              </a:rPr>
              <a:t> </a:t>
            </a:r>
            <a:endParaRPr lang="sk-SK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5" grpId="0" animBg="1"/>
      <p:bldP spid="36" grpId="0"/>
      <p:bldP spid="38" grpId="0"/>
      <p:bldP spid="39" grpId="0"/>
      <p:bldP spid="41" grpId="0"/>
      <p:bldP spid="43" grpId="0" animBg="1"/>
      <p:bldP spid="55" grpId="0"/>
      <p:bldP spid="81" grpId="0"/>
      <p:bldP spid="82" grpId="0" animBg="1"/>
      <p:bldP spid="85" grpId="0"/>
      <p:bldP spid="86" grpId="0"/>
      <p:bldP spid="88" grpId="0"/>
      <p:bldP spid="89" grpId="0"/>
      <p:bldP spid="29" grpId="0"/>
      <p:bldP spid="84" grpId="0"/>
      <p:bldP spid="87" grpId="0"/>
      <p:bldP spid="90" grpId="0"/>
      <p:bldP spid="92" grpId="0"/>
      <p:bldP spid="93" grpId="0" animBg="1"/>
      <p:bldP spid="94" grpId="0" animBg="1"/>
      <p:bldP spid="98" grpId="0"/>
      <p:bldP spid="91" grpId="0"/>
      <p:bldP spid="42" grpId="0" animBg="1"/>
      <p:bldP spid="10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Picture 2" descr="http://www.zsphorova.sk/modernaskola/matematika/tema30/foto/images/text0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03238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7" name="BlokTextu 53"/>
          <p:cNvSpPr txBox="1">
            <a:spLocks noChangeArrowheads="1"/>
          </p:cNvSpPr>
          <p:nvPr/>
        </p:nvSpPr>
        <p:spPr bwMode="auto">
          <a:xfrm>
            <a:off x="0" y="766800"/>
            <a:ext cx="736099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S19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sk-SK" b="1" dirty="0">
              <a:solidFill>
                <a:srgbClr val="FF0000"/>
              </a:solidFill>
            </a:endParaRPr>
          </a:p>
        </p:txBody>
      </p:sp>
      <p:sp>
        <p:nvSpPr>
          <p:cNvPr id="66" name="BlokTextu 65"/>
          <p:cNvSpPr txBox="1"/>
          <p:nvPr/>
        </p:nvSpPr>
        <p:spPr>
          <a:xfrm>
            <a:off x="4137672" y="1260000"/>
            <a:ext cx="500636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Postup rysovania: </a:t>
            </a:r>
          </a:p>
          <a:p>
            <a:r>
              <a:rPr lang="sk-SK" sz="1400" b="1" dirty="0" smtClean="0">
                <a:sym typeface="Symbol"/>
              </a:rPr>
              <a:t>1) </a:t>
            </a:r>
            <a:r>
              <a:rPr lang="sk-SK" sz="1400" dirty="0" smtClean="0">
                <a:sym typeface="Symbol"/>
              </a:rPr>
              <a:t>Bodom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zostrojíme kolmicu </a:t>
            </a:r>
            <a:r>
              <a:rPr lang="sk-SK" sz="1400" b="1" dirty="0" smtClean="0">
                <a:sym typeface="Symbol"/>
              </a:rPr>
              <a:t>k </a:t>
            </a:r>
            <a:r>
              <a:rPr lang="sk-SK" sz="1400" dirty="0" smtClean="0">
                <a:sym typeface="Symbol"/>
              </a:rPr>
              <a:t>na rovinu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</a:p>
          <a:p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-25000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 p</a:t>
            </a:r>
            <a:r>
              <a:rPr lang="sk-SK" sz="1400" b="1" baseline="30000" dirty="0" smtClean="0">
                <a:sym typeface="Symbol"/>
              </a:rPr>
              <a:t> 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2) </a:t>
            </a:r>
            <a:r>
              <a:rPr lang="sk-SK" sz="1400" dirty="0" smtClean="0">
                <a:sym typeface="Symbol"/>
              </a:rPr>
              <a:t>Na </a:t>
            </a:r>
            <a:r>
              <a:rPr lang="sk-SK" sz="1400" dirty="0" err="1" smtClean="0">
                <a:sym typeface="Symbol"/>
              </a:rPr>
              <a:t>úbežnici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>
                <a:sym typeface="Symbol" pitchFamily="18" charset="2"/>
              </a:rPr>
              <a:t></a:t>
            </a:r>
            <a:r>
              <a:rPr lang="sk-SK" sz="1400" b="1" baseline="-25000" dirty="0" err="1" smtClean="0">
                <a:sym typeface="Symbol" pitchFamily="18" charset="2"/>
              </a:rPr>
              <a:t>s</a:t>
            </a:r>
            <a:r>
              <a:rPr lang="sk-SK" sz="1400" dirty="0" smtClean="0">
                <a:sym typeface="Symbol" pitchFamily="18" charset="2"/>
              </a:rPr>
              <a:t> zvolíme ľubovoľný vhodný </a:t>
            </a:r>
            <a:r>
              <a:rPr lang="sk-SK" sz="1400" dirty="0" err="1" smtClean="0">
                <a:sym typeface="Symbol" pitchFamily="18" charset="2"/>
              </a:rPr>
              <a:t>úbežník</a:t>
            </a:r>
            <a:r>
              <a:rPr lang="sk-SK" sz="1400" dirty="0" smtClean="0">
                <a:sym typeface="Symbol" pitchFamily="18" charset="2"/>
              </a:rPr>
              <a:t>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endParaRPr lang="sk-SK" sz="1400" dirty="0" smtClean="0"/>
          </a:p>
          <a:p>
            <a:r>
              <a:rPr lang="sk-SK" sz="1400" b="1" dirty="0" smtClean="0"/>
              <a:t>3) </a:t>
            </a:r>
            <a:r>
              <a:rPr lang="sk-SK" sz="1400" dirty="0" smtClean="0"/>
              <a:t>Narysujeme priamku </a:t>
            </a:r>
            <a:r>
              <a:rPr lang="sk-SK" sz="1400" b="1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= 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a jej priesečník so stopou </a:t>
            </a:r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  </a:t>
            </a:r>
            <a:r>
              <a:rPr lang="sk-SK" sz="1400" dirty="0" smtClean="0">
                <a:sym typeface="Symbol"/>
              </a:rPr>
              <a:t>označíme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4) </a:t>
            </a:r>
            <a:r>
              <a:rPr lang="sk-SK" sz="1400" dirty="0" smtClean="0">
                <a:sym typeface="Symbol"/>
              </a:rPr>
              <a:t>Bodom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narysujeme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30000" dirty="0" smtClean="0">
                <a:sym typeface="Symbol"/>
              </a:rPr>
              <a:t> </a:t>
            </a:r>
            <a:r>
              <a:rPr lang="sk-SK" sz="1400" b="1" dirty="0" smtClean="0">
                <a:sym typeface="Symbol"/>
              </a:rPr>
              <a:t></a:t>
            </a:r>
            <a:r>
              <a:rPr lang="sk-SK" sz="1400" b="1" dirty="0" smtClean="0"/>
              <a:t> p</a:t>
            </a:r>
            <a:r>
              <a:rPr lang="sk-SK" sz="1400" b="1" baseline="30000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5) </a:t>
            </a:r>
            <a:r>
              <a:rPr lang="sk-SK" sz="1400" dirty="0" smtClean="0">
                <a:sym typeface="Symbol"/>
              </a:rPr>
              <a:t>Na priamku </a:t>
            </a:r>
            <a:r>
              <a:rPr lang="sk-SK" sz="1400" b="1" dirty="0" smtClean="0">
                <a:sym typeface="Symbol"/>
              </a:rPr>
              <a:t>k</a:t>
            </a:r>
            <a:r>
              <a:rPr lang="sk-SK" sz="1400" b="1" baseline="30000" dirty="0" smtClean="0">
                <a:sym typeface="Symbol"/>
              </a:rPr>
              <a:t> </a:t>
            </a:r>
            <a:r>
              <a:rPr lang="sk-SK" sz="1400" dirty="0" smtClean="0">
                <a:sym typeface="Symbol"/>
              </a:rPr>
              <a:t>nanesieme 3 cm (zvolíme jedno riešenie).</a:t>
            </a:r>
            <a:endParaRPr lang="sk-SK" sz="1400" b="1" dirty="0" smtClean="0">
              <a:sym typeface="Symbol"/>
            </a:endParaRPr>
          </a:p>
          <a:p>
            <a:r>
              <a:rPr lang="sk-SK" sz="1400" dirty="0" smtClean="0">
                <a:sym typeface="Symbol"/>
              </a:rPr>
              <a:t>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 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= 3 cm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b="1" dirty="0" smtClean="0">
                <a:sym typeface="Symbol"/>
              </a:rPr>
              <a:t>6) </a:t>
            </a:r>
            <a:r>
              <a:rPr lang="sk-SK" sz="1400" dirty="0" smtClean="0">
                <a:sym typeface="Symbol"/>
              </a:rPr>
              <a:t>Narysujeme priamku 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= </a:t>
            </a:r>
            <a:r>
              <a:rPr lang="sk-SK" sz="1400" b="1" dirty="0" err="1" smtClean="0">
                <a:sym typeface="Symbol"/>
              </a:rPr>
              <a:t>B</a:t>
            </a:r>
            <a:r>
              <a:rPr lang="sk-SK" sz="1400" b="1" baseline="30000" dirty="0" err="1" smtClean="0">
                <a:sym typeface="Symbol"/>
              </a:rPr>
              <a:t></a:t>
            </a:r>
            <a:r>
              <a:rPr lang="sk-SK" sz="1400" b="1" dirty="0" err="1" smtClean="0"/>
              <a:t>U</a:t>
            </a:r>
            <a:r>
              <a:rPr lang="sk-SK" sz="1400" b="1" baseline="30000" dirty="0" err="1" smtClean="0"/>
              <a:t>l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a jej priesečník s priamkou </a:t>
            </a:r>
            <a:r>
              <a:rPr lang="sk-SK" sz="1400" b="1" dirty="0" smtClean="0"/>
              <a:t>k</a:t>
            </a:r>
            <a:r>
              <a:rPr lang="sk-SK" sz="1400" b="1" baseline="-25000" dirty="0" smtClean="0"/>
              <a:t>s </a:t>
            </a:r>
            <a:r>
              <a:rPr lang="sk-SK" sz="1400" dirty="0" smtClean="0"/>
              <a:t>označíme </a:t>
            </a:r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 </a:t>
            </a:r>
          </a:p>
          <a:p>
            <a:endParaRPr lang="sk-SK" sz="1400" dirty="0" smtClean="0"/>
          </a:p>
          <a:p>
            <a:r>
              <a:rPr lang="sk-SK" sz="1400" dirty="0" smtClean="0"/>
              <a:t>Platí: </a:t>
            </a:r>
            <a:r>
              <a:rPr lang="sk-SK" sz="1400" dirty="0" smtClean="0">
                <a:sym typeface="Symbol"/>
              </a:rPr>
              <a:t></a:t>
            </a:r>
            <a:r>
              <a:rPr lang="sk-SK" sz="1400" b="1" dirty="0" smtClean="0">
                <a:sym typeface="Symbol"/>
              </a:rPr>
              <a:t>AB</a:t>
            </a:r>
            <a:r>
              <a:rPr lang="sk-SK" sz="1400" dirty="0" smtClean="0">
                <a:sym typeface="Symbol"/>
              </a:rPr>
              <a:t> = 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b="1" dirty="0" smtClean="0">
                <a:sym typeface="Symbol"/>
              </a:rPr>
              <a:t>B</a:t>
            </a:r>
            <a:r>
              <a:rPr lang="sk-SK" sz="1400" b="1" baseline="30000" dirty="0" smtClean="0">
                <a:sym typeface="Symbol"/>
              </a:rPr>
              <a:t></a:t>
            </a:r>
            <a:r>
              <a:rPr lang="sk-SK" sz="1400" dirty="0" smtClean="0">
                <a:sym typeface="Symbol"/>
              </a:rPr>
              <a:t> = 3 cm.</a:t>
            </a:r>
            <a:endParaRPr lang="sk-SK" sz="1400" dirty="0"/>
          </a:p>
        </p:txBody>
      </p:sp>
      <p:sp>
        <p:nvSpPr>
          <p:cNvPr id="38937" name="Line 61"/>
          <p:cNvSpPr>
            <a:spLocks noChangeShapeType="1"/>
          </p:cNvSpPr>
          <p:nvPr/>
        </p:nvSpPr>
        <p:spPr bwMode="auto">
          <a:xfrm>
            <a:off x="271449" y="4395010"/>
            <a:ext cx="32760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38938" name="Line 62"/>
          <p:cNvSpPr>
            <a:spLocks noChangeShapeType="1"/>
          </p:cNvSpPr>
          <p:nvPr/>
        </p:nvSpPr>
        <p:spPr bwMode="auto">
          <a:xfrm>
            <a:off x="71406" y="3287925"/>
            <a:ext cx="382580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  <p:sp>
        <p:nvSpPr>
          <p:cNvPr id="51296" name="Line 96"/>
          <p:cNvSpPr>
            <a:spLocks noChangeShapeType="1"/>
          </p:cNvSpPr>
          <p:nvPr/>
        </p:nvSpPr>
        <p:spPr bwMode="auto">
          <a:xfrm flipV="1">
            <a:off x="2302287" y="1502789"/>
            <a:ext cx="1122" cy="3875335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51298" name="AutoShape 98"/>
          <p:cNvSpPr>
            <a:spLocks/>
          </p:cNvSpPr>
          <p:nvPr/>
        </p:nvSpPr>
        <p:spPr bwMode="auto">
          <a:xfrm flipH="1">
            <a:off x="2301594" y="2892957"/>
            <a:ext cx="131455" cy="1488662"/>
          </a:xfrm>
          <a:prstGeom prst="leftBrace">
            <a:avLst>
              <a:gd name="adj1" fmla="val 103241"/>
              <a:gd name="adj2" fmla="val 50000"/>
            </a:avLst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59" name="Oval 114"/>
          <p:cNvSpPr>
            <a:spLocks noChangeArrowheads="1"/>
          </p:cNvSpPr>
          <p:nvPr/>
        </p:nvSpPr>
        <p:spPr bwMode="auto">
          <a:xfrm>
            <a:off x="642258" y="1801514"/>
            <a:ext cx="2894932" cy="303661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0" name="Text Box 117"/>
          <p:cNvSpPr txBox="1">
            <a:spLocks noChangeArrowheads="1"/>
          </p:cNvSpPr>
          <p:nvPr/>
        </p:nvSpPr>
        <p:spPr bwMode="auto">
          <a:xfrm>
            <a:off x="1940133" y="3285305"/>
            <a:ext cx="289371" cy="2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H</a:t>
            </a:r>
          </a:p>
        </p:txBody>
      </p:sp>
      <p:sp>
        <p:nvSpPr>
          <p:cNvPr id="38961" name="Oval 118"/>
          <p:cNvSpPr>
            <a:spLocks noChangeArrowheads="1"/>
          </p:cNvSpPr>
          <p:nvPr/>
        </p:nvSpPr>
        <p:spPr bwMode="auto">
          <a:xfrm flipV="1">
            <a:off x="2053258" y="3255887"/>
            <a:ext cx="67188" cy="6624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2" name="Text Box 119"/>
          <p:cNvSpPr txBox="1">
            <a:spLocks noChangeArrowheads="1"/>
          </p:cNvSpPr>
          <p:nvPr/>
        </p:nvSpPr>
        <p:spPr bwMode="auto">
          <a:xfrm>
            <a:off x="2802502" y="1772538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d</a:t>
            </a:r>
            <a:endParaRPr lang="sk-SK" sz="1400" b="1" baseline="30000" dirty="0"/>
          </a:p>
        </p:txBody>
      </p:sp>
      <p:sp>
        <p:nvSpPr>
          <p:cNvPr id="38964" name="Text Box 121"/>
          <p:cNvSpPr txBox="1">
            <a:spLocks noChangeArrowheads="1"/>
          </p:cNvSpPr>
          <p:nvPr/>
        </p:nvSpPr>
        <p:spPr bwMode="auto">
          <a:xfrm>
            <a:off x="1524010" y="3754473"/>
            <a:ext cx="4315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b="1" dirty="0" smtClean="0"/>
              <a:t> </a:t>
            </a:r>
            <a:endParaRPr lang="sk-SK" sz="1400" b="1" dirty="0"/>
          </a:p>
        </p:txBody>
      </p:sp>
      <p:sp>
        <p:nvSpPr>
          <p:cNvPr id="51329" name="Oval 129"/>
          <p:cNvSpPr>
            <a:spLocks noChangeArrowheads="1"/>
          </p:cNvSpPr>
          <p:nvPr/>
        </p:nvSpPr>
        <p:spPr bwMode="auto">
          <a:xfrm flipV="1">
            <a:off x="209308" y="3255078"/>
            <a:ext cx="72000" cy="72000"/>
          </a:xfrm>
          <a:prstGeom prst="ellipse">
            <a:avLst/>
          </a:prstGeom>
          <a:solidFill>
            <a:srgbClr val="00B050"/>
          </a:solidFill>
          <a:ln w="9525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51330" name="Text Box 130"/>
          <p:cNvSpPr txBox="1">
            <a:spLocks noChangeArrowheads="1"/>
          </p:cNvSpPr>
          <p:nvPr/>
        </p:nvSpPr>
        <p:spPr bwMode="auto">
          <a:xfrm>
            <a:off x="48238" y="2981467"/>
            <a:ext cx="4154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8000"/>
                </a:solidFill>
              </a:rPr>
              <a:t>U</a:t>
            </a:r>
            <a:r>
              <a:rPr lang="sk-SK" sz="1400" b="1" baseline="30000" dirty="0" err="1" smtClean="0">
                <a:solidFill>
                  <a:srgbClr val="008000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8000"/>
                </a:solidFill>
              </a:rPr>
              <a:t>s</a:t>
            </a:r>
            <a:endParaRPr lang="sk-SK" sz="1400" b="1" dirty="0">
              <a:solidFill>
                <a:srgbClr val="008000"/>
              </a:solidFill>
            </a:endParaRPr>
          </a:p>
        </p:txBody>
      </p:sp>
      <p:sp>
        <p:nvSpPr>
          <p:cNvPr id="51339" name="Text Box 139"/>
          <p:cNvSpPr txBox="1">
            <a:spLocks noChangeArrowheads="1"/>
          </p:cNvSpPr>
          <p:nvPr/>
        </p:nvSpPr>
        <p:spPr bwMode="auto">
          <a:xfrm flipH="1">
            <a:off x="2248343" y="4374639"/>
            <a:ext cx="343941" cy="28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</a:rPr>
              <a:t>A</a:t>
            </a:r>
            <a:r>
              <a:rPr lang="sk-SK" sz="1400" b="1" baseline="30000" dirty="0">
                <a:solidFill>
                  <a:srgbClr val="009900"/>
                </a:solidFill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51342" name="Text Box 142"/>
          <p:cNvSpPr txBox="1">
            <a:spLocks noChangeArrowheads="1"/>
          </p:cNvSpPr>
          <p:nvPr/>
        </p:nvSpPr>
        <p:spPr bwMode="auto">
          <a:xfrm flipH="1">
            <a:off x="2265472" y="2661505"/>
            <a:ext cx="3738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9900"/>
                </a:solidFill>
                <a:sym typeface="Symbol" pitchFamily="18" charset="2"/>
              </a:rPr>
              <a:t>B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 pitchFamily="18" charset="2"/>
              </a:rPr>
              <a:t></a:t>
            </a:r>
            <a:endParaRPr lang="sk-SK" sz="1400" b="1" dirty="0">
              <a:solidFill>
                <a:srgbClr val="009900"/>
              </a:solidFill>
              <a:sym typeface="Symbol" pitchFamily="18" charset="2"/>
            </a:endParaRPr>
          </a:p>
        </p:txBody>
      </p:sp>
      <p:sp>
        <p:nvSpPr>
          <p:cNvPr id="51350" name="Oval 150"/>
          <p:cNvSpPr>
            <a:spLocks noChangeArrowheads="1"/>
          </p:cNvSpPr>
          <p:nvPr/>
        </p:nvSpPr>
        <p:spPr bwMode="auto">
          <a:xfrm flipV="1">
            <a:off x="2273359" y="4363049"/>
            <a:ext cx="67188" cy="66245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97" name="Oval 132"/>
          <p:cNvSpPr>
            <a:spLocks noChangeAspect="1" noChangeArrowheads="1"/>
          </p:cNvSpPr>
          <p:nvPr/>
        </p:nvSpPr>
        <p:spPr bwMode="auto">
          <a:xfrm flipV="1">
            <a:off x="2267365" y="2867966"/>
            <a:ext cx="66244" cy="66245"/>
          </a:xfrm>
          <a:prstGeom prst="ellipse">
            <a:avLst/>
          </a:prstGeom>
          <a:solidFill>
            <a:srgbClr val="008000"/>
          </a:solidFill>
          <a:ln w="952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51297" name="Line 97"/>
          <p:cNvSpPr>
            <a:spLocks noChangeShapeType="1"/>
          </p:cNvSpPr>
          <p:nvPr/>
        </p:nvSpPr>
        <p:spPr bwMode="auto">
          <a:xfrm flipH="1" flipV="1">
            <a:off x="243740" y="3304633"/>
            <a:ext cx="2065692" cy="1087572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/>
          </a:p>
        </p:txBody>
      </p:sp>
      <p:sp>
        <p:nvSpPr>
          <p:cNvPr id="129" name="Oblúk 128"/>
          <p:cNvSpPr/>
          <p:nvPr/>
        </p:nvSpPr>
        <p:spPr>
          <a:xfrm rot="540000" flipH="1">
            <a:off x="1239943" y="4140689"/>
            <a:ext cx="556982" cy="556982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0" name="Oval 94"/>
          <p:cNvSpPr>
            <a:spLocks noChangeArrowheads="1"/>
          </p:cNvSpPr>
          <p:nvPr/>
        </p:nvSpPr>
        <p:spPr bwMode="auto">
          <a:xfrm rot="1120669">
            <a:off x="1421692" y="4273799"/>
            <a:ext cx="42065" cy="42084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Line 96"/>
          <p:cNvSpPr>
            <a:spLocks noChangeShapeType="1"/>
          </p:cNvSpPr>
          <p:nvPr/>
        </p:nvSpPr>
        <p:spPr bwMode="auto">
          <a:xfrm>
            <a:off x="1553598" y="1532292"/>
            <a:ext cx="1122" cy="430592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/>
          </a:p>
        </p:txBody>
      </p:sp>
      <p:cxnSp>
        <p:nvCxnSpPr>
          <p:cNvPr id="69" name="Rovná spojnica 68"/>
          <p:cNvCxnSpPr/>
          <p:nvPr/>
        </p:nvCxnSpPr>
        <p:spPr>
          <a:xfrm rot="5400000" flipH="1" flipV="1">
            <a:off x="1095603" y="2080398"/>
            <a:ext cx="389527" cy="1998640"/>
          </a:xfrm>
          <a:prstGeom prst="line">
            <a:avLst/>
          </a:prstGeom>
          <a:noFill/>
          <a:ln w="19050">
            <a:solidFill>
              <a:srgbClr val="008000"/>
            </a:solidFill>
            <a:prstDash val="sysDot"/>
            <a:round/>
            <a:headEnd type="none" w="med" len="med"/>
            <a:tailEnd type="none" w="med" len="med"/>
          </a:ln>
        </p:spPr>
      </p:cxnSp>
      <p:sp>
        <p:nvSpPr>
          <p:cNvPr id="51346" name="Text Box 146"/>
          <p:cNvSpPr txBox="1">
            <a:spLocks noChangeArrowheads="1"/>
          </p:cNvSpPr>
          <p:nvPr/>
        </p:nvSpPr>
        <p:spPr bwMode="auto">
          <a:xfrm>
            <a:off x="1507581" y="2719811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endParaRPr lang="sk-SK" sz="1400" b="1" dirty="0"/>
          </a:p>
        </p:txBody>
      </p:sp>
      <p:sp>
        <p:nvSpPr>
          <p:cNvPr id="95" name="Oval 132"/>
          <p:cNvSpPr>
            <a:spLocks noChangeAspect="1" noChangeArrowheads="1"/>
          </p:cNvSpPr>
          <p:nvPr/>
        </p:nvSpPr>
        <p:spPr bwMode="auto">
          <a:xfrm flipV="1">
            <a:off x="1520672" y="2986929"/>
            <a:ext cx="66244" cy="6624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8963" name="Oval 120"/>
          <p:cNvSpPr>
            <a:spLocks noChangeArrowheads="1"/>
          </p:cNvSpPr>
          <p:nvPr/>
        </p:nvSpPr>
        <p:spPr bwMode="auto">
          <a:xfrm flipV="1">
            <a:off x="1515703" y="3961104"/>
            <a:ext cx="67188" cy="6624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/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 flipH="1">
            <a:off x="2398702" y="3500438"/>
            <a:ext cx="57259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sym typeface="Symbol" pitchFamily="18" charset="2"/>
              </a:rPr>
              <a:t>3 cm</a:t>
            </a:r>
            <a:endParaRPr lang="sk-SK" sz="1400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35" name="BlokTextu 34"/>
          <p:cNvSpPr txBox="1">
            <a:spLocks noChangeArrowheads="1"/>
          </p:cNvSpPr>
          <p:nvPr/>
        </p:nvSpPr>
        <p:spPr bwMode="auto">
          <a:xfrm>
            <a:off x="540000" y="36000"/>
            <a:ext cx="8444929" cy="523220"/>
          </a:xfrm>
          <a:prstGeom prst="rect">
            <a:avLst/>
          </a:prstGeom>
          <a:solidFill>
            <a:schemeClr val="bg1">
              <a:alpha val="12157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Dané sú prvky vnútornej orientácie </a:t>
            </a:r>
            <a:r>
              <a:rPr lang="sk-SK" sz="1400" b="1" dirty="0" smtClean="0">
                <a:solidFill>
                  <a:srgbClr val="FF0000"/>
                </a:solidFill>
              </a:rPr>
              <a:t>H</a:t>
            </a:r>
            <a:r>
              <a:rPr lang="sk-SK" sz="1400" dirty="0" smtClean="0">
                <a:solidFill>
                  <a:srgbClr val="FF0000"/>
                </a:solidFill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</a:rPr>
              <a:t>k</a:t>
            </a:r>
            <a:r>
              <a:rPr lang="sk-SK" sz="1400" b="1" baseline="30000" dirty="0" err="1" smtClean="0">
                <a:solidFill>
                  <a:srgbClr val="FF0000"/>
                </a:solidFill>
              </a:rPr>
              <a:t>d</a:t>
            </a:r>
            <a:r>
              <a:rPr lang="sk-SK" sz="1400" dirty="0" smtClean="0">
                <a:solidFill>
                  <a:srgbClr val="FF0000"/>
                </a:solidFill>
              </a:rPr>
              <a:t>. Rovina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je určená stopou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a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úbežnicou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err="1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err="1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Bodom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  </a:t>
            </a:r>
            <a:r>
              <a:rPr lang="sk-SK" sz="1400" b="1" dirty="0" smtClean="0">
                <a:solidFill>
                  <a:srgbClr val="FF0000"/>
                </a:solidFill>
                <a:sym typeface="Symbol" pitchFamily="18" charset="2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 pitchFamily="18" charset="2"/>
              </a:rPr>
              <a:t>zostrojte kolmicu na rovinu </a:t>
            </a:r>
            <a:r>
              <a:rPr lang="sk-SK" sz="1400" b="1" dirty="0" smtClean="0">
                <a:solidFill>
                  <a:srgbClr val="FF0000"/>
                </a:solidFill>
                <a:sym typeface="Symbol" pitchFamily="18" charset="2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 pitchFamily="18" charset="2"/>
              </a:rPr>
              <a:t>a naneste na ňu úsečku dĺžky 3 cm</a:t>
            </a:r>
            <a:r>
              <a:rPr lang="en-US" sz="1400" dirty="0" smtClean="0">
                <a:solidFill>
                  <a:srgbClr val="FF0000"/>
                </a:solidFill>
                <a:sym typeface="Symbol" pitchFamily="18" charset="2"/>
              </a:rPr>
              <a:t>.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 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36" name="Text Box 143"/>
          <p:cNvSpPr txBox="1">
            <a:spLocks noChangeArrowheads="1"/>
          </p:cNvSpPr>
          <p:nvPr/>
        </p:nvSpPr>
        <p:spPr bwMode="auto">
          <a:xfrm>
            <a:off x="1517286" y="1428736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k</a:t>
            </a:r>
            <a:r>
              <a:rPr lang="sk-SK" sz="1400" b="1" baseline="-25000" dirty="0"/>
              <a:t>s</a:t>
            </a:r>
            <a:endParaRPr lang="sk-SK" sz="1400" b="1" dirty="0"/>
          </a:p>
        </p:txBody>
      </p:sp>
      <p:sp>
        <p:nvSpPr>
          <p:cNvPr id="38" name="BlokTextu 37"/>
          <p:cNvSpPr txBox="1"/>
          <p:nvPr/>
        </p:nvSpPr>
        <p:spPr>
          <a:xfrm>
            <a:off x="4137672" y="768786"/>
            <a:ext cx="36407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H 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  </a:t>
            </a:r>
            <a:r>
              <a:rPr lang="sk-SK" sz="1400" b="1" dirty="0" smtClean="0">
                <a:sym typeface="Symbol"/>
              </a:rPr>
              <a:t> r</a:t>
            </a:r>
            <a:r>
              <a:rPr lang="sk-SK" sz="1400" dirty="0" smtClean="0">
                <a:sym typeface="Symbol"/>
              </a:rPr>
              <a:t>ovina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je kolmá na priemetňu.</a:t>
            </a:r>
            <a:endParaRPr lang="sk-SK" sz="1400" dirty="0"/>
          </a:p>
        </p:txBody>
      </p:sp>
      <p:sp>
        <p:nvSpPr>
          <p:cNvPr id="39" name="Text Box 112"/>
          <p:cNvSpPr txBox="1">
            <a:spLocks noChangeArrowheads="1"/>
          </p:cNvSpPr>
          <p:nvPr/>
        </p:nvSpPr>
        <p:spPr bwMode="auto">
          <a:xfrm>
            <a:off x="3143240" y="4391848"/>
            <a:ext cx="3690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/>
              <a:t>p</a:t>
            </a:r>
            <a:r>
              <a:rPr lang="sk-SK" sz="1400" b="1" baseline="30000" dirty="0">
                <a:sym typeface="Symbol" pitchFamily="18" charset="2"/>
              </a:rPr>
              <a:t>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40" name="Text Box 113"/>
          <p:cNvSpPr txBox="1">
            <a:spLocks noChangeArrowheads="1"/>
          </p:cNvSpPr>
          <p:nvPr/>
        </p:nvSpPr>
        <p:spPr bwMode="auto">
          <a:xfrm>
            <a:off x="3643306" y="3286124"/>
            <a:ext cx="436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/>
              <a:t>u</a:t>
            </a:r>
            <a:r>
              <a:rPr lang="sk-SK" sz="1400" b="1" baseline="30000" dirty="0" err="1">
                <a:sym typeface="Symbol" pitchFamily="18" charset="2"/>
              </a:rPr>
              <a:t></a:t>
            </a:r>
            <a:r>
              <a:rPr lang="sk-SK" sz="1400" b="1" baseline="-25000" dirty="0" err="1">
                <a:sym typeface="Symbol" pitchFamily="18" charset="2"/>
              </a:rPr>
              <a:t>s</a:t>
            </a:r>
            <a:endParaRPr lang="sk-SK" sz="1400" b="1" dirty="0">
              <a:sym typeface="Symbol" pitchFamily="18" charset="2"/>
            </a:endParaRPr>
          </a:p>
        </p:txBody>
      </p:sp>
      <p:sp>
        <p:nvSpPr>
          <p:cNvPr id="41" name="Text Box 143"/>
          <p:cNvSpPr txBox="1">
            <a:spLocks noChangeArrowheads="1"/>
          </p:cNvSpPr>
          <p:nvPr/>
        </p:nvSpPr>
        <p:spPr bwMode="auto">
          <a:xfrm>
            <a:off x="891284" y="3685932"/>
            <a:ext cx="3016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</a:rPr>
              <a:t>l</a:t>
            </a:r>
            <a:r>
              <a:rPr lang="sk-SK" sz="1400" b="1" baseline="-25000" dirty="0" err="1" smtClean="0">
                <a:solidFill>
                  <a:srgbClr val="009900"/>
                </a:solidFill>
              </a:rPr>
              <a:t>s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43" name="Text Box 143"/>
          <p:cNvSpPr txBox="1">
            <a:spLocks noChangeArrowheads="1"/>
          </p:cNvSpPr>
          <p:nvPr/>
        </p:nvSpPr>
        <p:spPr bwMode="auto">
          <a:xfrm>
            <a:off x="2255584" y="1436288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</a:rPr>
              <a:t>k</a:t>
            </a:r>
            <a:r>
              <a:rPr lang="sk-SK" sz="1400" b="1" baseline="30000" dirty="0" smtClean="0">
                <a:solidFill>
                  <a:srgbClr val="009900"/>
                </a:solidFill>
                <a:sym typeface="Symbol"/>
              </a:rPr>
              <a:t></a:t>
            </a:r>
            <a:endParaRPr lang="sk-SK" sz="1400" b="1" baseline="30000" dirty="0">
              <a:solidFill>
                <a:srgbClr val="009900"/>
              </a:solidFill>
            </a:endParaRPr>
          </a:p>
        </p:txBody>
      </p:sp>
      <p:sp>
        <p:nvSpPr>
          <p:cNvPr id="45" name="Text Box 143"/>
          <p:cNvSpPr txBox="1">
            <a:spLocks noChangeArrowheads="1"/>
          </p:cNvSpPr>
          <p:nvPr/>
        </p:nvSpPr>
        <p:spPr bwMode="auto">
          <a:xfrm>
            <a:off x="1009624" y="2786058"/>
            <a:ext cx="360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olidFill>
                  <a:srgbClr val="009900"/>
                </a:solidFill>
              </a:rPr>
              <a:t>b</a:t>
            </a:r>
            <a:r>
              <a:rPr lang="sk-SK" sz="1400" b="1" baseline="-25000" dirty="0" err="1" smtClean="0">
                <a:solidFill>
                  <a:srgbClr val="009900"/>
                </a:solidFill>
              </a:rPr>
              <a:t>s</a:t>
            </a:r>
            <a:endParaRPr lang="sk-SK" sz="1400" b="1" dirty="0">
              <a:solidFill>
                <a:srgbClr val="009900"/>
              </a:solidFill>
            </a:endParaRPr>
          </a:p>
        </p:txBody>
      </p:sp>
      <p:sp>
        <p:nvSpPr>
          <p:cNvPr id="46" name="BlokTextu 45"/>
          <p:cNvSpPr txBox="1"/>
          <p:nvPr/>
        </p:nvSpPr>
        <p:spPr>
          <a:xfrm>
            <a:off x="1571604" y="5929330"/>
            <a:ext cx="65501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200" dirty="0" smtClean="0">
                <a:solidFill>
                  <a:srgbClr val="0033CC"/>
                </a:solidFill>
              </a:rPr>
              <a:t>Poznámka: </a:t>
            </a:r>
            <a:r>
              <a:rPr lang="sk-SK" sz="1200" dirty="0" smtClean="0"/>
              <a:t>Porovnajte</a:t>
            </a:r>
            <a:r>
              <a:rPr lang="sk-SK" sz="1200" dirty="0" smtClean="0">
                <a:solidFill>
                  <a:srgbClr val="0033CC"/>
                </a:solidFill>
              </a:rPr>
              <a:t> </a:t>
            </a:r>
            <a:r>
              <a:rPr lang="sk-SK" sz="1200" dirty="0" smtClean="0"/>
              <a:t>tento príklad s príkladom P</a:t>
            </a:r>
            <a:r>
              <a:rPr lang="en-US" sz="1200" dirty="0" smtClean="0"/>
              <a:t>3 v </a:t>
            </a:r>
            <a:r>
              <a:rPr lang="en-US" sz="1200" dirty="0" err="1" smtClean="0"/>
              <a:t>kapitole</a:t>
            </a:r>
            <a:r>
              <a:rPr lang="en-US" sz="1200" dirty="0" smtClean="0"/>
              <a:t> </a:t>
            </a:r>
            <a:r>
              <a:rPr lang="sk-SK" sz="1200" dirty="0" smtClean="0"/>
              <a:t>P2 </a:t>
            </a:r>
            <a:r>
              <a:rPr lang="en-US" sz="1200" dirty="0" smtClean="0"/>
              <a:t>Line</a:t>
            </a:r>
            <a:r>
              <a:rPr lang="sk-SK" sz="1200" dirty="0" err="1" smtClean="0"/>
              <a:t>árna</a:t>
            </a:r>
            <a:r>
              <a:rPr lang="sk-SK" sz="1200" dirty="0" smtClean="0"/>
              <a:t> zvislá perspektíva.</a:t>
            </a:r>
          </a:p>
        </p:txBody>
      </p:sp>
      <p:sp>
        <p:nvSpPr>
          <p:cNvPr id="42" name="Zástupný symbol čísla snímky 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35</a:t>
            </a:fld>
            <a:endParaRPr lang="sk-SK" dirty="0"/>
          </a:p>
        </p:txBody>
      </p:sp>
      <p:grpSp>
        <p:nvGrpSpPr>
          <p:cNvPr id="44" name="Skupina 15"/>
          <p:cNvGrpSpPr>
            <a:grpSpLocks/>
          </p:cNvGrpSpPr>
          <p:nvPr/>
        </p:nvGrpSpPr>
        <p:grpSpPr bwMode="auto">
          <a:xfrm>
            <a:off x="82371" y="6382681"/>
            <a:ext cx="1348082" cy="393700"/>
            <a:chOff x="2699794" y="4497810"/>
            <a:chExt cx="1347057" cy="393091"/>
          </a:xfrm>
        </p:grpSpPr>
        <p:pic>
          <p:nvPicPr>
            <p:cNvPr id="47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8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1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1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5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5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51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500"/>
                                        <p:tgtEl>
                                          <p:spTgt spid="51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6" grpId="0" animBg="1"/>
      <p:bldP spid="51298" grpId="0" animBg="1"/>
      <p:bldP spid="51329" grpId="0" animBg="1"/>
      <p:bldP spid="51330" grpId="0"/>
      <p:bldP spid="51339" grpId="0"/>
      <p:bldP spid="51342" grpId="0"/>
      <p:bldP spid="51350" grpId="0" animBg="1"/>
      <p:bldP spid="97" grpId="0" animBg="1"/>
      <p:bldP spid="51297" grpId="0" animBg="1"/>
      <p:bldP spid="129" grpId="0" animBg="1"/>
      <p:bldP spid="130" grpId="0" animBg="1"/>
      <p:bldP spid="63" grpId="0" animBg="1"/>
      <p:bldP spid="51346" grpId="0"/>
      <p:bldP spid="95" grpId="0" animBg="1"/>
      <p:bldP spid="37" grpId="0"/>
      <p:bldP spid="36" grpId="0"/>
      <p:bldP spid="41" grpId="0"/>
      <p:bldP spid="43" grpId="0"/>
      <p:bldP spid="45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/>
          <p:cNvSpPr txBox="1"/>
          <p:nvPr/>
        </p:nvSpPr>
        <p:spPr>
          <a:xfrm>
            <a:off x="1628800" y="2859614"/>
            <a:ext cx="5886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b="1" dirty="0" smtClean="0"/>
              <a:t>Otočenie roviny do priemetne</a:t>
            </a:r>
          </a:p>
          <a:p>
            <a:endParaRPr lang="sk-SK" dirty="0" smtClean="0"/>
          </a:p>
          <a:p>
            <a:pPr algn="ctr"/>
            <a:r>
              <a:rPr lang="sk-SK" sz="1600" dirty="0" smtClean="0"/>
              <a:t>Úlohy týkajúce sa metrických vlastností rovinných útvarov budeme riešiť pomocou otočenia roviny do priemetne.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4</a:t>
            </a:fld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reeform 30"/>
          <p:cNvSpPr>
            <a:spLocks/>
          </p:cNvSpPr>
          <p:nvPr/>
        </p:nvSpPr>
        <p:spPr bwMode="auto">
          <a:xfrm>
            <a:off x="507825" y="1187733"/>
            <a:ext cx="2811543" cy="2095424"/>
          </a:xfrm>
          <a:custGeom>
            <a:avLst/>
            <a:gdLst>
              <a:gd name="T0" fmla="*/ 3168650 w 1996"/>
              <a:gd name="T1" fmla="*/ 865188 h 1542"/>
              <a:gd name="T2" fmla="*/ 1079500 w 1996"/>
              <a:gd name="T3" fmla="*/ 2447925 h 1542"/>
              <a:gd name="T4" fmla="*/ 0 w 1996"/>
              <a:gd name="T5" fmla="*/ 1657350 h 1542"/>
              <a:gd name="T6" fmla="*/ 2232025 w 1996"/>
              <a:gd name="T7" fmla="*/ 0 h 1542"/>
              <a:gd name="T8" fmla="*/ 3168650 w 1996"/>
              <a:gd name="T9" fmla="*/ 865188 h 15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542"/>
              <a:gd name="T17" fmla="*/ 1996 w 1996"/>
              <a:gd name="T18" fmla="*/ 1542 h 1542"/>
              <a:gd name="connsiteX0" fmla="*/ 10000 w 10000"/>
              <a:gd name="connsiteY0" fmla="*/ 3261 h 9727"/>
              <a:gd name="connsiteX1" fmla="*/ 3407 w 10000"/>
              <a:gd name="connsiteY1" fmla="*/ 9727 h 9727"/>
              <a:gd name="connsiteX2" fmla="*/ 0 w 10000"/>
              <a:gd name="connsiteY2" fmla="*/ 6497 h 9727"/>
              <a:gd name="connsiteX3" fmla="*/ 6613 w 10000"/>
              <a:gd name="connsiteY3" fmla="*/ 0 h 9727"/>
              <a:gd name="connsiteX4" fmla="*/ 10000 w 10000"/>
              <a:gd name="connsiteY4" fmla="*/ 3261 h 9727"/>
              <a:gd name="connsiteX0" fmla="*/ 8873 w 8873"/>
              <a:gd name="connsiteY0" fmla="*/ 3261 h 9727"/>
              <a:gd name="connsiteX1" fmla="*/ 2280 w 8873"/>
              <a:gd name="connsiteY1" fmla="*/ 9727 h 9727"/>
              <a:gd name="connsiteX2" fmla="*/ 0 w 8873"/>
              <a:gd name="connsiteY2" fmla="*/ 7664 h 9727"/>
              <a:gd name="connsiteX3" fmla="*/ 5486 w 8873"/>
              <a:gd name="connsiteY3" fmla="*/ 0 h 9727"/>
              <a:gd name="connsiteX4" fmla="*/ 8873 w 8873"/>
              <a:gd name="connsiteY4" fmla="*/ 3261 h 9727"/>
              <a:gd name="connsiteX0" fmla="*/ 8873 w 8873"/>
              <a:gd name="connsiteY0" fmla="*/ 2094 h 8560"/>
              <a:gd name="connsiteX1" fmla="*/ 2280 w 8873"/>
              <a:gd name="connsiteY1" fmla="*/ 8560 h 8560"/>
              <a:gd name="connsiteX2" fmla="*/ 0 w 8873"/>
              <a:gd name="connsiteY2" fmla="*/ 6497 h 8560"/>
              <a:gd name="connsiteX3" fmla="*/ 6839 w 8873"/>
              <a:gd name="connsiteY3" fmla="*/ 0 h 8560"/>
              <a:gd name="connsiteX4" fmla="*/ 8873 w 8873"/>
              <a:gd name="connsiteY4" fmla="*/ 2094 h 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3" h="8560">
                <a:moveTo>
                  <a:pt x="8873" y="2094"/>
                </a:moveTo>
                <a:lnTo>
                  <a:pt x="2280" y="8560"/>
                </a:lnTo>
                <a:lnTo>
                  <a:pt x="0" y="6497"/>
                </a:lnTo>
                <a:lnTo>
                  <a:pt x="6839" y="0"/>
                </a:lnTo>
                <a:lnTo>
                  <a:pt x="8873" y="2094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1" name="Voľná forma 70"/>
          <p:cNvSpPr/>
          <p:nvPr/>
        </p:nvSpPr>
        <p:spPr>
          <a:xfrm>
            <a:off x="2410357" y="2410287"/>
            <a:ext cx="1034306" cy="947318"/>
          </a:xfrm>
          <a:custGeom>
            <a:avLst/>
            <a:gdLst>
              <a:gd name="connsiteX0" fmla="*/ 0 w 1261872"/>
              <a:gd name="connsiteY0" fmla="*/ 0 h 1002182"/>
              <a:gd name="connsiteX1" fmla="*/ 0 w 1261872"/>
              <a:gd name="connsiteY1" fmla="*/ 947318 h 1002182"/>
              <a:gd name="connsiteX2" fmla="*/ 1261872 w 1261872"/>
              <a:gd name="connsiteY2" fmla="*/ 1002182 h 1002182"/>
              <a:gd name="connsiteX3" fmla="*/ 0 w 1261872"/>
              <a:gd name="connsiteY3" fmla="*/ 0 h 1002182"/>
              <a:gd name="connsiteX0" fmla="*/ 0 w 1261872"/>
              <a:gd name="connsiteY0" fmla="*/ 0 h 1002182"/>
              <a:gd name="connsiteX1" fmla="*/ 0 w 1261872"/>
              <a:gd name="connsiteY1" fmla="*/ 947318 h 1002182"/>
              <a:gd name="connsiteX2" fmla="*/ 5976 w 1261872"/>
              <a:gd name="connsiteY2" fmla="*/ 796319 h 1002182"/>
              <a:gd name="connsiteX3" fmla="*/ 1261872 w 1261872"/>
              <a:gd name="connsiteY3" fmla="*/ 1002182 h 1002182"/>
              <a:gd name="connsiteX4" fmla="*/ 0 w 1261872"/>
              <a:gd name="connsiteY4" fmla="*/ 0 h 1002182"/>
              <a:gd name="connsiteX0" fmla="*/ 0 w 1034306"/>
              <a:gd name="connsiteY0" fmla="*/ 0 h 947318"/>
              <a:gd name="connsiteX1" fmla="*/ 0 w 1034306"/>
              <a:gd name="connsiteY1" fmla="*/ 947318 h 947318"/>
              <a:gd name="connsiteX2" fmla="*/ 5976 w 1034306"/>
              <a:gd name="connsiteY2" fmla="*/ 796319 h 947318"/>
              <a:gd name="connsiteX3" fmla="*/ 1034306 w 1034306"/>
              <a:gd name="connsiteY3" fmla="*/ 857367 h 947318"/>
              <a:gd name="connsiteX4" fmla="*/ 0 w 1034306"/>
              <a:gd name="connsiteY4" fmla="*/ 0 h 947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306" h="947318">
                <a:moveTo>
                  <a:pt x="0" y="0"/>
                </a:moveTo>
                <a:lnTo>
                  <a:pt x="0" y="947318"/>
                </a:lnTo>
                <a:lnTo>
                  <a:pt x="5976" y="796319"/>
                </a:lnTo>
                <a:lnTo>
                  <a:pt x="1034306" y="857367"/>
                </a:lnTo>
                <a:lnTo>
                  <a:pt x="0" y="0"/>
                </a:lnTo>
                <a:close/>
              </a:path>
            </a:pathLst>
          </a:custGeom>
          <a:solidFill>
            <a:srgbClr val="0033CC">
              <a:alpha val="43921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Freeform 30"/>
          <p:cNvSpPr>
            <a:spLocks/>
          </p:cNvSpPr>
          <p:nvPr/>
        </p:nvSpPr>
        <p:spPr bwMode="auto">
          <a:xfrm>
            <a:off x="179388" y="2768579"/>
            <a:ext cx="3168650" cy="2381097"/>
          </a:xfrm>
          <a:custGeom>
            <a:avLst/>
            <a:gdLst>
              <a:gd name="T0" fmla="*/ 3168650 w 1996"/>
              <a:gd name="T1" fmla="*/ 865188 h 1542"/>
              <a:gd name="T2" fmla="*/ 1079500 w 1996"/>
              <a:gd name="T3" fmla="*/ 2447925 h 1542"/>
              <a:gd name="T4" fmla="*/ 0 w 1996"/>
              <a:gd name="T5" fmla="*/ 1657350 h 1542"/>
              <a:gd name="T6" fmla="*/ 2232025 w 1996"/>
              <a:gd name="T7" fmla="*/ 0 h 1542"/>
              <a:gd name="T8" fmla="*/ 3168650 w 1996"/>
              <a:gd name="T9" fmla="*/ 865188 h 15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542"/>
              <a:gd name="T17" fmla="*/ 1996 w 1996"/>
              <a:gd name="T18" fmla="*/ 1542 h 1542"/>
              <a:gd name="connsiteX0" fmla="*/ 10000 w 10000"/>
              <a:gd name="connsiteY0" fmla="*/ 3261 h 9727"/>
              <a:gd name="connsiteX1" fmla="*/ 3407 w 10000"/>
              <a:gd name="connsiteY1" fmla="*/ 9727 h 9727"/>
              <a:gd name="connsiteX2" fmla="*/ 0 w 10000"/>
              <a:gd name="connsiteY2" fmla="*/ 6497 h 9727"/>
              <a:gd name="connsiteX3" fmla="*/ 6613 w 10000"/>
              <a:gd name="connsiteY3" fmla="*/ 0 h 9727"/>
              <a:gd name="connsiteX4" fmla="*/ 10000 w 10000"/>
              <a:gd name="connsiteY4" fmla="*/ 3261 h 9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727">
                <a:moveTo>
                  <a:pt x="10000" y="3261"/>
                </a:moveTo>
                <a:lnTo>
                  <a:pt x="3407" y="9727"/>
                </a:lnTo>
                <a:lnTo>
                  <a:pt x="0" y="6497"/>
                </a:lnTo>
                <a:lnTo>
                  <a:pt x="6613" y="0"/>
                </a:lnTo>
                <a:lnTo>
                  <a:pt x="10000" y="3261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627" name="Freeform 2"/>
          <p:cNvSpPr>
            <a:spLocks/>
          </p:cNvSpPr>
          <p:nvPr/>
        </p:nvSpPr>
        <p:spPr bwMode="auto">
          <a:xfrm>
            <a:off x="1258888" y="180801"/>
            <a:ext cx="2093537" cy="6515474"/>
          </a:xfrm>
          <a:custGeom>
            <a:avLst/>
            <a:gdLst>
              <a:gd name="T0" fmla="*/ 0 w 1316"/>
              <a:gd name="T1" fmla="*/ 1219200 h 3716"/>
              <a:gd name="T2" fmla="*/ 17462 w 1316"/>
              <a:gd name="T3" fmla="*/ 5899150 h 3716"/>
              <a:gd name="T4" fmla="*/ 2074863 w 1316"/>
              <a:gd name="T5" fmla="*/ 4473575 h 3716"/>
              <a:gd name="T6" fmla="*/ 2089150 w 1316"/>
              <a:gd name="T7" fmla="*/ 0 h 3716"/>
              <a:gd name="T8" fmla="*/ 0 w 1316"/>
              <a:gd name="T9" fmla="*/ 1219200 h 37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6"/>
              <a:gd name="T16" fmla="*/ 0 h 3716"/>
              <a:gd name="T17" fmla="*/ 1316 w 1316"/>
              <a:gd name="T18" fmla="*/ 3716 h 3716"/>
              <a:gd name="connsiteX0" fmla="*/ 0 w 1316"/>
              <a:gd name="connsiteY0" fmla="*/ 922 h 3870"/>
              <a:gd name="connsiteX1" fmla="*/ 11 w 1316"/>
              <a:gd name="connsiteY1" fmla="*/ 3870 h 3870"/>
              <a:gd name="connsiteX2" fmla="*/ 1307 w 1316"/>
              <a:gd name="connsiteY2" fmla="*/ 2972 h 3870"/>
              <a:gd name="connsiteX3" fmla="*/ 1316 w 1316"/>
              <a:gd name="connsiteY3" fmla="*/ 0 h 3870"/>
              <a:gd name="connsiteX4" fmla="*/ 0 w 1316"/>
              <a:gd name="connsiteY4" fmla="*/ 922 h 3870"/>
              <a:gd name="connsiteX0" fmla="*/ 0 w 1316"/>
              <a:gd name="connsiteY0" fmla="*/ 922 h 3962"/>
              <a:gd name="connsiteX1" fmla="*/ 11 w 1316"/>
              <a:gd name="connsiteY1" fmla="*/ 3870 h 3962"/>
              <a:gd name="connsiteX2" fmla="*/ 17 w 1316"/>
              <a:gd name="connsiteY2" fmla="*/ 3962 h 3962"/>
              <a:gd name="connsiteX3" fmla="*/ 1307 w 1316"/>
              <a:gd name="connsiteY3" fmla="*/ 2972 h 3962"/>
              <a:gd name="connsiteX4" fmla="*/ 1316 w 1316"/>
              <a:gd name="connsiteY4" fmla="*/ 0 h 3962"/>
              <a:gd name="connsiteX5" fmla="*/ 0 w 1316"/>
              <a:gd name="connsiteY5" fmla="*/ 922 h 3962"/>
              <a:gd name="connsiteX0" fmla="*/ 0 w 10000"/>
              <a:gd name="connsiteY0" fmla="*/ 2327 h 10359"/>
              <a:gd name="connsiteX1" fmla="*/ 84 w 10000"/>
              <a:gd name="connsiteY1" fmla="*/ 9768 h 10359"/>
              <a:gd name="connsiteX2" fmla="*/ 129 w 10000"/>
              <a:gd name="connsiteY2" fmla="*/ 10359 h 10359"/>
              <a:gd name="connsiteX3" fmla="*/ 9932 w 10000"/>
              <a:gd name="connsiteY3" fmla="*/ 7501 h 10359"/>
              <a:gd name="connsiteX4" fmla="*/ 10000 w 10000"/>
              <a:gd name="connsiteY4" fmla="*/ 0 h 10359"/>
              <a:gd name="connsiteX5" fmla="*/ 0 w 10000"/>
              <a:gd name="connsiteY5" fmla="*/ 2327 h 10359"/>
              <a:gd name="connsiteX0" fmla="*/ 0 w 10021"/>
              <a:gd name="connsiteY0" fmla="*/ 2327 h 10359"/>
              <a:gd name="connsiteX1" fmla="*/ 84 w 10021"/>
              <a:gd name="connsiteY1" fmla="*/ 9768 h 10359"/>
              <a:gd name="connsiteX2" fmla="*/ 129 w 10021"/>
              <a:gd name="connsiteY2" fmla="*/ 10359 h 10359"/>
              <a:gd name="connsiteX3" fmla="*/ 9999 w 10021"/>
              <a:gd name="connsiteY3" fmla="*/ 8026 h 10359"/>
              <a:gd name="connsiteX4" fmla="*/ 10000 w 10021"/>
              <a:gd name="connsiteY4" fmla="*/ 0 h 10359"/>
              <a:gd name="connsiteX5" fmla="*/ 0 w 10021"/>
              <a:gd name="connsiteY5" fmla="*/ 2327 h 10359"/>
              <a:gd name="connsiteX0" fmla="*/ 0 w 10021"/>
              <a:gd name="connsiteY0" fmla="*/ 2327 h 10359"/>
              <a:gd name="connsiteX1" fmla="*/ 84 w 10021"/>
              <a:gd name="connsiteY1" fmla="*/ 9768 h 10359"/>
              <a:gd name="connsiteX2" fmla="*/ 129 w 10021"/>
              <a:gd name="connsiteY2" fmla="*/ 10359 h 10359"/>
              <a:gd name="connsiteX3" fmla="*/ 9999 w 10021"/>
              <a:gd name="connsiteY3" fmla="*/ 7912 h 10359"/>
              <a:gd name="connsiteX4" fmla="*/ 10000 w 10021"/>
              <a:gd name="connsiteY4" fmla="*/ 0 h 10359"/>
              <a:gd name="connsiteX5" fmla="*/ 0 w 10021"/>
              <a:gd name="connsiteY5" fmla="*/ 2327 h 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21" h="10359">
                <a:moveTo>
                  <a:pt x="0" y="2327"/>
                </a:moveTo>
                <a:cubicBezTo>
                  <a:pt x="30" y="4808"/>
                  <a:pt x="53" y="7287"/>
                  <a:pt x="84" y="9768"/>
                </a:cubicBezTo>
                <a:cubicBezTo>
                  <a:pt x="99" y="9770"/>
                  <a:pt x="114" y="10356"/>
                  <a:pt x="129" y="10359"/>
                </a:cubicBezTo>
                <a:lnTo>
                  <a:pt x="9999" y="7912"/>
                </a:lnTo>
                <a:cubicBezTo>
                  <a:pt x="10021" y="5542"/>
                  <a:pt x="9977" y="2370"/>
                  <a:pt x="10000" y="0"/>
                </a:cubicBezTo>
                <a:lnTo>
                  <a:pt x="0" y="2327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Skupina 86"/>
          <p:cNvGrpSpPr/>
          <p:nvPr/>
        </p:nvGrpSpPr>
        <p:grpSpPr>
          <a:xfrm>
            <a:off x="1118214" y="4587171"/>
            <a:ext cx="917070" cy="675057"/>
            <a:chOff x="1118214" y="4587171"/>
            <a:chExt cx="917070" cy="675057"/>
          </a:xfrm>
        </p:grpSpPr>
        <p:sp>
          <p:nvSpPr>
            <p:cNvPr id="83" name="Oblúk 82"/>
            <p:cNvSpPr/>
            <p:nvPr/>
          </p:nvSpPr>
          <p:spPr>
            <a:xfrm rot="19405804">
              <a:off x="1118214" y="4587171"/>
              <a:ext cx="917070" cy="675057"/>
            </a:xfrm>
            <a:prstGeom prst="arc">
              <a:avLst>
                <a:gd name="adj1" fmla="val 7879133"/>
                <a:gd name="adj2" fmla="val 10721697"/>
              </a:avLst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4" name="Oval 31"/>
            <p:cNvSpPr>
              <a:spLocks noChangeArrowheads="1"/>
            </p:cNvSpPr>
            <p:nvPr/>
          </p:nvSpPr>
          <p:spPr bwMode="auto">
            <a:xfrm flipV="1">
              <a:off x="1386586" y="5144572"/>
              <a:ext cx="36000" cy="3600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2174455" y="3167379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26654" name="Line 40"/>
          <p:cNvSpPr>
            <a:spLocks noChangeShapeType="1"/>
          </p:cNvSpPr>
          <p:nvPr/>
        </p:nvSpPr>
        <p:spPr bwMode="auto">
          <a:xfrm>
            <a:off x="1547664" y="4653136"/>
            <a:ext cx="0" cy="187220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4" name="Freeform 9"/>
          <p:cNvSpPr>
            <a:spLocks/>
          </p:cNvSpPr>
          <p:nvPr/>
        </p:nvSpPr>
        <p:spPr bwMode="auto">
          <a:xfrm>
            <a:off x="1258888" y="3566939"/>
            <a:ext cx="4033837" cy="3240087"/>
          </a:xfrm>
          <a:custGeom>
            <a:avLst/>
            <a:gdLst>
              <a:gd name="T0" fmla="*/ 0 w 2541"/>
              <a:gd name="T1" fmla="*/ 1584325 h 2041"/>
              <a:gd name="T2" fmla="*/ 2160587 w 2541"/>
              <a:gd name="T3" fmla="*/ 3240087 h 2041"/>
              <a:gd name="T4" fmla="*/ 4033837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1" h="2041">
                <a:moveTo>
                  <a:pt x="0" y="998"/>
                </a:moveTo>
                <a:lnTo>
                  <a:pt x="1361" y="2041"/>
                </a:lnTo>
                <a:lnTo>
                  <a:pt x="2541" y="953"/>
                </a:lnTo>
                <a:lnTo>
                  <a:pt x="1316" y="0"/>
                </a:lnTo>
                <a:lnTo>
                  <a:pt x="0" y="998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635" name="Line 13"/>
          <p:cNvSpPr>
            <a:spLocks noChangeShapeType="1"/>
          </p:cNvSpPr>
          <p:nvPr/>
        </p:nvSpPr>
        <p:spPr bwMode="auto">
          <a:xfrm>
            <a:off x="755651" y="4292426"/>
            <a:ext cx="2792746" cy="2215243"/>
          </a:xfrm>
          <a:prstGeom prst="line">
            <a:avLst/>
          </a:prstGeom>
          <a:ln w="19050">
            <a:solidFill>
              <a:srgbClr val="0000FF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Text Box 14"/>
          <p:cNvSpPr txBox="1">
            <a:spLocks noChangeArrowheads="1"/>
          </p:cNvSpPr>
          <p:nvPr/>
        </p:nvSpPr>
        <p:spPr bwMode="auto">
          <a:xfrm>
            <a:off x="3184525" y="5962476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1973491" y="2162911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40" name="Text Box 18"/>
          <p:cNvSpPr txBox="1">
            <a:spLocks noChangeArrowheads="1"/>
          </p:cNvSpPr>
          <p:nvPr/>
        </p:nvSpPr>
        <p:spPr bwMode="auto">
          <a:xfrm>
            <a:off x="4767263" y="4806776"/>
            <a:ext cx="298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</a:p>
        </p:txBody>
      </p:sp>
      <p:sp>
        <p:nvSpPr>
          <p:cNvPr id="26642" name="Line 20"/>
          <p:cNvSpPr>
            <a:spLocks noChangeShapeType="1"/>
          </p:cNvSpPr>
          <p:nvPr/>
        </p:nvSpPr>
        <p:spPr bwMode="auto">
          <a:xfrm flipV="1">
            <a:off x="1244600" y="1894114"/>
            <a:ext cx="1345163" cy="392421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Text Box 27"/>
          <p:cNvSpPr txBox="1">
            <a:spLocks noChangeArrowheads="1"/>
          </p:cNvSpPr>
          <p:nvPr/>
        </p:nvSpPr>
        <p:spPr bwMode="auto">
          <a:xfrm>
            <a:off x="360000" y="108000"/>
            <a:ext cx="523091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>
                <a:latin typeface="Arial" pitchFamily="34" charset="0"/>
                <a:cs typeface="Arial" pitchFamily="34" charset="0"/>
              </a:rPr>
              <a:t>Otočenie roviny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jej smerovej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roviny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do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priemetne </a:t>
            </a:r>
          </a:p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(prvý spôsob – pomocou spádovej priamky)</a:t>
            </a:r>
            <a:endParaRPr lang="sk-SK" sz="1400" b="1" dirty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52" name="Line 37"/>
          <p:cNvSpPr>
            <a:spLocks noChangeShapeType="1"/>
          </p:cNvSpPr>
          <p:nvPr/>
        </p:nvSpPr>
        <p:spPr bwMode="auto">
          <a:xfrm flipV="1">
            <a:off x="2411413" y="830089"/>
            <a:ext cx="0" cy="155093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Rovná spojnica 103"/>
          <p:cNvCxnSpPr>
            <a:stCxn id="26629" idx="1"/>
          </p:cNvCxnSpPr>
          <p:nvPr/>
        </p:nvCxnSpPr>
        <p:spPr>
          <a:xfrm flipH="1">
            <a:off x="1858062" y="3252877"/>
            <a:ext cx="1618610" cy="803932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3" name="Text Box 39"/>
          <p:cNvSpPr txBox="1">
            <a:spLocks noChangeArrowheads="1"/>
          </p:cNvSpPr>
          <p:nvPr/>
        </p:nvSpPr>
        <p:spPr bwMode="auto">
          <a:xfrm>
            <a:off x="2382284" y="1077804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57" name="Text Box 43"/>
          <p:cNvSpPr txBox="1">
            <a:spLocks noChangeArrowheads="1"/>
          </p:cNvSpPr>
          <p:nvPr/>
        </p:nvSpPr>
        <p:spPr bwMode="auto">
          <a:xfrm>
            <a:off x="1493982" y="6020982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Rovná spojnica 74"/>
          <p:cNvCxnSpPr/>
          <p:nvPr/>
        </p:nvCxnSpPr>
        <p:spPr>
          <a:xfrm flipV="1">
            <a:off x="787750" y="3599078"/>
            <a:ext cx="2539852" cy="19220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bdĺžnik 75"/>
          <p:cNvSpPr/>
          <p:nvPr/>
        </p:nvSpPr>
        <p:spPr>
          <a:xfrm>
            <a:off x="760680" y="5447829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02" name="Text Box 89"/>
          <p:cNvSpPr txBox="1">
            <a:spLocks noChangeArrowheads="1"/>
          </p:cNvSpPr>
          <p:nvPr/>
        </p:nvSpPr>
        <p:spPr bwMode="auto">
          <a:xfrm>
            <a:off x="1649832" y="4764023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Oval 41"/>
          <p:cNvSpPr>
            <a:spLocks noChangeArrowheads="1"/>
          </p:cNvSpPr>
          <p:nvPr/>
        </p:nvSpPr>
        <p:spPr bwMode="auto">
          <a:xfrm flipV="1">
            <a:off x="1819885" y="4037831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 Box 42"/>
          <p:cNvSpPr txBox="1">
            <a:spLocks noChangeArrowheads="1"/>
          </p:cNvSpPr>
          <p:nvPr/>
        </p:nvSpPr>
        <p:spPr bwMode="auto">
          <a:xfrm>
            <a:off x="1793452" y="3984744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BlokTextu 51"/>
          <p:cNvSpPr txBox="1"/>
          <p:nvPr/>
        </p:nvSpPr>
        <p:spPr>
          <a:xfrm>
            <a:off x="4283968" y="612232"/>
            <a:ext cx="48600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/>
              <a:t>Nech je daná rovina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, jej smerová rovina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a bod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  <a:r>
              <a:rPr lang="sk-SK" sz="1400" b="1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53" name="Text Box 89"/>
          <p:cNvSpPr txBox="1">
            <a:spLocks noChangeArrowheads="1"/>
          </p:cNvSpPr>
          <p:nvPr/>
        </p:nvSpPr>
        <p:spPr bwMode="auto">
          <a:xfrm>
            <a:off x="1891440" y="4752548"/>
            <a:ext cx="5998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V="1">
            <a:off x="2411413" y="2414414"/>
            <a:ext cx="0" cy="79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45" name="Line 26"/>
          <p:cNvSpPr>
            <a:spLocks noChangeShapeType="1"/>
          </p:cNvSpPr>
          <p:nvPr/>
        </p:nvSpPr>
        <p:spPr bwMode="auto">
          <a:xfrm>
            <a:off x="2411413" y="3221173"/>
            <a:ext cx="10800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Freeform 24"/>
          <p:cNvSpPr>
            <a:spLocks/>
          </p:cNvSpPr>
          <p:nvPr/>
        </p:nvSpPr>
        <p:spPr bwMode="auto">
          <a:xfrm>
            <a:off x="1255438" y="1700783"/>
            <a:ext cx="4033837" cy="3240087"/>
          </a:xfrm>
          <a:custGeom>
            <a:avLst/>
            <a:gdLst>
              <a:gd name="T0" fmla="*/ 0 w 2541"/>
              <a:gd name="T1" fmla="*/ 1584325 h 2041"/>
              <a:gd name="T2" fmla="*/ 2160587 w 2541"/>
              <a:gd name="T3" fmla="*/ 3240087 h 2041"/>
              <a:gd name="T4" fmla="*/ 4033837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1" h="2041">
                <a:moveTo>
                  <a:pt x="0" y="998"/>
                </a:moveTo>
                <a:lnTo>
                  <a:pt x="1361" y="2041"/>
                </a:lnTo>
                <a:lnTo>
                  <a:pt x="2541" y="953"/>
                </a:lnTo>
                <a:lnTo>
                  <a:pt x="1316" y="0"/>
                </a:lnTo>
                <a:lnTo>
                  <a:pt x="0" y="998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4" name="BlokTextu 53"/>
          <p:cNvSpPr txBox="1"/>
          <p:nvPr/>
        </p:nvSpPr>
        <p:spPr>
          <a:xfrm>
            <a:off x="5364088" y="3246052"/>
            <a:ext cx="37079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Oto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čenie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smerovej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´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do priemetne:</a:t>
            </a:r>
          </a:p>
          <a:p>
            <a:r>
              <a:rPr lang="sk-SK" sz="1400" dirty="0" smtClean="0"/>
              <a:t>Smerovú rovinu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otočíme okolo </a:t>
            </a:r>
            <a:r>
              <a:rPr lang="sk-SK" sz="1400" dirty="0" err="1" smtClean="0">
                <a:sym typeface="Symbol"/>
              </a:rPr>
              <a:t>úbežnice</a:t>
            </a:r>
            <a:endParaRPr lang="sk-SK" sz="1400" dirty="0" smtClean="0">
              <a:sym typeface="Symbol"/>
            </a:endParaRPr>
          </a:p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do priemetne 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k-SK" sz="1400" dirty="0" smtClean="0">
                <a:sym typeface="Symbol"/>
              </a:rPr>
              <a:t>. Uhol otáčania je rovnaký ako pri otáčaní 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dirty="0" smtClean="0">
                <a:sym typeface="Symbol"/>
              </a:rPr>
              <a:t>Bod </a:t>
            </a:r>
            <a:r>
              <a:rPr lang="sk-SK" sz="1400" b="1" dirty="0" smtClean="0">
                <a:sym typeface="Symbol"/>
              </a:rPr>
              <a:t>S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sa otáča po kružnici </a:t>
            </a:r>
            <a:r>
              <a:rPr lang="sk-SK" sz="1400" b="1" dirty="0" err="1" smtClean="0">
                <a:sym typeface="Symbol"/>
              </a:rPr>
              <a:t>k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, ktorá leží v rovine trojuholníka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dirty="0" smtClean="0"/>
              <a:t>Stred kružnice</a:t>
            </a:r>
            <a:r>
              <a:rPr lang="sk-SK" sz="1400" b="1" baseline="-25000" dirty="0" smtClean="0"/>
              <a:t> </a:t>
            </a:r>
            <a:r>
              <a:rPr lang="sk-SK" sz="1400" b="1" dirty="0" err="1" smtClean="0">
                <a:sym typeface="Symbol"/>
              </a:rPr>
              <a:t>k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je bod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a jej polomer </a:t>
            </a:r>
            <a:r>
              <a:rPr lang="sk-SK" sz="1400" b="1" dirty="0" smtClean="0">
                <a:sym typeface="Symbol"/>
              </a:rPr>
              <a:t>r</a:t>
            </a:r>
            <a:r>
              <a:rPr lang="sk-SK" sz="1400" dirty="0" smtClean="0">
                <a:sym typeface="Symbol"/>
              </a:rPr>
              <a:t> sa rovná dĺžke prepony trojuholníka </a:t>
            </a:r>
            <a:r>
              <a:rPr lang="sk-SK" sz="1400" b="1" dirty="0" err="1" smtClean="0"/>
              <a:t>SHU</a:t>
            </a:r>
            <a:r>
              <a:rPr lang="sk-SK" sz="1400" b="1" baseline="30000" dirty="0" err="1" smtClean="0"/>
              <a:t>s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.</a:t>
            </a:r>
          </a:p>
          <a:p>
            <a:r>
              <a:rPr lang="sk-SK" sz="1400" dirty="0" smtClean="0"/>
              <a:t>Otočenú polohu bodu </a:t>
            </a:r>
            <a:r>
              <a:rPr lang="sk-SK" sz="1400" b="1" dirty="0" smtClean="0"/>
              <a:t>S </a:t>
            </a:r>
            <a:r>
              <a:rPr lang="sk-SK" sz="1400" dirty="0" smtClean="0"/>
              <a:t>označíme </a:t>
            </a:r>
            <a:r>
              <a:rPr lang="sk-SK" sz="1400" b="1" dirty="0" smtClean="0"/>
              <a:t>S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.</a:t>
            </a:r>
            <a:endParaRPr lang="sk-SK" sz="1400" dirty="0"/>
          </a:p>
        </p:txBody>
      </p:sp>
      <p:sp>
        <p:nvSpPr>
          <p:cNvPr id="58" name="Text Box 42"/>
          <p:cNvSpPr txBox="1">
            <a:spLocks noChangeArrowheads="1"/>
          </p:cNvSpPr>
          <p:nvPr/>
        </p:nvSpPr>
        <p:spPr bwMode="auto">
          <a:xfrm>
            <a:off x="1497143" y="5472784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Rovná spojnica 58"/>
          <p:cNvCxnSpPr>
            <a:stCxn id="26663" idx="0"/>
          </p:cNvCxnSpPr>
          <p:nvPr/>
        </p:nvCxnSpPr>
        <p:spPr>
          <a:xfrm flipH="1">
            <a:off x="1444978" y="1342294"/>
            <a:ext cx="969610" cy="465210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BlokTextu 59"/>
          <p:cNvSpPr txBox="1"/>
          <p:nvPr/>
        </p:nvSpPr>
        <p:spPr>
          <a:xfrm>
            <a:off x="5364088" y="5232292"/>
            <a:ext cx="38164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V priemetni 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platí: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Medzi stredovými priemetmi bodov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 ich otočenými polohami do priemetne platí 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vzťah perspektívnej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Stredom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bod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osou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stopa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a dvojica zodpovedajúcich si bodov je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dirty="0">
              <a:solidFill>
                <a:srgbClr val="FF0000"/>
              </a:solidFill>
            </a:endParaRPr>
          </a:p>
        </p:txBody>
      </p:sp>
      <p:grpSp>
        <p:nvGrpSpPr>
          <p:cNvPr id="3" name="Skupina 86"/>
          <p:cNvGrpSpPr/>
          <p:nvPr/>
        </p:nvGrpSpPr>
        <p:grpSpPr>
          <a:xfrm>
            <a:off x="1402098" y="4768620"/>
            <a:ext cx="571872" cy="338336"/>
            <a:chOff x="1619548" y="4665836"/>
            <a:chExt cx="571872" cy="338336"/>
          </a:xfrm>
        </p:grpSpPr>
        <p:sp>
          <p:nvSpPr>
            <p:cNvPr id="64" name="Oblúk 63"/>
            <p:cNvSpPr/>
            <p:nvPr/>
          </p:nvSpPr>
          <p:spPr>
            <a:xfrm rot="-1320000" flipH="1" flipV="1">
              <a:off x="1619548" y="4665836"/>
              <a:ext cx="571872" cy="338336"/>
            </a:xfrm>
            <a:prstGeom prst="arc">
              <a:avLst>
                <a:gd name="adj1" fmla="val 16332177"/>
                <a:gd name="adj2" fmla="val 0"/>
              </a:avLst>
            </a:prstGeom>
            <a:ln>
              <a:solidFill>
                <a:srgbClr val="00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65" name="Ovál 64"/>
            <p:cNvSpPr>
              <a:spLocks noChangeAspect="1"/>
            </p:cNvSpPr>
            <p:nvPr/>
          </p:nvSpPr>
          <p:spPr>
            <a:xfrm>
              <a:off x="1791127" y="4939970"/>
              <a:ext cx="23030" cy="2303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grpSp>
        <p:nvGrpSpPr>
          <p:cNvPr id="4" name="Skupina 75"/>
          <p:cNvGrpSpPr/>
          <p:nvPr/>
        </p:nvGrpSpPr>
        <p:grpSpPr>
          <a:xfrm flipH="1">
            <a:off x="2987824" y="6072777"/>
            <a:ext cx="171052" cy="92527"/>
            <a:chOff x="4838514" y="2924944"/>
            <a:chExt cx="171052" cy="92527"/>
          </a:xfrm>
        </p:grpSpPr>
        <p:cxnSp>
          <p:nvCxnSpPr>
            <p:cNvPr id="78" name="Rovná spojnica 77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Rovná spojnica 78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644" name="Line 25"/>
          <p:cNvSpPr>
            <a:spLocks noChangeShapeType="1"/>
          </p:cNvSpPr>
          <p:nvPr/>
        </p:nvSpPr>
        <p:spPr bwMode="auto">
          <a:xfrm>
            <a:off x="2411413" y="2414414"/>
            <a:ext cx="1946895" cy="1567769"/>
          </a:xfrm>
          <a:prstGeom prst="line">
            <a:avLst/>
          </a:prstGeom>
          <a:ln w="19050">
            <a:solidFill>
              <a:srgbClr val="0000FF"/>
            </a:solidFill>
            <a:headEnd type="oval" w="sm" len="sm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7" name="Text Box 15"/>
          <p:cNvSpPr txBox="1">
            <a:spLocks noChangeArrowheads="1"/>
          </p:cNvSpPr>
          <p:nvPr/>
        </p:nvSpPr>
        <p:spPr bwMode="auto">
          <a:xfrm>
            <a:off x="4139952" y="3500710"/>
            <a:ext cx="3433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s´</a:t>
            </a:r>
          </a:p>
        </p:txBody>
      </p:sp>
      <p:grpSp>
        <p:nvGrpSpPr>
          <p:cNvPr id="5" name="Skupina 75"/>
          <p:cNvGrpSpPr/>
          <p:nvPr/>
        </p:nvGrpSpPr>
        <p:grpSpPr>
          <a:xfrm flipH="1">
            <a:off x="3968900" y="3717032"/>
            <a:ext cx="171052" cy="92527"/>
            <a:chOff x="4838514" y="2924944"/>
            <a:chExt cx="171052" cy="92527"/>
          </a:xfrm>
        </p:grpSpPr>
        <p:cxnSp>
          <p:nvCxnSpPr>
            <p:cNvPr id="81" name="Rovná spojnica 80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Rovná spojnica 81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Oval 31"/>
          <p:cNvSpPr>
            <a:spLocks noChangeArrowheads="1"/>
          </p:cNvSpPr>
          <p:nvPr/>
        </p:nvSpPr>
        <p:spPr bwMode="auto">
          <a:xfrm flipV="1">
            <a:off x="1523201" y="4903531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41"/>
          <p:cNvSpPr>
            <a:spLocks noChangeArrowheads="1"/>
          </p:cNvSpPr>
          <p:nvPr/>
        </p:nvSpPr>
        <p:spPr bwMode="auto">
          <a:xfrm flipV="1">
            <a:off x="1520545" y="550330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Rovná spojnica 72"/>
          <p:cNvCxnSpPr/>
          <p:nvPr/>
        </p:nvCxnSpPr>
        <p:spPr>
          <a:xfrm flipV="1">
            <a:off x="251520" y="1268463"/>
            <a:ext cx="3672408" cy="27791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BlokTextu 84"/>
          <p:cNvSpPr txBox="1"/>
          <p:nvPr/>
        </p:nvSpPr>
        <p:spPr>
          <a:xfrm>
            <a:off x="5364088" y="836712"/>
            <a:ext cx="352839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009900"/>
                </a:solidFill>
                <a:sym typeface="Symbol"/>
              </a:rPr>
              <a:t>Oto</a:t>
            </a:r>
            <a:r>
              <a:rPr lang="sk-SK" sz="1400" dirty="0" err="1" smtClean="0">
                <a:solidFill>
                  <a:srgbClr val="009900"/>
                </a:solidFill>
                <a:sym typeface="Symbol"/>
              </a:rPr>
              <a:t>čenie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 roviny </a:t>
            </a:r>
            <a:r>
              <a:rPr lang="sk-SK" sz="1400" b="1" dirty="0" smtClean="0">
                <a:solidFill>
                  <a:srgbClr val="0099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009900"/>
                </a:solidFill>
                <a:sym typeface="Symbol"/>
              </a:rPr>
              <a:t>do priemetne pomocou spádovej priamky:</a:t>
            </a:r>
          </a:p>
          <a:p>
            <a:r>
              <a:rPr lang="sk-SK" sz="1400" dirty="0" smtClean="0">
                <a:sym typeface="Symbol"/>
              </a:rPr>
              <a:t>Rovinu </a:t>
            </a:r>
            <a:r>
              <a:rPr lang="sk-SK" sz="1400" b="1" dirty="0" smtClean="0">
                <a:sym typeface="Symbol"/>
              </a:rPr>
              <a:t> </a:t>
            </a:r>
            <a:r>
              <a:rPr lang="sk-SK" sz="1400" dirty="0" smtClean="0">
                <a:sym typeface="Symbol"/>
              </a:rPr>
              <a:t> otočíme okolo jej stopy </a:t>
            </a:r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 </a:t>
            </a:r>
            <a:r>
              <a:rPr lang="sk-SK" sz="1400" dirty="0" smtClean="0">
                <a:sym typeface="Symbol"/>
              </a:rPr>
              <a:t>do priemetne </a:t>
            </a:r>
            <a:r>
              <a:rPr lang="en-US" sz="1400" b="1" dirty="0" smtClean="0"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k-SK" sz="1400" dirty="0" smtClean="0">
                <a:sym typeface="Symbol"/>
              </a:rPr>
              <a:t>. Bodom </a:t>
            </a:r>
            <a:r>
              <a:rPr lang="sk-SK" sz="1400" b="1" dirty="0" smtClean="0">
                <a:sym typeface="Symbol"/>
              </a:rPr>
              <a:t>A </a:t>
            </a:r>
            <a:r>
              <a:rPr lang="en-US" sz="1400" dirty="0" err="1" smtClean="0">
                <a:sym typeface="Symbol"/>
              </a:rPr>
              <a:t>zostroj</a:t>
            </a:r>
            <a:r>
              <a:rPr lang="sk-SK" sz="1400" dirty="0" err="1" smtClean="0">
                <a:sym typeface="Symbol"/>
              </a:rPr>
              <a:t>íme</a:t>
            </a:r>
            <a:r>
              <a:rPr lang="sk-SK" sz="1400" dirty="0" smtClean="0">
                <a:sym typeface="Symbol"/>
              </a:rPr>
              <a:t> spádovú priamku </a:t>
            </a:r>
            <a:r>
              <a:rPr lang="sk-SK" sz="1400" b="1" dirty="0" smtClean="0">
                <a:sym typeface="Symbol"/>
              </a:rPr>
              <a:t>s </a:t>
            </a:r>
            <a:r>
              <a:rPr lang="sk-SK" sz="1400" dirty="0" smtClean="0">
                <a:sym typeface="Symbol"/>
              </a:rPr>
              <a:t>roviny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 </a:t>
            </a:r>
            <a:r>
              <a:rPr lang="sk-SK" sz="1400" dirty="0" err="1" smtClean="0">
                <a:sym typeface="Symbol"/>
              </a:rPr>
              <a:t>Stopník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spádovej priamky</a:t>
            </a:r>
            <a:r>
              <a:rPr lang="en-US" sz="1400" dirty="0" smtClean="0">
                <a:sym typeface="Symbol"/>
              </a:rPr>
              <a:t>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je totožný so svojou otočenou polohou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. Otočená poloha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spádovej priamky </a:t>
            </a:r>
            <a:r>
              <a:rPr lang="sk-SK" sz="1400" b="1" dirty="0" smtClean="0">
                <a:sym typeface="Symbol"/>
              </a:rPr>
              <a:t>s </a:t>
            </a:r>
            <a:r>
              <a:rPr lang="sk-SK" sz="1400" dirty="0" smtClean="0">
                <a:sym typeface="Symbol"/>
              </a:rPr>
              <a:t>je kolmá na stopu </a:t>
            </a:r>
            <a:r>
              <a:rPr lang="sk-SK" sz="1400" b="1" dirty="0" smtClean="0">
                <a:sym typeface="Symbol"/>
              </a:rPr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en-US" sz="1400" dirty="0" smtClean="0">
                <a:sym typeface="Symbol"/>
              </a:rPr>
              <a:t>. 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smtClean="0">
                <a:sym typeface="Symbol"/>
              </a:rPr>
              <a:t>  s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.</a:t>
            </a:r>
            <a:endParaRPr lang="en-US" sz="1400" dirty="0" smtClean="0">
              <a:sym typeface="Symbol"/>
            </a:endParaRPr>
          </a:p>
          <a:p>
            <a:r>
              <a:rPr lang="en-US" sz="1400" dirty="0" err="1" smtClean="0">
                <a:sym typeface="Symbol"/>
              </a:rPr>
              <a:t>Bod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b="1" dirty="0" smtClean="0">
                <a:sym typeface="Symbol"/>
              </a:rPr>
              <a:t>A </a:t>
            </a:r>
            <a:r>
              <a:rPr lang="en-US" sz="1400" dirty="0" err="1" smtClean="0">
                <a:sym typeface="Symbol"/>
              </a:rPr>
              <a:t>sa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dirty="0" err="1" smtClean="0">
                <a:sym typeface="Symbol"/>
              </a:rPr>
              <a:t>ot</a:t>
            </a:r>
            <a:r>
              <a:rPr lang="sk-SK" sz="1400" dirty="0" err="1" smtClean="0">
                <a:sym typeface="Symbol"/>
              </a:rPr>
              <a:t>áča</a:t>
            </a:r>
            <a:r>
              <a:rPr lang="sk-SK" sz="1400" dirty="0" smtClean="0">
                <a:sym typeface="Symbol"/>
              </a:rPr>
              <a:t> po kružnici </a:t>
            </a:r>
            <a:r>
              <a:rPr lang="sk-SK" sz="1400" b="1" dirty="0" err="1" smtClean="0">
                <a:sym typeface="Symbol"/>
              </a:rPr>
              <a:t>k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so stredom v bode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s</a:t>
            </a:r>
            <a:r>
              <a:rPr lang="en-US" sz="1400" b="1" dirty="0" smtClean="0">
                <a:sym typeface="Symbol"/>
              </a:rPr>
              <a:t> </a:t>
            </a:r>
            <a:r>
              <a:rPr lang="en-US" sz="1400" dirty="0" smtClean="0">
                <a:sym typeface="Symbol"/>
              </a:rPr>
              <a:t>a s </a:t>
            </a:r>
            <a:r>
              <a:rPr lang="en-US" sz="1400" dirty="0" err="1" smtClean="0">
                <a:sym typeface="Symbol"/>
              </a:rPr>
              <a:t>polomerom</a:t>
            </a:r>
            <a:r>
              <a:rPr lang="en-US" sz="1400" dirty="0" smtClean="0">
                <a:sym typeface="Symbol"/>
              </a:rPr>
              <a:t> </a:t>
            </a:r>
            <a:r>
              <a:rPr lang="en-US" sz="1400" b="1" dirty="0" err="1" smtClean="0">
                <a:sym typeface="Symbol"/>
              </a:rPr>
              <a:t>r</a:t>
            </a:r>
            <a:r>
              <a:rPr lang="en-US" sz="1400" b="1" baseline="30000" dirty="0" err="1" smtClean="0">
                <a:sym typeface="Symbol"/>
              </a:rPr>
              <a:t>A</a:t>
            </a:r>
            <a:r>
              <a:rPr lang="en-US" sz="1400" b="1" baseline="30000" dirty="0" smtClean="0">
                <a:sym typeface="Symbol"/>
              </a:rPr>
              <a:t>  </a:t>
            </a:r>
            <a:r>
              <a:rPr lang="en-US" sz="1400" dirty="0" smtClean="0">
                <a:sym typeface="Symbol"/>
              </a:rPr>
              <a:t>= </a:t>
            </a:r>
            <a:r>
              <a:rPr lang="en-US" sz="1400" b="1" dirty="0" smtClean="0">
                <a:sym typeface="Symbol"/>
              </a:rPr>
              <a:t>AP</a:t>
            </a:r>
            <a:r>
              <a:rPr lang="en-US" sz="1400" b="1" baseline="30000" dirty="0" smtClean="0">
                <a:sym typeface="Symbol"/>
              </a:rPr>
              <a:t>s</a:t>
            </a:r>
            <a:r>
              <a:rPr lang="en-US" sz="1400" dirty="0" smtClean="0">
                <a:sym typeface="Symbol"/>
              </a:rPr>
              <a:t>.</a:t>
            </a:r>
            <a:endParaRPr lang="sk-SK" sz="1400" b="1" dirty="0"/>
          </a:p>
        </p:txBody>
      </p: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4643438" y="3062114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  <a:sym typeface="Symbol" pitchFamily="18" charset="2"/>
              </a:rPr>
              <a:t>´</a:t>
            </a:r>
          </a:p>
        </p:txBody>
      </p:sp>
      <p:sp>
        <p:nvSpPr>
          <p:cNvPr id="26658" name="AutoShape 44"/>
          <p:cNvSpPr>
            <a:spLocks/>
          </p:cNvSpPr>
          <p:nvPr/>
        </p:nvSpPr>
        <p:spPr bwMode="auto">
          <a:xfrm rot="7699286">
            <a:off x="2916487" y="2084777"/>
            <a:ext cx="215465" cy="1330964"/>
          </a:xfrm>
          <a:prstGeom prst="leftBrace">
            <a:avLst>
              <a:gd name="adj1" fmla="val 371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BlokTextu 69"/>
          <p:cNvSpPr txBox="1"/>
          <p:nvPr/>
        </p:nvSpPr>
        <p:spPr>
          <a:xfrm>
            <a:off x="3038570" y="2433503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r</a:t>
            </a:r>
            <a:endParaRPr lang="sk-SK" sz="1400" b="1" dirty="0"/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31640" y="1608757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  <a:sym typeface="Symbol"/>
              </a:rPr>
              <a:t>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59" name="AutoShape 45"/>
          <p:cNvSpPr>
            <a:spLocks/>
          </p:cNvSpPr>
          <p:nvPr/>
        </p:nvSpPr>
        <p:spPr bwMode="auto">
          <a:xfrm rot="10800000" flipH="1">
            <a:off x="2231563" y="1340767"/>
            <a:ext cx="209096" cy="1040535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BlokTextu 68"/>
          <p:cNvSpPr txBox="1"/>
          <p:nvPr/>
        </p:nvSpPr>
        <p:spPr>
          <a:xfrm>
            <a:off x="1994147" y="1661160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r</a:t>
            </a:r>
            <a:endParaRPr lang="sk-SK" sz="1400" b="1" dirty="0"/>
          </a:p>
        </p:txBody>
      </p:sp>
      <p:grpSp>
        <p:nvGrpSpPr>
          <p:cNvPr id="6" name="Skupina 86"/>
          <p:cNvGrpSpPr/>
          <p:nvPr/>
        </p:nvGrpSpPr>
        <p:grpSpPr>
          <a:xfrm>
            <a:off x="2247666" y="2265986"/>
            <a:ext cx="571872" cy="338336"/>
            <a:chOff x="1619548" y="4665836"/>
            <a:chExt cx="571872" cy="338336"/>
          </a:xfrm>
        </p:grpSpPr>
        <p:sp>
          <p:nvSpPr>
            <p:cNvPr id="67" name="Oblúk 66"/>
            <p:cNvSpPr/>
            <p:nvPr/>
          </p:nvSpPr>
          <p:spPr>
            <a:xfrm rot="-1320000" flipH="1" flipV="1">
              <a:off x="1619548" y="4665836"/>
              <a:ext cx="571872" cy="338336"/>
            </a:xfrm>
            <a:prstGeom prst="arc">
              <a:avLst>
                <a:gd name="adj1" fmla="val 16332177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vál 71"/>
            <p:cNvSpPr>
              <a:spLocks noChangeAspect="1"/>
            </p:cNvSpPr>
            <p:nvPr/>
          </p:nvSpPr>
          <p:spPr>
            <a:xfrm>
              <a:off x="1791127" y="4939970"/>
              <a:ext cx="23030" cy="230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98" name="Oblúk 97"/>
          <p:cNvSpPr/>
          <p:nvPr/>
        </p:nvSpPr>
        <p:spPr>
          <a:xfrm>
            <a:off x="2062564" y="2889630"/>
            <a:ext cx="685874" cy="685874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9" name="Ovál 98"/>
          <p:cNvSpPr>
            <a:spLocks noChangeAspect="1"/>
          </p:cNvSpPr>
          <p:nvPr/>
        </p:nvSpPr>
        <p:spPr>
          <a:xfrm>
            <a:off x="2532375" y="3067278"/>
            <a:ext cx="23030" cy="230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9" name="Zástupný symbol čísla snímky 8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5</a:t>
            </a:fld>
            <a:endParaRPr lang="sk-SK" dirty="0"/>
          </a:p>
        </p:txBody>
      </p:sp>
      <p:sp>
        <p:nvSpPr>
          <p:cNvPr id="80" name="Oblúk 79"/>
          <p:cNvSpPr/>
          <p:nvPr/>
        </p:nvSpPr>
        <p:spPr>
          <a:xfrm rot="3158867">
            <a:off x="980956" y="1548901"/>
            <a:ext cx="2870525" cy="1722783"/>
          </a:xfrm>
          <a:prstGeom prst="arc">
            <a:avLst>
              <a:gd name="adj1" fmla="val 13069615"/>
              <a:gd name="adj2" fmla="val 20771455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 flipV="1">
            <a:off x="2385110" y="319711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bdĺžnik 76"/>
          <p:cNvSpPr/>
          <p:nvPr/>
        </p:nvSpPr>
        <p:spPr>
          <a:xfrm>
            <a:off x="63503" y="358521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sp>
        <p:nvSpPr>
          <p:cNvPr id="93" name="Text Box 92"/>
          <p:cNvSpPr txBox="1">
            <a:spLocks noChangeArrowheads="1"/>
          </p:cNvSpPr>
          <p:nvPr/>
        </p:nvSpPr>
        <p:spPr bwMode="auto">
          <a:xfrm>
            <a:off x="1419527" y="4176019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7" name="Rovná spojnica 96"/>
          <p:cNvCxnSpPr/>
          <p:nvPr/>
        </p:nvCxnSpPr>
        <p:spPr>
          <a:xfrm flipH="1">
            <a:off x="450933" y="4365104"/>
            <a:ext cx="781704" cy="388257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3" name="Oval 38"/>
          <p:cNvSpPr>
            <a:spLocks noChangeArrowheads="1"/>
          </p:cNvSpPr>
          <p:nvPr/>
        </p:nvSpPr>
        <p:spPr bwMode="auto">
          <a:xfrm flipV="1">
            <a:off x="2378075" y="1270294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Oblúk 106"/>
          <p:cNvSpPr/>
          <p:nvPr/>
        </p:nvSpPr>
        <p:spPr>
          <a:xfrm rot="3158867">
            <a:off x="700176" y="99328"/>
            <a:ext cx="5265114" cy="3159927"/>
          </a:xfrm>
          <a:prstGeom prst="arc">
            <a:avLst>
              <a:gd name="adj1" fmla="val 18776551"/>
              <a:gd name="adj2" fmla="val 20691996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Oblúk 111"/>
          <p:cNvSpPr/>
          <p:nvPr/>
        </p:nvSpPr>
        <p:spPr>
          <a:xfrm rot="3158867">
            <a:off x="276857" y="2677463"/>
            <a:ext cx="2003538" cy="1202450"/>
          </a:xfrm>
          <a:prstGeom prst="arc">
            <a:avLst>
              <a:gd name="adj1" fmla="val 6324430"/>
              <a:gd name="adj2" fmla="val 9610523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Oblúk 113"/>
          <p:cNvSpPr/>
          <p:nvPr/>
        </p:nvSpPr>
        <p:spPr>
          <a:xfrm rot="3158867">
            <a:off x="671954" y="1990217"/>
            <a:ext cx="5265114" cy="3159927"/>
          </a:xfrm>
          <a:prstGeom prst="arc">
            <a:avLst>
              <a:gd name="adj1" fmla="val 19002834"/>
              <a:gd name="adj2" fmla="val 20691996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Oblúk 116"/>
          <p:cNvSpPr/>
          <p:nvPr/>
        </p:nvSpPr>
        <p:spPr>
          <a:xfrm rot="3158867">
            <a:off x="-179748" y="4274427"/>
            <a:ext cx="2902269" cy="1741835"/>
          </a:xfrm>
          <a:prstGeom prst="arc">
            <a:avLst>
              <a:gd name="adj1" fmla="val 6324430"/>
              <a:gd name="adj2" fmla="val 9807272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Oblúk 119"/>
          <p:cNvSpPr/>
          <p:nvPr/>
        </p:nvSpPr>
        <p:spPr>
          <a:xfrm rot="3158867">
            <a:off x="790613" y="4492714"/>
            <a:ext cx="1494945" cy="897210"/>
          </a:xfrm>
          <a:prstGeom prst="arc">
            <a:avLst>
              <a:gd name="adj1" fmla="val 2150328"/>
              <a:gd name="adj2" fmla="val 10035711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Text Box 32"/>
          <p:cNvSpPr txBox="1">
            <a:spLocks noChangeArrowheads="1"/>
          </p:cNvSpPr>
          <p:nvPr/>
        </p:nvSpPr>
        <p:spPr bwMode="auto">
          <a:xfrm>
            <a:off x="900998" y="4161897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6647" name="Oval 31"/>
          <p:cNvSpPr>
            <a:spLocks noChangeArrowheads="1"/>
          </p:cNvSpPr>
          <p:nvPr/>
        </p:nvSpPr>
        <p:spPr bwMode="auto">
          <a:xfrm flipV="1">
            <a:off x="963558" y="4451497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4" name="Rovná spojnica 123"/>
          <p:cNvCxnSpPr/>
          <p:nvPr/>
        </p:nvCxnSpPr>
        <p:spPr>
          <a:xfrm flipH="1">
            <a:off x="1259633" y="4077072"/>
            <a:ext cx="551390" cy="273865"/>
          </a:xfrm>
          <a:prstGeom prst="line">
            <a:avLst/>
          </a:prstGeom>
          <a:ln w="12700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BlokTextu 54"/>
          <p:cNvSpPr txBox="1"/>
          <p:nvPr/>
        </p:nvSpPr>
        <p:spPr>
          <a:xfrm>
            <a:off x="3551374" y="26584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endParaRPr lang="sk-SK" sz="1400" b="1" dirty="0"/>
          </a:p>
        </p:txBody>
      </p:sp>
      <p:sp>
        <p:nvSpPr>
          <p:cNvPr id="26628" name="Oval 3"/>
          <p:cNvSpPr>
            <a:spLocks noChangeArrowheads="1"/>
          </p:cNvSpPr>
          <p:nvPr/>
        </p:nvSpPr>
        <p:spPr bwMode="auto">
          <a:xfrm flipV="1">
            <a:off x="3454394" y="323826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3476672" y="3098988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90" name="BlokTextu 89"/>
          <p:cNvSpPr txBox="1"/>
          <p:nvPr/>
        </p:nvSpPr>
        <p:spPr>
          <a:xfrm>
            <a:off x="761400" y="4938384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A</a:t>
            </a:r>
            <a:endParaRPr lang="sk-SK" sz="1400" b="1" dirty="0"/>
          </a:p>
        </p:txBody>
      </p:sp>
      <p:grpSp>
        <p:nvGrpSpPr>
          <p:cNvPr id="86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88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1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92" name="AutoShape 44"/>
          <p:cNvSpPr>
            <a:spLocks/>
          </p:cNvSpPr>
          <p:nvPr/>
        </p:nvSpPr>
        <p:spPr bwMode="auto">
          <a:xfrm rot="7699286" flipH="1" flipV="1">
            <a:off x="1161562" y="4409893"/>
            <a:ext cx="132742" cy="704180"/>
          </a:xfrm>
          <a:prstGeom prst="leftBrace">
            <a:avLst>
              <a:gd name="adj1" fmla="val 371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BlokTextu 93"/>
          <p:cNvSpPr txBox="1"/>
          <p:nvPr/>
        </p:nvSpPr>
        <p:spPr>
          <a:xfrm>
            <a:off x="941597" y="4708076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r</a:t>
            </a:r>
            <a:r>
              <a:rPr lang="en-US" sz="1400" b="1" baseline="30000" dirty="0" smtClean="0"/>
              <a:t>A</a:t>
            </a:r>
            <a:endParaRPr lang="sk-SK" sz="1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6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7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26654" grpId="0" animBg="1"/>
      <p:bldP spid="26635" grpId="0" animBg="1"/>
      <p:bldP spid="26636" grpId="0"/>
      <p:bldP spid="26638" grpId="0"/>
      <p:bldP spid="26642" grpId="0" animBg="1"/>
      <p:bldP spid="26652" grpId="0" animBg="1"/>
      <p:bldP spid="26653" grpId="0"/>
      <p:bldP spid="26657" grpId="0"/>
      <p:bldP spid="102" grpId="0"/>
      <p:bldP spid="53" grpId="0"/>
      <p:bldP spid="26633" grpId="0" animBg="1"/>
      <p:bldP spid="54" grpId="0"/>
      <p:bldP spid="58" grpId="0"/>
      <p:bldP spid="60" grpId="0"/>
      <p:bldP spid="26644" grpId="0" animBg="1"/>
      <p:bldP spid="26637" grpId="0"/>
      <p:bldP spid="62" grpId="0" animBg="1"/>
      <p:bldP spid="57" grpId="0" animBg="1"/>
      <p:bldP spid="85" grpId="0"/>
      <p:bldP spid="26658" grpId="0" animBg="1"/>
      <p:bldP spid="70" grpId="0"/>
      <p:bldP spid="26659" grpId="0" animBg="1"/>
      <p:bldP spid="69" grpId="0"/>
      <p:bldP spid="98" grpId="0" animBg="1"/>
      <p:bldP spid="99" grpId="0" animBg="1"/>
      <p:bldP spid="80" grpId="0" animBg="1"/>
      <p:bldP spid="93" grpId="0"/>
      <p:bldP spid="26663" grpId="0" animBg="1"/>
      <p:bldP spid="107" grpId="0" animBg="1"/>
      <p:bldP spid="112" grpId="0" animBg="1"/>
      <p:bldP spid="114" grpId="0" animBg="1"/>
      <p:bldP spid="117" grpId="0" animBg="1"/>
      <p:bldP spid="120" grpId="0" animBg="1"/>
      <p:bldP spid="55" grpId="0"/>
      <p:bldP spid="90" grpId="0"/>
      <p:bldP spid="92" grpId="0" animBg="1"/>
      <p:bldP spid="9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Rovná spojnica 80"/>
          <p:cNvCxnSpPr/>
          <p:nvPr/>
        </p:nvCxnSpPr>
        <p:spPr>
          <a:xfrm rot="10800000" flipV="1">
            <a:off x="6253612" y="2499700"/>
            <a:ext cx="794888" cy="756000"/>
          </a:xfrm>
          <a:prstGeom prst="line">
            <a:avLst/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Rovná spojnica 71"/>
          <p:cNvCxnSpPr/>
          <p:nvPr/>
        </p:nvCxnSpPr>
        <p:spPr>
          <a:xfrm flipV="1">
            <a:off x="5668904" y="4854398"/>
            <a:ext cx="543620" cy="472850"/>
          </a:xfrm>
          <a:prstGeom prst="line">
            <a:avLst/>
          </a:prstGeom>
          <a:ln>
            <a:solidFill>
              <a:srgbClr val="0033CC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Voľná forma 93"/>
          <p:cNvSpPr/>
          <p:nvPr/>
        </p:nvSpPr>
        <p:spPr>
          <a:xfrm>
            <a:off x="6228784" y="3281881"/>
            <a:ext cx="1077363" cy="362139"/>
          </a:xfrm>
          <a:custGeom>
            <a:avLst/>
            <a:gdLst>
              <a:gd name="connsiteX0" fmla="*/ 4527 w 1077363"/>
              <a:gd name="connsiteY0" fmla="*/ 0 h 362139"/>
              <a:gd name="connsiteX1" fmla="*/ 0 w 1077363"/>
              <a:gd name="connsiteY1" fmla="*/ 353085 h 362139"/>
              <a:gd name="connsiteX2" fmla="*/ 1077363 w 1077363"/>
              <a:gd name="connsiteY2" fmla="*/ 362139 h 362139"/>
              <a:gd name="connsiteX3" fmla="*/ 4527 w 1077363"/>
              <a:gd name="connsiteY3" fmla="*/ 0 h 3621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363" h="362139">
                <a:moveTo>
                  <a:pt x="4527" y="0"/>
                </a:moveTo>
                <a:lnTo>
                  <a:pt x="0" y="353085"/>
                </a:lnTo>
                <a:lnTo>
                  <a:pt x="1077363" y="362139"/>
                </a:lnTo>
                <a:lnTo>
                  <a:pt x="4527" y="0"/>
                </a:lnTo>
                <a:close/>
              </a:path>
            </a:pathLst>
          </a:custGeom>
          <a:solidFill>
            <a:srgbClr val="FF00FF">
              <a:alpha val="25098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sk-SK" sz="14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čísla snímky 1"/>
          <p:cNvSpPr txBox="1">
            <a:spLocks/>
          </p:cNvSpPr>
          <p:nvPr/>
        </p:nvSpPr>
        <p:spPr>
          <a:xfrm>
            <a:off x="8830622" y="6516000"/>
            <a:ext cx="284052" cy="307777"/>
          </a:xfrm>
          <a:prstGeom prst="rect">
            <a:avLst/>
          </a:prstGeom>
        </p:spPr>
        <p:txBody>
          <a:bodyPr vert="horz" wrap="none" lIns="91440" tIns="45720" rIns="91440" bIns="45720" rtlCol="0" anchor="b" anchorCtr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D5BB9D-2151-4B73-8CB6-29CE2E5BD535}" type="slidenum">
              <a:rPr kumimoji="0" lang="sk-SK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k-SK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4" name="Rovná spojnica 3"/>
          <p:cNvCxnSpPr/>
          <p:nvPr/>
        </p:nvCxnSpPr>
        <p:spPr>
          <a:xfrm>
            <a:off x="6228730" y="1124744"/>
            <a:ext cx="0" cy="551554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BlokTextu 5"/>
          <p:cNvSpPr txBox="1"/>
          <p:nvPr/>
        </p:nvSpPr>
        <p:spPr>
          <a:xfrm>
            <a:off x="6244860" y="908720"/>
            <a:ext cx="28405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</a:t>
            </a:r>
            <a:endParaRPr lang="sk-SK" sz="1400" b="1" dirty="0"/>
          </a:p>
        </p:txBody>
      </p:sp>
      <p:sp>
        <p:nvSpPr>
          <p:cNvPr id="9" name="BlokTextu 8"/>
          <p:cNvSpPr txBox="1"/>
          <p:nvPr/>
        </p:nvSpPr>
        <p:spPr>
          <a:xfrm>
            <a:off x="6197718" y="361772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H</a:t>
            </a:r>
            <a:endParaRPr lang="sk-SK" sz="1400" b="1" dirty="0"/>
          </a:p>
        </p:txBody>
      </p:sp>
      <p:sp>
        <p:nvSpPr>
          <p:cNvPr id="10" name="BlokTextu 9"/>
          <p:cNvSpPr txBox="1"/>
          <p:nvPr/>
        </p:nvSpPr>
        <p:spPr>
          <a:xfrm>
            <a:off x="7370148" y="3479240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endParaRPr lang="sk-SK" sz="1400" b="1" dirty="0"/>
          </a:p>
        </p:txBody>
      </p:sp>
      <p:sp>
        <p:nvSpPr>
          <p:cNvPr id="16" name="BlokTextu 15"/>
          <p:cNvSpPr txBox="1"/>
          <p:nvPr/>
        </p:nvSpPr>
        <p:spPr>
          <a:xfrm>
            <a:off x="5873754" y="3930141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21" name="Ovál 20"/>
          <p:cNvSpPr>
            <a:spLocks noChangeAspect="1"/>
          </p:cNvSpPr>
          <p:nvPr/>
        </p:nvSpPr>
        <p:spPr>
          <a:xfrm>
            <a:off x="6210158" y="4190643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23" name="Rovná spojnica 22"/>
          <p:cNvCxnSpPr/>
          <p:nvPr/>
        </p:nvCxnSpPr>
        <p:spPr>
          <a:xfrm flipH="1" flipV="1">
            <a:off x="4365171" y="4172062"/>
            <a:ext cx="4095261" cy="1489187"/>
          </a:xfrm>
          <a:prstGeom prst="line">
            <a:avLst/>
          </a:prstGeom>
          <a:ln w="19050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ál 25"/>
          <p:cNvSpPr>
            <a:spLocks noChangeAspect="1"/>
          </p:cNvSpPr>
          <p:nvPr/>
        </p:nvSpPr>
        <p:spPr>
          <a:xfrm>
            <a:off x="5506864" y="4575008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7" name="BlokTextu 26"/>
          <p:cNvSpPr txBox="1"/>
          <p:nvPr/>
        </p:nvSpPr>
        <p:spPr>
          <a:xfrm>
            <a:off x="5436096" y="4633391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A</a:t>
            </a:r>
            <a:endParaRPr lang="sk-SK" sz="1400" b="1" dirty="0"/>
          </a:p>
        </p:txBody>
      </p:sp>
      <p:sp>
        <p:nvSpPr>
          <p:cNvPr id="33" name="Ovál 32"/>
          <p:cNvSpPr>
            <a:spLocks noChangeAspect="1"/>
          </p:cNvSpPr>
          <p:nvPr/>
        </p:nvSpPr>
        <p:spPr>
          <a:xfrm>
            <a:off x="6210158" y="4832015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5" name="Skupina 65"/>
          <p:cNvGrpSpPr/>
          <p:nvPr/>
        </p:nvGrpSpPr>
        <p:grpSpPr>
          <a:xfrm rot="5400000">
            <a:off x="7812551" y="3788849"/>
            <a:ext cx="144016" cy="144398"/>
            <a:chOff x="5364088" y="5301208"/>
            <a:chExt cx="144016" cy="144398"/>
          </a:xfrm>
        </p:grpSpPr>
        <p:cxnSp>
          <p:nvCxnSpPr>
            <p:cNvPr id="38" name="Rovná spojnica 37"/>
            <p:cNvCxnSpPr/>
            <p:nvPr/>
          </p:nvCxnSpPr>
          <p:spPr>
            <a:xfrm>
              <a:off x="5364088" y="5301208"/>
              <a:ext cx="144016" cy="720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ovná spojnica 38"/>
            <p:cNvCxnSpPr/>
            <p:nvPr/>
          </p:nvCxnSpPr>
          <p:spPr>
            <a:xfrm>
              <a:off x="5364088" y="5373598"/>
              <a:ext cx="144016" cy="720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BlokTextu 47"/>
          <p:cNvSpPr txBox="1"/>
          <p:nvPr/>
        </p:nvSpPr>
        <p:spPr>
          <a:xfrm>
            <a:off x="360000" y="612000"/>
            <a:ext cx="60195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“</a:t>
            </a:r>
            <a:r>
              <a:rPr lang="en-US" sz="1400" dirty="0" err="1" smtClean="0"/>
              <a:t>Poh</a:t>
            </a:r>
            <a:r>
              <a:rPr lang="sk-SK" sz="1400" dirty="0" smtClean="0"/>
              <a:t>ľ</a:t>
            </a:r>
            <a:r>
              <a:rPr lang="en-US" sz="1400" dirty="0" smtClean="0"/>
              <a:t>ad </a:t>
            </a:r>
            <a:r>
              <a:rPr lang="en-US" sz="1400" dirty="0" err="1" smtClean="0"/>
              <a:t>zboku</a:t>
            </a:r>
            <a:r>
              <a:rPr lang="en-US" sz="1400" dirty="0" smtClean="0"/>
              <a:t>”</a:t>
            </a:r>
            <a:r>
              <a:rPr lang="sk-SK" sz="1400" dirty="0" smtClean="0"/>
              <a:t>, t.</a:t>
            </a:r>
            <a:r>
              <a:rPr lang="en-US" sz="1400" dirty="0" smtClean="0"/>
              <a:t> </a:t>
            </a:r>
            <a:r>
              <a:rPr lang="sk-SK" sz="1400" dirty="0" smtClean="0"/>
              <a:t>j. ak sa priemetňa </a:t>
            </a:r>
            <a:r>
              <a:rPr lang="sk-SK" sz="1400" b="1" dirty="0" smtClean="0">
                <a:sym typeface="Symbol"/>
              </a:rPr>
              <a:t></a:t>
            </a:r>
            <a:r>
              <a:rPr lang="sk-SK" sz="1400" dirty="0" smtClean="0">
                <a:sym typeface="Symbol"/>
              </a:rPr>
              <a:t> aj rovina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dirty="0" smtClean="0"/>
              <a:t>premietajú do priamok</a:t>
            </a:r>
            <a:r>
              <a:rPr lang="en-US" sz="1400" dirty="0" smtClean="0"/>
              <a:t>.</a:t>
            </a:r>
            <a:endParaRPr lang="sk-SK" sz="1400" dirty="0"/>
          </a:p>
        </p:txBody>
      </p:sp>
      <p:sp>
        <p:nvSpPr>
          <p:cNvPr id="49" name="BlokTextu 48"/>
          <p:cNvSpPr txBox="1"/>
          <p:nvPr/>
        </p:nvSpPr>
        <p:spPr>
          <a:xfrm>
            <a:off x="360000" y="108000"/>
            <a:ext cx="51732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600" b="1" dirty="0" smtClean="0"/>
              <a:t>Otočenie roviny a jej smerovej roviny do priemetne</a:t>
            </a:r>
          </a:p>
        </p:txBody>
      </p:sp>
      <p:sp>
        <p:nvSpPr>
          <p:cNvPr id="52" name="BlokTextu 51"/>
          <p:cNvSpPr txBox="1"/>
          <p:nvPr/>
        </p:nvSpPr>
        <p:spPr>
          <a:xfrm>
            <a:off x="7937358" y="5501376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53" name="BlokTextu 52"/>
          <p:cNvSpPr txBox="1"/>
          <p:nvPr/>
        </p:nvSpPr>
        <p:spPr>
          <a:xfrm>
            <a:off x="7833163" y="3946544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´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54" name="Obdĺžnik 53"/>
          <p:cNvSpPr/>
          <p:nvPr/>
        </p:nvSpPr>
        <p:spPr>
          <a:xfrm>
            <a:off x="6185550" y="4921423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400" baseline="30000" dirty="0" smtClean="0">
                <a:solidFill>
                  <a:srgbClr val="FF0000"/>
                </a:solidFill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55" name="Obdĺžnik 54"/>
          <p:cNvSpPr/>
          <p:nvPr/>
        </p:nvSpPr>
        <p:spPr>
          <a:xfrm>
            <a:off x="5861072" y="3226480"/>
            <a:ext cx="3690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u</a:t>
            </a:r>
            <a:r>
              <a:rPr lang="sk-SK" sz="14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endParaRPr lang="sk-SK" sz="1400" b="1" dirty="0"/>
          </a:p>
        </p:txBody>
      </p:sp>
      <p:cxnSp>
        <p:nvCxnSpPr>
          <p:cNvPr id="56" name="Rovná spojnica 55"/>
          <p:cNvCxnSpPr/>
          <p:nvPr/>
        </p:nvCxnSpPr>
        <p:spPr>
          <a:xfrm flipH="1" flipV="1">
            <a:off x="4418381" y="2605950"/>
            <a:ext cx="3855110" cy="1401857"/>
          </a:xfrm>
          <a:prstGeom prst="line">
            <a:avLst/>
          </a:prstGeom>
          <a:ln w="19050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ál 56"/>
          <p:cNvSpPr>
            <a:spLocks noChangeAspect="1"/>
          </p:cNvSpPr>
          <p:nvPr/>
        </p:nvSpPr>
        <p:spPr>
          <a:xfrm>
            <a:off x="6210158" y="3248677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grpSp>
        <p:nvGrpSpPr>
          <p:cNvPr id="7" name="Skupina 65"/>
          <p:cNvGrpSpPr/>
          <p:nvPr/>
        </p:nvGrpSpPr>
        <p:grpSpPr>
          <a:xfrm rot="5400000">
            <a:off x="7812551" y="5373025"/>
            <a:ext cx="144016" cy="144398"/>
            <a:chOff x="5364088" y="5301208"/>
            <a:chExt cx="144016" cy="144398"/>
          </a:xfrm>
        </p:grpSpPr>
        <p:cxnSp>
          <p:nvCxnSpPr>
            <p:cNvPr id="59" name="Rovná spojnica 58"/>
            <p:cNvCxnSpPr/>
            <p:nvPr/>
          </p:nvCxnSpPr>
          <p:spPr>
            <a:xfrm>
              <a:off x="5364088" y="5301208"/>
              <a:ext cx="144016" cy="720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Rovná spojnica 59"/>
            <p:cNvCxnSpPr/>
            <p:nvPr/>
          </p:nvCxnSpPr>
          <p:spPr>
            <a:xfrm>
              <a:off x="5364088" y="5373598"/>
              <a:ext cx="144016" cy="72008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2" name="Rovná spojnica 61"/>
          <p:cNvCxnSpPr/>
          <p:nvPr/>
        </p:nvCxnSpPr>
        <p:spPr>
          <a:xfrm flipH="1">
            <a:off x="4644008" y="3352800"/>
            <a:ext cx="3182821" cy="17039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blúk 63"/>
          <p:cNvSpPr/>
          <p:nvPr/>
        </p:nvSpPr>
        <p:spPr>
          <a:xfrm>
            <a:off x="5486401" y="4092144"/>
            <a:ext cx="1483635" cy="1483635"/>
          </a:xfrm>
          <a:prstGeom prst="arc">
            <a:avLst>
              <a:gd name="adj1" fmla="val 5493218"/>
              <a:gd name="adj2" fmla="val 12033222"/>
            </a:avLst>
          </a:prstGeom>
          <a:ln>
            <a:solidFill>
              <a:srgbClr val="0033CC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5" name="Ovál 64"/>
          <p:cNvSpPr>
            <a:spLocks noChangeAspect="1"/>
          </p:cNvSpPr>
          <p:nvPr/>
        </p:nvSpPr>
        <p:spPr>
          <a:xfrm>
            <a:off x="6210158" y="5562143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6" name="BlokTextu 65"/>
          <p:cNvSpPr txBox="1"/>
          <p:nvPr/>
        </p:nvSpPr>
        <p:spPr>
          <a:xfrm>
            <a:off x="5868144" y="5567468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A</a:t>
            </a:r>
            <a:r>
              <a:rPr lang="sk-SK" sz="1400" b="1" baseline="-25000" dirty="0" err="1" smtClean="0"/>
              <a:t>o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71" name="Oblúk 70"/>
          <p:cNvSpPr/>
          <p:nvPr/>
        </p:nvSpPr>
        <p:spPr>
          <a:xfrm>
            <a:off x="4299851" y="2939937"/>
            <a:ext cx="3853550" cy="3853550"/>
          </a:xfrm>
          <a:prstGeom prst="arc">
            <a:avLst>
              <a:gd name="adj1" fmla="val 8567316"/>
              <a:gd name="adj2" fmla="val 12012271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8" name="Oblúk 77"/>
          <p:cNvSpPr/>
          <p:nvPr/>
        </p:nvSpPr>
        <p:spPr>
          <a:xfrm>
            <a:off x="4318850" y="1358072"/>
            <a:ext cx="3853550" cy="3853550"/>
          </a:xfrm>
          <a:prstGeom prst="arc">
            <a:avLst>
              <a:gd name="adj1" fmla="val 9741677"/>
              <a:gd name="adj2" fmla="val 11975521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9" name="Oblúk 78"/>
          <p:cNvSpPr/>
          <p:nvPr/>
        </p:nvSpPr>
        <p:spPr>
          <a:xfrm flipH="1" flipV="1">
            <a:off x="3923928" y="2566921"/>
            <a:ext cx="4584550" cy="4584550"/>
          </a:xfrm>
          <a:prstGeom prst="arc">
            <a:avLst>
              <a:gd name="adj1" fmla="val 10203040"/>
              <a:gd name="adj2" fmla="val 11975521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3" name="Oblúk 82"/>
          <p:cNvSpPr/>
          <p:nvPr/>
        </p:nvSpPr>
        <p:spPr>
          <a:xfrm flipH="1" flipV="1">
            <a:off x="4002253" y="1069939"/>
            <a:ext cx="4402919" cy="4402919"/>
          </a:xfrm>
          <a:prstGeom prst="arc">
            <a:avLst>
              <a:gd name="adj1" fmla="val 8971319"/>
              <a:gd name="adj2" fmla="val 11975521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6" name="Oblúk 85"/>
          <p:cNvSpPr/>
          <p:nvPr/>
        </p:nvSpPr>
        <p:spPr>
          <a:xfrm flipH="1" flipV="1">
            <a:off x="5108714" y="2161119"/>
            <a:ext cx="2265107" cy="2265107"/>
          </a:xfrm>
          <a:prstGeom prst="arc">
            <a:avLst>
              <a:gd name="adj1" fmla="val 5404392"/>
              <a:gd name="adj2" fmla="val 11761404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1" name="Ovál 90"/>
          <p:cNvSpPr>
            <a:spLocks noChangeAspect="1"/>
          </p:cNvSpPr>
          <p:nvPr/>
        </p:nvSpPr>
        <p:spPr>
          <a:xfrm>
            <a:off x="6204382" y="2147184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2" name="BlokTextu 91"/>
          <p:cNvSpPr txBox="1"/>
          <p:nvPr/>
        </p:nvSpPr>
        <p:spPr>
          <a:xfrm>
            <a:off x="5868144" y="2119368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S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95" name="Ovál 94"/>
          <p:cNvSpPr>
            <a:spLocks noChangeAspect="1"/>
          </p:cNvSpPr>
          <p:nvPr/>
        </p:nvSpPr>
        <p:spPr>
          <a:xfrm>
            <a:off x="6652936" y="4993650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6" name="BlokTextu 95"/>
          <p:cNvSpPr txBox="1"/>
          <p:nvPr/>
        </p:nvSpPr>
        <p:spPr>
          <a:xfrm>
            <a:off x="6572044" y="5063355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/>
              <a:t>B</a:t>
            </a:r>
            <a:endParaRPr lang="sk-SK" sz="1400" b="1" dirty="0"/>
          </a:p>
        </p:txBody>
      </p:sp>
      <p:cxnSp>
        <p:nvCxnSpPr>
          <p:cNvPr id="98" name="Rovná spojnica 97"/>
          <p:cNvCxnSpPr>
            <a:stCxn id="94" idx="2"/>
          </p:cNvCxnSpPr>
          <p:nvPr/>
        </p:nvCxnSpPr>
        <p:spPr>
          <a:xfrm flipH="1">
            <a:off x="6064211" y="3644020"/>
            <a:ext cx="1241936" cy="26501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BlokTextu 100"/>
          <p:cNvSpPr txBox="1"/>
          <p:nvPr/>
        </p:nvSpPr>
        <p:spPr>
          <a:xfrm>
            <a:off x="6203449" y="5822094"/>
            <a:ext cx="4315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B</a:t>
            </a:r>
            <a:r>
              <a:rPr lang="sk-SK" sz="1400" b="1" baseline="-25000" dirty="0" err="1" smtClean="0"/>
              <a:t>s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102" name="Ovál 101"/>
          <p:cNvSpPr>
            <a:spLocks noChangeAspect="1"/>
          </p:cNvSpPr>
          <p:nvPr/>
        </p:nvSpPr>
        <p:spPr>
          <a:xfrm>
            <a:off x="6210158" y="5912135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3" name="Oblúk 102"/>
          <p:cNvSpPr/>
          <p:nvPr/>
        </p:nvSpPr>
        <p:spPr>
          <a:xfrm flipH="1" flipV="1">
            <a:off x="5765678" y="4390980"/>
            <a:ext cx="931370" cy="931370"/>
          </a:xfrm>
          <a:prstGeom prst="arc">
            <a:avLst>
              <a:gd name="adj1" fmla="val 5493218"/>
              <a:gd name="adj2" fmla="val 11723422"/>
            </a:avLst>
          </a:prstGeom>
          <a:ln>
            <a:solidFill>
              <a:srgbClr val="0099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5" name="Ovál 104"/>
          <p:cNvSpPr>
            <a:spLocks noChangeAspect="1"/>
          </p:cNvSpPr>
          <p:nvPr/>
        </p:nvSpPr>
        <p:spPr>
          <a:xfrm>
            <a:off x="6210158" y="4375402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6" name="BlokTextu 105"/>
          <p:cNvSpPr txBox="1"/>
          <p:nvPr/>
        </p:nvSpPr>
        <p:spPr>
          <a:xfrm>
            <a:off x="5868144" y="4380727"/>
            <a:ext cx="4379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B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cxnSp>
        <p:nvCxnSpPr>
          <p:cNvPr id="107" name="Rovná spojnica 106"/>
          <p:cNvCxnSpPr/>
          <p:nvPr/>
        </p:nvCxnSpPr>
        <p:spPr>
          <a:xfrm>
            <a:off x="7308304" y="1175657"/>
            <a:ext cx="0" cy="465908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BlokTextu 107"/>
          <p:cNvSpPr txBox="1"/>
          <p:nvPr/>
        </p:nvSpPr>
        <p:spPr>
          <a:xfrm>
            <a:off x="7306608" y="1033734"/>
            <a:ext cx="343364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ym typeface="Symbol"/>
              </a:rPr>
              <a:t>´</a:t>
            </a:r>
            <a:endParaRPr lang="sk-SK" sz="1400" b="1" dirty="0"/>
          </a:p>
        </p:txBody>
      </p:sp>
      <p:sp>
        <p:nvSpPr>
          <p:cNvPr id="109" name="Ovál 108"/>
          <p:cNvSpPr>
            <a:spLocks noChangeAspect="1"/>
          </p:cNvSpPr>
          <p:nvPr/>
        </p:nvSpPr>
        <p:spPr>
          <a:xfrm>
            <a:off x="8200926" y="5553184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0" name="BlokTextu 109"/>
          <p:cNvSpPr txBox="1"/>
          <p:nvPr/>
        </p:nvSpPr>
        <p:spPr>
          <a:xfrm>
            <a:off x="8117458" y="5630617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</a:t>
            </a:r>
            <a:endParaRPr lang="sk-SK" sz="1400" b="1" dirty="0"/>
          </a:p>
        </p:txBody>
      </p:sp>
      <p:cxnSp>
        <p:nvCxnSpPr>
          <p:cNvPr id="112" name="Rovná spojnica 111"/>
          <p:cNvCxnSpPr>
            <a:stCxn id="109" idx="5"/>
          </p:cNvCxnSpPr>
          <p:nvPr/>
        </p:nvCxnSpPr>
        <p:spPr>
          <a:xfrm flipH="1" flipV="1">
            <a:off x="6210605" y="1382573"/>
            <a:ext cx="2022026" cy="42023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BlokTextu 113"/>
          <p:cNvSpPr txBox="1"/>
          <p:nvPr/>
        </p:nvSpPr>
        <p:spPr>
          <a:xfrm>
            <a:off x="5868144" y="1130917"/>
            <a:ext cx="4219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/>
              <a:t>E</a:t>
            </a:r>
            <a:r>
              <a:rPr lang="sk-SK" sz="1400" b="1" baseline="-25000" dirty="0" smtClean="0"/>
              <a:t>s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sp>
        <p:nvSpPr>
          <p:cNvPr id="115" name="Ovál 114"/>
          <p:cNvSpPr>
            <a:spLocks noChangeAspect="1"/>
          </p:cNvSpPr>
          <p:nvPr/>
        </p:nvSpPr>
        <p:spPr>
          <a:xfrm>
            <a:off x="6204382" y="1391419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6" name="Oblúk 115"/>
          <p:cNvSpPr/>
          <p:nvPr/>
        </p:nvSpPr>
        <p:spPr>
          <a:xfrm flipH="1" flipV="1">
            <a:off x="4121610" y="2749826"/>
            <a:ext cx="4216751" cy="4216751"/>
          </a:xfrm>
          <a:prstGeom prst="arc">
            <a:avLst>
              <a:gd name="adj1" fmla="val 5398790"/>
              <a:gd name="adj2" fmla="val 11975521"/>
            </a:avLst>
          </a:prstGeom>
          <a:ln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7" name="Ovál 116"/>
          <p:cNvSpPr>
            <a:spLocks noChangeAspect="1"/>
          </p:cNvSpPr>
          <p:nvPr/>
        </p:nvSpPr>
        <p:spPr>
          <a:xfrm>
            <a:off x="6204382" y="2726590"/>
            <a:ext cx="37145" cy="3714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8" name="BlokTextu 117"/>
          <p:cNvSpPr txBox="1"/>
          <p:nvPr/>
        </p:nvSpPr>
        <p:spPr>
          <a:xfrm>
            <a:off x="5868144" y="2698774"/>
            <a:ext cx="4283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E</a:t>
            </a:r>
            <a:r>
              <a:rPr lang="sk-SK" sz="1400" b="1" baseline="-25000" dirty="0" smtClean="0"/>
              <a:t>o</a:t>
            </a:r>
            <a:r>
              <a:rPr lang="sk-SK" sz="1400" dirty="0" smtClean="0"/>
              <a:t> </a:t>
            </a:r>
            <a:endParaRPr lang="sk-SK" sz="1400" b="1" dirty="0"/>
          </a:p>
        </p:txBody>
      </p:sp>
      <p:cxnSp>
        <p:nvCxnSpPr>
          <p:cNvPr id="8" name="Rovná spojnica 7"/>
          <p:cNvCxnSpPr/>
          <p:nvPr/>
        </p:nvCxnSpPr>
        <p:spPr>
          <a:xfrm>
            <a:off x="6228184" y="3645024"/>
            <a:ext cx="1080120" cy="0"/>
          </a:xfrm>
          <a:prstGeom prst="line">
            <a:avLst/>
          </a:prstGeom>
          <a:ln w="1905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BlokTextu 60"/>
          <p:cNvSpPr txBox="1"/>
          <p:nvPr/>
        </p:nvSpPr>
        <p:spPr>
          <a:xfrm>
            <a:off x="360000" y="3429000"/>
            <a:ext cx="1830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A </a:t>
            </a:r>
            <a:r>
              <a:rPr lang="en-US" sz="1400" dirty="0" smtClean="0">
                <a:sym typeface="Symbol"/>
              </a:rPr>
              <a:t> </a:t>
            </a:r>
            <a:r>
              <a:rPr lang="en-US" sz="1400" b="1" dirty="0" smtClean="0">
                <a:sym typeface="Symbol"/>
              </a:rPr>
              <a:t></a:t>
            </a:r>
            <a:r>
              <a:rPr lang="en-US" sz="1400" dirty="0" smtClean="0">
                <a:sym typeface="Symbol"/>
              </a:rPr>
              <a:t>,</a:t>
            </a:r>
            <a:r>
              <a:rPr lang="en-US" sz="1400" b="1" dirty="0" smtClean="0"/>
              <a:t> B </a:t>
            </a:r>
            <a:r>
              <a:rPr lang="en-US" sz="1400" dirty="0" smtClean="0">
                <a:sym typeface="Symbol"/>
              </a:rPr>
              <a:t> </a:t>
            </a:r>
            <a:r>
              <a:rPr lang="en-US" sz="1400" b="1" dirty="0" smtClean="0">
                <a:sym typeface="Symbol"/>
              </a:rPr>
              <a:t></a:t>
            </a:r>
            <a:r>
              <a:rPr lang="en-US" sz="1400" dirty="0" smtClean="0">
                <a:sym typeface="Symbol"/>
              </a:rPr>
              <a:t>,</a:t>
            </a:r>
            <a:r>
              <a:rPr lang="en-US" sz="1400" b="1" dirty="0" smtClean="0">
                <a:sym typeface="Symbol"/>
              </a:rPr>
              <a:t> </a:t>
            </a:r>
            <a:r>
              <a:rPr lang="en-US" sz="1400" b="1" dirty="0" smtClean="0"/>
              <a:t>E </a:t>
            </a:r>
            <a:r>
              <a:rPr lang="en-US" sz="1400" dirty="0" smtClean="0">
                <a:sym typeface="Symbol"/>
              </a:rPr>
              <a:t> </a:t>
            </a:r>
            <a:r>
              <a:rPr lang="en-US" sz="1400" b="1" dirty="0" smtClean="0">
                <a:sym typeface="Symbol"/>
              </a:rPr>
              <a:t></a:t>
            </a:r>
            <a:r>
              <a:rPr lang="en-US" sz="1400" dirty="0" smtClean="0">
                <a:sym typeface="Symbol"/>
              </a:rPr>
              <a:t> </a:t>
            </a:r>
            <a:endParaRPr lang="sk-SK" sz="1400" b="1" dirty="0"/>
          </a:p>
        </p:txBody>
      </p:sp>
      <p:sp>
        <p:nvSpPr>
          <p:cNvPr id="63" name="Zástupný symbol čísla snímky 6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6</a:t>
            </a:fld>
            <a:endParaRPr lang="sk-SK" dirty="0"/>
          </a:p>
        </p:txBody>
      </p:sp>
      <p:grpSp>
        <p:nvGrpSpPr>
          <p:cNvPr id="67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68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9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  <p:sp>
        <p:nvSpPr>
          <p:cNvPr id="73" name="BlokTextu 72"/>
          <p:cNvSpPr txBox="1"/>
          <p:nvPr/>
        </p:nvSpPr>
        <p:spPr>
          <a:xfrm>
            <a:off x="5721827" y="4889145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33CC"/>
                </a:solidFill>
              </a:rPr>
              <a:t>r</a:t>
            </a:r>
            <a:r>
              <a:rPr lang="en-US" sz="1400" b="1" baseline="30000" dirty="0" smtClean="0">
                <a:solidFill>
                  <a:srgbClr val="0033CC"/>
                </a:solidFill>
              </a:rPr>
              <a:t>A</a:t>
            </a:r>
            <a:endParaRPr lang="sk-SK" sz="1400" b="1" dirty="0">
              <a:solidFill>
                <a:srgbClr val="0033CC"/>
              </a:solidFill>
            </a:endParaRPr>
          </a:p>
        </p:txBody>
      </p:sp>
      <p:sp>
        <p:nvSpPr>
          <p:cNvPr id="74" name="BlokTextu 73"/>
          <p:cNvSpPr txBox="1"/>
          <p:nvPr/>
        </p:nvSpPr>
        <p:spPr>
          <a:xfrm>
            <a:off x="6281612" y="454363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009900"/>
                </a:solidFill>
              </a:rPr>
              <a:t>r</a:t>
            </a:r>
            <a:r>
              <a:rPr lang="en-US" sz="1400" b="1" baseline="30000" dirty="0" smtClean="0">
                <a:solidFill>
                  <a:srgbClr val="009900"/>
                </a:solidFill>
              </a:rPr>
              <a:t>B</a:t>
            </a:r>
            <a:endParaRPr lang="sk-SK" sz="1400" b="1" dirty="0">
              <a:solidFill>
                <a:srgbClr val="009900"/>
              </a:solidFill>
            </a:endParaRPr>
          </a:p>
        </p:txBody>
      </p:sp>
      <p:cxnSp>
        <p:nvCxnSpPr>
          <p:cNvPr id="75" name="Rovná spojnica 74"/>
          <p:cNvCxnSpPr/>
          <p:nvPr/>
        </p:nvCxnSpPr>
        <p:spPr>
          <a:xfrm rot="10800000" flipV="1">
            <a:off x="6245992" y="4700470"/>
            <a:ext cx="432000" cy="144000"/>
          </a:xfrm>
          <a:prstGeom prst="line">
            <a:avLst/>
          </a:prstGeom>
          <a:ln>
            <a:solidFill>
              <a:srgbClr val="0099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BlokTextu 83"/>
          <p:cNvSpPr txBox="1"/>
          <p:nvPr/>
        </p:nvSpPr>
        <p:spPr>
          <a:xfrm>
            <a:off x="6296852" y="2794840"/>
            <a:ext cx="2551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smtClean="0">
                <a:solidFill>
                  <a:srgbClr val="FF0000"/>
                </a:solidFill>
              </a:rPr>
              <a:t>r</a:t>
            </a:r>
            <a:endParaRPr lang="sk-SK" sz="1400" b="1" dirty="0">
              <a:solidFill>
                <a:srgbClr val="FF0000"/>
              </a:solidFill>
            </a:endParaRPr>
          </a:p>
        </p:txBody>
      </p:sp>
      <p:sp>
        <p:nvSpPr>
          <p:cNvPr id="85" name="BlokTextu 84"/>
          <p:cNvSpPr txBox="1"/>
          <p:nvPr/>
        </p:nvSpPr>
        <p:spPr>
          <a:xfrm>
            <a:off x="7724131" y="4279569"/>
            <a:ext cx="3353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>
                <a:solidFill>
                  <a:srgbClr val="FFC000"/>
                </a:solidFill>
              </a:rPr>
              <a:t>r</a:t>
            </a:r>
            <a:r>
              <a:rPr lang="sk-SK" sz="1400" b="1" baseline="30000" dirty="0" err="1" smtClean="0">
                <a:solidFill>
                  <a:srgbClr val="FFC000"/>
                </a:solidFill>
              </a:rPr>
              <a:t>E</a:t>
            </a:r>
            <a:endParaRPr lang="sk-SK" sz="1400" b="1" dirty="0">
              <a:solidFill>
                <a:srgbClr val="FFC000"/>
              </a:solidFill>
            </a:endParaRPr>
          </a:p>
        </p:txBody>
      </p:sp>
      <p:cxnSp>
        <p:nvCxnSpPr>
          <p:cNvPr id="87" name="Rovná spojnica 86"/>
          <p:cNvCxnSpPr/>
          <p:nvPr/>
        </p:nvCxnSpPr>
        <p:spPr>
          <a:xfrm rot="10800000" flipV="1">
            <a:off x="6226376" y="4427144"/>
            <a:ext cx="2075652" cy="433923"/>
          </a:xfrm>
          <a:prstGeom prst="line">
            <a:avLst/>
          </a:prstGeom>
          <a:ln>
            <a:solidFill>
              <a:srgbClr val="FFC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8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16" grpId="0"/>
      <p:bldP spid="21" grpId="0" animBg="1"/>
      <p:bldP spid="26" grpId="0" animBg="1"/>
      <p:bldP spid="27" grpId="0"/>
      <p:bldP spid="53" grpId="0"/>
      <p:bldP spid="55" grpId="0"/>
      <p:bldP spid="57" grpId="0" animBg="1"/>
      <p:bldP spid="64" grpId="0" animBg="1"/>
      <p:bldP spid="65" grpId="0" animBg="1"/>
      <p:bldP spid="66" grpId="0"/>
      <p:bldP spid="71" grpId="0" animBg="1"/>
      <p:bldP spid="78" grpId="0" animBg="1"/>
      <p:bldP spid="79" grpId="0" animBg="1"/>
      <p:bldP spid="83" grpId="0" animBg="1"/>
      <p:bldP spid="86" grpId="0" animBg="1"/>
      <p:bldP spid="91" grpId="0" animBg="1"/>
      <p:bldP spid="92" grpId="0"/>
      <p:bldP spid="95" grpId="0" animBg="1"/>
      <p:bldP spid="96" grpId="0"/>
      <p:bldP spid="101" grpId="0"/>
      <p:bldP spid="102" grpId="0" animBg="1"/>
      <p:bldP spid="103" grpId="0" animBg="1"/>
      <p:bldP spid="105" grpId="0" animBg="1"/>
      <p:bldP spid="106" grpId="0"/>
      <p:bldP spid="108" grpId="0"/>
      <p:bldP spid="109" grpId="0" animBg="1"/>
      <p:bldP spid="110" grpId="0"/>
      <p:bldP spid="114" grpId="0"/>
      <p:bldP spid="115" grpId="0" animBg="1"/>
      <p:bldP spid="116" grpId="0" animBg="1"/>
      <p:bldP spid="117" grpId="0" animBg="1"/>
      <p:bldP spid="118" grpId="0"/>
      <p:bldP spid="73" grpId="1"/>
      <p:bldP spid="74" grpId="0"/>
      <p:bldP spid="84" grpId="0"/>
      <p:bldP spid="8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Picture 2"/>
          <p:cNvPicPr>
            <a:picLocks noChangeAspect="1" noChangeArrowheads="1"/>
          </p:cNvPicPr>
          <p:nvPr/>
        </p:nvPicPr>
        <p:blipFill>
          <a:blip r:embed="rId2" cstate="print"/>
          <a:srcRect l="8713" r="33013"/>
          <a:stretch>
            <a:fillRect/>
          </a:stretch>
        </p:blipFill>
        <p:spPr bwMode="auto">
          <a:xfrm>
            <a:off x="1214414" y="496521"/>
            <a:ext cx="3536495" cy="37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67" name="Freeform 74"/>
          <p:cNvSpPr>
            <a:spLocks/>
          </p:cNvSpPr>
          <p:nvPr/>
        </p:nvSpPr>
        <p:spPr bwMode="auto">
          <a:xfrm flipH="1">
            <a:off x="7311472" y="1672465"/>
            <a:ext cx="1131587" cy="646378"/>
          </a:xfrm>
          <a:custGeom>
            <a:avLst/>
            <a:gdLst>
              <a:gd name="T0" fmla="*/ 1112079 w 950"/>
              <a:gd name="T1" fmla="*/ 0 h 582"/>
              <a:gd name="T2" fmla="*/ 0 w 950"/>
              <a:gd name="T3" fmla="*/ 650875 h 582"/>
              <a:gd name="T4" fmla="*/ 1114425 w 950"/>
              <a:gd name="T5" fmla="*/ 647520 h 582"/>
              <a:gd name="T6" fmla="*/ 1112079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979 w 10000"/>
              <a:gd name="connsiteY0" fmla="*/ 0 h 9818"/>
              <a:gd name="connsiteX1" fmla="*/ 0 w 10000"/>
              <a:gd name="connsiteY1" fmla="*/ 9818 h 9818"/>
              <a:gd name="connsiteX2" fmla="*/ 10000 w 10000"/>
              <a:gd name="connsiteY2" fmla="*/ 9766 h 9818"/>
              <a:gd name="connsiteX3" fmla="*/ 9979 w 10000"/>
              <a:gd name="connsiteY3" fmla="*/ 0 h 9818"/>
              <a:gd name="connsiteX0" fmla="*/ 10147 w 10154"/>
              <a:gd name="connsiteY0" fmla="*/ 0 h 10115"/>
              <a:gd name="connsiteX1" fmla="*/ 0 w 10154"/>
              <a:gd name="connsiteY1" fmla="*/ 10115 h 10115"/>
              <a:gd name="connsiteX2" fmla="*/ 10000 w 10154"/>
              <a:gd name="connsiteY2" fmla="*/ 10062 h 10115"/>
              <a:gd name="connsiteX3" fmla="*/ 10147 w 10154"/>
              <a:gd name="connsiteY3" fmla="*/ 0 h 10115"/>
              <a:gd name="connsiteX0" fmla="*/ 10147 w 10154"/>
              <a:gd name="connsiteY0" fmla="*/ 0 h 10115"/>
              <a:gd name="connsiteX1" fmla="*/ 0 w 10154"/>
              <a:gd name="connsiteY1" fmla="*/ 10115 h 10115"/>
              <a:gd name="connsiteX2" fmla="*/ 10135 w 10154"/>
              <a:gd name="connsiteY2" fmla="*/ 10033 h 10115"/>
              <a:gd name="connsiteX3" fmla="*/ 10147 w 10154"/>
              <a:gd name="connsiteY3" fmla="*/ 0 h 10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54" h="10115">
                <a:moveTo>
                  <a:pt x="10147" y="0"/>
                </a:moveTo>
                <a:lnTo>
                  <a:pt x="0" y="10115"/>
                </a:lnTo>
                <a:lnTo>
                  <a:pt x="10135" y="10033"/>
                </a:lnTo>
                <a:cubicBezTo>
                  <a:pt x="10128" y="6718"/>
                  <a:pt x="10154" y="3315"/>
                  <a:pt x="10147" y="0"/>
                </a:cubicBezTo>
                <a:close/>
              </a:path>
            </a:pathLst>
          </a:custGeom>
          <a:solidFill>
            <a:srgbClr val="0033CC">
              <a:alpha val="23921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4" name="Line 71"/>
          <p:cNvSpPr>
            <a:spLocks noChangeShapeType="1"/>
          </p:cNvSpPr>
          <p:nvPr/>
        </p:nvSpPr>
        <p:spPr bwMode="auto">
          <a:xfrm>
            <a:off x="5614988" y="2997821"/>
            <a:ext cx="3454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5" name="Line 72"/>
          <p:cNvSpPr>
            <a:spLocks noChangeShapeType="1"/>
          </p:cNvSpPr>
          <p:nvPr/>
        </p:nvSpPr>
        <p:spPr bwMode="auto">
          <a:xfrm>
            <a:off x="5614988" y="1672258"/>
            <a:ext cx="34274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6" name="Rectangle 73"/>
          <p:cNvSpPr>
            <a:spLocks noChangeArrowheads="1"/>
          </p:cNvSpPr>
          <p:nvPr/>
        </p:nvSpPr>
        <p:spPr bwMode="auto">
          <a:xfrm>
            <a:off x="6456238" y="2540807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8" name="Line 75"/>
          <p:cNvSpPr>
            <a:spLocks noChangeShapeType="1"/>
          </p:cNvSpPr>
          <p:nvPr/>
        </p:nvSpPr>
        <p:spPr bwMode="auto">
          <a:xfrm flipH="1">
            <a:off x="5637475" y="1659662"/>
            <a:ext cx="1683010" cy="19979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9" name="Line 76"/>
          <p:cNvSpPr>
            <a:spLocks noChangeShapeType="1"/>
          </p:cNvSpPr>
          <p:nvPr/>
        </p:nvSpPr>
        <p:spPr bwMode="auto">
          <a:xfrm>
            <a:off x="6191489" y="1175657"/>
            <a:ext cx="4160" cy="302454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0" name="Text Box 77"/>
          <p:cNvSpPr txBox="1">
            <a:spLocks noChangeArrowheads="1"/>
          </p:cNvSpPr>
          <p:nvPr/>
        </p:nvSpPr>
        <p:spPr bwMode="auto">
          <a:xfrm>
            <a:off x="5543046" y="260542"/>
            <a:ext cx="16321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71" name="Line 78"/>
          <p:cNvSpPr>
            <a:spLocks noChangeShapeType="1"/>
          </p:cNvSpPr>
          <p:nvPr/>
        </p:nvSpPr>
        <p:spPr bwMode="auto">
          <a:xfrm flipH="1">
            <a:off x="6057900" y="436241"/>
            <a:ext cx="1249214" cy="3488059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2" name="Oval 79"/>
          <p:cNvSpPr>
            <a:spLocks noChangeArrowheads="1"/>
          </p:cNvSpPr>
          <p:nvPr/>
        </p:nvSpPr>
        <p:spPr bwMode="auto">
          <a:xfrm>
            <a:off x="6240634" y="1249340"/>
            <a:ext cx="2160000" cy="216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3" name="Text Box 80"/>
          <p:cNvSpPr txBox="1">
            <a:spLocks noChangeArrowheads="1"/>
          </p:cNvSpPr>
          <p:nvPr/>
        </p:nvSpPr>
        <p:spPr bwMode="auto">
          <a:xfrm>
            <a:off x="8604448" y="2996853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 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75" name="Text Box 82"/>
          <p:cNvSpPr txBox="1">
            <a:spLocks noChangeArrowheads="1"/>
          </p:cNvSpPr>
          <p:nvPr/>
        </p:nvSpPr>
        <p:spPr bwMode="auto">
          <a:xfrm>
            <a:off x="6999064" y="2180258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26676" name="Text Box 83"/>
          <p:cNvSpPr txBox="1">
            <a:spLocks noChangeArrowheads="1"/>
          </p:cNvSpPr>
          <p:nvPr/>
        </p:nvSpPr>
        <p:spPr bwMode="auto">
          <a:xfrm>
            <a:off x="7900988" y="1167433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d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7" name="Text Box 84"/>
          <p:cNvSpPr txBox="1">
            <a:spLocks noChangeArrowheads="1"/>
          </p:cNvSpPr>
          <p:nvPr/>
        </p:nvSpPr>
        <p:spPr bwMode="auto">
          <a:xfrm>
            <a:off x="8460432" y="2545060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8" name="Text Box 85"/>
          <p:cNvSpPr txBox="1">
            <a:spLocks noChangeArrowheads="1"/>
          </p:cNvSpPr>
          <p:nvPr/>
        </p:nvSpPr>
        <p:spPr bwMode="auto">
          <a:xfrm>
            <a:off x="6958013" y="260971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0" name="Oval 87"/>
          <p:cNvSpPr>
            <a:spLocks noChangeArrowheads="1"/>
          </p:cNvSpPr>
          <p:nvPr/>
        </p:nvSpPr>
        <p:spPr bwMode="auto">
          <a:xfrm flipV="1">
            <a:off x="6501315" y="2573157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1" name="Oval 88"/>
          <p:cNvSpPr>
            <a:spLocks noChangeArrowheads="1"/>
          </p:cNvSpPr>
          <p:nvPr/>
        </p:nvSpPr>
        <p:spPr bwMode="auto">
          <a:xfrm flipV="1">
            <a:off x="6173022" y="2965446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2" name="Text Box 89"/>
          <p:cNvSpPr txBox="1">
            <a:spLocks noChangeArrowheads="1"/>
          </p:cNvSpPr>
          <p:nvPr/>
        </p:nvSpPr>
        <p:spPr bwMode="auto">
          <a:xfrm>
            <a:off x="5869150" y="2712977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4" name="Text Box 91"/>
          <p:cNvSpPr txBox="1">
            <a:spLocks noChangeArrowheads="1"/>
          </p:cNvSpPr>
          <p:nvPr/>
        </p:nvSpPr>
        <p:spPr bwMode="auto">
          <a:xfrm>
            <a:off x="6150924" y="3979856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5" name="Text Box 92"/>
          <p:cNvSpPr txBox="1">
            <a:spLocks noChangeArrowheads="1"/>
          </p:cNvSpPr>
          <p:nvPr/>
        </p:nvSpPr>
        <p:spPr bwMode="auto">
          <a:xfrm>
            <a:off x="6711156" y="2247181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6" name="Line 93"/>
          <p:cNvSpPr>
            <a:spLocks noChangeShapeType="1"/>
          </p:cNvSpPr>
          <p:nvPr/>
        </p:nvSpPr>
        <p:spPr bwMode="auto">
          <a:xfrm>
            <a:off x="7315200" y="152400"/>
            <a:ext cx="0" cy="39011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7" name="Oval 94"/>
          <p:cNvSpPr>
            <a:spLocks noChangeArrowheads="1"/>
          </p:cNvSpPr>
          <p:nvPr/>
        </p:nvSpPr>
        <p:spPr bwMode="auto">
          <a:xfrm flipV="1">
            <a:off x="7286625" y="377939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8" name="Oval 95"/>
          <p:cNvSpPr>
            <a:spLocks noChangeArrowheads="1"/>
          </p:cNvSpPr>
          <p:nvPr/>
        </p:nvSpPr>
        <p:spPr bwMode="auto">
          <a:xfrm flipV="1">
            <a:off x="6167171" y="3508324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9" name="Text Box 96"/>
          <p:cNvSpPr txBox="1">
            <a:spLocks noChangeArrowheads="1"/>
          </p:cNvSpPr>
          <p:nvPr/>
        </p:nvSpPr>
        <p:spPr bwMode="auto">
          <a:xfrm>
            <a:off x="6164879" y="3434235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90" name="Text Box 97"/>
          <p:cNvSpPr txBox="1">
            <a:spLocks noChangeArrowheads="1"/>
          </p:cNvSpPr>
          <p:nvPr/>
        </p:nvSpPr>
        <p:spPr bwMode="auto">
          <a:xfrm>
            <a:off x="6926263" y="1370633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91" name="Text Box 98"/>
          <p:cNvSpPr txBox="1">
            <a:spLocks noChangeArrowheads="1"/>
          </p:cNvSpPr>
          <p:nvPr/>
        </p:nvSpPr>
        <p:spPr bwMode="auto">
          <a:xfrm>
            <a:off x="7393968" y="2997225"/>
            <a:ext cx="14237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Obdĺžnik 77"/>
          <p:cNvSpPr/>
          <p:nvPr/>
        </p:nvSpPr>
        <p:spPr>
          <a:xfrm>
            <a:off x="8600158" y="1681063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grpSp>
        <p:nvGrpSpPr>
          <p:cNvPr id="2" name="Skupina 81"/>
          <p:cNvGrpSpPr/>
          <p:nvPr/>
        </p:nvGrpSpPr>
        <p:grpSpPr>
          <a:xfrm flipH="1">
            <a:off x="5948376" y="2759314"/>
            <a:ext cx="480839" cy="480839"/>
            <a:chOff x="8033805" y="4149735"/>
            <a:chExt cx="696457" cy="696457"/>
          </a:xfrm>
        </p:grpSpPr>
        <p:sp>
          <p:nvSpPr>
            <p:cNvPr id="80" name="Oblúk 79"/>
            <p:cNvSpPr>
              <a:spLocks noChangeAspect="1"/>
            </p:cNvSpPr>
            <p:nvPr/>
          </p:nvSpPr>
          <p:spPr>
            <a:xfrm flipH="1" flipV="1">
              <a:off x="8033805" y="4149735"/>
              <a:ext cx="696457" cy="696457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1" name="Oval 94"/>
            <p:cNvSpPr>
              <a:spLocks noChangeArrowheads="1"/>
            </p:cNvSpPr>
            <p:nvPr/>
          </p:nvSpPr>
          <p:spPr bwMode="auto">
            <a:xfrm flipV="1">
              <a:off x="8244408" y="4595309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" name="Skupina 88"/>
          <p:cNvGrpSpPr/>
          <p:nvPr/>
        </p:nvGrpSpPr>
        <p:grpSpPr>
          <a:xfrm flipH="1">
            <a:off x="7032647" y="2034061"/>
            <a:ext cx="566501" cy="566501"/>
            <a:chOff x="6955830" y="3465852"/>
            <a:chExt cx="725149" cy="725149"/>
          </a:xfrm>
        </p:grpSpPr>
        <p:sp>
          <p:nvSpPr>
            <p:cNvPr id="84" name="Oblúk 83"/>
            <p:cNvSpPr/>
            <p:nvPr/>
          </p:nvSpPr>
          <p:spPr>
            <a:xfrm flipH="1" flipV="1">
              <a:off x="6955830" y="3465852"/>
              <a:ext cx="725149" cy="725149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5" name="Oval 94"/>
            <p:cNvSpPr>
              <a:spLocks noChangeArrowheads="1"/>
            </p:cNvSpPr>
            <p:nvPr/>
          </p:nvSpPr>
          <p:spPr bwMode="auto">
            <a:xfrm flipV="1">
              <a:off x="7189506" y="3932157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Oblúk 90"/>
          <p:cNvSpPr/>
          <p:nvPr/>
        </p:nvSpPr>
        <p:spPr>
          <a:xfrm flipH="1" flipV="1">
            <a:off x="6995053" y="1354940"/>
            <a:ext cx="642113" cy="642113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2" name="Oval 94"/>
          <p:cNvSpPr>
            <a:spLocks noChangeArrowheads="1"/>
          </p:cNvSpPr>
          <p:nvPr/>
        </p:nvSpPr>
        <p:spPr bwMode="auto">
          <a:xfrm flipV="1">
            <a:off x="7113300" y="1759236"/>
            <a:ext cx="53975" cy="603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AutoShape 45"/>
          <p:cNvSpPr>
            <a:spLocks/>
          </p:cNvSpPr>
          <p:nvPr/>
        </p:nvSpPr>
        <p:spPr bwMode="auto">
          <a:xfrm rot="7200000">
            <a:off x="7837686" y="1287725"/>
            <a:ext cx="209096" cy="1261994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BlokTextu 94"/>
          <p:cNvSpPr txBox="1"/>
          <p:nvPr/>
        </p:nvSpPr>
        <p:spPr>
          <a:xfrm>
            <a:off x="7928422" y="1643718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sp>
        <p:nvSpPr>
          <p:cNvPr id="26683" name="Oval 90"/>
          <p:cNvSpPr>
            <a:spLocks noChangeArrowheads="1"/>
          </p:cNvSpPr>
          <p:nvPr/>
        </p:nvSpPr>
        <p:spPr bwMode="auto">
          <a:xfrm flipV="1">
            <a:off x="7294546" y="2287144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Oblúk 95"/>
          <p:cNvSpPr/>
          <p:nvPr/>
        </p:nvSpPr>
        <p:spPr>
          <a:xfrm>
            <a:off x="6039800" y="396414"/>
            <a:ext cx="2552063" cy="2552063"/>
          </a:xfrm>
          <a:prstGeom prst="arc">
            <a:avLst>
              <a:gd name="adj1" fmla="val 16200000"/>
              <a:gd name="adj2" fmla="val 1708768"/>
            </a:avLst>
          </a:prstGeom>
          <a:ln w="1905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1" name="Text Box 84"/>
          <p:cNvSpPr txBox="1">
            <a:spLocks noChangeArrowheads="1"/>
          </p:cNvSpPr>
          <p:nvPr/>
        </p:nvSpPr>
        <p:spPr bwMode="auto">
          <a:xfrm>
            <a:off x="8388424" y="2132757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BlokTextu 106"/>
          <p:cNvSpPr txBox="1"/>
          <p:nvPr/>
        </p:nvSpPr>
        <p:spPr>
          <a:xfrm>
            <a:off x="360000" y="4293096"/>
            <a:ext cx="867645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FF0000"/>
                </a:solidFill>
              </a:rPr>
              <a:t>Úloha: </a:t>
            </a:r>
            <a:r>
              <a:rPr lang="sk-SK" sz="1200" dirty="0" smtClean="0"/>
              <a:t>Dané sú prvky vnútornej orientácie </a:t>
            </a:r>
            <a:r>
              <a:rPr lang="sk-SK" sz="1200" b="1" dirty="0" smtClean="0"/>
              <a:t>H</a:t>
            </a:r>
            <a:r>
              <a:rPr lang="sk-SK" sz="1200" dirty="0" smtClean="0"/>
              <a:t>,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d</a:t>
            </a:r>
            <a:r>
              <a:rPr lang="sk-SK" sz="1200" dirty="0" smtClean="0"/>
              <a:t>. Daná je rovina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smtClean="0">
                <a:sym typeface="Symbol"/>
              </a:rPr>
              <a:t> svojou stopou a </a:t>
            </a:r>
            <a:r>
              <a:rPr lang="sk-SK" sz="1200" dirty="0" err="1" smtClean="0">
                <a:sym typeface="Symbol"/>
              </a:rPr>
              <a:t>úbežnicou</a:t>
            </a:r>
            <a:r>
              <a:rPr lang="sk-SK" sz="1200" dirty="0" smtClean="0">
                <a:sym typeface="Symbol"/>
              </a:rPr>
              <a:t>. Bod </a:t>
            </a:r>
            <a:r>
              <a:rPr lang="sk-SK" sz="1200" b="1" dirty="0" smtClean="0">
                <a:sym typeface="Symbol"/>
              </a:rPr>
              <a:t>A </a:t>
            </a:r>
            <a:r>
              <a:rPr lang="sk-SK" sz="1200" dirty="0" smtClean="0">
                <a:sym typeface="Symbol"/>
              </a:rPr>
              <a:t> leží v rovine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dirty="0" smtClean="0">
                <a:sym typeface="Symbol"/>
              </a:rPr>
              <a:t>Otočte rovinu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smtClean="0">
                <a:sym typeface="Symbol"/>
              </a:rPr>
              <a:t>a rovinu </a:t>
            </a:r>
            <a:r>
              <a:rPr lang="sk-SK" sz="1200" b="1" dirty="0" smtClean="0">
                <a:sym typeface="Symbol"/>
              </a:rPr>
              <a:t>´</a:t>
            </a:r>
            <a:r>
              <a:rPr lang="sk-SK" sz="1200" dirty="0" smtClean="0">
                <a:sym typeface="Symbol"/>
              </a:rPr>
              <a:t> do priemetne. Zobrazte otočenú polohu bodu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. Použite spádovú priamku roviny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err="1" smtClean="0">
                <a:sym typeface="Symbol"/>
              </a:rPr>
              <a:t>incidujúcu</a:t>
            </a:r>
            <a:r>
              <a:rPr lang="sk-SK" sz="1200" dirty="0" smtClean="0">
                <a:sym typeface="Symbol"/>
              </a:rPr>
              <a:t> </a:t>
            </a:r>
          </a:p>
          <a:p>
            <a:r>
              <a:rPr lang="sk-SK" sz="1200" dirty="0" smtClean="0">
                <a:sym typeface="Symbol"/>
              </a:rPr>
              <a:t>s bodom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.</a:t>
            </a:r>
          </a:p>
          <a:p>
            <a:r>
              <a:rPr lang="sk-SK" sz="1200" dirty="0" smtClean="0">
                <a:solidFill>
                  <a:srgbClr val="FF0000"/>
                </a:solidFill>
              </a:rPr>
              <a:t>Postup rysovania:</a:t>
            </a:r>
          </a:p>
          <a:p>
            <a:pPr marL="228600" indent="-228600"/>
            <a:r>
              <a:rPr lang="sk-SK" sz="1200" b="1" dirty="0" smtClean="0"/>
              <a:t>1) </a:t>
            </a:r>
            <a:r>
              <a:rPr lang="sk-SK" sz="1200" b="1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=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s</a:t>
            </a:r>
            <a:r>
              <a:rPr lang="sk-SK" sz="1200" b="1" dirty="0" err="1" smtClean="0"/>
              <a:t>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b="1" dirty="0" smtClean="0"/>
              <a:t>   </a:t>
            </a:r>
            <a:endParaRPr lang="sk-SK" sz="1200" dirty="0" smtClean="0">
              <a:sym typeface="Symbol"/>
            </a:endParaRPr>
          </a:p>
          <a:p>
            <a:r>
              <a:rPr lang="sk-SK" sz="1200" b="1" dirty="0" smtClean="0"/>
              <a:t>2) s</a:t>
            </a:r>
            <a:r>
              <a:rPr lang="sk-SK" sz="1200" b="1" baseline="-25000" dirty="0" smtClean="0"/>
              <a:t>o</a:t>
            </a:r>
            <a:r>
              <a:rPr lang="sk-SK" sz="1200" dirty="0" smtClean="0"/>
              <a:t> </a:t>
            </a:r>
            <a:r>
              <a:rPr lang="sk-SK" sz="1200" dirty="0" smtClean="0">
                <a:sym typeface="Symbol"/>
              </a:rPr>
              <a:t>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 </a:t>
            </a:r>
            <a:r>
              <a:rPr lang="sk-SK" sz="1200" b="1" dirty="0" err="1" smtClean="0">
                <a:sym typeface="Symbol"/>
              </a:rPr>
              <a:t>P</a:t>
            </a:r>
            <a:r>
              <a:rPr lang="sk-SK" sz="1200" b="1" baseline="30000" dirty="0" err="1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  </a:t>
            </a:r>
            <a:r>
              <a:rPr lang="sk-SK" sz="1200" b="1" dirty="0" smtClean="0">
                <a:sym typeface="Symbol"/>
              </a:rPr>
              <a:t>s</a:t>
            </a:r>
            <a:r>
              <a:rPr lang="sk-SK" sz="1200" b="1" baseline="-25000" dirty="0" smtClean="0">
                <a:sym typeface="Symbol"/>
              </a:rPr>
              <a:t>o</a:t>
            </a:r>
          </a:p>
          <a:p>
            <a:r>
              <a:rPr lang="sk-SK" sz="1200" b="1" dirty="0" smtClean="0">
                <a:sym typeface="Symbol"/>
              </a:rPr>
              <a:t>3) </a:t>
            </a:r>
            <a:r>
              <a:rPr lang="sk-SK" sz="1200" dirty="0" smtClean="0">
                <a:sym typeface="Symbol"/>
              </a:rPr>
              <a:t>Otočíme bod </a:t>
            </a:r>
            <a:r>
              <a:rPr lang="sk-SK" sz="1200" b="1" dirty="0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:</a:t>
            </a:r>
          </a:p>
          <a:p>
            <a:r>
              <a:rPr lang="sk-SK" sz="1200" dirty="0" smtClean="0">
                <a:sym typeface="Symbol"/>
              </a:rPr>
              <a:t>Sklopíme rovinu </a:t>
            </a:r>
            <a:r>
              <a:rPr lang="sk-SK" sz="1200" b="1" dirty="0" err="1" smtClean="0"/>
              <a:t>SHU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b="1" baseline="30000" dirty="0" smtClean="0"/>
              <a:t> </a:t>
            </a:r>
            <a:r>
              <a:rPr lang="sk-SK" sz="1200" dirty="0" smtClean="0"/>
              <a:t>do priemetne. Bod (</a:t>
            </a:r>
            <a:r>
              <a:rPr lang="sk-SK" sz="1200" b="1" dirty="0" smtClean="0"/>
              <a:t>S</a:t>
            </a:r>
            <a:r>
              <a:rPr lang="sk-SK" sz="1200" dirty="0" smtClean="0"/>
              <a:t>) leží na dištančnej kružnici. Dĺžka prepony trojuholníka (</a:t>
            </a:r>
            <a:r>
              <a:rPr lang="sk-SK" sz="1200" b="1" dirty="0" smtClean="0"/>
              <a:t>S</a:t>
            </a:r>
            <a:r>
              <a:rPr lang="sk-SK" sz="1200" dirty="0" smtClean="0"/>
              <a:t>)</a:t>
            </a:r>
            <a:r>
              <a:rPr lang="sk-SK" sz="1200" b="1" dirty="0" err="1" smtClean="0"/>
              <a:t>HU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je polomer kružnice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S</a:t>
            </a:r>
            <a:r>
              <a:rPr lang="sk-SK" sz="1200" dirty="0" smtClean="0"/>
              <a:t>. Zobrazíme sklopenú polohu kružnice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S</a:t>
            </a:r>
            <a:r>
              <a:rPr lang="sk-SK" sz="1200" dirty="0" smtClean="0"/>
              <a:t> a otočenú polohu bodu </a:t>
            </a:r>
            <a:r>
              <a:rPr lang="sk-SK" sz="1200" b="1" dirty="0" smtClean="0"/>
              <a:t>S</a:t>
            </a:r>
            <a:r>
              <a:rPr lang="sk-SK" sz="1200" dirty="0" smtClean="0"/>
              <a:t>.</a:t>
            </a:r>
          </a:p>
          <a:p>
            <a:r>
              <a:rPr lang="sk-SK" sz="1200" dirty="0" smtClean="0"/>
              <a:t>(</a:t>
            </a:r>
            <a:r>
              <a:rPr lang="sk-SK" sz="1200" b="1" dirty="0" smtClean="0"/>
              <a:t>S</a:t>
            </a:r>
            <a:r>
              <a:rPr lang="sk-SK" sz="1200" dirty="0" smtClean="0"/>
              <a:t>)</a:t>
            </a:r>
            <a:r>
              <a:rPr lang="sk-SK" sz="1200" b="1" dirty="0" err="1" smtClean="0"/>
              <a:t>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= (</a:t>
            </a:r>
            <a:r>
              <a:rPr lang="sk-SK" sz="1200" b="1" dirty="0" smtClean="0"/>
              <a:t>s´</a:t>
            </a:r>
            <a:r>
              <a:rPr lang="sk-SK" sz="1200" dirty="0" smtClean="0"/>
              <a:t>) – sklopená smerová priamka priamky </a:t>
            </a:r>
            <a:r>
              <a:rPr lang="sk-SK" sz="1200" b="1" dirty="0" smtClean="0"/>
              <a:t>s</a:t>
            </a:r>
            <a:r>
              <a:rPr lang="sk-SK" sz="1200" dirty="0" smtClean="0"/>
              <a:t>. </a:t>
            </a:r>
          </a:p>
          <a:p>
            <a:r>
              <a:rPr lang="sk-SK" sz="1200" b="1" dirty="0" smtClean="0"/>
              <a:t>4) </a:t>
            </a:r>
            <a:r>
              <a:rPr lang="sk-SK" sz="1200" dirty="0" smtClean="0"/>
              <a:t>Bod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o</a:t>
            </a:r>
            <a:r>
              <a:rPr lang="sk-SK" sz="1200" dirty="0" smtClean="0"/>
              <a:t> leží na otočenej spádovej priamke </a:t>
            </a:r>
            <a:r>
              <a:rPr lang="sk-SK" sz="1200" b="1" dirty="0" smtClean="0"/>
              <a:t>s</a:t>
            </a:r>
            <a:r>
              <a:rPr lang="sk-SK" sz="1200" b="1" baseline="-25000" dirty="0" smtClean="0"/>
              <a:t>o</a:t>
            </a:r>
            <a:r>
              <a:rPr lang="sk-SK" sz="1200" dirty="0" smtClean="0"/>
              <a:t>. 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o</a:t>
            </a:r>
            <a:r>
              <a:rPr lang="sk-SK" sz="1200" dirty="0" smtClean="0"/>
              <a:t> = </a:t>
            </a:r>
            <a:r>
              <a:rPr lang="sk-SK" sz="1200" b="1" dirty="0" err="1" smtClean="0"/>
              <a:t>S</a:t>
            </a:r>
            <a:r>
              <a:rPr lang="sk-SK" sz="1200" b="1" baseline="-25000" dirty="0" err="1" smtClean="0"/>
              <a:t>o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</a:t>
            </a:r>
            <a:r>
              <a:rPr lang="sk-SK" sz="1200" dirty="0" smtClean="0">
                <a:sym typeface="Symbol"/>
              </a:rPr>
              <a:t> </a:t>
            </a:r>
            <a:r>
              <a:rPr lang="sk-SK" sz="1200" b="1" dirty="0" smtClean="0">
                <a:sym typeface="Symbol"/>
              </a:rPr>
              <a:t>s</a:t>
            </a:r>
            <a:r>
              <a:rPr lang="sk-SK" sz="1200" b="1" baseline="-25000" dirty="0" smtClean="0">
                <a:sym typeface="Symbol"/>
              </a:rPr>
              <a:t>o</a:t>
            </a:r>
            <a:endParaRPr lang="sk-SK" sz="1200" dirty="0" smtClean="0"/>
          </a:p>
          <a:p>
            <a:r>
              <a:rPr lang="sk-SK" sz="1200" dirty="0" smtClean="0">
                <a:solidFill>
                  <a:srgbClr val="FF0000"/>
                </a:solidFill>
              </a:rPr>
              <a:t>Medzi stredovými priemetmi bodov roviny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a ich otočenými polohami do priemetne je vzťah perspektívnej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200" dirty="0" smtClean="0">
                <a:solidFill>
                  <a:srgbClr val="FF0000"/>
                </a:solidFill>
                <a:sym typeface="Symbol"/>
              </a:rPr>
              <a:t>Osou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 je stopa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2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</a:t>
            </a:r>
            <a:r>
              <a:rPr lang="sk-SK" sz="1200" baseline="300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stredom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 je bod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200" b="1" baseline="-25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 dvojica zodpovedajúcich si bodov je </a:t>
            </a:r>
            <a:r>
              <a:rPr lang="sk-SK" sz="12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2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2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200" b="1" baseline="-25000" dirty="0" err="1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.</a:t>
            </a:r>
            <a:endParaRPr lang="sk-SK" sz="1200" b="1" dirty="0"/>
          </a:p>
        </p:txBody>
      </p:sp>
      <p:sp>
        <p:nvSpPr>
          <p:cNvPr id="111" name="BlokTextu 110"/>
          <p:cNvSpPr txBox="1"/>
          <p:nvPr/>
        </p:nvSpPr>
        <p:spPr>
          <a:xfrm>
            <a:off x="8312254" y="54868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sp>
        <p:nvSpPr>
          <p:cNvPr id="115" name="Oval 90"/>
          <p:cNvSpPr>
            <a:spLocks noChangeArrowheads="1"/>
          </p:cNvSpPr>
          <p:nvPr/>
        </p:nvSpPr>
        <p:spPr bwMode="auto">
          <a:xfrm flipV="1">
            <a:off x="8364169" y="228215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Rovná spojnica 97"/>
          <p:cNvCxnSpPr/>
          <p:nvPr/>
        </p:nvCxnSpPr>
        <p:spPr>
          <a:xfrm>
            <a:off x="7289800" y="1651847"/>
            <a:ext cx="1587500" cy="946150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90"/>
          <p:cNvSpPr>
            <a:spLocks noChangeArrowheads="1"/>
          </p:cNvSpPr>
          <p:nvPr/>
        </p:nvSpPr>
        <p:spPr bwMode="auto">
          <a:xfrm flipV="1">
            <a:off x="7288366" y="1648650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Rovná spojnica 49"/>
          <p:cNvCxnSpPr/>
          <p:nvPr/>
        </p:nvCxnSpPr>
        <p:spPr>
          <a:xfrm flipV="1">
            <a:off x="7324395" y="2317664"/>
            <a:ext cx="110779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6" name="Text Box 27"/>
          <p:cNvSpPr txBox="1">
            <a:spLocks noChangeArrowheads="1"/>
          </p:cNvSpPr>
          <p:nvPr/>
        </p:nvSpPr>
        <p:spPr bwMode="auto">
          <a:xfrm>
            <a:off x="360000" y="108000"/>
            <a:ext cx="51732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>
                <a:latin typeface="Arial" pitchFamily="34" charset="0"/>
                <a:cs typeface="Arial" pitchFamily="34" charset="0"/>
              </a:rPr>
              <a:t>Otočenie roviny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jej smerovej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roviny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do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priemetne</a:t>
            </a:r>
          </a:p>
          <a:p>
            <a:r>
              <a:rPr lang="sk-SK" sz="1400" b="1" dirty="0" smtClean="0">
                <a:solidFill>
                  <a:srgbClr val="009900"/>
                </a:solidFill>
                <a:latin typeface="Arial" pitchFamily="34" charset="0"/>
                <a:cs typeface="Arial" pitchFamily="34" charset="0"/>
              </a:rPr>
              <a:t>(prvý spôsob – pomocou spádovej priamky)</a:t>
            </a:r>
          </a:p>
        </p:txBody>
      </p:sp>
      <p:sp>
        <p:nvSpPr>
          <p:cNvPr id="51" name="Zástupný symbol čísla snímky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7</a:t>
            </a:fld>
            <a:endParaRPr lang="sk-SK" dirty="0"/>
          </a:p>
        </p:txBody>
      </p:sp>
      <p:grpSp>
        <p:nvGrpSpPr>
          <p:cNvPr id="54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55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6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6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6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6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6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6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2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9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7" grpId="0" animBg="1"/>
      <p:bldP spid="26668" grpId="0" animBg="1"/>
      <p:bldP spid="26669" grpId="0" animBg="1"/>
      <p:bldP spid="26670" grpId="0"/>
      <p:bldP spid="26671" grpId="0" animBg="1"/>
      <p:bldP spid="26677" grpId="0"/>
      <p:bldP spid="26678" grpId="0"/>
      <p:bldP spid="26681" grpId="0" animBg="1"/>
      <p:bldP spid="26682" grpId="0"/>
      <p:bldP spid="26684" grpId="0"/>
      <p:bldP spid="26685" grpId="0"/>
      <p:bldP spid="26686" grpId="0" animBg="1"/>
      <p:bldP spid="26687" grpId="0" animBg="1"/>
      <p:bldP spid="26688" grpId="0" animBg="1"/>
      <p:bldP spid="26689" grpId="0"/>
      <p:bldP spid="26690" grpId="0"/>
      <p:bldP spid="26691" grpId="0"/>
      <p:bldP spid="91" grpId="0" animBg="1"/>
      <p:bldP spid="92" grpId="0" animBg="1"/>
      <p:bldP spid="94" grpId="0" animBg="1"/>
      <p:bldP spid="95" grpId="0"/>
      <p:bldP spid="96" grpId="0" animBg="1"/>
      <p:bldP spid="101" grpId="0"/>
      <p:bldP spid="111" grpId="0"/>
      <p:bldP spid="115" grpId="0" animBg="1"/>
      <p:bldP spid="1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Freeform 30"/>
          <p:cNvSpPr>
            <a:spLocks/>
          </p:cNvSpPr>
          <p:nvPr/>
        </p:nvSpPr>
        <p:spPr bwMode="auto">
          <a:xfrm>
            <a:off x="507825" y="1187733"/>
            <a:ext cx="2811543" cy="2095424"/>
          </a:xfrm>
          <a:custGeom>
            <a:avLst/>
            <a:gdLst>
              <a:gd name="T0" fmla="*/ 3168650 w 1996"/>
              <a:gd name="T1" fmla="*/ 865188 h 1542"/>
              <a:gd name="T2" fmla="*/ 1079500 w 1996"/>
              <a:gd name="T3" fmla="*/ 2447925 h 1542"/>
              <a:gd name="T4" fmla="*/ 0 w 1996"/>
              <a:gd name="T5" fmla="*/ 1657350 h 1542"/>
              <a:gd name="T6" fmla="*/ 2232025 w 1996"/>
              <a:gd name="T7" fmla="*/ 0 h 1542"/>
              <a:gd name="T8" fmla="*/ 3168650 w 1996"/>
              <a:gd name="T9" fmla="*/ 865188 h 15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542"/>
              <a:gd name="T17" fmla="*/ 1996 w 1996"/>
              <a:gd name="T18" fmla="*/ 1542 h 1542"/>
              <a:gd name="connsiteX0" fmla="*/ 10000 w 10000"/>
              <a:gd name="connsiteY0" fmla="*/ 3261 h 9727"/>
              <a:gd name="connsiteX1" fmla="*/ 3407 w 10000"/>
              <a:gd name="connsiteY1" fmla="*/ 9727 h 9727"/>
              <a:gd name="connsiteX2" fmla="*/ 0 w 10000"/>
              <a:gd name="connsiteY2" fmla="*/ 6497 h 9727"/>
              <a:gd name="connsiteX3" fmla="*/ 6613 w 10000"/>
              <a:gd name="connsiteY3" fmla="*/ 0 h 9727"/>
              <a:gd name="connsiteX4" fmla="*/ 10000 w 10000"/>
              <a:gd name="connsiteY4" fmla="*/ 3261 h 9727"/>
              <a:gd name="connsiteX0" fmla="*/ 8873 w 8873"/>
              <a:gd name="connsiteY0" fmla="*/ 3261 h 9727"/>
              <a:gd name="connsiteX1" fmla="*/ 2280 w 8873"/>
              <a:gd name="connsiteY1" fmla="*/ 9727 h 9727"/>
              <a:gd name="connsiteX2" fmla="*/ 0 w 8873"/>
              <a:gd name="connsiteY2" fmla="*/ 7664 h 9727"/>
              <a:gd name="connsiteX3" fmla="*/ 5486 w 8873"/>
              <a:gd name="connsiteY3" fmla="*/ 0 h 9727"/>
              <a:gd name="connsiteX4" fmla="*/ 8873 w 8873"/>
              <a:gd name="connsiteY4" fmla="*/ 3261 h 9727"/>
              <a:gd name="connsiteX0" fmla="*/ 8873 w 8873"/>
              <a:gd name="connsiteY0" fmla="*/ 2094 h 8560"/>
              <a:gd name="connsiteX1" fmla="*/ 2280 w 8873"/>
              <a:gd name="connsiteY1" fmla="*/ 8560 h 8560"/>
              <a:gd name="connsiteX2" fmla="*/ 0 w 8873"/>
              <a:gd name="connsiteY2" fmla="*/ 6497 h 8560"/>
              <a:gd name="connsiteX3" fmla="*/ 6839 w 8873"/>
              <a:gd name="connsiteY3" fmla="*/ 0 h 8560"/>
              <a:gd name="connsiteX4" fmla="*/ 8873 w 8873"/>
              <a:gd name="connsiteY4" fmla="*/ 2094 h 8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3" h="8560">
                <a:moveTo>
                  <a:pt x="8873" y="2094"/>
                </a:moveTo>
                <a:lnTo>
                  <a:pt x="2280" y="8560"/>
                </a:lnTo>
                <a:lnTo>
                  <a:pt x="0" y="6497"/>
                </a:lnTo>
                <a:lnTo>
                  <a:pt x="6839" y="0"/>
                </a:lnTo>
                <a:lnTo>
                  <a:pt x="8873" y="2094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1" name="Voľná forma 70"/>
          <p:cNvSpPr/>
          <p:nvPr/>
        </p:nvSpPr>
        <p:spPr>
          <a:xfrm>
            <a:off x="2410357" y="2410287"/>
            <a:ext cx="1034306" cy="947318"/>
          </a:xfrm>
          <a:custGeom>
            <a:avLst/>
            <a:gdLst>
              <a:gd name="connsiteX0" fmla="*/ 0 w 1261872"/>
              <a:gd name="connsiteY0" fmla="*/ 0 h 1002182"/>
              <a:gd name="connsiteX1" fmla="*/ 0 w 1261872"/>
              <a:gd name="connsiteY1" fmla="*/ 947318 h 1002182"/>
              <a:gd name="connsiteX2" fmla="*/ 1261872 w 1261872"/>
              <a:gd name="connsiteY2" fmla="*/ 1002182 h 1002182"/>
              <a:gd name="connsiteX3" fmla="*/ 0 w 1261872"/>
              <a:gd name="connsiteY3" fmla="*/ 0 h 1002182"/>
              <a:gd name="connsiteX0" fmla="*/ 0 w 1261872"/>
              <a:gd name="connsiteY0" fmla="*/ 0 h 1002182"/>
              <a:gd name="connsiteX1" fmla="*/ 0 w 1261872"/>
              <a:gd name="connsiteY1" fmla="*/ 947318 h 1002182"/>
              <a:gd name="connsiteX2" fmla="*/ 5976 w 1261872"/>
              <a:gd name="connsiteY2" fmla="*/ 796319 h 1002182"/>
              <a:gd name="connsiteX3" fmla="*/ 1261872 w 1261872"/>
              <a:gd name="connsiteY3" fmla="*/ 1002182 h 1002182"/>
              <a:gd name="connsiteX4" fmla="*/ 0 w 1261872"/>
              <a:gd name="connsiteY4" fmla="*/ 0 h 1002182"/>
              <a:gd name="connsiteX0" fmla="*/ 0 w 1034306"/>
              <a:gd name="connsiteY0" fmla="*/ 0 h 947318"/>
              <a:gd name="connsiteX1" fmla="*/ 0 w 1034306"/>
              <a:gd name="connsiteY1" fmla="*/ 947318 h 947318"/>
              <a:gd name="connsiteX2" fmla="*/ 5976 w 1034306"/>
              <a:gd name="connsiteY2" fmla="*/ 796319 h 947318"/>
              <a:gd name="connsiteX3" fmla="*/ 1034306 w 1034306"/>
              <a:gd name="connsiteY3" fmla="*/ 857367 h 947318"/>
              <a:gd name="connsiteX4" fmla="*/ 0 w 1034306"/>
              <a:gd name="connsiteY4" fmla="*/ 0 h 947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4306" h="947318">
                <a:moveTo>
                  <a:pt x="0" y="0"/>
                </a:moveTo>
                <a:lnTo>
                  <a:pt x="0" y="947318"/>
                </a:lnTo>
                <a:lnTo>
                  <a:pt x="5976" y="796319"/>
                </a:lnTo>
                <a:lnTo>
                  <a:pt x="1034306" y="857367"/>
                </a:lnTo>
                <a:lnTo>
                  <a:pt x="0" y="0"/>
                </a:lnTo>
                <a:close/>
              </a:path>
            </a:pathLst>
          </a:custGeom>
          <a:solidFill>
            <a:srgbClr val="0033CC">
              <a:alpha val="43921"/>
            </a:srgbClr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0" name="Rovná spojnica 139"/>
          <p:cNvCxnSpPr/>
          <p:nvPr/>
        </p:nvCxnSpPr>
        <p:spPr>
          <a:xfrm>
            <a:off x="857224" y="2966886"/>
            <a:ext cx="709323" cy="81507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6" name="Freeform 30"/>
          <p:cNvSpPr>
            <a:spLocks/>
          </p:cNvSpPr>
          <p:nvPr/>
        </p:nvSpPr>
        <p:spPr bwMode="auto">
          <a:xfrm>
            <a:off x="179388" y="2768579"/>
            <a:ext cx="3168650" cy="2381097"/>
          </a:xfrm>
          <a:custGeom>
            <a:avLst/>
            <a:gdLst>
              <a:gd name="T0" fmla="*/ 3168650 w 1996"/>
              <a:gd name="T1" fmla="*/ 865188 h 1542"/>
              <a:gd name="T2" fmla="*/ 1079500 w 1996"/>
              <a:gd name="T3" fmla="*/ 2447925 h 1542"/>
              <a:gd name="T4" fmla="*/ 0 w 1996"/>
              <a:gd name="T5" fmla="*/ 1657350 h 1542"/>
              <a:gd name="T6" fmla="*/ 2232025 w 1996"/>
              <a:gd name="T7" fmla="*/ 0 h 1542"/>
              <a:gd name="T8" fmla="*/ 3168650 w 1996"/>
              <a:gd name="T9" fmla="*/ 865188 h 15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996"/>
              <a:gd name="T16" fmla="*/ 0 h 1542"/>
              <a:gd name="T17" fmla="*/ 1996 w 1996"/>
              <a:gd name="T18" fmla="*/ 1542 h 1542"/>
              <a:gd name="connsiteX0" fmla="*/ 10000 w 10000"/>
              <a:gd name="connsiteY0" fmla="*/ 3261 h 9727"/>
              <a:gd name="connsiteX1" fmla="*/ 3407 w 10000"/>
              <a:gd name="connsiteY1" fmla="*/ 9727 h 9727"/>
              <a:gd name="connsiteX2" fmla="*/ 0 w 10000"/>
              <a:gd name="connsiteY2" fmla="*/ 6497 h 9727"/>
              <a:gd name="connsiteX3" fmla="*/ 6613 w 10000"/>
              <a:gd name="connsiteY3" fmla="*/ 0 h 9727"/>
              <a:gd name="connsiteX4" fmla="*/ 10000 w 10000"/>
              <a:gd name="connsiteY4" fmla="*/ 3261 h 9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9727">
                <a:moveTo>
                  <a:pt x="10000" y="3261"/>
                </a:moveTo>
                <a:lnTo>
                  <a:pt x="3407" y="9727"/>
                </a:lnTo>
                <a:lnTo>
                  <a:pt x="0" y="6497"/>
                </a:lnTo>
                <a:lnTo>
                  <a:pt x="6613" y="0"/>
                </a:lnTo>
                <a:lnTo>
                  <a:pt x="10000" y="3261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cxnSp>
        <p:nvCxnSpPr>
          <p:cNvPr id="86" name="Rovná spojnica 85"/>
          <p:cNvCxnSpPr/>
          <p:nvPr/>
        </p:nvCxnSpPr>
        <p:spPr>
          <a:xfrm>
            <a:off x="336685" y="4404015"/>
            <a:ext cx="1688583" cy="194031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27" name="Freeform 2"/>
          <p:cNvSpPr>
            <a:spLocks/>
          </p:cNvSpPr>
          <p:nvPr/>
        </p:nvSpPr>
        <p:spPr bwMode="auto">
          <a:xfrm>
            <a:off x="1258888" y="180801"/>
            <a:ext cx="2093537" cy="6515474"/>
          </a:xfrm>
          <a:custGeom>
            <a:avLst/>
            <a:gdLst>
              <a:gd name="T0" fmla="*/ 0 w 1316"/>
              <a:gd name="T1" fmla="*/ 1219200 h 3716"/>
              <a:gd name="T2" fmla="*/ 17462 w 1316"/>
              <a:gd name="T3" fmla="*/ 5899150 h 3716"/>
              <a:gd name="T4" fmla="*/ 2074863 w 1316"/>
              <a:gd name="T5" fmla="*/ 4473575 h 3716"/>
              <a:gd name="T6" fmla="*/ 2089150 w 1316"/>
              <a:gd name="T7" fmla="*/ 0 h 3716"/>
              <a:gd name="T8" fmla="*/ 0 w 1316"/>
              <a:gd name="T9" fmla="*/ 1219200 h 371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16"/>
              <a:gd name="T16" fmla="*/ 0 h 3716"/>
              <a:gd name="T17" fmla="*/ 1316 w 1316"/>
              <a:gd name="T18" fmla="*/ 3716 h 3716"/>
              <a:gd name="connsiteX0" fmla="*/ 0 w 1316"/>
              <a:gd name="connsiteY0" fmla="*/ 922 h 3870"/>
              <a:gd name="connsiteX1" fmla="*/ 11 w 1316"/>
              <a:gd name="connsiteY1" fmla="*/ 3870 h 3870"/>
              <a:gd name="connsiteX2" fmla="*/ 1307 w 1316"/>
              <a:gd name="connsiteY2" fmla="*/ 2972 h 3870"/>
              <a:gd name="connsiteX3" fmla="*/ 1316 w 1316"/>
              <a:gd name="connsiteY3" fmla="*/ 0 h 3870"/>
              <a:gd name="connsiteX4" fmla="*/ 0 w 1316"/>
              <a:gd name="connsiteY4" fmla="*/ 922 h 3870"/>
              <a:gd name="connsiteX0" fmla="*/ 0 w 1316"/>
              <a:gd name="connsiteY0" fmla="*/ 922 h 3962"/>
              <a:gd name="connsiteX1" fmla="*/ 11 w 1316"/>
              <a:gd name="connsiteY1" fmla="*/ 3870 h 3962"/>
              <a:gd name="connsiteX2" fmla="*/ 17 w 1316"/>
              <a:gd name="connsiteY2" fmla="*/ 3962 h 3962"/>
              <a:gd name="connsiteX3" fmla="*/ 1307 w 1316"/>
              <a:gd name="connsiteY3" fmla="*/ 2972 h 3962"/>
              <a:gd name="connsiteX4" fmla="*/ 1316 w 1316"/>
              <a:gd name="connsiteY4" fmla="*/ 0 h 3962"/>
              <a:gd name="connsiteX5" fmla="*/ 0 w 1316"/>
              <a:gd name="connsiteY5" fmla="*/ 922 h 3962"/>
              <a:gd name="connsiteX0" fmla="*/ 0 w 10000"/>
              <a:gd name="connsiteY0" fmla="*/ 2327 h 10359"/>
              <a:gd name="connsiteX1" fmla="*/ 84 w 10000"/>
              <a:gd name="connsiteY1" fmla="*/ 9768 h 10359"/>
              <a:gd name="connsiteX2" fmla="*/ 129 w 10000"/>
              <a:gd name="connsiteY2" fmla="*/ 10359 h 10359"/>
              <a:gd name="connsiteX3" fmla="*/ 9932 w 10000"/>
              <a:gd name="connsiteY3" fmla="*/ 7501 h 10359"/>
              <a:gd name="connsiteX4" fmla="*/ 10000 w 10000"/>
              <a:gd name="connsiteY4" fmla="*/ 0 h 10359"/>
              <a:gd name="connsiteX5" fmla="*/ 0 w 10000"/>
              <a:gd name="connsiteY5" fmla="*/ 2327 h 10359"/>
              <a:gd name="connsiteX0" fmla="*/ 0 w 10021"/>
              <a:gd name="connsiteY0" fmla="*/ 2327 h 10359"/>
              <a:gd name="connsiteX1" fmla="*/ 84 w 10021"/>
              <a:gd name="connsiteY1" fmla="*/ 9768 h 10359"/>
              <a:gd name="connsiteX2" fmla="*/ 129 w 10021"/>
              <a:gd name="connsiteY2" fmla="*/ 10359 h 10359"/>
              <a:gd name="connsiteX3" fmla="*/ 9999 w 10021"/>
              <a:gd name="connsiteY3" fmla="*/ 8026 h 10359"/>
              <a:gd name="connsiteX4" fmla="*/ 10000 w 10021"/>
              <a:gd name="connsiteY4" fmla="*/ 0 h 10359"/>
              <a:gd name="connsiteX5" fmla="*/ 0 w 10021"/>
              <a:gd name="connsiteY5" fmla="*/ 2327 h 10359"/>
              <a:gd name="connsiteX0" fmla="*/ 0 w 10021"/>
              <a:gd name="connsiteY0" fmla="*/ 2327 h 10359"/>
              <a:gd name="connsiteX1" fmla="*/ 84 w 10021"/>
              <a:gd name="connsiteY1" fmla="*/ 9768 h 10359"/>
              <a:gd name="connsiteX2" fmla="*/ 129 w 10021"/>
              <a:gd name="connsiteY2" fmla="*/ 10359 h 10359"/>
              <a:gd name="connsiteX3" fmla="*/ 9999 w 10021"/>
              <a:gd name="connsiteY3" fmla="*/ 7912 h 10359"/>
              <a:gd name="connsiteX4" fmla="*/ 10000 w 10021"/>
              <a:gd name="connsiteY4" fmla="*/ 0 h 10359"/>
              <a:gd name="connsiteX5" fmla="*/ 0 w 10021"/>
              <a:gd name="connsiteY5" fmla="*/ 2327 h 10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21" h="10359">
                <a:moveTo>
                  <a:pt x="0" y="2327"/>
                </a:moveTo>
                <a:cubicBezTo>
                  <a:pt x="30" y="4808"/>
                  <a:pt x="53" y="7287"/>
                  <a:pt x="84" y="9768"/>
                </a:cubicBezTo>
                <a:cubicBezTo>
                  <a:pt x="99" y="9770"/>
                  <a:pt x="114" y="10356"/>
                  <a:pt x="129" y="10359"/>
                </a:cubicBezTo>
                <a:lnTo>
                  <a:pt x="9999" y="7912"/>
                </a:lnTo>
                <a:cubicBezTo>
                  <a:pt x="10021" y="5542"/>
                  <a:pt x="9977" y="2370"/>
                  <a:pt x="10000" y="0"/>
                </a:cubicBezTo>
                <a:lnTo>
                  <a:pt x="0" y="2327"/>
                </a:lnTo>
                <a:close/>
              </a:path>
            </a:pathLst>
          </a:custGeom>
          <a:solidFill>
            <a:schemeClr val="bg1">
              <a:lumMod val="65000"/>
              <a:alpha val="5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1" name="Text Box 6"/>
          <p:cNvSpPr txBox="1">
            <a:spLocks noChangeArrowheads="1"/>
          </p:cNvSpPr>
          <p:nvPr/>
        </p:nvSpPr>
        <p:spPr bwMode="auto">
          <a:xfrm>
            <a:off x="2174455" y="3167379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26634" name="Freeform 9"/>
          <p:cNvSpPr>
            <a:spLocks/>
          </p:cNvSpPr>
          <p:nvPr/>
        </p:nvSpPr>
        <p:spPr bwMode="auto">
          <a:xfrm>
            <a:off x="1258888" y="3566939"/>
            <a:ext cx="4033837" cy="3240087"/>
          </a:xfrm>
          <a:custGeom>
            <a:avLst/>
            <a:gdLst>
              <a:gd name="T0" fmla="*/ 0 w 2541"/>
              <a:gd name="T1" fmla="*/ 1584325 h 2041"/>
              <a:gd name="T2" fmla="*/ 2160587 w 2541"/>
              <a:gd name="T3" fmla="*/ 3240087 h 2041"/>
              <a:gd name="T4" fmla="*/ 4033837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1" h="2041">
                <a:moveTo>
                  <a:pt x="0" y="998"/>
                </a:moveTo>
                <a:lnTo>
                  <a:pt x="1361" y="2041"/>
                </a:lnTo>
                <a:lnTo>
                  <a:pt x="2541" y="953"/>
                </a:lnTo>
                <a:lnTo>
                  <a:pt x="1316" y="0"/>
                </a:lnTo>
                <a:lnTo>
                  <a:pt x="0" y="998"/>
                </a:lnTo>
                <a:close/>
              </a:path>
            </a:pathLst>
          </a:custGeom>
          <a:solidFill>
            <a:srgbClr val="FF0000">
              <a:alpha val="60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6638" name="Text Box 16"/>
          <p:cNvSpPr txBox="1">
            <a:spLocks noChangeArrowheads="1"/>
          </p:cNvSpPr>
          <p:nvPr/>
        </p:nvSpPr>
        <p:spPr bwMode="auto">
          <a:xfrm>
            <a:off x="2023147" y="2138083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40" name="Text Box 18"/>
          <p:cNvSpPr txBox="1">
            <a:spLocks noChangeArrowheads="1"/>
          </p:cNvSpPr>
          <p:nvPr/>
        </p:nvSpPr>
        <p:spPr bwMode="auto">
          <a:xfrm>
            <a:off x="4767263" y="4806776"/>
            <a:ext cx="29848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  <a:sym typeface="Symbol" pitchFamily="18" charset="2"/>
              </a:rPr>
              <a:t></a:t>
            </a:r>
          </a:p>
        </p:txBody>
      </p:sp>
      <p:sp>
        <p:nvSpPr>
          <p:cNvPr id="26652" name="Line 37"/>
          <p:cNvSpPr>
            <a:spLocks noChangeShapeType="1"/>
          </p:cNvSpPr>
          <p:nvPr/>
        </p:nvSpPr>
        <p:spPr bwMode="auto">
          <a:xfrm flipV="1">
            <a:off x="2411413" y="830089"/>
            <a:ext cx="0" cy="1550936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4" name="Rovná spojnica 103"/>
          <p:cNvCxnSpPr/>
          <p:nvPr/>
        </p:nvCxnSpPr>
        <p:spPr>
          <a:xfrm flipH="1">
            <a:off x="1858062" y="3252877"/>
            <a:ext cx="1618610" cy="803932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53" name="Text Box 39"/>
          <p:cNvSpPr txBox="1">
            <a:spLocks noChangeArrowheads="1"/>
          </p:cNvSpPr>
          <p:nvPr/>
        </p:nvSpPr>
        <p:spPr bwMode="auto">
          <a:xfrm>
            <a:off x="2382284" y="1077804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5" name="Rovná spojnica 74"/>
          <p:cNvCxnSpPr/>
          <p:nvPr/>
        </p:nvCxnSpPr>
        <p:spPr>
          <a:xfrm flipV="1">
            <a:off x="787750" y="3599078"/>
            <a:ext cx="2539852" cy="192205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Obdĺžnik 75"/>
          <p:cNvSpPr/>
          <p:nvPr/>
        </p:nvSpPr>
        <p:spPr>
          <a:xfrm>
            <a:off x="760680" y="5447829"/>
            <a:ext cx="402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smtClean="0"/>
              <a:t>p</a:t>
            </a:r>
            <a:r>
              <a:rPr lang="sk-SK" sz="1400" b="1" baseline="30000" dirty="0" smtClean="0">
                <a:sym typeface="Symbol"/>
              </a:rPr>
              <a:t></a:t>
            </a:r>
            <a:r>
              <a:rPr lang="sk-SK" sz="1400" baseline="30000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08" name="Oval 41"/>
          <p:cNvSpPr>
            <a:spLocks noChangeArrowheads="1"/>
          </p:cNvSpPr>
          <p:nvPr/>
        </p:nvSpPr>
        <p:spPr bwMode="auto">
          <a:xfrm flipV="1">
            <a:off x="1819885" y="4037831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9" name="Text Box 42"/>
          <p:cNvSpPr txBox="1">
            <a:spLocks noChangeArrowheads="1"/>
          </p:cNvSpPr>
          <p:nvPr/>
        </p:nvSpPr>
        <p:spPr bwMode="auto">
          <a:xfrm>
            <a:off x="1820614" y="3984744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3" name="Line 8"/>
          <p:cNvSpPr>
            <a:spLocks noChangeShapeType="1"/>
          </p:cNvSpPr>
          <p:nvPr/>
        </p:nvSpPr>
        <p:spPr bwMode="auto">
          <a:xfrm flipV="1">
            <a:off x="2411413" y="2414414"/>
            <a:ext cx="0" cy="7920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8" name="Rovná spojnica 87"/>
          <p:cNvCxnSpPr/>
          <p:nvPr/>
        </p:nvCxnSpPr>
        <p:spPr>
          <a:xfrm>
            <a:off x="2011435" y="4601235"/>
            <a:ext cx="2232446" cy="2565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5" name="Line 26"/>
          <p:cNvSpPr>
            <a:spLocks noChangeShapeType="1"/>
          </p:cNvSpPr>
          <p:nvPr/>
        </p:nvSpPr>
        <p:spPr bwMode="auto">
          <a:xfrm>
            <a:off x="2411413" y="3221173"/>
            <a:ext cx="1080000" cy="5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Freeform 24"/>
          <p:cNvSpPr>
            <a:spLocks/>
          </p:cNvSpPr>
          <p:nvPr/>
        </p:nvSpPr>
        <p:spPr bwMode="auto">
          <a:xfrm>
            <a:off x="1255438" y="1700783"/>
            <a:ext cx="4033837" cy="3240087"/>
          </a:xfrm>
          <a:custGeom>
            <a:avLst/>
            <a:gdLst>
              <a:gd name="T0" fmla="*/ 0 w 2541"/>
              <a:gd name="T1" fmla="*/ 1584325 h 2041"/>
              <a:gd name="T2" fmla="*/ 2160587 w 2541"/>
              <a:gd name="T3" fmla="*/ 3240087 h 2041"/>
              <a:gd name="T4" fmla="*/ 4033837 w 2541"/>
              <a:gd name="T5" fmla="*/ 1512887 h 2041"/>
              <a:gd name="T6" fmla="*/ 2089150 w 2541"/>
              <a:gd name="T7" fmla="*/ 0 h 2041"/>
              <a:gd name="T8" fmla="*/ 0 w 2541"/>
              <a:gd name="T9" fmla="*/ 1584325 h 20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1"/>
              <a:gd name="T16" fmla="*/ 0 h 2041"/>
              <a:gd name="T17" fmla="*/ 2541 w 2541"/>
              <a:gd name="T18" fmla="*/ 2041 h 20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1" h="2041">
                <a:moveTo>
                  <a:pt x="0" y="998"/>
                </a:moveTo>
                <a:lnTo>
                  <a:pt x="1361" y="2041"/>
                </a:lnTo>
                <a:lnTo>
                  <a:pt x="2541" y="953"/>
                </a:lnTo>
                <a:lnTo>
                  <a:pt x="1316" y="0"/>
                </a:lnTo>
                <a:lnTo>
                  <a:pt x="0" y="998"/>
                </a:lnTo>
                <a:close/>
              </a:path>
            </a:pathLst>
          </a:custGeom>
          <a:solidFill>
            <a:srgbClr val="FF3399">
              <a:alpha val="53000"/>
            </a:srgbClr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8" name="Text Box 42"/>
          <p:cNvSpPr txBox="1">
            <a:spLocks noChangeArrowheads="1"/>
          </p:cNvSpPr>
          <p:nvPr/>
        </p:nvSpPr>
        <p:spPr bwMode="auto">
          <a:xfrm>
            <a:off x="1497143" y="5472784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solidFill>
                <a:srgbClr val="CC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9" name="Rovná spojnica 58"/>
          <p:cNvCxnSpPr>
            <a:stCxn id="26663" idx="0"/>
          </p:cNvCxnSpPr>
          <p:nvPr/>
        </p:nvCxnSpPr>
        <p:spPr>
          <a:xfrm rot="5400000">
            <a:off x="-270626" y="3101240"/>
            <a:ext cx="4444160" cy="92626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41"/>
          <p:cNvSpPr>
            <a:spLocks noChangeArrowheads="1"/>
          </p:cNvSpPr>
          <p:nvPr/>
        </p:nvSpPr>
        <p:spPr bwMode="auto">
          <a:xfrm flipV="1">
            <a:off x="1520545" y="550330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Rovná spojnica 72"/>
          <p:cNvCxnSpPr/>
          <p:nvPr/>
        </p:nvCxnSpPr>
        <p:spPr>
          <a:xfrm flipV="1">
            <a:off x="251520" y="1268463"/>
            <a:ext cx="3672408" cy="277911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1" name="Text Box 19"/>
          <p:cNvSpPr txBox="1">
            <a:spLocks noChangeArrowheads="1"/>
          </p:cNvSpPr>
          <p:nvPr/>
        </p:nvSpPr>
        <p:spPr bwMode="auto">
          <a:xfrm>
            <a:off x="4643438" y="3062114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  <a:sym typeface="Symbol" pitchFamily="18" charset="2"/>
              </a:rPr>
              <a:t>´</a:t>
            </a:r>
          </a:p>
        </p:txBody>
      </p:sp>
      <p:sp>
        <p:nvSpPr>
          <p:cNvPr id="26658" name="AutoShape 44"/>
          <p:cNvSpPr>
            <a:spLocks/>
          </p:cNvSpPr>
          <p:nvPr/>
        </p:nvSpPr>
        <p:spPr bwMode="auto">
          <a:xfrm rot="7699286">
            <a:off x="2916487" y="2084777"/>
            <a:ext cx="215465" cy="1330964"/>
          </a:xfrm>
          <a:prstGeom prst="leftBrace">
            <a:avLst>
              <a:gd name="adj1" fmla="val 371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BlokTextu 69"/>
          <p:cNvSpPr txBox="1"/>
          <p:nvPr/>
        </p:nvSpPr>
        <p:spPr>
          <a:xfrm>
            <a:off x="3038570" y="2433503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sp>
        <p:nvSpPr>
          <p:cNvPr id="26632" name="Text Box 7"/>
          <p:cNvSpPr txBox="1">
            <a:spLocks noChangeArrowheads="1"/>
          </p:cNvSpPr>
          <p:nvPr/>
        </p:nvSpPr>
        <p:spPr bwMode="auto">
          <a:xfrm>
            <a:off x="1331640" y="1608757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Arial" pitchFamily="34" charset="0"/>
                <a:cs typeface="Arial" pitchFamily="34" charset="0"/>
                <a:sym typeface="Symbol"/>
              </a:rPr>
              <a:t>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59" name="AutoShape 45"/>
          <p:cNvSpPr>
            <a:spLocks/>
          </p:cNvSpPr>
          <p:nvPr/>
        </p:nvSpPr>
        <p:spPr bwMode="auto">
          <a:xfrm rot="10800000">
            <a:off x="2434325" y="1340767"/>
            <a:ext cx="209096" cy="1040535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Skupina 86"/>
          <p:cNvGrpSpPr/>
          <p:nvPr/>
        </p:nvGrpSpPr>
        <p:grpSpPr>
          <a:xfrm>
            <a:off x="2247666" y="2265986"/>
            <a:ext cx="571872" cy="338336"/>
            <a:chOff x="1619548" y="4665836"/>
            <a:chExt cx="571872" cy="338336"/>
          </a:xfrm>
        </p:grpSpPr>
        <p:sp>
          <p:nvSpPr>
            <p:cNvPr id="67" name="Oblúk 66"/>
            <p:cNvSpPr/>
            <p:nvPr/>
          </p:nvSpPr>
          <p:spPr>
            <a:xfrm rot="-1320000" flipH="1" flipV="1">
              <a:off x="1619548" y="4665836"/>
              <a:ext cx="571872" cy="338336"/>
            </a:xfrm>
            <a:prstGeom prst="arc">
              <a:avLst>
                <a:gd name="adj1" fmla="val 16332177"/>
                <a:gd name="adj2" fmla="val 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72" name="Ovál 71"/>
            <p:cNvSpPr>
              <a:spLocks noChangeAspect="1"/>
            </p:cNvSpPr>
            <p:nvPr/>
          </p:nvSpPr>
          <p:spPr>
            <a:xfrm>
              <a:off x="1791127" y="4939970"/>
              <a:ext cx="23030" cy="2303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98" name="Oblúk 97"/>
          <p:cNvSpPr/>
          <p:nvPr/>
        </p:nvSpPr>
        <p:spPr>
          <a:xfrm>
            <a:off x="2062564" y="2889630"/>
            <a:ext cx="685874" cy="685874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9" name="Ovál 98"/>
          <p:cNvSpPr>
            <a:spLocks noChangeAspect="1"/>
          </p:cNvSpPr>
          <p:nvPr/>
        </p:nvSpPr>
        <p:spPr>
          <a:xfrm>
            <a:off x="2532375" y="3067278"/>
            <a:ext cx="23030" cy="230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9" name="Zástupný symbol čísla snímky 8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8</a:t>
            </a:fld>
            <a:endParaRPr lang="sk-SK" dirty="0"/>
          </a:p>
        </p:txBody>
      </p:sp>
      <p:sp>
        <p:nvSpPr>
          <p:cNvPr id="80" name="Oblúk 79"/>
          <p:cNvSpPr/>
          <p:nvPr/>
        </p:nvSpPr>
        <p:spPr>
          <a:xfrm rot="3158867">
            <a:off x="980956" y="1548901"/>
            <a:ext cx="2870525" cy="1722783"/>
          </a:xfrm>
          <a:prstGeom prst="arc">
            <a:avLst>
              <a:gd name="adj1" fmla="val 13069615"/>
              <a:gd name="adj2" fmla="val 20771455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30" name="Oval 5"/>
          <p:cNvSpPr>
            <a:spLocks noChangeArrowheads="1"/>
          </p:cNvSpPr>
          <p:nvPr/>
        </p:nvSpPr>
        <p:spPr bwMode="auto">
          <a:xfrm flipV="1">
            <a:off x="2386948" y="3197310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7" name="Obdĺžnik 76"/>
          <p:cNvSpPr/>
          <p:nvPr/>
        </p:nvSpPr>
        <p:spPr>
          <a:xfrm>
            <a:off x="63503" y="3585215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cxnSp>
        <p:nvCxnSpPr>
          <p:cNvPr id="97" name="Rovná spojnica 96"/>
          <p:cNvCxnSpPr/>
          <p:nvPr/>
        </p:nvCxnSpPr>
        <p:spPr>
          <a:xfrm flipH="1">
            <a:off x="450933" y="4365104"/>
            <a:ext cx="781704" cy="388257"/>
          </a:xfrm>
          <a:prstGeom prst="line">
            <a:avLst/>
          </a:prstGeom>
          <a:ln w="1270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63" name="Oval 38"/>
          <p:cNvSpPr>
            <a:spLocks noChangeArrowheads="1"/>
          </p:cNvSpPr>
          <p:nvPr/>
        </p:nvSpPr>
        <p:spPr bwMode="auto">
          <a:xfrm flipV="1">
            <a:off x="2378075" y="1270294"/>
            <a:ext cx="73025" cy="72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Oblúk 106"/>
          <p:cNvSpPr/>
          <p:nvPr/>
        </p:nvSpPr>
        <p:spPr>
          <a:xfrm rot="3158867">
            <a:off x="700176" y="99328"/>
            <a:ext cx="5265114" cy="3159927"/>
          </a:xfrm>
          <a:prstGeom prst="arc">
            <a:avLst>
              <a:gd name="adj1" fmla="val 18776551"/>
              <a:gd name="adj2" fmla="val 20691996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2" name="Oblúk 111"/>
          <p:cNvSpPr/>
          <p:nvPr/>
        </p:nvSpPr>
        <p:spPr>
          <a:xfrm rot="3158867">
            <a:off x="276857" y="2677463"/>
            <a:ext cx="2003538" cy="1202450"/>
          </a:xfrm>
          <a:prstGeom prst="arc">
            <a:avLst>
              <a:gd name="adj1" fmla="val 6324430"/>
              <a:gd name="adj2" fmla="val 9610523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Oblúk 113"/>
          <p:cNvSpPr/>
          <p:nvPr/>
        </p:nvSpPr>
        <p:spPr>
          <a:xfrm rot="3158867">
            <a:off x="671954" y="1990217"/>
            <a:ext cx="5265114" cy="3159927"/>
          </a:xfrm>
          <a:prstGeom prst="arc">
            <a:avLst>
              <a:gd name="adj1" fmla="val 19002834"/>
              <a:gd name="adj2" fmla="val 20691996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17" name="Oblúk 116"/>
          <p:cNvSpPr/>
          <p:nvPr/>
        </p:nvSpPr>
        <p:spPr>
          <a:xfrm rot="3158867">
            <a:off x="-179748" y="4274427"/>
            <a:ext cx="2902269" cy="1741835"/>
          </a:xfrm>
          <a:prstGeom prst="arc">
            <a:avLst>
              <a:gd name="adj1" fmla="val 6324430"/>
              <a:gd name="adj2" fmla="val 9807272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Oblúk 119"/>
          <p:cNvSpPr/>
          <p:nvPr/>
        </p:nvSpPr>
        <p:spPr>
          <a:xfrm rot="3158867">
            <a:off x="790613" y="4492714"/>
            <a:ext cx="1494945" cy="897210"/>
          </a:xfrm>
          <a:prstGeom prst="arc">
            <a:avLst>
              <a:gd name="adj1" fmla="val 2150328"/>
              <a:gd name="adj2" fmla="val 10035711"/>
            </a:avLst>
          </a:prstGeom>
          <a:noFill/>
          <a:ln w="19050">
            <a:solidFill>
              <a:schemeClr val="tx1"/>
            </a:solidFill>
            <a:prstDash val="solid"/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48" name="Text Box 32"/>
          <p:cNvSpPr txBox="1">
            <a:spLocks noChangeArrowheads="1"/>
          </p:cNvSpPr>
          <p:nvPr/>
        </p:nvSpPr>
        <p:spPr bwMode="auto">
          <a:xfrm>
            <a:off x="900998" y="4161897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A</a:t>
            </a:r>
          </a:p>
        </p:txBody>
      </p:sp>
      <p:sp>
        <p:nvSpPr>
          <p:cNvPr id="26647" name="Oval 31"/>
          <p:cNvSpPr>
            <a:spLocks noChangeArrowheads="1"/>
          </p:cNvSpPr>
          <p:nvPr/>
        </p:nvSpPr>
        <p:spPr bwMode="auto">
          <a:xfrm flipV="1">
            <a:off x="963558" y="4451497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4" name="Rovná spojnica 123"/>
          <p:cNvCxnSpPr/>
          <p:nvPr/>
        </p:nvCxnSpPr>
        <p:spPr>
          <a:xfrm flipH="1">
            <a:off x="1259633" y="4077072"/>
            <a:ext cx="551390" cy="273865"/>
          </a:xfrm>
          <a:prstGeom prst="line">
            <a:avLst/>
          </a:prstGeom>
          <a:ln w="12700">
            <a:solidFill>
              <a:srgbClr val="0033CC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BlokTextu 54"/>
          <p:cNvSpPr txBox="1"/>
          <p:nvPr/>
        </p:nvSpPr>
        <p:spPr>
          <a:xfrm>
            <a:off x="3551374" y="2658420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endParaRPr lang="sk-SK" sz="1400" b="1" dirty="0"/>
          </a:p>
        </p:txBody>
      </p:sp>
      <p:sp>
        <p:nvSpPr>
          <p:cNvPr id="26628" name="Oval 3"/>
          <p:cNvSpPr>
            <a:spLocks noChangeArrowheads="1"/>
          </p:cNvSpPr>
          <p:nvPr/>
        </p:nvSpPr>
        <p:spPr bwMode="auto">
          <a:xfrm flipV="1">
            <a:off x="3454394" y="3238262"/>
            <a:ext cx="54000" cy="540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0" name="Text Box 32"/>
          <p:cNvSpPr txBox="1">
            <a:spLocks noChangeArrowheads="1"/>
          </p:cNvSpPr>
          <p:nvPr/>
        </p:nvSpPr>
        <p:spPr bwMode="auto">
          <a:xfrm>
            <a:off x="467957" y="4150712"/>
            <a:ext cx="28405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sk-SK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1" name="Skupina 75"/>
          <p:cNvGrpSpPr/>
          <p:nvPr/>
        </p:nvGrpSpPr>
        <p:grpSpPr>
          <a:xfrm rot="-5520000">
            <a:off x="692946" y="4401825"/>
            <a:ext cx="171052" cy="92527"/>
            <a:chOff x="4838514" y="2924944"/>
            <a:chExt cx="171052" cy="92527"/>
          </a:xfrm>
        </p:grpSpPr>
        <p:cxnSp>
          <p:nvCxnSpPr>
            <p:cNvPr id="92" name="Rovná spojnica 91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Rovná spojnica 93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 Box 32"/>
          <p:cNvSpPr txBox="1">
            <a:spLocks noChangeArrowheads="1"/>
          </p:cNvSpPr>
          <p:nvPr/>
        </p:nvSpPr>
        <p:spPr bwMode="auto">
          <a:xfrm>
            <a:off x="4120879" y="3073176"/>
            <a:ext cx="4427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´ </a:t>
            </a:r>
            <a:r>
              <a:rPr lang="en-US" sz="1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sk-SK" sz="1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6" name="Skupina 75"/>
          <p:cNvGrpSpPr/>
          <p:nvPr/>
        </p:nvGrpSpPr>
        <p:grpSpPr>
          <a:xfrm rot="-5520000">
            <a:off x="3888048" y="3234854"/>
            <a:ext cx="171052" cy="92527"/>
            <a:chOff x="4838514" y="2924944"/>
            <a:chExt cx="171052" cy="92527"/>
          </a:xfrm>
        </p:grpSpPr>
        <p:cxnSp>
          <p:nvCxnSpPr>
            <p:cNvPr id="100" name="Rovná spojnica 99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Rovná spojnica 100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rgbClr val="66FF3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3" name="Rovná spojnica 102"/>
          <p:cNvCxnSpPr/>
          <p:nvPr/>
        </p:nvCxnSpPr>
        <p:spPr>
          <a:xfrm>
            <a:off x="1571604" y="3049061"/>
            <a:ext cx="2942370" cy="32693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 Box 4"/>
          <p:cNvSpPr txBox="1">
            <a:spLocks noChangeArrowheads="1"/>
          </p:cNvSpPr>
          <p:nvPr/>
        </p:nvSpPr>
        <p:spPr bwMode="auto">
          <a:xfrm>
            <a:off x="3377078" y="3221217"/>
            <a:ext cx="30489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</a:t>
            </a:r>
          </a:p>
        </p:txBody>
      </p:sp>
      <p:sp>
        <p:nvSpPr>
          <p:cNvPr id="110" name="Text Box 16"/>
          <p:cNvSpPr txBox="1">
            <a:spLocks noChangeArrowheads="1"/>
          </p:cNvSpPr>
          <p:nvPr/>
        </p:nvSpPr>
        <p:spPr bwMode="auto">
          <a:xfrm>
            <a:off x="1209569" y="2741414"/>
            <a:ext cx="1008063" cy="882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endParaRPr lang="sk-SK" sz="1400" b="1" baseline="30000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cxnSp>
        <p:nvCxnSpPr>
          <p:cNvPr id="111" name="Rovná spojnica 110"/>
          <p:cNvCxnSpPr/>
          <p:nvPr/>
        </p:nvCxnSpPr>
        <p:spPr>
          <a:xfrm rot="5400000" flipH="1" flipV="1">
            <a:off x="1112983" y="1759045"/>
            <a:ext cx="1747599" cy="8398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113" name="Text Box 32"/>
          <p:cNvSpPr txBox="1">
            <a:spLocks noChangeArrowheads="1"/>
          </p:cNvSpPr>
          <p:nvPr/>
        </p:nvSpPr>
        <p:spPr bwMode="auto">
          <a:xfrm>
            <a:off x="1500100" y="2167147"/>
            <a:ext cx="417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5" name="Skupina 75"/>
          <p:cNvGrpSpPr/>
          <p:nvPr/>
        </p:nvGrpSpPr>
        <p:grpSpPr>
          <a:xfrm rot="11986872">
            <a:off x="1746607" y="2500313"/>
            <a:ext cx="171052" cy="92527"/>
            <a:chOff x="4838514" y="2924944"/>
            <a:chExt cx="171052" cy="92527"/>
          </a:xfrm>
        </p:grpSpPr>
        <p:cxnSp>
          <p:nvCxnSpPr>
            <p:cNvPr id="116" name="Rovná spojnica 115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Rovná spojnica 117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2" name="Rovná spojnica 121"/>
          <p:cNvCxnSpPr/>
          <p:nvPr/>
        </p:nvCxnSpPr>
        <p:spPr>
          <a:xfrm rot="16200000" flipV="1">
            <a:off x="1026355" y="3617061"/>
            <a:ext cx="1508530" cy="418031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23" name="Text Box 42"/>
          <p:cNvSpPr txBox="1">
            <a:spLocks noChangeArrowheads="1"/>
          </p:cNvSpPr>
          <p:nvPr/>
        </p:nvSpPr>
        <p:spPr bwMode="auto">
          <a:xfrm>
            <a:off x="1928794" y="4572008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5" name="Text Box 32"/>
          <p:cNvSpPr txBox="1">
            <a:spLocks noChangeArrowheads="1"/>
          </p:cNvSpPr>
          <p:nvPr/>
        </p:nvSpPr>
        <p:spPr bwMode="auto">
          <a:xfrm>
            <a:off x="1495966" y="3670195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Text Box 89"/>
          <p:cNvSpPr txBox="1">
            <a:spLocks noChangeArrowheads="1"/>
          </p:cNvSpPr>
          <p:nvPr/>
        </p:nvSpPr>
        <p:spPr bwMode="auto">
          <a:xfrm>
            <a:off x="2153132" y="4597580"/>
            <a:ext cx="5998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31"/>
          <p:cNvSpPr>
            <a:spLocks noChangeArrowheads="1"/>
          </p:cNvSpPr>
          <p:nvPr/>
        </p:nvSpPr>
        <p:spPr bwMode="auto">
          <a:xfrm flipV="1">
            <a:off x="1969433" y="4570121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29" name="Rovná spojnica 128"/>
          <p:cNvCxnSpPr/>
          <p:nvPr/>
        </p:nvCxnSpPr>
        <p:spPr>
          <a:xfrm rot="5400000" flipH="1" flipV="1">
            <a:off x="839405" y="4766593"/>
            <a:ext cx="1747599" cy="8398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1265151" y="5888744"/>
            <a:ext cx="4839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en-US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2" name="Text Box 27"/>
          <p:cNvSpPr txBox="1">
            <a:spLocks noChangeArrowheads="1"/>
          </p:cNvSpPr>
          <p:nvPr/>
        </p:nvSpPr>
        <p:spPr bwMode="auto">
          <a:xfrm>
            <a:off x="360000" y="108000"/>
            <a:ext cx="523091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>
                <a:latin typeface="Arial" pitchFamily="34" charset="0"/>
                <a:cs typeface="Arial" pitchFamily="34" charset="0"/>
              </a:rPr>
              <a:t>Otočenie roviny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jej smerovej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roviny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do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priemetne </a:t>
            </a:r>
          </a:p>
          <a:p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(druhý spôsob – pomocou ľubovoľnej priamky)</a:t>
            </a:r>
            <a:endParaRPr lang="sk-SK" sz="1400" b="1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" name="BlokTextu 132"/>
          <p:cNvSpPr txBox="1"/>
          <p:nvPr/>
        </p:nvSpPr>
        <p:spPr>
          <a:xfrm>
            <a:off x="4284000" y="612000"/>
            <a:ext cx="4825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Nech je daná rovina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, jej smerová rovina </a:t>
            </a:r>
            <a:r>
              <a:rPr lang="sk-SK" sz="1400" b="1" dirty="0" smtClean="0">
                <a:sym typeface="Symbol"/>
              </a:rPr>
              <a:t>´ </a:t>
            </a:r>
            <a:r>
              <a:rPr lang="sk-SK" sz="1400" dirty="0" smtClean="0">
                <a:sym typeface="Symbol"/>
              </a:rPr>
              <a:t>a bod </a:t>
            </a:r>
            <a:r>
              <a:rPr lang="sk-SK" sz="1400" b="1" dirty="0" smtClean="0">
                <a:sym typeface="Symbol"/>
              </a:rPr>
              <a:t>A </a:t>
            </a:r>
            <a:r>
              <a:rPr lang="sk-SK" sz="1400" dirty="0" smtClean="0">
                <a:sym typeface="Symbol"/>
              </a:rPr>
              <a:t> </a:t>
            </a:r>
            <a:r>
              <a:rPr lang="sk-SK" sz="1400" b="1" dirty="0" smtClean="0">
                <a:sym typeface="Symbol"/>
              </a:rPr>
              <a:t></a:t>
            </a:r>
            <a:r>
              <a:rPr lang="sk-SK" sz="1400" dirty="0" smtClean="0">
                <a:sym typeface="Symbol"/>
              </a:rPr>
              <a:t>.</a:t>
            </a:r>
            <a:r>
              <a:rPr lang="sk-SK" sz="1400" b="1" dirty="0" smtClean="0">
                <a:sym typeface="Symbol"/>
              </a:rPr>
              <a:t> </a:t>
            </a:r>
            <a:endParaRPr lang="sk-SK" sz="1400" dirty="0"/>
          </a:p>
        </p:txBody>
      </p:sp>
      <p:sp>
        <p:nvSpPr>
          <p:cNvPr id="134" name="BlokTextu 133"/>
          <p:cNvSpPr txBox="1"/>
          <p:nvPr/>
        </p:nvSpPr>
        <p:spPr>
          <a:xfrm>
            <a:off x="5307160" y="964430"/>
            <a:ext cx="3780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0033CC"/>
                </a:solidFill>
                <a:sym typeface="Symbol"/>
              </a:rPr>
              <a:t>Bodom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A 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zostrojíme ľubovoľnú, vhodnú priamku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a 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roviny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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 Zostrojíme jej smerovú priamku </a:t>
            </a:r>
            <a:r>
              <a:rPr lang="sk-SK" sz="1400" b="1" dirty="0" smtClean="0">
                <a:solidFill>
                  <a:srgbClr val="0033CC"/>
                </a:solidFill>
                <a:sym typeface="Symbol"/>
              </a:rPr>
              <a:t>a´</a:t>
            </a:r>
            <a:r>
              <a:rPr lang="sk-SK" sz="1400" dirty="0" smtClean="0">
                <a:solidFill>
                  <a:srgbClr val="0033CC"/>
                </a:solidFill>
                <a:sym typeface="Symbol"/>
              </a:rPr>
              <a:t>.</a:t>
            </a:r>
            <a:endParaRPr lang="sk-SK" sz="1400" dirty="0" smtClean="0">
              <a:solidFill>
                <a:srgbClr val="FF0000"/>
              </a:solidFill>
              <a:sym typeface="Symbol"/>
            </a:endParaRPr>
          </a:p>
        </p:txBody>
      </p:sp>
      <p:sp>
        <p:nvSpPr>
          <p:cNvPr id="135" name="BlokTextu 134"/>
          <p:cNvSpPr txBox="1"/>
          <p:nvPr/>
        </p:nvSpPr>
        <p:spPr>
          <a:xfrm>
            <a:off x="5307160" y="5242234"/>
            <a:ext cx="38164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</a:rPr>
              <a:t>V priemetni </a:t>
            </a:r>
            <a:r>
              <a:rPr lang="en-US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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platí: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Medzi stredovými priemetmi bodov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 ich otočenými polohami do priemetne platí 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vzťah perspektívnej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 </a:t>
            </a:r>
          </a:p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Stredom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bod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b="1" baseline="-25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osou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je stopa </a:t>
            </a:r>
            <a:r>
              <a:rPr lang="sk-SK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p</a:t>
            </a:r>
            <a:r>
              <a:rPr lang="sk-SK" sz="1400" b="1" baseline="300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 a dvojica zodpovedajúcich si bodov je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s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, </a:t>
            </a:r>
            <a:r>
              <a:rPr lang="sk-SK" sz="14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A</a:t>
            </a:r>
            <a:r>
              <a:rPr lang="sk-SK" sz="1400" b="1" baseline="-250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o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  <a:sym typeface="Symbol"/>
              </a:rPr>
              <a:t>.</a:t>
            </a:r>
            <a:endParaRPr lang="sk-SK" sz="1400" dirty="0">
              <a:solidFill>
                <a:srgbClr val="FF0000"/>
              </a:solidFill>
            </a:endParaRPr>
          </a:p>
        </p:txBody>
      </p:sp>
      <p:sp>
        <p:nvSpPr>
          <p:cNvPr id="136" name="BlokTextu 135"/>
          <p:cNvSpPr txBox="1"/>
          <p:nvPr/>
        </p:nvSpPr>
        <p:spPr>
          <a:xfrm>
            <a:off x="5307160" y="3695009"/>
            <a:ext cx="35283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Oto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čenie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do priemetne pomocou priamky, ktorá 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inciduje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s bodom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:</a:t>
            </a:r>
          </a:p>
          <a:p>
            <a:r>
              <a:rPr lang="sk-SK" sz="1400" dirty="0" err="1" smtClean="0">
                <a:sym typeface="Symbol"/>
              </a:rPr>
              <a:t>Stopník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priamky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je totožný so svojou otočenou polohou </a:t>
            </a:r>
            <a:r>
              <a:rPr lang="sk-SK" sz="1400" b="1" dirty="0" err="1" smtClean="0">
                <a:sym typeface="Symbol"/>
              </a:rPr>
              <a:t>P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. Otočená poloha </a:t>
            </a:r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priamky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je rovnobežná s otočenou polohou  smerovej priamky </a:t>
            </a:r>
            <a:r>
              <a:rPr lang="sk-SK" sz="1400" b="1" dirty="0" smtClean="0">
                <a:sym typeface="Symbol"/>
              </a:rPr>
              <a:t>a´</a:t>
            </a:r>
            <a:r>
              <a:rPr lang="sk-SK" sz="1400" dirty="0" smtClean="0">
                <a:sym typeface="Symbol"/>
              </a:rPr>
              <a:t>. </a:t>
            </a:r>
          </a:p>
          <a:p>
            <a:r>
              <a:rPr lang="sk-SK" sz="1400" b="1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 </a:t>
            </a:r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endParaRPr lang="sk-SK" sz="1400" dirty="0"/>
          </a:p>
        </p:txBody>
      </p:sp>
      <p:sp>
        <p:nvSpPr>
          <p:cNvPr id="137" name="BlokTextu 136"/>
          <p:cNvSpPr txBox="1"/>
          <p:nvPr/>
        </p:nvSpPr>
        <p:spPr>
          <a:xfrm>
            <a:off x="5307161" y="1651595"/>
            <a:ext cx="381600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rgbClr val="FF0000"/>
                </a:solidFill>
                <a:sym typeface="Symbol"/>
              </a:rPr>
              <a:t>Oto</a:t>
            </a:r>
            <a:r>
              <a:rPr lang="sk-SK" sz="1400" dirty="0" err="1" smtClean="0">
                <a:solidFill>
                  <a:srgbClr val="FF0000"/>
                </a:solidFill>
                <a:sym typeface="Symbol"/>
              </a:rPr>
              <a:t>čenie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 smerovej roviny </a:t>
            </a:r>
            <a:r>
              <a:rPr lang="sk-SK" sz="1400" b="1" dirty="0" smtClean="0">
                <a:solidFill>
                  <a:srgbClr val="FF0000"/>
                </a:solidFill>
                <a:sym typeface="Symbol"/>
              </a:rPr>
              <a:t>´ </a:t>
            </a:r>
            <a:r>
              <a:rPr lang="sk-SK" sz="1400" dirty="0" smtClean="0">
                <a:solidFill>
                  <a:srgbClr val="FF0000"/>
                </a:solidFill>
                <a:sym typeface="Symbol"/>
              </a:rPr>
              <a:t>do priemetne:</a:t>
            </a:r>
          </a:p>
          <a:p>
            <a:r>
              <a:rPr lang="sk-SK" sz="1400" dirty="0" smtClean="0">
                <a:sym typeface="Symbol"/>
              </a:rPr>
              <a:t>Bod </a:t>
            </a:r>
            <a:r>
              <a:rPr lang="sk-SK" sz="1400" b="1" dirty="0" smtClean="0">
                <a:sym typeface="Symbol"/>
              </a:rPr>
              <a:t>S</a:t>
            </a:r>
            <a:r>
              <a:rPr lang="sk-SK" sz="1400" b="1" baseline="-25000" dirty="0" smtClean="0">
                <a:sym typeface="Symbol"/>
              </a:rPr>
              <a:t>o</a:t>
            </a:r>
            <a:r>
              <a:rPr lang="sk-SK" sz="1400" dirty="0" smtClean="0">
                <a:sym typeface="Symbol"/>
              </a:rPr>
              <a:t> zostrojíme rovnako ako v predchádzajúcom prípade (pozri str. 5).</a:t>
            </a:r>
          </a:p>
          <a:p>
            <a:endParaRPr lang="sk-SK" sz="1400" dirty="0" smtClean="0">
              <a:sym typeface="Symbol"/>
            </a:endParaRPr>
          </a:p>
          <a:p>
            <a:r>
              <a:rPr lang="sk-SK" sz="1400" dirty="0" err="1" smtClean="0">
                <a:sym typeface="Symbol"/>
              </a:rPr>
              <a:t>Úbežník</a:t>
            </a:r>
            <a:r>
              <a:rPr lang="sk-SK" sz="1400" dirty="0" smtClean="0">
                <a:sym typeface="Symbol"/>
              </a:rPr>
              <a:t> 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 priamky </a:t>
            </a:r>
            <a:r>
              <a:rPr lang="sk-SK" sz="1400" b="1" dirty="0" smtClean="0">
                <a:sym typeface="Symbol"/>
              </a:rPr>
              <a:t>a</a:t>
            </a:r>
            <a:r>
              <a:rPr lang="sk-SK" sz="1400" dirty="0" smtClean="0">
                <a:sym typeface="Symbol"/>
              </a:rPr>
              <a:t> je pri otáčaní roviny </a:t>
            </a:r>
            <a:r>
              <a:rPr lang="sk-SK" sz="1400" b="1" dirty="0" smtClean="0">
                <a:sym typeface="Symbol"/>
              </a:rPr>
              <a:t>´</a:t>
            </a:r>
          </a:p>
          <a:p>
            <a:r>
              <a:rPr lang="sk-SK" sz="1400" dirty="0" smtClean="0">
                <a:sym typeface="Symbol"/>
              </a:rPr>
              <a:t>totožný so svojou otočenou polohou.</a:t>
            </a:r>
          </a:p>
          <a:p>
            <a:r>
              <a:rPr lang="sk-SK" sz="1400" dirty="0" smtClean="0">
                <a:sym typeface="Symbol"/>
              </a:rPr>
              <a:t>Otočená smerová priamka </a:t>
            </a:r>
            <a:r>
              <a:rPr lang="sk-SK" sz="1400" b="1" dirty="0" err="1" smtClean="0">
                <a:sym typeface="Symbol"/>
              </a:rPr>
              <a:t>a´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baseline="-25000" dirty="0" smtClean="0">
                <a:sym typeface="Symbol"/>
              </a:rPr>
              <a:t> </a:t>
            </a:r>
            <a:r>
              <a:rPr lang="sk-SK" sz="1400" dirty="0" smtClean="0">
                <a:sym typeface="Symbol"/>
              </a:rPr>
              <a:t>= </a:t>
            </a:r>
            <a:r>
              <a:rPr lang="sk-SK" sz="1400" b="1" dirty="0" err="1" smtClean="0">
                <a:sym typeface="Symbol"/>
              </a:rPr>
              <a:t>S</a:t>
            </a:r>
            <a:r>
              <a:rPr lang="sk-SK" sz="1400" b="1" baseline="-25000" dirty="0" err="1" smtClean="0">
                <a:sym typeface="Symbol"/>
              </a:rPr>
              <a:t>o</a:t>
            </a:r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a</a:t>
            </a:r>
            <a:r>
              <a:rPr lang="sk-SK" sz="1400" b="1" baseline="-25000" dirty="0" err="1" smtClean="0">
                <a:sym typeface="Symbol"/>
              </a:rPr>
              <a:t>s</a:t>
            </a:r>
            <a:r>
              <a:rPr lang="sk-SK" sz="1400" dirty="0" smtClean="0">
                <a:sym typeface="Symbol"/>
              </a:rPr>
              <a:t>.</a:t>
            </a:r>
            <a:endParaRPr lang="sk-SK" sz="1400" dirty="0"/>
          </a:p>
        </p:txBody>
      </p:sp>
      <p:sp>
        <p:nvSpPr>
          <p:cNvPr id="138" name="Oval 31"/>
          <p:cNvSpPr>
            <a:spLocks noChangeArrowheads="1"/>
          </p:cNvSpPr>
          <p:nvPr/>
        </p:nvSpPr>
        <p:spPr bwMode="auto">
          <a:xfrm flipV="1">
            <a:off x="1535285" y="3033950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2" name="Skupina 75"/>
          <p:cNvGrpSpPr/>
          <p:nvPr/>
        </p:nvGrpSpPr>
        <p:grpSpPr>
          <a:xfrm rot="11986872">
            <a:off x="1274319" y="5848585"/>
            <a:ext cx="171052" cy="92527"/>
            <a:chOff x="4838514" y="2924944"/>
            <a:chExt cx="171052" cy="92527"/>
          </a:xfrm>
        </p:grpSpPr>
        <p:cxnSp>
          <p:nvCxnSpPr>
            <p:cNvPr id="143" name="Rovná spojnica 142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Rovná spojnica 143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7" name="Oval 31"/>
          <p:cNvSpPr>
            <a:spLocks noChangeArrowheads="1"/>
          </p:cNvSpPr>
          <p:nvPr/>
        </p:nvSpPr>
        <p:spPr bwMode="auto">
          <a:xfrm flipV="1">
            <a:off x="2384805" y="2371509"/>
            <a:ext cx="54000" cy="540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BlokTextu 68"/>
          <p:cNvSpPr txBox="1"/>
          <p:nvPr/>
        </p:nvSpPr>
        <p:spPr>
          <a:xfrm>
            <a:off x="2574768" y="1669436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grpSp>
        <p:nvGrpSpPr>
          <p:cNvPr id="93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102" name="Picture 5" descr="mandaly"/>
            <p:cNvPicPr>
              <a:picLocks noChangeAspect="1" noChangeArrowheads="1"/>
            </p:cNvPicPr>
            <p:nvPr/>
          </p:nvPicPr>
          <p:blipFill>
            <a:blip r:embed="rId2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9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7" dur="500"/>
                                        <p:tgtEl>
                                          <p:spTgt spid="26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6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6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6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6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00"/>
                            </p:stCondLst>
                            <p:childTnLst>
                              <p:par>
                                <p:cTn id="1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26638" grpId="0"/>
      <p:bldP spid="26652" grpId="0" animBg="1"/>
      <p:bldP spid="26653" grpId="0"/>
      <p:bldP spid="26633" grpId="0" animBg="1"/>
      <p:bldP spid="58" grpId="0"/>
      <p:bldP spid="57" grpId="0" animBg="1"/>
      <p:bldP spid="26658" grpId="0" animBg="1"/>
      <p:bldP spid="70" grpId="0"/>
      <p:bldP spid="26659" grpId="0" animBg="1"/>
      <p:bldP spid="98" grpId="0" animBg="1"/>
      <p:bldP spid="99" grpId="0" animBg="1"/>
      <p:bldP spid="80" grpId="0" animBg="1"/>
      <p:bldP spid="26663" grpId="0" animBg="1"/>
      <p:bldP spid="107" grpId="0" animBg="1"/>
      <p:bldP spid="112" grpId="0" animBg="1"/>
      <p:bldP spid="114" grpId="0" animBg="1"/>
      <p:bldP spid="117" grpId="0" animBg="1"/>
      <p:bldP spid="120" grpId="0" animBg="1"/>
      <p:bldP spid="55" grpId="0"/>
      <p:bldP spid="90" grpId="0"/>
      <p:bldP spid="95" grpId="0"/>
      <p:bldP spid="110" grpId="0"/>
      <p:bldP spid="113" grpId="0"/>
      <p:bldP spid="123" grpId="0"/>
      <p:bldP spid="125" grpId="0"/>
      <p:bldP spid="126" grpId="0"/>
      <p:bldP spid="62" grpId="0" animBg="1"/>
      <p:bldP spid="130" grpId="0"/>
      <p:bldP spid="134" grpId="0"/>
      <p:bldP spid="135" grpId="0"/>
      <p:bldP spid="136" grpId="0"/>
      <p:bldP spid="137" grpId="0"/>
      <p:bldP spid="138" grpId="0" animBg="1"/>
      <p:bldP spid="147" grpId="0" animBg="1"/>
      <p:bldP spid="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67" name="Freeform 74"/>
          <p:cNvSpPr>
            <a:spLocks/>
          </p:cNvSpPr>
          <p:nvPr/>
        </p:nvSpPr>
        <p:spPr bwMode="auto">
          <a:xfrm flipH="1">
            <a:off x="7319581" y="1679814"/>
            <a:ext cx="1114425" cy="639029"/>
          </a:xfrm>
          <a:custGeom>
            <a:avLst/>
            <a:gdLst>
              <a:gd name="T0" fmla="*/ 1112079 w 950"/>
              <a:gd name="T1" fmla="*/ 0 h 582"/>
              <a:gd name="T2" fmla="*/ 0 w 950"/>
              <a:gd name="T3" fmla="*/ 650875 h 582"/>
              <a:gd name="T4" fmla="*/ 1114425 w 950"/>
              <a:gd name="T5" fmla="*/ 647520 h 582"/>
              <a:gd name="T6" fmla="*/ 1112079 w 950"/>
              <a:gd name="T7" fmla="*/ 0 h 582"/>
              <a:gd name="T8" fmla="*/ 0 60000 65536"/>
              <a:gd name="T9" fmla="*/ 0 60000 65536"/>
              <a:gd name="T10" fmla="*/ 0 60000 65536"/>
              <a:gd name="T11" fmla="*/ 0 60000 65536"/>
              <a:gd name="T12" fmla="*/ 0 w 950"/>
              <a:gd name="T13" fmla="*/ 0 h 582"/>
              <a:gd name="T14" fmla="*/ 950 w 950"/>
              <a:gd name="T15" fmla="*/ 582 h 582"/>
              <a:gd name="connsiteX0" fmla="*/ 9979 w 10000"/>
              <a:gd name="connsiteY0" fmla="*/ 0 h 9818"/>
              <a:gd name="connsiteX1" fmla="*/ 0 w 10000"/>
              <a:gd name="connsiteY1" fmla="*/ 9818 h 9818"/>
              <a:gd name="connsiteX2" fmla="*/ 10000 w 10000"/>
              <a:gd name="connsiteY2" fmla="*/ 9766 h 9818"/>
              <a:gd name="connsiteX3" fmla="*/ 9979 w 10000"/>
              <a:gd name="connsiteY3" fmla="*/ 0 h 9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0" h="9818">
                <a:moveTo>
                  <a:pt x="9979" y="0"/>
                </a:moveTo>
                <a:lnTo>
                  <a:pt x="0" y="9818"/>
                </a:lnTo>
                <a:lnTo>
                  <a:pt x="10000" y="9766"/>
                </a:lnTo>
                <a:cubicBezTo>
                  <a:pt x="9993" y="6511"/>
                  <a:pt x="9986" y="3255"/>
                  <a:pt x="9979" y="0"/>
                </a:cubicBezTo>
                <a:close/>
              </a:path>
            </a:pathLst>
          </a:custGeom>
          <a:solidFill>
            <a:srgbClr val="0033CC">
              <a:alpha val="23921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4" name="Line 71"/>
          <p:cNvSpPr>
            <a:spLocks noChangeShapeType="1"/>
          </p:cNvSpPr>
          <p:nvPr/>
        </p:nvSpPr>
        <p:spPr bwMode="auto">
          <a:xfrm>
            <a:off x="4403707" y="2997821"/>
            <a:ext cx="466568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5" name="Line 72"/>
          <p:cNvSpPr>
            <a:spLocks noChangeShapeType="1"/>
          </p:cNvSpPr>
          <p:nvPr/>
        </p:nvSpPr>
        <p:spPr bwMode="auto">
          <a:xfrm>
            <a:off x="4549561" y="1672258"/>
            <a:ext cx="4492839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66" name="Rectangle 73"/>
          <p:cNvSpPr>
            <a:spLocks noChangeArrowheads="1"/>
          </p:cNvSpPr>
          <p:nvPr/>
        </p:nvSpPr>
        <p:spPr bwMode="auto">
          <a:xfrm>
            <a:off x="6255530" y="2376303"/>
            <a:ext cx="3818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0" name="Text Box 77"/>
          <p:cNvSpPr txBox="1">
            <a:spLocks noChangeArrowheads="1"/>
          </p:cNvSpPr>
          <p:nvPr/>
        </p:nvSpPr>
        <p:spPr bwMode="auto">
          <a:xfrm>
            <a:off x="5562926" y="161142"/>
            <a:ext cx="16321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stred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= 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671" name="Line 78"/>
          <p:cNvSpPr>
            <a:spLocks noChangeShapeType="1"/>
          </p:cNvSpPr>
          <p:nvPr/>
        </p:nvSpPr>
        <p:spPr bwMode="auto">
          <a:xfrm flipH="1">
            <a:off x="6159351" y="436241"/>
            <a:ext cx="1147763" cy="3521075"/>
          </a:xfrm>
          <a:prstGeom prst="line">
            <a:avLst/>
          </a:prstGeom>
          <a:noFill/>
          <a:ln w="19050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2" name="Oval 79"/>
          <p:cNvSpPr>
            <a:spLocks noChangeArrowheads="1"/>
          </p:cNvSpPr>
          <p:nvPr/>
        </p:nvSpPr>
        <p:spPr bwMode="auto">
          <a:xfrm>
            <a:off x="6240634" y="1249340"/>
            <a:ext cx="2160000" cy="21600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3" name="Text Box 80"/>
          <p:cNvSpPr txBox="1">
            <a:spLocks noChangeArrowheads="1"/>
          </p:cNvSpPr>
          <p:nvPr/>
        </p:nvSpPr>
        <p:spPr bwMode="auto">
          <a:xfrm>
            <a:off x="4499992" y="2996952"/>
            <a:ext cx="40267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>
                <a:latin typeface="Arial" pitchFamily="34" charset="0"/>
                <a:cs typeface="Arial" pitchFamily="34" charset="0"/>
                <a:sym typeface="Symbol" pitchFamily="18" charset="2"/>
              </a:rPr>
              <a:t> 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75" name="Text Box 82"/>
          <p:cNvSpPr txBox="1">
            <a:spLocks noChangeArrowheads="1"/>
          </p:cNvSpPr>
          <p:nvPr/>
        </p:nvSpPr>
        <p:spPr bwMode="auto">
          <a:xfrm>
            <a:off x="6999064" y="2180258"/>
            <a:ext cx="31451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>
                <a:latin typeface="Arial" pitchFamily="34" charset="0"/>
                <a:cs typeface="Arial" pitchFamily="34" charset="0"/>
              </a:rPr>
              <a:t>H</a:t>
            </a:r>
          </a:p>
        </p:txBody>
      </p:sp>
      <p:sp>
        <p:nvSpPr>
          <p:cNvPr id="26676" name="Text Box 83"/>
          <p:cNvSpPr txBox="1">
            <a:spLocks noChangeArrowheads="1"/>
          </p:cNvSpPr>
          <p:nvPr/>
        </p:nvSpPr>
        <p:spPr bwMode="auto">
          <a:xfrm>
            <a:off x="7900988" y="1167433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>
                <a:latin typeface="Arial" pitchFamily="34" charset="0"/>
                <a:cs typeface="Arial" pitchFamily="34" charset="0"/>
              </a:rPr>
              <a:t>k</a:t>
            </a:r>
            <a:r>
              <a:rPr lang="sk-SK" sz="1400" b="1" baseline="30000">
                <a:latin typeface="Arial" pitchFamily="34" charset="0"/>
                <a:cs typeface="Arial" pitchFamily="34" charset="0"/>
              </a:rPr>
              <a:t>d</a:t>
            </a:r>
          </a:p>
        </p:txBody>
      </p:sp>
      <p:sp>
        <p:nvSpPr>
          <p:cNvPr id="26677" name="Text Box 84"/>
          <p:cNvSpPr txBox="1">
            <a:spLocks noChangeArrowheads="1"/>
          </p:cNvSpPr>
          <p:nvPr/>
        </p:nvSpPr>
        <p:spPr bwMode="auto">
          <a:xfrm>
            <a:off x="8460432" y="2545060"/>
            <a:ext cx="46198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s´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78" name="Text Box 85"/>
          <p:cNvSpPr txBox="1">
            <a:spLocks noChangeArrowheads="1"/>
          </p:cNvSpPr>
          <p:nvPr/>
        </p:nvSpPr>
        <p:spPr bwMode="auto">
          <a:xfrm>
            <a:off x="6977893" y="161571"/>
            <a:ext cx="37863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b="1" baseline="-25000" dirty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6" name="Line 93"/>
          <p:cNvSpPr>
            <a:spLocks noChangeShapeType="1"/>
          </p:cNvSpPr>
          <p:nvPr/>
        </p:nvSpPr>
        <p:spPr bwMode="auto">
          <a:xfrm>
            <a:off x="7315200" y="152400"/>
            <a:ext cx="0" cy="390110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89" name="Text Box 96"/>
          <p:cNvSpPr txBox="1">
            <a:spLocks noChangeArrowheads="1"/>
          </p:cNvSpPr>
          <p:nvPr/>
        </p:nvSpPr>
        <p:spPr bwMode="auto">
          <a:xfrm>
            <a:off x="6231387" y="3617044"/>
            <a:ext cx="3882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690" name="Text Box 97"/>
          <p:cNvSpPr txBox="1">
            <a:spLocks noChangeArrowheads="1"/>
          </p:cNvSpPr>
          <p:nvPr/>
        </p:nvSpPr>
        <p:spPr bwMode="auto">
          <a:xfrm>
            <a:off x="6926263" y="1370633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91" name="Text Box 98"/>
          <p:cNvSpPr txBox="1">
            <a:spLocks noChangeArrowheads="1"/>
          </p:cNvSpPr>
          <p:nvPr/>
        </p:nvSpPr>
        <p:spPr bwMode="auto">
          <a:xfrm>
            <a:off x="4743144" y="3012860"/>
            <a:ext cx="13740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os </a:t>
            </a:r>
            <a:r>
              <a:rPr lang="sk-SK" sz="1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kolineácie</a:t>
            </a:r>
            <a:endParaRPr lang="sk-SK" sz="1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Obdĺžnik 77"/>
          <p:cNvSpPr/>
          <p:nvPr/>
        </p:nvSpPr>
        <p:spPr>
          <a:xfrm>
            <a:off x="4499992" y="1646378"/>
            <a:ext cx="43633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sym typeface="Symbol"/>
              </a:rPr>
              <a:t>u</a:t>
            </a:r>
            <a:r>
              <a:rPr lang="sk-SK" sz="1400" b="1" baseline="30000" dirty="0" err="1" smtClean="0">
                <a:sym typeface="Symbol"/>
              </a:rPr>
              <a:t></a:t>
            </a:r>
            <a:r>
              <a:rPr lang="sk-SK" sz="1400" b="1" baseline="-25000" dirty="0" err="1" smtClean="0">
                <a:sym typeface="Symbol"/>
              </a:rPr>
              <a:t>s</a:t>
            </a:r>
            <a:endParaRPr lang="sk-SK" sz="1400" b="1" dirty="0"/>
          </a:p>
        </p:txBody>
      </p:sp>
      <p:grpSp>
        <p:nvGrpSpPr>
          <p:cNvPr id="2" name="Skupina 88"/>
          <p:cNvGrpSpPr/>
          <p:nvPr/>
        </p:nvGrpSpPr>
        <p:grpSpPr>
          <a:xfrm flipH="1">
            <a:off x="6955830" y="1953585"/>
            <a:ext cx="725149" cy="725149"/>
            <a:chOff x="6955830" y="3465852"/>
            <a:chExt cx="725149" cy="725149"/>
          </a:xfrm>
        </p:grpSpPr>
        <p:sp>
          <p:nvSpPr>
            <p:cNvPr id="84" name="Oblúk 83"/>
            <p:cNvSpPr/>
            <p:nvPr/>
          </p:nvSpPr>
          <p:spPr>
            <a:xfrm flipH="1" flipV="1">
              <a:off x="6955830" y="3465852"/>
              <a:ext cx="725149" cy="725149"/>
            </a:xfrm>
            <a:prstGeom prst="arc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  <p:sp>
          <p:nvSpPr>
            <p:cNvPr id="85" name="Oval 94"/>
            <p:cNvSpPr>
              <a:spLocks noChangeArrowheads="1"/>
            </p:cNvSpPr>
            <p:nvPr/>
          </p:nvSpPr>
          <p:spPr bwMode="auto">
            <a:xfrm flipV="1">
              <a:off x="7189506" y="3932157"/>
              <a:ext cx="53975" cy="54000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k-SK" sz="14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Oblúk 90"/>
          <p:cNvSpPr/>
          <p:nvPr/>
        </p:nvSpPr>
        <p:spPr>
          <a:xfrm flipH="1" flipV="1">
            <a:off x="6944940" y="1314703"/>
            <a:ext cx="725149" cy="725149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2" name="Oval 94"/>
          <p:cNvSpPr>
            <a:spLocks noChangeArrowheads="1"/>
          </p:cNvSpPr>
          <p:nvPr/>
        </p:nvSpPr>
        <p:spPr bwMode="auto">
          <a:xfrm flipV="1">
            <a:off x="7113300" y="1759236"/>
            <a:ext cx="53975" cy="603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4" name="AutoShape 45"/>
          <p:cNvSpPr>
            <a:spLocks/>
          </p:cNvSpPr>
          <p:nvPr/>
        </p:nvSpPr>
        <p:spPr bwMode="auto">
          <a:xfrm rot="7200000">
            <a:off x="7837686" y="1287725"/>
            <a:ext cx="209096" cy="1261994"/>
          </a:xfrm>
          <a:prstGeom prst="leftBrace">
            <a:avLst>
              <a:gd name="adj1" fmla="val 256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BlokTextu 94"/>
          <p:cNvSpPr txBox="1"/>
          <p:nvPr/>
        </p:nvSpPr>
        <p:spPr>
          <a:xfrm>
            <a:off x="7928422" y="1643718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r</a:t>
            </a:r>
            <a:endParaRPr lang="sk-SK" sz="1400" dirty="0"/>
          </a:p>
        </p:txBody>
      </p:sp>
      <p:sp>
        <p:nvSpPr>
          <p:cNvPr id="26683" name="Oval 90"/>
          <p:cNvSpPr>
            <a:spLocks noChangeArrowheads="1"/>
          </p:cNvSpPr>
          <p:nvPr/>
        </p:nvSpPr>
        <p:spPr bwMode="auto">
          <a:xfrm flipV="1">
            <a:off x="7294546" y="2287144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96" name="Oblúk 95"/>
          <p:cNvSpPr/>
          <p:nvPr/>
        </p:nvSpPr>
        <p:spPr>
          <a:xfrm>
            <a:off x="6039800" y="396414"/>
            <a:ext cx="2552063" cy="2552063"/>
          </a:xfrm>
          <a:prstGeom prst="arc">
            <a:avLst>
              <a:gd name="adj1" fmla="val 16200000"/>
              <a:gd name="adj2" fmla="val 1708768"/>
            </a:avLst>
          </a:prstGeom>
          <a:ln w="19050">
            <a:solidFill>
              <a:schemeClr val="tx1"/>
            </a:solidFill>
            <a:prstDash val="dashDot"/>
            <a:head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1" name="Text Box 84"/>
          <p:cNvSpPr txBox="1">
            <a:spLocks noChangeArrowheads="1"/>
          </p:cNvSpPr>
          <p:nvPr/>
        </p:nvSpPr>
        <p:spPr bwMode="auto">
          <a:xfrm>
            <a:off x="8388424" y="2132757"/>
            <a:ext cx="423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sk-SK" sz="1400" b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sk-SK" sz="1400" dirty="0" smtClean="0">
                <a:latin typeface="Arial" pitchFamily="34" charset="0"/>
                <a:cs typeface="Arial" pitchFamily="34" charset="0"/>
              </a:rPr>
              <a:t>)</a:t>
            </a:r>
            <a:endParaRPr lang="sk-SK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7" name="BlokTextu 106"/>
          <p:cNvSpPr txBox="1"/>
          <p:nvPr/>
        </p:nvSpPr>
        <p:spPr>
          <a:xfrm>
            <a:off x="360000" y="4293096"/>
            <a:ext cx="867645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>
                <a:solidFill>
                  <a:srgbClr val="FF0000"/>
                </a:solidFill>
              </a:rPr>
              <a:t>Úloha: </a:t>
            </a:r>
            <a:r>
              <a:rPr lang="sk-SK" sz="1200" dirty="0" smtClean="0"/>
              <a:t>Dané sú prvky vnútornej orientácie </a:t>
            </a:r>
            <a:r>
              <a:rPr lang="sk-SK" sz="1200" b="1" dirty="0" smtClean="0"/>
              <a:t>H</a:t>
            </a:r>
            <a:r>
              <a:rPr lang="sk-SK" sz="1200" dirty="0" smtClean="0"/>
              <a:t>,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d</a:t>
            </a:r>
            <a:r>
              <a:rPr lang="sk-SK" sz="1200" dirty="0" smtClean="0"/>
              <a:t>. Daná je rovina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smtClean="0">
                <a:sym typeface="Symbol"/>
              </a:rPr>
              <a:t> svojou stopou a </a:t>
            </a:r>
            <a:r>
              <a:rPr lang="sk-SK" sz="1200" dirty="0" err="1" smtClean="0">
                <a:sym typeface="Symbol"/>
              </a:rPr>
              <a:t>úbežnicou</a:t>
            </a:r>
            <a:r>
              <a:rPr lang="sk-SK" sz="1200" dirty="0" smtClean="0">
                <a:sym typeface="Symbol"/>
              </a:rPr>
              <a:t>. Bod </a:t>
            </a:r>
            <a:r>
              <a:rPr lang="sk-SK" sz="1200" b="1" dirty="0" smtClean="0">
                <a:sym typeface="Symbol"/>
              </a:rPr>
              <a:t>A </a:t>
            </a:r>
            <a:r>
              <a:rPr lang="sk-SK" sz="1200" dirty="0" smtClean="0">
                <a:sym typeface="Symbol"/>
              </a:rPr>
              <a:t>leží v rovine </a:t>
            </a:r>
            <a:r>
              <a:rPr lang="sk-SK" sz="1200" b="1" dirty="0" smtClean="0">
                <a:sym typeface="Symbol"/>
              </a:rPr>
              <a:t></a:t>
            </a:r>
            <a:r>
              <a:rPr lang="sk-SK" sz="1200" dirty="0" smtClean="0">
                <a:sym typeface="Symbol"/>
              </a:rPr>
              <a:t>. </a:t>
            </a:r>
          </a:p>
          <a:p>
            <a:r>
              <a:rPr lang="sk-SK" sz="1200" dirty="0" smtClean="0">
                <a:sym typeface="Symbol"/>
              </a:rPr>
              <a:t>Otočte rovinu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smtClean="0">
                <a:sym typeface="Symbol"/>
              </a:rPr>
              <a:t>a jej smerovú rovinu</a:t>
            </a:r>
            <a:r>
              <a:rPr lang="sk-SK" sz="1200" b="1" dirty="0" smtClean="0">
                <a:sym typeface="Symbol"/>
              </a:rPr>
              <a:t> ´ </a:t>
            </a:r>
            <a:r>
              <a:rPr lang="sk-SK" sz="1200" dirty="0" smtClean="0">
                <a:sym typeface="Symbol"/>
              </a:rPr>
              <a:t>do priemetne. Zobrazte otočenú polohu bodu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.</a:t>
            </a:r>
          </a:p>
          <a:p>
            <a:r>
              <a:rPr lang="sk-SK" sz="1200" dirty="0" smtClean="0">
                <a:solidFill>
                  <a:srgbClr val="FF0000"/>
                </a:solidFill>
              </a:rPr>
              <a:t>Postup rysovania:</a:t>
            </a:r>
          </a:p>
          <a:p>
            <a:r>
              <a:rPr lang="sk-SK" sz="1200" dirty="0" smtClean="0">
                <a:sym typeface="Symbol"/>
              </a:rPr>
              <a:t>Použijeme ľubovoľnú, vhodne zvolenú priamku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 roviny </a:t>
            </a:r>
            <a:r>
              <a:rPr lang="sk-SK" sz="1200" b="1" dirty="0" smtClean="0">
                <a:sym typeface="Symbol"/>
              </a:rPr>
              <a:t> </a:t>
            </a:r>
            <a:r>
              <a:rPr lang="sk-SK" sz="1200" dirty="0" err="1" smtClean="0">
                <a:sym typeface="Symbol"/>
              </a:rPr>
              <a:t>incidujúcu</a:t>
            </a:r>
            <a:r>
              <a:rPr lang="sk-SK" sz="1200" dirty="0" smtClean="0">
                <a:sym typeface="Symbol"/>
              </a:rPr>
              <a:t> s bodom </a:t>
            </a:r>
            <a:r>
              <a:rPr lang="sk-SK" sz="1200" b="1" dirty="0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.</a:t>
            </a:r>
          </a:p>
          <a:p>
            <a:r>
              <a:rPr lang="sk-SK" sz="1200" b="1" dirty="0" smtClean="0">
                <a:sym typeface="Symbol"/>
              </a:rPr>
              <a:t>1) A </a:t>
            </a:r>
            <a:r>
              <a:rPr lang="sk-SK" sz="1200" dirty="0" smtClean="0">
                <a:sym typeface="Symbol"/>
              </a:rPr>
              <a:t> </a:t>
            </a:r>
            <a:r>
              <a:rPr lang="sk-SK" sz="1200" b="1" dirty="0" smtClean="0">
                <a:sym typeface="Symbol"/>
              </a:rPr>
              <a:t>a </a:t>
            </a:r>
            <a:r>
              <a:rPr lang="sk-SK" sz="1200" dirty="0" smtClean="0">
                <a:sym typeface="Symbol"/>
              </a:rPr>
              <a:t> </a:t>
            </a:r>
            <a:r>
              <a:rPr lang="sk-SK" sz="1200" b="1" dirty="0" smtClean="0">
                <a:sym typeface="Symbol"/>
              </a:rPr>
              <a:t>a </a:t>
            </a:r>
            <a:r>
              <a:rPr lang="sk-SK" sz="1200" dirty="0" smtClean="0">
                <a:sym typeface="Symbol"/>
              </a:rPr>
              <a:t> </a:t>
            </a:r>
            <a:r>
              <a:rPr lang="sk-SK" sz="1200" b="1" dirty="0" smtClean="0">
                <a:sym typeface="Symbol"/>
              </a:rPr>
              <a:t>  </a:t>
            </a:r>
            <a:r>
              <a:rPr lang="sk-SK" sz="1200" b="1" dirty="0" err="1" smtClean="0">
                <a:sym typeface="Symbol"/>
              </a:rPr>
              <a:t>P</a:t>
            </a:r>
            <a:r>
              <a:rPr lang="sk-SK" sz="1200" b="1" baseline="30000" dirty="0" err="1" smtClean="0">
                <a:sym typeface="Symbol"/>
              </a:rPr>
              <a:t>a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 </a:t>
            </a:r>
            <a:r>
              <a:rPr lang="sk-SK" sz="1200" b="1" dirty="0" smtClean="0">
                <a:sym typeface="Symbol"/>
              </a:rPr>
              <a:t>p</a:t>
            </a:r>
            <a:r>
              <a:rPr lang="sk-SK" sz="1200" b="1" baseline="30000" dirty="0" smtClean="0">
                <a:sym typeface="Symbol"/>
              </a:rPr>
              <a:t>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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="1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 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</a:t>
            </a:r>
            <a:r>
              <a:rPr lang="sk-SK" sz="1200" b="1" baseline="-25000" dirty="0" err="1" smtClean="0">
                <a:sym typeface="Symbol"/>
              </a:rPr>
              <a:t>s</a:t>
            </a:r>
            <a:endParaRPr lang="sk-SK" sz="1200" b="1" dirty="0" smtClean="0"/>
          </a:p>
          <a:p>
            <a:r>
              <a:rPr lang="sk-SK" sz="1200" b="1" dirty="0" smtClean="0">
                <a:sym typeface="Symbol"/>
              </a:rPr>
              <a:t>2) </a:t>
            </a:r>
            <a:r>
              <a:rPr lang="sk-SK" sz="1200" dirty="0" smtClean="0">
                <a:sym typeface="Symbol"/>
              </a:rPr>
              <a:t>Otočíme bod </a:t>
            </a:r>
            <a:r>
              <a:rPr lang="sk-SK" sz="1200" b="1" dirty="0" smtClean="0">
                <a:sym typeface="Symbol"/>
              </a:rPr>
              <a:t>S</a:t>
            </a:r>
            <a:r>
              <a:rPr lang="sk-SK" sz="1200" dirty="0" smtClean="0">
                <a:sym typeface="Symbol"/>
              </a:rPr>
              <a:t>:</a:t>
            </a:r>
          </a:p>
          <a:p>
            <a:r>
              <a:rPr lang="sk-SK" sz="1200" dirty="0" smtClean="0">
                <a:sym typeface="Symbol"/>
              </a:rPr>
              <a:t>Sklopíme rovinu </a:t>
            </a:r>
            <a:r>
              <a:rPr lang="sk-SK" sz="1200" b="1" dirty="0" err="1" smtClean="0"/>
              <a:t>SHU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b="1" baseline="30000" dirty="0" smtClean="0"/>
              <a:t> </a:t>
            </a:r>
            <a:r>
              <a:rPr lang="sk-SK" sz="1200" dirty="0" smtClean="0"/>
              <a:t>do priemetne. Bod (</a:t>
            </a:r>
            <a:r>
              <a:rPr lang="sk-SK" sz="1200" b="1" dirty="0" smtClean="0"/>
              <a:t>S</a:t>
            </a:r>
            <a:r>
              <a:rPr lang="sk-SK" sz="1200" dirty="0" smtClean="0"/>
              <a:t>) leží na dištančnej kružnici. Dĺžka prepony trojuholníka (</a:t>
            </a:r>
            <a:r>
              <a:rPr lang="sk-SK" sz="1200" b="1" dirty="0" smtClean="0"/>
              <a:t>S</a:t>
            </a:r>
            <a:r>
              <a:rPr lang="sk-SK" sz="1200" dirty="0" smtClean="0"/>
              <a:t>)</a:t>
            </a:r>
            <a:r>
              <a:rPr lang="sk-SK" sz="1200" b="1" dirty="0" err="1" smtClean="0"/>
              <a:t>HU</a:t>
            </a:r>
            <a:r>
              <a:rPr lang="sk-SK" sz="1200" b="1" baseline="30000" dirty="0" err="1" smtClean="0"/>
              <a:t>s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je polomer kružnice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S</a:t>
            </a:r>
            <a:r>
              <a:rPr lang="sk-SK" sz="1200" dirty="0" smtClean="0"/>
              <a:t>. Zobrazíme sklopenú polohu kružnice </a:t>
            </a:r>
            <a:r>
              <a:rPr lang="sk-SK" sz="1200" b="1" dirty="0" err="1" smtClean="0"/>
              <a:t>k</a:t>
            </a:r>
            <a:r>
              <a:rPr lang="sk-SK" sz="1200" b="1" baseline="30000" dirty="0" err="1" smtClean="0"/>
              <a:t>S</a:t>
            </a:r>
            <a:r>
              <a:rPr lang="sk-SK" sz="1200" dirty="0" smtClean="0"/>
              <a:t> a otočenú polohu bodu </a:t>
            </a:r>
            <a:r>
              <a:rPr lang="sk-SK" sz="1200" b="1" dirty="0" smtClean="0"/>
              <a:t>S</a:t>
            </a:r>
            <a:r>
              <a:rPr lang="sk-SK" sz="1200" dirty="0" smtClean="0"/>
              <a:t>.</a:t>
            </a:r>
          </a:p>
          <a:p>
            <a:r>
              <a:rPr lang="sk-SK" sz="1200" b="1" dirty="0" smtClean="0"/>
              <a:t>3) </a:t>
            </a:r>
            <a:r>
              <a:rPr lang="sk-SK" sz="1200" b="1" dirty="0" err="1" smtClean="0">
                <a:sym typeface="Symbol"/>
              </a:rPr>
              <a:t>a´</a:t>
            </a:r>
            <a:r>
              <a:rPr lang="sk-SK" sz="1200" b="1" baseline="-25000" dirty="0" err="1" smtClean="0">
                <a:sym typeface="Symbol"/>
              </a:rPr>
              <a:t>o</a:t>
            </a:r>
            <a:r>
              <a:rPr lang="sk-SK" sz="1200" b="1" baseline="-25000" dirty="0" smtClean="0">
                <a:sym typeface="Symbol"/>
              </a:rPr>
              <a:t> </a:t>
            </a:r>
            <a:r>
              <a:rPr lang="sk-SK" sz="1200" dirty="0" smtClean="0">
                <a:sym typeface="Symbol"/>
              </a:rPr>
              <a:t>= </a:t>
            </a:r>
            <a:r>
              <a:rPr lang="sk-SK" sz="1200" b="1" dirty="0" err="1" smtClean="0">
                <a:sym typeface="Symbol"/>
              </a:rPr>
              <a:t>S</a:t>
            </a:r>
            <a:r>
              <a:rPr lang="sk-SK" sz="1200" b="1" baseline="-25000" dirty="0" err="1" smtClean="0">
                <a:sym typeface="Symbol"/>
              </a:rPr>
              <a:t>o</a:t>
            </a:r>
            <a:r>
              <a:rPr lang="sk-SK" sz="1200" b="1" dirty="0" err="1" smtClean="0">
                <a:sym typeface="Symbol"/>
              </a:rPr>
              <a:t>U</a:t>
            </a:r>
            <a:r>
              <a:rPr lang="sk-SK" sz="1200" b="1" baseline="30000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s</a:t>
            </a:r>
            <a:r>
              <a:rPr lang="sk-SK" sz="1200" baseline="-25000" dirty="0" smtClean="0">
                <a:sym typeface="Symbol"/>
              </a:rPr>
              <a:t> </a:t>
            </a:r>
            <a:endParaRPr lang="sk-SK" sz="1200" dirty="0" smtClean="0">
              <a:sym typeface="Symbol"/>
            </a:endParaRPr>
          </a:p>
          <a:p>
            <a:r>
              <a:rPr lang="sk-SK" sz="1200" b="1" dirty="0" smtClean="0">
                <a:sym typeface="Symbol"/>
              </a:rPr>
              <a:t>4) </a:t>
            </a:r>
            <a:r>
              <a:rPr lang="sk-SK" sz="1200" b="1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o</a:t>
            </a:r>
            <a:r>
              <a:rPr lang="sk-SK" sz="1200" dirty="0" smtClean="0">
                <a:sym typeface="Symbol"/>
              </a:rPr>
              <a:t>  </a:t>
            </a:r>
            <a:r>
              <a:rPr lang="sk-SK" sz="1200" b="1" dirty="0" err="1" smtClean="0">
                <a:sym typeface="Symbol"/>
              </a:rPr>
              <a:t>a´</a:t>
            </a:r>
            <a:r>
              <a:rPr lang="sk-SK" sz="1200" b="1" baseline="-25000" dirty="0" err="1" smtClean="0">
                <a:sym typeface="Symbol"/>
              </a:rPr>
              <a:t>o</a:t>
            </a:r>
            <a:r>
              <a:rPr lang="sk-SK" sz="1200" b="1" baseline="-25000" dirty="0" smtClean="0">
                <a:sym typeface="Symbol"/>
              </a:rPr>
              <a:t>  </a:t>
            </a:r>
            <a:r>
              <a:rPr lang="sk-SK" sz="1200" dirty="0" smtClean="0">
                <a:sym typeface="Symbol"/>
              </a:rPr>
              <a:t>  </a:t>
            </a:r>
            <a:r>
              <a:rPr lang="sk-SK" sz="1200" b="1" dirty="0" err="1" smtClean="0">
                <a:sym typeface="Symbol"/>
              </a:rPr>
              <a:t>P</a:t>
            </a:r>
            <a:r>
              <a:rPr lang="sk-SK" sz="1200" b="1" baseline="30000" dirty="0" err="1" smtClean="0">
                <a:sym typeface="Symbol"/>
              </a:rPr>
              <a:t>a</a:t>
            </a:r>
            <a:r>
              <a:rPr lang="sk-SK" sz="1200" dirty="0" smtClean="0">
                <a:sym typeface="Symbol"/>
              </a:rPr>
              <a:t>  </a:t>
            </a:r>
            <a:r>
              <a:rPr lang="sk-SK" sz="1200" b="1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o</a:t>
            </a:r>
            <a:endParaRPr lang="sk-SK" sz="1200" b="1" dirty="0" smtClean="0">
              <a:sym typeface="Symbol"/>
            </a:endParaRPr>
          </a:p>
          <a:p>
            <a:r>
              <a:rPr lang="sk-SK" sz="1200" b="1" dirty="0" smtClean="0"/>
              <a:t>5) </a:t>
            </a:r>
            <a:r>
              <a:rPr lang="sk-SK" sz="1200" dirty="0" smtClean="0"/>
              <a:t>Bod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o</a:t>
            </a:r>
            <a:r>
              <a:rPr lang="sk-SK" sz="1200" dirty="0" smtClean="0"/>
              <a:t> leží na otočenej priamke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o</a:t>
            </a:r>
            <a:r>
              <a:rPr lang="sk-SK" sz="1200" dirty="0" smtClean="0"/>
              <a:t>. 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o</a:t>
            </a:r>
            <a:r>
              <a:rPr lang="sk-SK" sz="1200" dirty="0" smtClean="0"/>
              <a:t> = </a:t>
            </a:r>
            <a:r>
              <a:rPr lang="sk-SK" sz="1200" b="1" dirty="0" err="1" smtClean="0"/>
              <a:t>S</a:t>
            </a:r>
            <a:r>
              <a:rPr lang="sk-SK" sz="1200" b="1" baseline="-25000" dirty="0" err="1" smtClean="0"/>
              <a:t>o</a:t>
            </a:r>
            <a:r>
              <a:rPr lang="sk-SK" sz="1200" b="1" dirty="0" err="1" smtClean="0"/>
              <a:t>A</a:t>
            </a:r>
            <a:r>
              <a:rPr lang="sk-SK" sz="1200" b="1" baseline="-25000" dirty="0" err="1" smtClean="0"/>
              <a:t>s</a:t>
            </a:r>
            <a:r>
              <a:rPr lang="sk-SK" sz="1200" dirty="0" smtClean="0"/>
              <a:t> </a:t>
            </a:r>
            <a:r>
              <a:rPr lang="sk-SK" sz="1200" dirty="0" smtClean="0">
                <a:sym typeface="Symbol"/>
              </a:rPr>
              <a:t> </a:t>
            </a:r>
            <a:r>
              <a:rPr lang="sk-SK" sz="1200" b="1" dirty="0" err="1" smtClean="0">
                <a:sym typeface="Symbol"/>
              </a:rPr>
              <a:t>a</a:t>
            </a:r>
            <a:r>
              <a:rPr lang="sk-SK" sz="1200" b="1" baseline="-25000" dirty="0" err="1" smtClean="0">
                <a:sym typeface="Symbol"/>
              </a:rPr>
              <a:t>o</a:t>
            </a:r>
            <a:endParaRPr lang="sk-SK" sz="1200" dirty="0" smtClean="0"/>
          </a:p>
          <a:p>
            <a:r>
              <a:rPr lang="sk-SK" sz="1200" dirty="0" smtClean="0">
                <a:solidFill>
                  <a:srgbClr val="FF0000"/>
                </a:solidFill>
              </a:rPr>
              <a:t>Medzi stredovými priemetmi bodov roviny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 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a ich otočenými polohami do priemetne je vzťah perspektívnej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. </a:t>
            </a:r>
          </a:p>
          <a:p>
            <a:r>
              <a:rPr lang="sk-SK" sz="1200" dirty="0" smtClean="0">
                <a:solidFill>
                  <a:srgbClr val="FF0000"/>
                </a:solidFill>
                <a:sym typeface="Symbol"/>
              </a:rPr>
              <a:t>Osou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 je stopa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sk-SK" sz="1200" b="1" baseline="30000" dirty="0" smtClean="0">
                <a:solidFill>
                  <a:srgbClr val="FF0000"/>
                </a:solidFill>
                <a:sym typeface="Symbol"/>
              </a:rPr>
              <a:t>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 stredom </a:t>
            </a:r>
            <a:r>
              <a:rPr lang="sk-SK" sz="1200" dirty="0" err="1" smtClean="0">
                <a:solidFill>
                  <a:srgbClr val="FF0000"/>
                </a:solidFill>
                <a:sym typeface="Symbol"/>
              </a:rPr>
              <a:t>kolineácie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 je bod </a:t>
            </a:r>
            <a:r>
              <a:rPr lang="sk-SK" sz="1200" b="1" dirty="0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200" b="1" baseline="-25000" dirty="0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 dvojica zodpovedajúcich si bodov je </a:t>
            </a:r>
            <a:r>
              <a:rPr lang="sk-SK" sz="12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200" b="1" baseline="-25000" dirty="0" err="1" smtClean="0">
                <a:solidFill>
                  <a:srgbClr val="FF0000"/>
                </a:solidFill>
                <a:sym typeface="Symbol"/>
              </a:rPr>
              <a:t>s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, </a:t>
            </a:r>
            <a:r>
              <a:rPr lang="sk-SK" sz="1200" b="1" dirty="0" err="1" smtClean="0">
                <a:solidFill>
                  <a:srgbClr val="FF0000"/>
                </a:solidFill>
                <a:sym typeface="Symbol"/>
              </a:rPr>
              <a:t>A</a:t>
            </a:r>
            <a:r>
              <a:rPr lang="sk-SK" sz="1200" b="1" baseline="-25000" dirty="0" err="1" smtClean="0">
                <a:solidFill>
                  <a:srgbClr val="FF0000"/>
                </a:solidFill>
                <a:sym typeface="Symbol"/>
              </a:rPr>
              <a:t>o</a:t>
            </a:r>
            <a:r>
              <a:rPr lang="sk-SK" sz="1200" dirty="0" smtClean="0">
                <a:solidFill>
                  <a:srgbClr val="FF0000"/>
                </a:solidFill>
                <a:sym typeface="Symbol"/>
              </a:rPr>
              <a:t>.</a:t>
            </a:r>
            <a:endParaRPr lang="sk-SK" sz="1200" b="1" dirty="0"/>
          </a:p>
        </p:txBody>
      </p:sp>
      <p:sp>
        <p:nvSpPr>
          <p:cNvPr id="111" name="BlokTextu 110"/>
          <p:cNvSpPr txBox="1"/>
          <p:nvPr/>
        </p:nvSpPr>
        <p:spPr>
          <a:xfrm>
            <a:off x="8312254" y="548680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400" dirty="0" smtClean="0"/>
              <a:t>(</a:t>
            </a:r>
            <a:r>
              <a:rPr lang="sk-SK" sz="1400" b="1" dirty="0" err="1" smtClean="0"/>
              <a:t>k</a:t>
            </a:r>
            <a:r>
              <a:rPr lang="sk-SK" sz="1400" b="1" baseline="30000" dirty="0" err="1" smtClean="0"/>
              <a:t>S</a:t>
            </a:r>
            <a:r>
              <a:rPr lang="sk-SK" sz="1400" dirty="0" smtClean="0"/>
              <a:t>)</a:t>
            </a:r>
            <a:endParaRPr lang="sk-SK" sz="1400" dirty="0"/>
          </a:p>
        </p:txBody>
      </p:sp>
      <p:sp>
        <p:nvSpPr>
          <p:cNvPr id="115" name="Oval 90"/>
          <p:cNvSpPr>
            <a:spLocks noChangeArrowheads="1"/>
          </p:cNvSpPr>
          <p:nvPr/>
        </p:nvSpPr>
        <p:spPr bwMode="auto">
          <a:xfrm flipV="1">
            <a:off x="8364169" y="228215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8" name="Rovná spojnica 97"/>
          <p:cNvCxnSpPr/>
          <p:nvPr/>
        </p:nvCxnSpPr>
        <p:spPr>
          <a:xfrm>
            <a:off x="7289800" y="1651847"/>
            <a:ext cx="1587500" cy="946150"/>
          </a:xfrm>
          <a:prstGeom prst="line">
            <a:avLst/>
          </a:prstGeom>
          <a:ln w="19050"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 90"/>
          <p:cNvSpPr>
            <a:spLocks noChangeArrowheads="1"/>
          </p:cNvSpPr>
          <p:nvPr/>
        </p:nvSpPr>
        <p:spPr bwMode="auto">
          <a:xfrm flipV="1">
            <a:off x="7288366" y="1648650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Rovná spojnica 53"/>
          <p:cNvCxnSpPr/>
          <p:nvPr/>
        </p:nvCxnSpPr>
        <p:spPr>
          <a:xfrm>
            <a:off x="5502896" y="1569493"/>
            <a:ext cx="2265049" cy="195617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 Box 92"/>
          <p:cNvSpPr txBox="1">
            <a:spLocks noChangeArrowheads="1"/>
          </p:cNvSpPr>
          <p:nvPr/>
        </p:nvSpPr>
        <p:spPr bwMode="auto">
          <a:xfrm>
            <a:off x="6660232" y="2636912"/>
            <a:ext cx="35137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s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Text Box 89"/>
          <p:cNvSpPr txBox="1">
            <a:spLocks noChangeArrowheads="1"/>
          </p:cNvSpPr>
          <p:nvPr/>
        </p:nvSpPr>
        <p:spPr bwMode="auto">
          <a:xfrm>
            <a:off x="7001942" y="3020547"/>
            <a:ext cx="37221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P</a:t>
            </a:r>
            <a:r>
              <a:rPr lang="sk-SK" sz="1400" b="1" baseline="30000" dirty="0" err="1">
                <a:latin typeface="Arial" pitchFamily="34" charset="0"/>
                <a:cs typeface="Arial" pitchFamily="34" charset="0"/>
              </a:rPr>
              <a:t>a</a:t>
            </a:r>
            <a:endParaRPr lang="sk-SK" sz="1400" b="1" baseline="30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88"/>
          <p:cNvSpPr>
            <a:spLocks noChangeArrowheads="1"/>
          </p:cNvSpPr>
          <p:nvPr/>
        </p:nvSpPr>
        <p:spPr bwMode="auto">
          <a:xfrm flipV="1">
            <a:off x="5592258" y="1644918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Text Box 97"/>
          <p:cNvSpPr txBox="1">
            <a:spLocks noChangeArrowheads="1"/>
          </p:cNvSpPr>
          <p:nvPr/>
        </p:nvSpPr>
        <p:spPr bwMode="auto">
          <a:xfrm>
            <a:off x="5292080" y="1681063"/>
            <a:ext cx="4491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U</a:t>
            </a:r>
            <a:r>
              <a:rPr lang="sk-SK" sz="1400" b="1" baseline="30000" dirty="0" err="1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  <a:sym typeface="Symbol" pitchFamily="18" charset="2"/>
              </a:rPr>
              <a:t>s</a:t>
            </a:r>
            <a:endParaRPr lang="sk-SK" sz="1400" b="1" baseline="-250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  <p:sp>
        <p:nvSpPr>
          <p:cNvPr id="26680" name="Oval 87"/>
          <p:cNvSpPr>
            <a:spLocks noChangeArrowheads="1"/>
          </p:cNvSpPr>
          <p:nvPr/>
        </p:nvSpPr>
        <p:spPr bwMode="auto">
          <a:xfrm flipV="1">
            <a:off x="6590352" y="2512586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3" name="Rovná spojnica 62"/>
          <p:cNvCxnSpPr>
            <a:endCxn id="96" idx="0"/>
          </p:cNvCxnSpPr>
          <p:nvPr/>
        </p:nvCxnSpPr>
        <p:spPr>
          <a:xfrm flipV="1">
            <a:off x="5616409" y="396414"/>
            <a:ext cx="1699424" cy="12763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6687" name="Oval 94"/>
          <p:cNvSpPr>
            <a:spLocks noChangeArrowheads="1"/>
          </p:cNvSpPr>
          <p:nvPr/>
        </p:nvSpPr>
        <p:spPr bwMode="auto">
          <a:xfrm flipV="1">
            <a:off x="7286625" y="377939"/>
            <a:ext cx="53975" cy="60325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Text Box 92"/>
          <p:cNvSpPr txBox="1">
            <a:spLocks noChangeArrowheads="1"/>
          </p:cNvSpPr>
          <p:nvPr/>
        </p:nvSpPr>
        <p:spPr bwMode="auto">
          <a:xfrm>
            <a:off x="6012160" y="764704"/>
            <a:ext cx="4171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400" b="1" dirty="0" err="1" smtClean="0">
                <a:latin typeface="Arial" pitchFamily="34" charset="0"/>
                <a:cs typeface="Arial" pitchFamily="34" charset="0"/>
              </a:rPr>
              <a:t>a´</a:t>
            </a:r>
            <a:r>
              <a:rPr lang="sk-SK" sz="1400" b="1" baseline="-25000" dirty="0" err="1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Skupina 75"/>
          <p:cNvGrpSpPr/>
          <p:nvPr/>
        </p:nvGrpSpPr>
        <p:grpSpPr>
          <a:xfrm rot="11986872">
            <a:off x="6410755" y="998555"/>
            <a:ext cx="171052" cy="92527"/>
            <a:chOff x="4838514" y="2924944"/>
            <a:chExt cx="171052" cy="92527"/>
          </a:xfrm>
        </p:grpSpPr>
        <p:cxnSp>
          <p:nvCxnSpPr>
            <p:cNvPr id="66" name="Rovná spojnica 65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Rovná spojnica 66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Skupina 75"/>
          <p:cNvGrpSpPr/>
          <p:nvPr/>
        </p:nvGrpSpPr>
        <p:grpSpPr>
          <a:xfrm rot="11986872">
            <a:off x="5651399" y="4037336"/>
            <a:ext cx="171052" cy="92527"/>
            <a:chOff x="4838514" y="2924944"/>
            <a:chExt cx="171052" cy="92527"/>
          </a:xfrm>
        </p:grpSpPr>
        <p:cxnSp>
          <p:nvCxnSpPr>
            <p:cNvPr id="69" name="Rovná spojnica 68"/>
            <p:cNvCxnSpPr/>
            <p:nvPr/>
          </p:nvCxnSpPr>
          <p:spPr>
            <a:xfrm>
              <a:off x="4860032" y="292494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ovná spojnica 69"/>
            <p:cNvCxnSpPr/>
            <p:nvPr/>
          </p:nvCxnSpPr>
          <p:spPr>
            <a:xfrm>
              <a:off x="4838514" y="2942704"/>
              <a:ext cx="149534" cy="7476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1" name="Rovná spojnica 70"/>
          <p:cNvCxnSpPr/>
          <p:nvPr/>
        </p:nvCxnSpPr>
        <p:spPr>
          <a:xfrm flipV="1">
            <a:off x="5612076" y="2812538"/>
            <a:ext cx="1794131" cy="137810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</p:spPr>
      </p:cxnSp>
      <p:sp>
        <p:nvSpPr>
          <p:cNvPr id="26688" name="Oval 95"/>
          <p:cNvSpPr>
            <a:spLocks noChangeArrowheads="1"/>
          </p:cNvSpPr>
          <p:nvPr/>
        </p:nvSpPr>
        <p:spPr bwMode="auto">
          <a:xfrm flipV="1">
            <a:off x="6214227" y="3682033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Text Box 91"/>
          <p:cNvSpPr txBox="1">
            <a:spLocks noChangeArrowheads="1"/>
          </p:cNvSpPr>
          <p:nvPr/>
        </p:nvSpPr>
        <p:spPr bwMode="auto">
          <a:xfrm>
            <a:off x="5726378" y="3985319"/>
            <a:ext cx="3577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sk-SK" sz="1400" b="1" baseline="-25000" dirty="0" smtClean="0">
                <a:latin typeface="Arial" pitchFamily="34" charset="0"/>
                <a:cs typeface="Arial" pitchFamily="34" charset="0"/>
              </a:rPr>
              <a:t>o</a:t>
            </a:r>
            <a:endParaRPr lang="sk-SK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88"/>
          <p:cNvSpPr>
            <a:spLocks noChangeArrowheads="1"/>
          </p:cNvSpPr>
          <p:nvPr/>
        </p:nvSpPr>
        <p:spPr bwMode="auto">
          <a:xfrm flipV="1">
            <a:off x="7132209" y="2970870"/>
            <a:ext cx="53975" cy="58738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k-SK" sz="1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26646" name="Text Box 27"/>
          <p:cNvSpPr txBox="1">
            <a:spLocks noChangeArrowheads="1"/>
          </p:cNvSpPr>
          <p:nvPr/>
        </p:nvSpPr>
        <p:spPr bwMode="auto">
          <a:xfrm>
            <a:off x="360000" y="108000"/>
            <a:ext cx="5173211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1600" b="1" dirty="0">
                <a:latin typeface="Arial" pitchFamily="34" charset="0"/>
                <a:cs typeface="Arial" pitchFamily="34" charset="0"/>
              </a:rPr>
              <a:t>Otočenie roviny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jej smerovej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roviny </a:t>
            </a:r>
            <a:r>
              <a:rPr lang="sk-SK" sz="1600" b="1" dirty="0">
                <a:latin typeface="Arial" pitchFamily="34" charset="0"/>
                <a:cs typeface="Arial" pitchFamily="34" charset="0"/>
              </a:rPr>
              <a:t>do </a:t>
            </a:r>
            <a:r>
              <a:rPr lang="sk-SK" sz="1600" b="1" dirty="0" smtClean="0">
                <a:latin typeface="Arial" pitchFamily="34" charset="0"/>
                <a:cs typeface="Arial" pitchFamily="34" charset="0"/>
              </a:rPr>
              <a:t>priemetne</a:t>
            </a:r>
          </a:p>
          <a:p>
            <a:r>
              <a:rPr lang="sk-SK" sz="1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(druhý spôsob – pomocou ľubovoľnej priamky)</a:t>
            </a:r>
            <a:endParaRPr lang="sk-SK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Zástupný symbol čísla snímky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D5BB9D-2151-4B73-8CB6-29CE2E5BD535}" type="slidenum">
              <a:rPr lang="sk-SK" smtClean="0"/>
              <a:pPr>
                <a:defRPr/>
              </a:pPr>
              <a:t>9</a:t>
            </a:fld>
            <a:endParaRPr lang="sk-SK" dirty="0"/>
          </a:p>
        </p:txBody>
      </p:sp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2" cstate="print"/>
          <a:srcRect l="8675" r="33428"/>
          <a:stretch>
            <a:fillRect/>
          </a:stretch>
        </p:blipFill>
        <p:spPr bwMode="auto">
          <a:xfrm>
            <a:off x="928662" y="632792"/>
            <a:ext cx="3426090" cy="3698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9" name="Skupina 15"/>
          <p:cNvGrpSpPr>
            <a:grpSpLocks/>
          </p:cNvGrpSpPr>
          <p:nvPr/>
        </p:nvGrpSpPr>
        <p:grpSpPr bwMode="auto">
          <a:xfrm>
            <a:off x="7727568" y="72424"/>
            <a:ext cx="1348082" cy="393700"/>
            <a:chOff x="2699794" y="4497810"/>
            <a:chExt cx="1347057" cy="393091"/>
          </a:xfrm>
        </p:grpSpPr>
        <p:pic>
          <p:nvPicPr>
            <p:cNvPr id="72" name="Picture 5" descr="mandaly"/>
            <p:cNvPicPr>
              <a:picLocks noChangeAspect="1" noChangeArrowheads="1"/>
            </p:cNvPicPr>
            <p:nvPr/>
          </p:nvPicPr>
          <p:blipFill>
            <a:blip r:embed="rId3" cstate="print">
              <a:lum bright="-44000" contrast="62000"/>
            </a:blip>
            <a:srcRect l="11172" t="8176" r="49072" b="17651"/>
            <a:stretch>
              <a:fillRect/>
            </a:stretch>
          </p:blipFill>
          <p:spPr bwMode="auto">
            <a:xfrm>
              <a:off x="2699794" y="4497810"/>
              <a:ext cx="433405" cy="3930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3" name="Text Box 6"/>
            <p:cNvSpPr txBox="1">
              <a:spLocks noChangeArrowheads="1"/>
            </p:cNvSpPr>
            <p:nvPr/>
          </p:nvSpPr>
          <p:spPr bwMode="auto">
            <a:xfrm>
              <a:off x="3059831" y="4571245"/>
              <a:ext cx="987020" cy="253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sk-SK" sz="1050" dirty="0" smtClean="0"/>
                <a:t>Mészárosová</a:t>
              </a:r>
              <a:endParaRPr lang="sk-SK" sz="105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6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6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6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6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26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2" dur="500"/>
                                        <p:tgtEl>
                                          <p:spTgt spid="26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6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6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26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67" grpId="0" animBg="1"/>
      <p:bldP spid="26670" grpId="0"/>
      <p:bldP spid="26671" grpId="0" animBg="1"/>
      <p:bldP spid="26677" grpId="0"/>
      <p:bldP spid="26678" grpId="0"/>
      <p:bldP spid="26686" grpId="0" animBg="1"/>
      <p:bldP spid="26689" grpId="0"/>
      <p:bldP spid="26690" grpId="0"/>
      <p:bldP spid="26691" grpId="0"/>
      <p:bldP spid="91" grpId="0" animBg="1"/>
      <p:bldP spid="92" grpId="0" animBg="1"/>
      <p:bldP spid="94" grpId="0" animBg="1"/>
      <p:bldP spid="95" grpId="0"/>
      <p:bldP spid="96" grpId="0" animBg="1"/>
      <p:bldP spid="101" grpId="0"/>
      <p:bldP spid="111" grpId="0"/>
      <p:bldP spid="115" grpId="0" animBg="1"/>
      <p:bldP spid="112" grpId="0" animBg="1"/>
      <p:bldP spid="56" grpId="0"/>
      <p:bldP spid="58" grpId="0"/>
      <p:bldP spid="60" grpId="0" animBg="1"/>
      <p:bldP spid="61" grpId="0"/>
      <p:bldP spid="26687" grpId="0" animBg="1"/>
      <p:bldP spid="64" grpId="0"/>
      <p:bldP spid="64" grpId="1"/>
      <p:bldP spid="26688" grpId="0" animBg="1"/>
      <p:bldP spid="75" grpId="0"/>
      <p:bldP spid="57" grpId="0" animBg="1"/>
    </p:bld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17553</TotalTime>
  <Words>5793</Words>
  <Application>Microsoft Office PowerPoint</Application>
  <PresentationFormat>Prezentácia na obrazovke (4:3)</PresentationFormat>
  <Paragraphs>1366</Paragraphs>
  <Slides>35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35</vt:i4>
      </vt:variant>
    </vt:vector>
  </HeadingPairs>
  <TitlesOfParts>
    <vt:vector size="36" baseType="lpstr"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cp:lastModifiedBy>Zuzana</cp:lastModifiedBy>
  <cp:revision>1398</cp:revision>
  <dcterms:created xsi:type="dcterms:W3CDTF">2012-05-19T12:35:37Z</dcterms:created>
  <dcterms:modified xsi:type="dcterms:W3CDTF">2019-06-13T08:29:01Z</dcterms:modified>
</cp:coreProperties>
</file>