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6" r:id="rId2"/>
    <p:sldId id="367" r:id="rId3"/>
    <p:sldId id="363" r:id="rId4"/>
    <p:sldId id="368" r:id="rId5"/>
    <p:sldId id="369" r:id="rId6"/>
    <p:sldId id="371" r:id="rId7"/>
    <p:sldId id="442" r:id="rId8"/>
    <p:sldId id="426" r:id="rId9"/>
    <p:sldId id="427" r:id="rId10"/>
    <p:sldId id="428" r:id="rId11"/>
    <p:sldId id="437" r:id="rId12"/>
    <p:sldId id="438" r:id="rId13"/>
    <p:sldId id="393" r:id="rId14"/>
    <p:sldId id="394" r:id="rId15"/>
    <p:sldId id="395" r:id="rId16"/>
    <p:sldId id="440" r:id="rId17"/>
    <p:sldId id="410" r:id="rId18"/>
    <p:sldId id="412" r:id="rId19"/>
    <p:sldId id="416" r:id="rId20"/>
    <p:sldId id="418" r:id="rId21"/>
    <p:sldId id="417" r:id="rId22"/>
  </p:sldIdLst>
  <p:sldSz cx="9144000" cy="6858000" type="screen4x3"/>
  <p:notesSz cx="6797675" cy="987425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33CC33"/>
    <a:srgbClr val="CC00CC"/>
    <a:srgbClr val="FF33CC"/>
    <a:srgbClr val="009900"/>
    <a:srgbClr val="5F5F5F"/>
    <a:srgbClr val="008000"/>
    <a:srgbClr val="00CC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5" autoAdjust="0"/>
    <p:restoredTop sz="99849" autoAdjust="0"/>
  </p:normalViewPr>
  <p:slideViewPr>
    <p:cSldViewPr snapToGrid="0">
      <p:cViewPr varScale="1">
        <p:scale>
          <a:sx n="87" d="100"/>
          <a:sy n="87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A8A4-BFD5-44DD-A1BB-7BF3D5AF6BA3}" type="datetimeFigureOut">
              <a:rPr lang="sk-SK" smtClean="0"/>
              <a:pPr/>
              <a:t>24. 4. 2019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35303-6A49-40CE-9B05-D74CE4DB04D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279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72C6B6-20E2-4891-B010-A3A904A85103}" type="datetimeFigureOut">
              <a:rPr lang="sk-SK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A2653F-689B-4F6B-85C4-BB25FD0958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13266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E17C-EE07-4D5C-93C0-CD127936A9A8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7129-BDA6-4D19-9E50-9B50C89A90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1EBB-A5C4-4119-AA5B-BD192E139722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57A2-D88A-4292-901E-CE83F8E10E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6467-BDE0-4BD1-9EFA-3C4EB2DD39F3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AD60-E2F3-4844-A43D-B78C4E423B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B082-4702-44A4-9228-2DD70A846A4B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8044-763B-45C9-8FAD-D2F7F186C6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54BC-AF2D-4A86-9A5F-349483438E95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2686-7BB5-41AA-B8A3-D3EDF0450C6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C07F-2812-4C03-8089-427A6B76F00C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79-3CE6-46D8-83D7-6C6CB229F6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3630-3206-424B-9107-5399B6E233DA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6D21-ED05-4A00-8959-479F454666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9B91-794A-444B-B24B-C2ED541745F2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FA32-2946-4E98-B844-F656421D1E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87F5-A29A-455B-AEBB-FDD60AB7EF42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12000" y="6516000"/>
            <a:ext cx="402674" cy="307777"/>
          </a:xfrm>
        </p:spPr>
        <p:txBody>
          <a:bodyPr wrap="none" anchor="b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C408-D8A4-4CB7-B33A-123B7B0DDB9D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ED4F-0905-4870-86A1-3B9F2A409F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5999-2323-491A-944F-7244D6B55464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ECA0-84D5-4672-9569-62DE2B13CE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C7BA9-65FE-4704-810D-261D7E3922C5}" type="datetime1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614C5-EB65-4717-95F8-ACD735DEFF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363703" y="2967335"/>
            <a:ext cx="4416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latin typeface="Arial" pitchFamily="34" charset="0"/>
                <a:cs typeface="Arial" pitchFamily="34" charset="0"/>
              </a:rPr>
              <a:t>Kapitola S3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Stredový priemet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jednoduchých telies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Box 10"/>
          <p:cNvSpPr txBox="1">
            <a:spLocks noChangeArrowheads="1"/>
          </p:cNvSpPr>
          <p:nvPr/>
        </p:nvSpPr>
        <p:spPr bwMode="auto">
          <a:xfrm>
            <a:off x="4654014" y="260875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6" name="Rovná spojnica 175"/>
          <p:cNvCxnSpPr/>
          <p:nvPr/>
        </p:nvCxnSpPr>
        <p:spPr>
          <a:xfrm flipH="1">
            <a:off x="4652301" y="2481263"/>
            <a:ext cx="154995" cy="371673"/>
          </a:xfrm>
          <a:prstGeom prst="line">
            <a:avLst/>
          </a:prstGeom>
          <a:ln w="1270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Line 45"/>
          <p:cNvSpPr>
            <a:spLocks noChangeShapeType="1"/>
          </p:cNvSpPr>
          <p:nvPr/>
        </p:nvSpPr>
        <p:spPr bwMode="auto">
          <a:xfrm flipH="1" flipV="1">
            <a:off x="594070" y="2474913"/>
            <a:ext cx="3960813" cy="2087562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Rovná spojnica 128"/>
          <p:cNvCxnSpPr/>
          <p:nvPr/>
        </p:nvCxnSpPr>
        <p:spPr>
          <a:xfrm flipH="1">
            <a:off x="4054851" y="3140968"/>
            <a:ext cx="547211" cy="3044679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Line 45"/>
          <p:cNvSpPr>
            <a:spLocks noChangeShapeType="1"/>
          </p:cNvSpPr>
          <p:nvPr/>
        </p:nvSpPr>
        <p:spPr bwMode="auto">
          <a:xfrm flipH="1" flipV="1">
            <a:off x="600420" y="2474913"/>
            <a:ext cx="3035476" cy="49872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90833" y="4562475"/>
            <a:ext cx="592132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137049" y="2474913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30"/>
          <p:cNvSpPr txBox="1">
            <a:spLocks noChangeArrowheads="1"/>
          </p:cNvSpPr>
          <p:nvPr/>
        </p:nvSpPr>
        <p:spPr bwMode="auto">
          <a:xfrm>
            <a:off x="3761920" y="3119719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0247" name="Oval 31"/>
          <p:cNvSpPr>
            <a:spLocks noChangeArrowheads="1"/>
          </p:cNvSpPr>
          <p:nvPr/>
        </p:nvSpPr>
        <p:spPr bwMode="auto">
          <a:xfrm>
            <a:off x="2583667" y="1831402"/>
            <a:ext cx="2952750" cy="28590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47"/>
          <p:cNvSpPr txBox="1">
            <a:spLocks noChangeArrowheads="1"/>
          </p:cNvSpPr>
          <p:nvPr/>
        </p:nvSpPr>
        <p:spPr bwMode="auto">
          <a:xfrm>
            <a:off x="4470745" y="4316413"/>
            <a:ext cx="37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Text Box 48"/>
          <p:cNvSpPr txBox="1">
            <a:spLocks noChangeArrowheads="1"/>
          </p:cNvSpPr>
          <p:nvPr/>
        </p:nvSpPr>
        <p:spPr bwMode="auto">
          <a:xfrm>
            <a:off x="3096605" y="3858005"/>
            <a:ext cx="350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Text Box 10"/>
          <p:cNvSpPr txBox="1">
            <a:spLocks noChangeArrowheads="1"/>
          </p:cNvSpPr>
          <p:nvPr/>
        </p:nvSpPr>
        <p:spPr bwMode="auto">
          <a:xfrm>
            <a:off x="2238720" y="3522663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Text Box 35"/>
          <p:cNvSpPr txBox="1">
            <a:spLocks noChangeArrowheads="1"/>
          </p:cNvSpPr>
          <p:nvPr/>
        </p:nvSpPr>
        <p:spPr bwMode="auto">
          <a:xfrm>
            <a:off x="5542308" y="3043752"/>
            <a:ext cx="42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258" name="Line 42"/>
          <p:cNvSpPr>
            <a:spLocks noChangeShapeType="1"/>
          </p:cNvSpPr>
          <p:nvPr/>
        </p:nvSpPr>
        <p:spPr bwMode="auto">
          <a:xfrm flipV="1">
            <a:off x="4053826" y="701694"/>
            <a:ext cx="0" cy="6100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098" name="Text Box 44"/>
          <p:cNvSpPr txBox="1">
            <a:spLocks noChangeArrowheads="1"/>
          </p:cNvSpPr>
          <p:nvPr/>
        </p:nvSpPr>
        <p:spPr bwMode="auto">
          <a:xfrm>
            <a:off x="3683001" y="571370"/>
            <a:ext cx="379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1" name="Line 45"/>
          <p:cNvSpPr>
            <a:spLocks noChangeShapeType="1"/>
          </p:cNvSpPr>
          <p:nvPr/>
        </p:nvSpPr>
        <p:spPr bwMode="auto">
          <a:xfrm flipH="1">
            <a:off x="468658" y="855663"/>
            <a:ext cx="3571875" cy="168116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Line 45"/>
          <p:cNvSpPr>
            <a:spLocks noChangeAspect="1" noChangeShapeType="1"/>
          </p:cNvSpPr>
          <p:nvPr/>
        </p:nvSpPr>
        <p:spPr bwMode="auto">
          <a:xfrm rot="5400000" flipH="1">
            <a:off x="3642070" y="1289050"/>
            <a:ext cx="1597025" cy="752475"/>
          </a:xfrm>
          <a:prstGeom prst="line">
            <a:avLst/>
          </a:prstGeom>
          <a:noFill/>
          <a:ln w="12700">
            <a:solidFill>
              <a:srgbClr val="0033CC"/>
            </a:solidFill>
            <a:prstDash val="dashDot"/>
            <a:round/>
            <a:headEnd type="oval" w="sm" len="sm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5" name="Oval 59"/>
          <p:cNvSpPr>
            <a:spLocks noChangeAspect="1" noChangeArrowheads="1"/>
          </p:cNvSpPr>
          <p:nvPr/>
        </p:nvSpPr>
        <p:spPr bwMode="auto">
          <a:xfrm rot="-1490776">
            <a:off x="3970683" y="1131888"/>
            <a:ext cx="44450" cy="492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7" name="Line 45"/>
          <p:cNvSpPr>
            <a:spLocks noChangeShapeType="1"/>
          </p:cNvSpPr>
          <p:nvPr/>
        </p:nvSpPr>
        <p:spPr bwMode="auto">
          <a:xfrm flipV="1">
            <a:off x="4246908" y="2468563"/>
            <a:ext cx="561975" cy="189706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9" name="Line 45"/>
          <p:cNvSpPr>
            <a:spLocks noChangeShapeType="1"/>
          </p:cNvSpPr>
          <p:nvPr/>
        </p:nvSpPr>
        <p:spPr bwMode="auto">
          <a:xfrm flipV="1">
            <a:off x="3635896" y="2476500"/>
            <a:ext cx="1180923" cy="47619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0" name="Line 45"/>
          <p:cNvSpPr>
            <a:spLocks noChangeShapeType="1"/>
          </p:cNvSpPr>
          <p:nvPr/>
        </p:nvSpPr>
        <p:spPr bwMode="auto">
          <a:xfrm rot="5400000" flipH="1" flipV="1">
            <a:off x="2922934" y="1364934"/>
            <a:ext cx="1566544" cy="633727"/>
          </a:xfrm>
          <a:prstGeom prst="line">
            <a:avLst/>
          </a:prstGeom>
          <a:noFill/>
          <a:ln w="12700">
            <a:solidFill>
              <a:srgbClr val="FFC000"/>
            </a:solidFill>
            <a:prstDash val="dashDot"/>
            <a:round/>
            <a:headEnd type="oval" w="sm" len="sm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2" name="Text Box 7"/>
          <p:cNvSpPr txBox="1">
            <a:spLocks noChangeArrowheads="1"/>
          </p:cNvSpPr>
          <p:nvPr/>
        </p:nvSpPr>
        <p:spPr bwMode="auto">
          <a:xfrm>
            <a:off x="3280445" y="1303255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45º</a:t>
            </a:r>
          </a:p>
        </p:txBody>
      </p:sp>
      <p:sp>
        <p:nvSpPr>
          <p:cNvPr id="10274" name="Line 45"/>
          <p:cNvSpPr>
            <a:spLocks noChangeShapeType="1"/>
          </p:cNvSpPr>
          <p:nvPr/>
        </p:nvSpPr>
        <p:spPr bwMode="auto">
          <a:xfrm flipH="1" flipV="1">
            <a:off x="3393150" y="2480309"/>
            <a:ext cx="849630" cy="1927859"/>
          </a:xfrm>
          <a:prstGeom prst="line">
            <a:avLst/>
          </a:prstGeom>
          <a:noFill/>
          <a:ln w="127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Text Box 10"/>
          <p:cNvSpPr txBox="1">
            <a:spLocks noChangeArrowheads="1"/>
          </p:cNvSpPr>
          <p:nvPr/>
        </p:nvSpPr>
        <p:spPr bwMode="auto">
          <a:xfrm>
            <a:off x="3302345" y="2979738"/>
            <a:ext cx="381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Text Box 10"/>
          <p:cNvSpPr txBox="1">
            <a:spLocks noChangeArrowheads="1"/>
          </p:cNvSpPr>
          <p:nvPr/>
        </p:nvSpPr>
        <p:spPr bwMode="auto">
          <a:xfrm>
            <a:off x="4564128" y="2984244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Text Box 7"/>
          <p:cNvSpPr txBox="1">
            <a:spLocks noChangeArrowheads="1"/>
          </p:cNvSpPr>
          <p:nvPr/>
        </p:nvSpPr>
        <p:spPr bwMode="auto">
          <a:xfrm>
            <a:off x="6997410" y="2448243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4" name="Text Box 124"/>
          <p:cNvSpPr txBox="1">
            <a:spLocks noChangeArrowheads="1"/>
          </p:cNvSpPr>
          <p:nvPr/>
        </p:nvSpPr>
        <p:spPr bwMode="auto">
          <a:xfrm>
            <a:off x="5636669" y="3452637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s´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7" name="Line 71"/>
          <p:cNvSpPr>
            <a:spLocks noChangeShapeType="1"/>
          </p:cNvSpPr>
          <p:nvPr/>
        </p:nvSpPr>
        <p:spPr bwMode="auto">
          <a:xfrm flipH="1">
            <a:off x="4005409" y="2815504"/>
            <a:ext cx="1784464" cy="3495540"/>
          </a:xfrm>
          <a:prstGeom prst="line">
            <a:avLst/>
          </a:prstGeom>
          <a:noFill/>
          <a:ln w="12700">
            <a:solidFill>
              <a:srgbClr val="0099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124"/>
          <p:cNvSpPr txBox="1">
            <a:spLocks noChangeArrowheads="1"/>
          </p:cNvSpPr>
          <p:nvPr/>
        </p:nvSpPr>
        <p:spPr bwMode="auto">
          <a:xfrm>
            <a:off x="5725619" y="2702878"/>
            <a:ext cx="461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´</a:t>
            </a:r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9" name="Oval 59"/>
          <p:cNvSpPr>
            <a:spLocks noChangeAspect="1" noChangeArrowheads="1"/>
          </p:cNvSpPr>
          <p:nvPr/>
        </p:nvSpPr>
        <p:spPr bwMode="auto">
          <a:xfrm rot="1965421">
            <a:off x="5297833" y="3362325"/>
            <a:ext cx="44450" cy="492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lúk 59"/>
          <p:cNvSpPr/>
          <p:nvPr/>
        </p:nvSpPr>
        <p:spPr>
          <a:xfrm rot="12374792">
            <a:off x="5123633" y="2791778"/>
            <a:ext cx="868362" cy="944562"/>
          </a:xfrm>
          <a:prstGeom prst="arc">
            <a:avLst>
              <a:gd name="adj1" fmla="val 16305874"/>
              <a:gd name="adj2" fmla="val 11523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46"/>
          <p:cNvSpPr txBox="1">
            <a:spLocks noChangeArrowheads="1"/>
          </p:cNvSpPr>
          <p:nvPr/>
        </p:nvSpPr>
        <p:spPr bwMode="auto">
          <a:xfrm>
            <a:off x="3624995" y="6009538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63" name="Rovná spojnica 62"/>
          <p:cNvCxnSpPr/>
          <p:nvPr/>
        </p:nvCxnSpPr>
        <p:spPr>
          <a:xfrm>
            <a:off x="1000470" y="1038225"/>
            <a:ext cx="3057525" cy="5172075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ovná spojnica 67"/>
          <p:cNvCxnSpPr/>
          <p:nvPr/>
        </p:nvCxnSpPr>
        <p:spPr>
          <a:xfrm flipH="1">
            <a:off x="628995" y="2466975"/>
            <a:ext cx="3408363" cy="208597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1322625" y="3986630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Rovná spojnica 70"/>
          <p:cNvCxnSpPr/>
          <p:nvPr/>
        </p:nvCxnSpPr>
        <p:spPr>
          <a:xfrm>
            <a:off x="630582" y="4533900"/>
            <a:ext cx="0" cy="2286000"/>
          </a:xfrm>
          <a:prstGeom prst="line">
            <a:avLst/>
          </a:prstGeom>
          <a:ln w="127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ovná spojnica 75"/>
          <p:cNvCxnSpPr/>
          <p:nvPr/>
        </p:nvCxnSpPr>
        <p:spPr>
          <a:xfrm>
            <a:off x="630582" y="2697163"/>
            <a:ext cx="0" cy="1855787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48"/>
          <p:cNvSpPr txBox="1">
            <a:spLocks noChangeArrowheads="1"/>
          </p:cNvSpPr>
          <p:nvPr/>
        </p:nvSpPr>
        <p:spPr bwMode="auto">
          <a:xfrm>
            <a:off x="1130643" y="1132945"/>
            <a:ext cx="4379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baseline="30000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293103" y="4543425"/>
            <a:ext cx="37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608538" y="5036959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lúk 71"/>
          <p:cNvSpPr>
            <a:spLocks noChangeAspect="1"/>
          </p:cNvSpPr>
          <p:nvPr/>
        </p:nvSpPr>
        <p:spPr>
          <a:xfrm>
            <a:off x="764526" y="2911671"/>
            <a:ext cx="6562725" cy="6562725"/>
          </a:xfrm>
          <a:prstGeom prst="arc">
            <a:avLst>
              <a:gd name="adj1" fmla="val 16200000"/>
              <a:gd name="adj2" fmla="val 17814957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sk-SK" sz="1400" b="1">
              <a:latin typeface="Arial" charset="0"/>
              <a:cs typeface="Arial" charset="0"/>
            </a:endParaRPr>
          </a:p>
        </p:txBody>
      </p:sp>
      <p:cxnSp>
        <p:nvCxnSpPr>
          <p:cNvPr id="82" name="Rovná spojnica 81"/>
          <p:cNvCxnSpPr/>
          <p:nvPr/>
        </p:nvCxnSpPr>
        <p:spPr>
          <a:xfrm flipV="1">
            <a:off x="625080" y="2914650"/>
            <a:ext cx="3422654" cy="1133475"/>
          </a:xfrm>
          <a:prstGeom prst="line">
            <a:avLst/>
          </a:prstGeom>
          <a:ln w="12700">
            <a:solidFill>
              <a:srgbClr val="7030A0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139"/>
          <p:cNvSpPr txBox="1">
            <a:spLocks noChangeArrowheads="1"/>
          </p:cNvSpPr>
          <p:nvPr/>
        </p:nvSpPr>
        <p:spPr bwMode="auto">
          <a:xfrm>
            <a:off x="304510" y="3982085"/>
            <a:ext cx="37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5" name="Line 45"/>
          <p:cNvSpPr>
            <a:spLocks noChangeShapeType="1"/>
          </p:cNvSpPr>
          <p:nvPr/>
        </p:nvSpPr>
        <p:spPr bwMode="auto">
          <a:xfrm flipH="1">
            <a:off x="238470" y="4568825"/>
            <a:ext cx="4297363" cy="19939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6"/>
          <p:cNvGrpSpPr/>
          <p:nvPr/>
        </p:nvGrpSpPr>
        <p:grpSpPr>
          <a:xfrm>
            <a:off x="2629245" y="1375305"/>
            <a:ext cx="193322" cy="182033"/>
            <a:chOff x="3419475" y="1375305"/>
            <a:chExt cx="193322" cy="182033"/>
          </a:xfrm>
        </p:grpSpPr>
        <p:cxnSp>
          <p:nvCxnSpPr>
            <p:cNvPr id="92" name="Rovná spojnica 91"/>
            <p:cNvCxnSpPr/>
            <p:nvPr/>
          </p:nvCxnSpPr>
          <p:spPr bwMode="auto">
            <a:xfrm>
              <a:off x="3419475" y="1412875"/>
              <a:ext cx="144463" cy="14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ovná spojnica 92"/>
            <p:cNvCxnSpPr/>
            <p:nvPr/>
          </p:nvCxnSpPr>
          <p:spPr bwMode="auto">
            <a:xfrm>
              <a:off x="3468335" y="1375305"/>
              <a:ext cx="144462" cy="144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Rovná spojnica 94"/>
          <p:cNvCxnSpPr/>
          <p:nvPr/>
        </p:nvCxnSpPr>
        <p:spPr>
          <a:xfrm flipV="1">
            <a:off x="627408" y="828675"/>
            <a:ext cx="3421062" cy="5548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oval" w="sm" len="sm"/>
            <a:tailEnd/>
          </a:ln>
        </p:spPr>
      </p:cxn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403820" y="5160963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Rovná spojnica 99"/>
          <p:cNvCxnSpPr/>
          <p:nvPr/>
        </p:nvCxnSpPr>
        <p:spPr>
          <a:xfrm rot="16200000" flipV="1">
            <a:off x="2236338" y="2678907"/>
            <a:ext cx="3840163" cy="196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oval" w="sm" len="sm"/>
            <a:tailEnd/>
          </a:ln>
        </p:spPr>
      </p:cxn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311603" y="6112413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4124565" y="4701784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139"/>
          <p:cNvSpPr txBox="1">
            <a:spLocks noChangeArrowheads="1"/>
          </p:cNvSpPr>
          <p:nvPr/>
        </p:nvSpPr>
        <p:spPr bwMode="auto">
          <a:xfrm>
            <a:off x="317105" y="2859125"/>
            <a:ext cx="352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sk-SK" sz="1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12" name="Rovná spojnica 111"/>
          <p:cNvCxnSpPr>
            <a:endCxn id="197" idx="2"/>
          </p:cNvCxnSpPr>
          <p:nvPr/>
        </p:nvCxnSpPr>
        <p:spPr>
          <a:xfrm rot="10800000" flipV="1">
            <a:off x="627988" y="2914650"/>
            <a:ext cx="3448895" cy="156209"/>
          </a:xfrm>
          <a:prstGeom prst="line">
            <a:avLst/>
          </a:prstGeom>
          <a:ln w="12700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1936223" y="295625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9" name="Rovná spojnica 118"/>
          <p:cNvCxnSpPr>
            <a:stCxn id="10248" idx="1"/>
          </p:cNvCxnSpPr>
          <p:nvPr/>
        </p:nvCxnSpPr>
        <p:spPr>
          <a:xfrm>
            <a:off x="594070" y="2474913"/>
            <a:ext cx="1543621" cy="522039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3972335" y="3642089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8" name="Rovná spojnica 137"/>
          <p:cNvCxnSpPr/>
          <p:nvPr/>
        </p:nvCxnSpPr>
        <p:spPr>
          <a:xfrm>
            <a:off x="3605091" y="2907806"/>
            <a:ext cx="450695" cy="3343077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 Box 10"/>
          <p:cNvSpPr txBox="1">
            <a:spLocks noChangeArrowheads="1"/>
          </p:cNvSpPr>
          <p:nvPr/>
        </p:nvSpPr>
        <p:spPr bwMode="auto">
          <a:xfrm>
            <a:off x="3366245" y="2430749"/>
            <a:ext cx="401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3" name="Rovná spojnica 172"/>
          <p:cNvCxnSpPr>
            <a:stCxn id="10253" idx="0"/>
          </p:cNvCxnSpPr>
          <p:nvPr/>
        </p:nvCxnSpPr>
        <p:spPr>
          <a:xfrm flipH="1">
            <a:off x="4050712" y="4400021"/>
            <a:ext cx="184281" cy="1785626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ovná spojnica 192"/>
          <p:cNvCxnSpPr>
            <a:stCxn id="10267" idx="1"/>
          </p:cNvCxnSpPr>
          <p:nvPr/>
        </p:nvCxnSpPr>
        <p:spPr>
          <a:xfrm flipH="1">
            <a:off x="3614998" y="2468563"/>
            <a:ext cx="1193885" cy="240357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</p:cxn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147816" y="2185988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8" name="Text Box 46"/>
          <p:cNvSpPr txBox="1">
            <a:spLocks noChangeArrowheads="1"/>
          </p:cNvSpPr>
          <p:nvPr/>
        </p:nvSpPr>
        <p:spPr bwMode="auto">
          <a:xfrm>
            <a:off x="4718948" y="2195192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3" name="Text Box 46"/>
          <p:cNvSpPr txBox="1">
            <a:spLocks noChangeArrowheads="1"/>
          </p:cNvSpPr>
          <p:nvPr/>
        </p:nvSpPr>
        <p:spPr bwMode="auto">
          <a:xfrm>
            <a:off x="5076135" y="2195192"/>
            <a:ext cx="758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4" name="Text Box 46"/>
          <p:cNvSpPr txBox="1">
            <a:spLocks noChangeArrowheads="1"/>
          </p:cNvSpPr>
          <p:nvPr/>
        </p:nvSpPr>
        <p:spPr bwMode="auto">
          <a:xfrm>
            <a:off x="1080777" y="2185988"/>
            <a:ext cx="131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2" name="Text Box 46"/>
          <p:cNvSpPr txBox="1">
            <a:spLocks noChangeArrowheads="1"/>
          </p:cNvSpPr>
          <p:nvPr/>
        </p:nvSpPr>
        <p:spPr bwMode="auto">
          <a:xfrm>
            <a:off x="5651006" y="2201328"/>
            <a:ext cx="131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KN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LM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208889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zobrazte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kváder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ABCDKLMN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Podstava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 štvorec 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rovine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Dané sú vrcholy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priamke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Výška 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ádra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2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15"/>
          <p:cNvGrpSpPr>
            <a:grpSpLocks/>
          </p:cNvGrpSpPr>
          <p:nvPr/>
        </p:nvGrpSpPr>
        <p:grpSpPr bwMode="auto">
          <a:xfrm>
            <a:off x="6643511" y="647524"/>
            <a:ext cx="2298700" cy="393700"/>
            <a:chOff x="2699794" y="4497810"/>
            <a:chExt cx="2298389" cy="393091"/>
          </a:xfrm>
        </p:grpSpPr>
        <p:pic>
          <p:nvPicPr>
            <p:cNvPr id="134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3059832" y="4571245"/>
              <a:ext cx="193835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/>
                <a:t>Mészárosová, R</a:t>
              </a:r>
              <a:r>
                <a:rPr lang="en-US" sz="1000" dirty="0"/>
                <a:t>ü</a:t>
              </a:r>
              <a:r>
                <a:rPr lang="sk-SK" sz="1000" dirty="0" err="1"/>
                <a:t>ckschlossová</a:t>
              </a:r>
              <a:endParaRPr lang="sk-SK" sz="1000" dirty="0"/>
            </a:p>
          </p:txBody>
        </p:sp>
      </p:grpSp>
      <p:sp>
        <p:nvSpPr>
          <p:cNvPr id="136" name="Text Box 24"/>
          <p:cNvSpPr txBox="1">
            <a:spLocks noChangeArrowheads="1"/>
          </p:cNvSpPr>
          <p:nvPr/>
        </p:nvSpPr>
        <p:spPr bwMode="auto">
          <a:xfrm>
            <a:off x="5312151" y="4015650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</a:rPr>
              <a:t>d</a:t>
            </a:r>
            <a:endParaRPr lang="sk-SK" sz="1400" b="1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138"/>
          <p:cNvGrpSpPr/>
          <p:nvPr/>
        </p:nvGrpSpPr>
        <p:grpSpPr>
          <a:xfrm>
            <a:off x="2725200" y="5320772"/>
            <a:ext cx="193322" cy="182033"/>
            <a:chOff x="3419475" y="1375305"/>
            <a:chExt cx="193322" cy="182033"/>
          </a:xfrm>
        </p:grpSpPr>
        <p:cxnSp>
          <p:nvCxnSpPr>
            <p:cNvPr id="140" name="Rovná spojnica 139"/>
            <p:cNvCxnSpPr/>
            <p:nvPr/>
          </p:nvCxnSpPr>
          <p:spPr bwMode="auto">
            <a:xfrm>
              <a:off x="3419475" y="1412875"/>
              <a:ext cx="144463" cy="14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ovná spojnica 140"/>
            <p:cNvCxnSpPr/>
            <p:nvPr/>
          </p:nvCxnSpPr>
          <p:spPr bwMode="auto">
            <a:xfrm>
              <a:off x="3468335" y="1375305"/>
              <a:ext cx="144462" cy="144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blúk 141"/>
          <p:cNvSpPr/>
          <p:nvPr/>
        </p:nvSpPr>
        <p:spPr>
          <a:xfrm rot="9180000">
            <a:off x="3603196" y="429655"/>
            <a:ext cx="868363" cy="867600"/>
          </a:xfrm>
          <a:prstGeom prst="arc">
            <a:avLst>
              <a:gd name="adj1" fmla="val 16157909"/>
              <a:gd name="adj2" fmla="val 115237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sk-SK" sz="1400" b="1" dirty="0">
              <a:latin typeface="Arial" charset="0"/>
              <a:cs typeface="Arial" charset="0"/>
            </a:endParaRPr>
          </a:p>
        </p:txBody>
      </p:sp>
      <p:sp>
        <p:nvSpPr>
          <p:cNvPr id="143" name="Oblúk 142"/>
          <p:cNvSpPr/>
          <p:nvPr/>
        </p:nvSpPr>
        <p:spPr>
          <a:xfrm rot="9180000">
            <a:off x="3374820" y="198879"/>
            <a:ext cx="1304068" cy="1302922"/>
          </a:xfrm>
          <a:prstGeom prst="arc">
            <a:avLst>
              <a:gd name="adj1" fmla="val 19026311"/>
              <a:gd name="adj2" fmla="val 115237"/>
            </a:avLst>
          </a:prstGeom>
          <a:noFill/>
          <a:ln w="12700">
            <a:solidFill>
              <a:srgbClr val="FFC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sk-SK" sz="1400" b="1" dirty="0">
              <a:latin typeface="Arial" charset="0"/>
              <a:cs typeface="Arial" charset="0"/>
            </a:endParaRPr>
          </a:p>
        </p:txBody>
      </p:sp>
      <p:sp>
        <p:nvSpPr>
          <p:cNvPr id="159" name="Text Box 130"/>
          <p:cNvSpPr txBox="1">
            <a:spLocks noChangeArrowheads="1"/>
          </p:cNvSpPr>
          <p:nvPr/>
        </p:nvSpPr>
        <p:spPr bwMode="auto">
          <a:xfrm>
            <a:off x="3685242" y="218200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s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0253" name="Line 45"/>
          <p:cNvSpPr>
            <a:spLocks noChangeAspect="1" noChangeShapeType="1"/>
          </p:cNvSpPr>
          <p:nvPr/>
        </p:nvSpPr>
        <p:spPr bwMode="auto">
          <a:xfrm flipH="1" flipV="1">
            <a:off x="2435526" y="3451211"/>
            <a:ext cx="1799467" cy="9488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bdĺžnik 185"/>
          <p:cNvSpPr/>
          <p:nvPr/>
        </p:nvSpPr>
        <p:spPr>
          <a:xfrm>
            <a:off x="3952720" y="4361287"/>
            <a:ext cx="139161" cy="17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sk-SK" dirty="0"/>
          </a:p>
        </p:txBody>
      </p:sp>
      <p:sp>
        <p:nvSpPr>
          <p:cNvPr id="3088" name="Text Box 9"/>
          <p:cNvSpPr txBox="1">
            <a:spLocks noChangeArrowheads="1"/>
          </p:cNvSpPr>
          <p:nvPr/>
        </p:nvSpPr>
        <p:spPr bwMode="auto">
          <a:xfrm>
            <a:off x="3904986" y="42745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Oval 17"/>
          <p:cNvSpPr>
            <a:spLocks noChangeAspect="1" noChangeArrowheads="1"/>
          </p:cNvSpPr>
          <p:nvPr/>
        </p:nvSpPr>
        <p:spPr bwMode="auto">
          <a:xfrm flipV="1">
            <a:off x="4020461" y="288593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AutoShape 98"/>
          <p:cNvSpPr>
            <a:spLocks/>
          </p:cNvSpPr>
          <p:nvPr/>
        </p:nvSpPr>
        <p:spPr bwMode="auto">
          <a:xfrm flipH="1" flipV="1">
            <a:off x="627987" y="3070860"/>
            <a:ext cx="142875" cy="977962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7030A0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8" name="Text Box 140"/>
          <p:cNvSpPr txBox="1">
            <a:spLocks noChangeArrowheads="1"/>
          </p:cNvSpPr>
          <p:nvPr/>
        </p:nvSpPr>
        <p:spPr bwMode="auto">
          <a:xfrm>
            <a:off x="710973" y="3377500"/>
            <a:ext cx="1138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1400" b="1" dirty="0">
              <a:solidFill>
                <a:srgbClr val="7030A0"/>
              </a:solidFill>
            </a:endParaRPr>
          </a:p>
        </p:txBody>
      </p:sp>
      <p:sp>
        <p:nvSpPr>
          <p:cNvPr id="201" name="AutoShape 98"/>
          <p:cNvSpPr>
            <a:spLocks/>
          </p:cNvSpPr>
          <p:nvPr/>
        </p:nvSpPr>
        <p:spPr bwMode="auto">
          <a:xfrm rot="-6900000">
            <a:off x="2397371" y="3606031"/>
            <a:ext cx="142875" cy="3997940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4" name="BlokTextu 203"/>
          <p:cNvSpPr txBox="1"/>
          <p:nvPr/>
        </p:nvSpPr>
        <p:spPr>
          <a:xfrm>
            <a:off x="2302922" y="566702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endParaRPr lang="sk-SK" sz="1400" dirty="0"/>
          </a:p>
        </p:txBody>
      </p:sp>
      <p:sp>
        <p:nvSpPr>
          <p:cNvPr id="137" name="Line 71"/>
          <p:cNvSpPr>
            <a:spLocks noChangeShapeType="1"/>
          </p:cNvSpPr>
          <p:nvPr/>
        </p:nvSpPr>
        <p:spPr bwMode="auto">
          <a:xfrm rot="5400000" flipH="1">
            <a:off x="4571794" y="1952314"/>
            <a:ext cx="1130180" cy="218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4" name="Rovná spojnica 143"/>
          <p:cNvCxnSpPr/>
          <p:nvPr/>
        </p:nvCxnSpPr>
        <p:spPr>
          <a:xfrm>
            <a:off x="4048470" y="3257550"/>
            <a:ext cx="1461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Oval 34"/>
          <p:cNvSpPr>
            <a:spLocks noChangeArrowheads="1"/>
          </p:cNvSpPr>
          <p:nvPr/>
        </p:nvSpPr>
        <p:spPr bwMode="auto">
          <a:xfrm flipV="1">
            <a:off x="5500550" y="3227687"/>
            <a:ext cx="73025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Oval 17"/>
          <p:cNvSpPr>
            <a:spLocks noChangeArrowheads="1"/>
          </p:cNvSpPr>
          <p:nvPr/>
        </p:nvSpPr>
        <p:spPr bwMode="auto">
          <a:xfrm flipV="1">
            <a:off x="4016328" y="3223245"/>
            <a:ext cx="72000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166"/>
          <p:cNvGrpSpPr/>
          <p:nvPr/>
        </p:nvGrpSpPr>
        <p:grpSpPr>
          <a:xfrm>
            <a:off x="3722398" y="2681605"/>
            <a:ext cx="363537" cy="307975"/>
            <a:chOff x="4151380" y="2681605"/>
            <a:chExt cx="363537" cy="307975"/>
          </a:xfrm>
        </p:grpSpPr>
        <p:sp>
          <p:nvSpPr>
            <p:cNvPr id="158" name="Obdĺžnik 157"/>
            <p:cNvSpPr/>
            <p:nvPr/>
          </p:nvSpPr>
          <p:spPr>
            <a:xfrm rot="9650433">
              <a:off x="4198741" y="2775560"/>
              <a:ext cx="248150" cy="15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7" name="Text Box 134"/>
            <p:cNvSpPr txBox="1">
              <a:spLocks noChangeArrowheads="1"/>
            </p:cNvSpPr>
            <p:nvPr/>
          </p:nvSpPr>
          <p:spPr bwMode="auto">
            <a:xfrm>
              <a:off x="4151380" y="2681605"/>
              <a:ext cx="3635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sk-SK" sz="1400" b="1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k</a:t>
              </a:r>
              <a:endParaRPr lang="sk-SK" sz="1400" b="1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cxnSp>
        <p:nvCxnSpPr>
          <p:cNvPr id="154" name="Rovná spojnica 153"/>
          <p:cNvCxnSpPr/>
          <p:nvPr/>
        </p:nvCxnSpPr>
        <p:spPr>
          <a:xfrm>
            <a:off x="599477" y="2471596"/>
            <a:ext cx="2902962" cy="237324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7"/>
          <p:cNvSpPr>
            <a:spLocks noChangeAspect="1" noChangeArrowheads="1"/>
          </p:cNvSpPr>
          <p:nvPr/>
        </p:nvSpPr>
        <p:spPr bwMode="auto">
          <a:xfrm flipV="1">
            <a:off x="2138321" y="297737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Text Box 46"/>
          <p:cNvSpPr txBox="1">
            <a:spLocks noChangeArrowheads="1"/>
          </p:cNvSpPr>
          <p:nvPr/>
        </p:nvSpPr>
        <p:spPr bwMode="auto">
          <a:xfrm>
            <a:off x="3000161" y="2186129"/>
            <a:ext cx="455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FFC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6" name="Oblúk 55"/>
          <p:cNvSpPr>
            <a:spLocks/>
          </p:cNvSpPr>
          <p:nvPr/>
        </p:nvSpPr>
        <p:spPr>
          <a:xfrm>
            <a:off x="2362320" y="838377"/>
            <a:ext cx="3384000" cy="3276000"/>
          </a:xfrm>
          <a:prstGeom prst="arc">
            <a:avLst>
              <a:gd name="adj1" fmla="val 16228975"/>
              <a:gd name="adj2" fmla="val 1688612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sk-SK" sz="1400" b="1">
              <a:latin typeface="Arial" charset="0"/>
              <a:cs typeface="Arial" charset="0"/>
            </a:endParaRPr>
          </a:p>
        </p:txBody>
      </p:sp>
      <p:grpSp>
        <p:nvGrpSpPr>
          <p:cNvPr id="6" name="Skupina 174"/>
          <p:cNvGrpSpPr/>
          <p:nvPr/>
        </p:nvGrpSpPr>
        <p:grpSpPr>
          <a:xfrm>
            <a:off x="563269" y="2185988"/>
            <a:ext cx="708848" cy="307777"/>
            <a:chOff x="563269" y="2185988"/>
            <a:chExt cx="708848" cy="307777"/>
          </a:xfrm>
        </p:grpSpPr>
        <p:sp>
          <p:nvSpPr>
            <p:cNvPr id="165" name="Obdĺžnik 164"/>
            <p:cNvSpPr/>
            <p:nvPr/>
          </p:nvSpPr>
          <p:spPr>
            <a:xfrm>
              <a:off x="808374" y="2241295"/>
              <a:ext cx="336028" cy="178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sk-SK" dirty="0"/>
            </a:p>
          </p:txBody>
        </p:sp>
        <p:sp>
          <p:nvSpPr>
            <p:cNvPr id="164" name="Text Box 46"/>
            <p:cNvSpPr txBox="1">
              <a:spLocks noChangeArrowheads="1"/>
            </p:cNvSpPr>
            <p:nvPr/>
          </p:nvSpPr>
          <p:spPr bwMode="auto">
            <a:xfrm>
              <a:off x="563269" y="2185988"/>
              <a:ext cx="7088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CD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sk-SK" sz="1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74" name="Oval 17"/>
          <p:cNvSpPr>
            <a:spLocks noChangeAspect="1" noChangeArrowheads="1"/>
          </p:cNvSpPr>
          <p:nvPr/>
        </p:nvSpPr>
        <p:spPr bwMode="auto">
          <a:xfrm flipV="1">
            <a:off x="4029821" y="6181617"/>
            <a:ext cx="53242" cy="540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BlokTextu 120"/>
          <p:cNvSpPr txBox="1"/>
          <p:nvPr/>
        </p:nvSpPr>
        <p:spPr>
          <a:xfrm>
            <a:off x="4752000" y="4932000"/>
            <a:ext cx="321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 </a:t>
            </a:r>
          </a:p>
          <a:p>
            <a:r>
              <a:rPr lang="sk-SK" sz="1400" b="1" dirty="0" smtClean="0"/>
              <a:t>6)</a:t>
            </a:r>
            <a:r>
              <a:rPr lang="sk-SK" sz="1400" dirty="0" smtClean="0"/>
              <a:t> </a:t>
            </a:r>
            <a:r>
              <a:rPr lang="sk-SK" sz="1400" dirty="0" smtClean="0">
                <a:sym typeface="Symbol"/>
              </a:rPr>
              <a:t>Zobrazíme viditeľnosť hrán kvádra.</a:t>
            </a:r>
            <a:endParaRPr lang="sk-SK" sz="1400" b="1" dirty="0" smtClean="0"/>
          </a:p>
        </p:txBody>
      </p:sp>
      <p:sp>
        <p:nvSpPr>
          <p:cNvPr id="167" name="Oval 34"/>
          <p:cNvSpPr>
            <a:spLocks noChangeArrowheads="1"/>
          </p:cNvSpPr>
          <p:nvPr/>
        </p:nvSpPr>
        <p:spPr bwMode="auto">
          <a:xfrm flipV="1">
            <a:off x="4014290" y="811091"/>
            <a:ext cx="73025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 Box 94"/>
          <p:cNvSpPr txBox="1">
            <a:spLocks noChangeArrowheads="1"/>
          </p:cNvSpPr>
          <p:nvPr/>
        </p:nvSpPr>
        <p:spPr bwMode="auto">
          <a:xfrm>
            <a:off x="809197" y="5036732"/>
            <a:ext cx="529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7030A0"/>
                </a:solidFill>
              </a:rPr>
              <a:t>= </a:t>
            </a:r>
            <a:r>
              <a:rPr lang="sk-SK" sz="1400" b="1" dirty="0" smtClean="0">
                <a:solidFill>
                  <a:srgbClr val="7030A0"/>
                </a:solidFill>
              </a:rPr>
              <a:t>p</a:t>
            </a:r>
            <a:r>
              <a:rPr lang="sk-SK" sz="1400" b="1" baseline="30000" dirty="0">
                <a:solidFill>
                  <a:srgbClr val="7030A0"/>
                </a:solidFill>
                <a:sym typeface="Symbol" pitchFamily="18" charset="2"/>
              </a:rPr>
              <a:t>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170" name="Oval 17"/>
          <p:cNvSpPr>
            <a:spLocks noChangeAspect="1" noChangeArrowheads="1"/>
          </p:cNvSpPr>
          <p:nvPr/>
        </p:nvSpPr>
        <p:spPr bwMode="auto">
          <a:xfrm flipV="1">
            <a:off x="4255322" y="3697570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"/>
          <p:cNvSpPr>
            <a:spLocks noChangeAspect="1" noChangeArrowheads="1"/>
          </p:cNvSpPr>
          <p:nvPr/>
        </p:nvSpPr>
        <p:spPr bwMode="auto">
          <a:xfrm flipV="1">
            <a:off x="4633680" y="2781903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Oval 17"/>
          <p:cNvSpPr>
            <a:spLocks noChangeAspect="1" noChangeArrowheads="1"/>
          </p:cNvSpPr>
          <p:nvPr/>
        </p:nvSpPr>
        <p:spPr bwMode="auto">
          <a:xfrm flipV="1">
            <a:off x="4577456" y="3109179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"/>
          <p:cNvSpPr>
            <a:spLocks noChangeAspect="1" noChangeArrowheads="1"/>
          </p:cNvSpPr>
          <p:nvPr/>
        </p:nvSpPr>
        <p:spPr bwMode="auto">
          <a:xfrm flipV="1">
            <a:off x="3582424" y="294250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 Box 7"/>
          <p:cNvSpPr txBox="1">
            <a:spLocks noChangeArrowheads="1"/>
          </p:cNvSpPr>
          <p:nvPr/>
        </p:nvSpPr>
        <p:spPr bwMode="auto">
          <a:xfrm>
            <a:off x="2067270" y="1368425"/>
            <a:ext cx="417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7"/>
          <p:cNvSpPr>
            <a:spLocks noChangeAspect="1" noChangeArrowheads="1"/>
          </p:cNvSpPr>
          <p:nvPr/>
        </p:nvSpPr>
        <p:spPr bwMode="auto">
          <a:xfrm flipV="1">
            <a:off x="3559065" y="2696393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Zástupný symbol čísla snímky 126"/>
          <p:cNvSpPr>
            <a:spLocks noGrp="1"/>
          </p:cNvSpPr>
          <p:nvPr>
            <p:ph type="sldNum" sz="quarter" idx="12"/>
          </p:nvPr>
        </p:nvSpPr>
        <p:spPr>
          <a:xfrm>
            <a:off x="8731236" y="6516000"/>
            <a:ext cx="383438" cy="307777"/>
          </a:xfrm>
        </p:spPr>
        <p:txBody>
          <a:bodyPr vert="horz" wrap="none" lIns="91440" tIns="45720" rIns="91440" bIns="45720" rtlCol="0" anchor="b" anchorCtr="0">
            <a:spAutoFit/>
          </a:bodyPr>
          <a:lstStyle/>
          <a:p>
            <a:pPr>
              <a:defRPr/>
            </a:pPr>
            <a:fld id="{63D5BB9D-2151-4B73-8CB6-29CE2E5BD535}" type="slidenum">
              <a:rPr lang="sk-SK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sk-S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5" name="Rovná spojnica 184"/>
          <p:cNvCxnSpPr/>
          <p:nvPr/>
        </p:nvCxnSpPr>
        <p:spPr>
          <a:xfrm>
            <a:off x="2195736" y="3017157"/>
            <a:ext cx="2092338" cy="7076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88" name="Line 45"/>
          <p:cNvSpPr>
            <a:spLocks noChangeShapeType="1"/>
          </p:cNvSpPr>
          <p:nvPr/>
        </p:nvSpPr>
        <p:spPr bwMode="auto">
          <a:xfrm flipV="1">
            <a:off x="4243129" y="3140968"/>
            <a:ext cx="367801" cy="124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9" name="Rovná spojnica 188"/>
          <p:cNvCxnSpPr/>
          <p:nvPr/>
        </p:nvCxnSpPr>
        <p:spPr>
          <a:xfrm flipH="1">
            <a:off x="4295425" y="2822288"/>
            <a:ext cx="373127" cy="8947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91" name="Rovná spojnica 190"/>
          <p:cNvCxnSpPr/>
          <p:nvPr/>
        </p:nvCxnSpPr>
        <p:spPr>
          <a:xfrm>
            <a:off x="3590200" y="2714171"/>
            <a:ext cx="1053808" cy="86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96" name="Rovná spojnica 195"/>
          <p:cNvCxnSpPr/>
          <p:nvPr/>
        </p:nvCxnSpPr>
        <p:spPr>
          <a:xfrm flipH="1">
            <a:off x="2180365" y="2719245"/>
            <a:ext cx="1383523" cy="2785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00" name="Rovná spojnica 199"/>
          <p:cNvCxnSpPr>
            <a:endCxn id="10253" idx="0"/>
          </p:cNvCxnSpPr>
          <p:nvPr/>
        </p:nvCxnSpPr>
        <p:spPr>
          <a:xfrm flipH="1">
            <a:off x="4234993" y="3749848"/>
            <a:ext cx="51455" cy="6501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03" name="Rovná spojnica 202"/>
          <p:cNvCxnSpPr/>
          <p:nvPr/>
        </p:nvCxnSpPr>
        <p:spPr>
          <a:xfrm>
            <a:off x="2170336" y="3015198"/>
            <a:ext cx="241424" cy="4083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10" name="Rovná spojnica 209"/>
          <p:cNvCxnSpPr/>
          <p:nvPr/>
        </p:nvCxnSpPr>
        <p:spPr>
          <a:xfrm flipH="1">
            <a:off x="4606759" y="2818905"/>
            <a:ext cx="57885" cy="322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22" name="Rovná spojnica 221"/>
          <p:cNvCxnSpPr/>
          <p:nvPr/>
        </p:nvCxnSpPr>
        <p:spPr>
          <a:xfrm>
            <a:off x="3586651" y="2745813"/>
            <a:ext cx="30898" cy="2291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5"/>
          <p:cNvSpPr>
            <a:spLocks noChangeShapeType="1"/>
          </p:cNvSpPr>
          <p:nvPr/>
        </p:nvSpPr>
        <p:spPr bwMode="auto">
          <a:xfrm flipH="1" flipV="1">
            <a:off x="3635896" y="2977335"/>
            <a:ext cx="955850" cy="1570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Line 45"/>
          <p:cNvSpPr>
            <a:spLocks noChangeShapeType="1"/>
          </p:cNvSpPr>
          <p:nvPr/>
        </p:nvSpPr>
        <p:spPr bwMode="auto">
          <a:xfrm flipV="1">
            <a:off x="2437352" y="2996951"/>
            <a:ext cx="1098945" cy="4431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6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074" y="5652729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BlokTextu 236"/>
          <p:cNvSpPr txBox="1"/>
          <p:nvPr/>
        </p:nvSpPr>
        <p:spPr>
          <a:xfrm>
            <a:off x="5206350" y="5799884"/>
            <a:ext cx="382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33CC"/>
                </a:solidFill>
              </a:rPr>
              <a:t>Porovnajte viditeľnosť štvorca </a:t>
            </a:r>
            <a:r>
              <a:rPr lang="sk-SK" sz="1200" b="1" dirty="0" smtClean="0">
                <a:solidFill>
                  <a:srgbClr val="0033CC"/>
                </a:solidFill>
              </a:rPr>
              <a:t>KLMN</a:t>
            </a:r>
            <a:r>
              <a:rPr lang="sk-SK" sz="1200" dirty="0" smtClean="0">
                <a:solidFill>
                  <a:srgbClr val="0033CC"/>
                </a:solidFill>
              </a:rPr>
              <a:t> v tomto príklade</a:t>
            </a:r>
          </a:p>
          <a:p>
            <a:r>
              <a:rPr lang="sk-SK" sz="1200" dirty="0" smtClean="0">
                <a:solidFill>
                  <a:srgbClr val="0033CC"/>
                </a:solidFill>
              </a:rPr>
              <a:t>s viditeľnosťou štvorca </a:t>
            </a:r>
            <a:r>
              <a:rPr lang="sk-SK" sz="1200" b="1" dirty="0" smtClean="0">
                <a:solidFill>
                  <a:srgbClr val="0033CC"/>
                </a:solidFill>
              </a:rPr>
              <a:t>A´B´C´D´</a:t>
            </a:r>
            <a:r>
              <a:rPr lang="sk-SK" sz="1200" dirty="0" smtClean="0">
                <a:solidFill>
                  <a:srgbClr val="0033CC"/>
                </a:solidFill>
              </a:rPr>
              <a:t> v príklade S20.</a:t>
            </a:r>
            <a:endParaRPr lang="sk-SK" sz="1200" dirty="0">
              <a:solidFill>
                <a:srgbClr val="0033CC"/>
              </a:solidFill>
            </a:endParaRPr>
          </a:p>
        </p:txBody>
      </p:sp>
      <p:sp>
        <p:nvSpPr>
          <p:cNvPr id="239" name="Text Box 46"/>
          <p:cNvSpPr txBox="1">
            <a:spLocks noChangeArrowheads="1"/>
          </p:cNvSpPr>
          <p:nvPr/>
        </p:nvSpPr>
        <p:spPr bwMode="auto">
          <a:xfrm>
            <a:off x="2531511" y="6009538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AK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0" name="Text Box 46"/>
          <p:cNvSpPr txBox="1">
            <a:spLocks noChangeArrowheads="1"/>
          </p:cNvSpPr>
          <p:nvPr/>
        </p:nvSpPr>
        <p:spPr bwMode="auto">
          <a:xfrm>
            <a:off x="3069203" y="6009538"/>
            <a:ext cx="69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1" name="Text Box 46"/>
          <p:cNvSpPr txBox="1">
            <a:spLocks noChangeArrowheads="1"/>
          </p:cNvSpPr>
          <p:nvPr/>
        </p:nvSpPr>
        <p:spPr bwMode="auto">
          <a:xfrm>
            <a:off x="1957549" y="6009538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2" name="Text Box 46"/>
          <p:cNvSpPr txBox="1">
            <a:spLocks noChangeArrowheads="1"/>
          </p:cNvSpPr>
          <p:nvPr/>
        </p:nvSpPr>
        <p:spPr bwMode="auto">
          <a:xfrm>
            <a:off x="1392149" y="6009538"/>
            <a:ext cx="7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69" name="Rovná spojnica 168"/>
          <p:cNvCxnSpPr/>
          <p:nvPr/>
        </p:nvCxnSpPr>
        <p:spPr>
          <a:xfrm>
            <a:off x="630582" y="2697163"/>
            <a:ext cx="0" cy="4044205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94"/>
          <p:cNvSpPr txBox="1">
            <a:spLocks noChangeArrowheads="1"/>
          </p:cNvSpPr>
          <p:nvPr/>
        </p:nvSpPr>
        <p:spPr bwMode="auto">
          <a:xfrm>
            <a:off x="4009627" y="6442211"/>
            <a:ext cx="492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7030A0"/>
                </a:solidFill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u</a:t>
            </a:r>
            <a:r>
              <a:rPr lang="sk-SK" sz="1400" b="1" baseline="30000" dirty="0" smtClean="0">
                <a:solidFill>
                  <a:srgbClr val="7030A0"/>
                </a:solidFill>
                <a:sym typeface="Symbol" pitchFamily="18" charset="2"/>
              </a:rPr>
              <a:t></a:t>
            </a:r>
            <a:r>
              <a:rPr lang="en-US" sz="1400" b="1" baseline="-25000" dirty="0" smtClean="0">
                <a:solidFill>
                  <a:srgbClr val="7030A0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171" name="Text Box 6"/>
          <p:cNvSpPr txBox="1">
            <a:spLocks noChangeArrowheads="1"/>
          </p:cNvSpPr>
          <p:nvPr/>
        </p:nvSpPr>
        <p:spPr bwMode="auto">
          <a:xfrm>
            <a:off x="5548994" y="4527550"/>
            <a:ext cx="36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2" name="Text Box 92"/>
          <p:cNvSpPr txBox="1">
            <a:spLocks noChangeArrowheads="1"/>
          </p:cNvSpPr>
          <p:nvPr/>
        </p:nvSpPr>
        <p:spPr bwMode="auto">
          <a:xfrm>
            <a:off x="8635400" y="3596239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D</a:t>
            </a:r>
          </a:p>
        </p:txBody>
      </p:sp>
      <p:sp>
        <p:nvSpPr>
          <p:cNvPr id="187" name="Text Box 92"/>
          <p:cNvSpPr txBox="1">
            <a:spLocks noChangeArrowheads="1"/>
          </p:cNvSpPr>
          <p:nvPr/>
        </p:nvSpPr>
        <p:spPr bwMode="auto">
          <a:xfrm>
            <a:off x="8635400" y="3150322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N</a:t>
            </a:r>
            <a:endParaRPr lang="sk-SK" sz="1200" b="1" dirty="0"/>
          </a:p>
        </p:txBody>
      </p:sp>
      <p:sp>
        <p:nvSpPr>
          <p:cNvPr id="190" name="Voľná forma 189"/>
          <p:cNvSpPr/>
          <p:nvPr/>
        </p:nvSpPr>
        <p:spPr>
          <a:xfrm>
            <a:off x="6612433" y="3176148"/>
            <a:ext cx="2071315" cy="1053547"/>
          </a:xfrm>
          <a:custGeom>
            <a:avLst/>
            <a:gdLst>
              <a:gd name="connsiteX0" fmla="*/ 1455089 w 2071315"/>
              <a:gd name="connsiteY0" fmla="*/ 1053547 h 1053547"/>
              <a:gd name="connsiteX1" fmla="*/ 3976 w 2071315"/>
              <a:gd name="connsiteY1" fmla="*/ 1045596 h 1053547"/>
              <a:gd name="connsiteX2" fmla="*/ 0 w 2071315"/>
              <a:gd name="connsiteY2" fmla="*/ 632128 h 1053547"/>
              <a:gd name="connsiteX3" fmla="*/ 620202 w 2071315"/>
              <a:gd name="connsiteY3" fmla="*/ 7951 h 1053547"/>
              <a:gd name="connsiteX4" fmla="*/ 2071315 w 2071315"/>
              <a:gd name="connsiteY4" fmla="*/ 0 h 1053547"/>
              <a:gd name="connsiteX5" fmla="*/ 2063364 w 2071315"/>
              <a:gd name="connsiteY5" fmla="*/ 445273 h 1053547"/>
              <a:gd name="connsiteX6" fmla="*/ 1455089 w 2071315"/>
              <a:gd name="connsiteY6" fmla="*/ 1053547 h 105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315" h="1053547">
                <a:moveTo>
                  <a:pt x="1455089" y="1053547"/>
                </a:moveTo>
                <a:lnTo>
                  <a:pt x="3976" y="1045596"/>
                </a:lnTo>
                <a:cubicBezTo>
                  <a:pt x="2651" y="907773"/>
                  <a:pt x="1325" y="769951"/>
                  <a:pt x="0" y="632128"/>
                </a:cubicBezTo>
                <a:lnTo>
                  <a:pt x="620202" y="7951"/>
                </a:lnTo>
                <a:lnTo>
                  <a:pt x="2071315" y="0"/>
                </a:lnTo>
                <a:lnTo>
                  <a:pt x="2063364" y="445273"/>
                </a:lnTo>
                <a:lnTo>
                  <a:pt x="1455089" y="1053547"/>
                </a:ln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2" name="Text Box 91"/>
          <p:cNvSpPr txBox="1">
            <a:spLocks noChangeArrowheads="1"/>
          </p:cNvSpPr>
          <p:nvPr/>
        </p:nvSpPr>
        <p:spPr bwMode="auto">
          <a:xfrm>
            <a:off x="6565885" y="4221673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B</a:t>
            </a:r>
          </a:p>
        </p:txBody>
      </p:sp>
      <p:sp>
        <p:nvSpPr>
          <p:cNvPr id="195" name="Text Box 93"/>
          <p:cNvSpPr txBox="1">
            <a:spLocks noChangeArrowheads="1"/>
          </p:cNvSpPr>
          <p:nvPr/>
        </p:nvSpPr>
        <p:spPr bwMode="auto">
          <a:xfrm>
            <a:off x="8008462" y="4221673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A</a:t>
            </a:r>
          </a:p>
        </p:txBody>
      </p:sp>
      <p:sp>
        <p:nvSpPr>
          <p:cNvPr id="199" name="Text Box 97"/>
          <p:cNvSpPr txBox="1">
            <a:spLocks noChangeArrowheads="1"/>
          </p:cNvSpPr>
          <p:nvPr/>
        </p:nvSpPr>
        <p:spPr bwMode="auto">
          <a:xfrm>
            <a:off x="7191168" y="3588476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C</a:t>
            </a:r>
            <a:endParaRPr lang="sk-SK" sz="1200" b="1" dirty="0"/>
          </a:p>
        </p:txBody>
      </p:sp>
      <p:grpSp>
        <p:nvGrpSpPr>
          <p:cNvPr id="202" name="Skupina 35"/>
          <p:cNvGrpSpPr/>
          <p:nvPr/>
        </p:nvGrpSpPr>
        <p:grpSpPr>
          <a:xfrm>
            <a:off x="6612532" y="3179868"/>
            <a:ext cx="2077755" cy="1057512"/>
            <a:chOff x="2548492" y="3665296"/>
            <a:chExt cx="2077755" cy="1057512"/>
          </a:xfrm>
        </p:grpSpPr>
        <p:cxnSp>
          <p:nvCxnSpPr>
            <p:cNvPr id="205" name="Rovná spojnica 204"/>
            <p:cNvCxnSpPr/>
            <p:nvPr/>
          </p:nvCxnSpPr>
          <p:spPr>
            <a:xfrm>
              <a:off x="3164010" y="4106658"/>
              <a:ext cx="14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06" name="Line 95"/>
            <p:cNvSpPr>
              <a:spLocks noChangeShapeType="1"/>
            </p:cNvSpPr>
            <p:nvPr/>
          </p:nvSpPr>
          <p:spPr bwMode="auto">
            <a:xfrm flipV="1">
              <a:off x="2556121" y="4093114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07" name="Obdĺžnik 206"/>
            <p:cNvSpPr/>
            <p:nvPr/>
          </p:nvSpPr>
          <p:spPr>
            <a:xfrm>
              <a:off x="2551289" y="4289778"/>
              <a:ext cx="1456268" cy="42897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8" name="Line 94"/>
            <p:cNvSpPr>
              <a:spLocks noChangeShapeType="1"/>
            </p:cNvSpPr>
            <p:nvPr/>
          </p:nvSpPr>
          <p:spPr bwMode="auto">
            <a:xfrm>
              <a:off x="3166619" y="3678191"/>
              <a:ext cx="0" cy="41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09" name="Line 95"/>
            <p:cNvSpPr>
              <a:spLocks noChangeShapeType="1"/>
            </p:cNvSpPr>
            <p:nvPr/>
          </p:nvSpPr>
          <p:spPr bwMode="auto">
            <a:xfrm flipV="1">
              <a:off x="4003354" y="4099915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11" name="Line 95"/>
            <p:cNvSpPr>
              <a:spLocks noChangeShapeType="1"/>
            </p:cNvSpPr>
            <p:nvPr/>
          </p:nvSpPr>
          <p:spPr bwMode="auto">
            <a:xfrm flipV="1">
              <a:off x="2548492" y="3665296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12" name="Line 95"/>
            <p:cNvSpPr>
              <a:spLocks noChangeShapeType="1"/>
            </p:cNvSpPr>
            <p:nvPr/>
          </p:nvSpPr>
          <p:spPr bwMode="auto">
            <a:xfrm flipV="1">
              <a:off x="4003354" y="3666691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cxnSp>
          <p:nvCxnSpPr>
            <p:cNvPr id="213" name="Rovná spojnica 212"/>
            <p:cNvCxnSpPr/>
            <p:nvPr/>
          </p:nvCxnSpPr>
          <p:spPr>
            <a:xfrm>
              <a:off x="3166974" y="3671778"/>
              <a:ext cx="14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sp>
          <p:nvSpPr>
            <p:cNvPr id="214" name="Line 94"/>
            <p:cNvSpPr>
              <a:spLocks noChangeShapeType="1"/>
            </p:cNvSpPr>
            <p:nvPr/>
          </p:nvSpPr>
          <p:spPr bwMode="auto">
            <a:xfrm>
              <a:off x="4621958" y="3678758"/>
              <a:ext cx="0" cy="41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215" name="Line 94"/>
          <p:cNvSpPr>
            <a:spLocks noChangeShapeType="1"/>
          </p:cNvSpPr>
          <p:nvPr/>
        </p:nvSpPr>
        <p:spPr bwMode="auto">
          <a:xfrm>
            <a:off x="6614465" y="3140968"/>
            <a:ext cx="0" cy="1533171"/>
          </a:xfrm>
          <a:prstGeom prst="line">
            <a:avLst/>
          </a:prstGeom>
          <a:noFill/>
          <a:ln w="12700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16" name="Text Box 91"/>
          <p:cNvSpPr txBox="1">
            <a:spLocks noChangeArrowheads="1"/>
          </p:cNvSpPr>
          <p:nvPr/>
        </p:nvSpPr>
        <p:spPr bwMode="auto">
          <a:xfrm>
            <a:off x="6565885" y="3775756"/>
            <a:ext cx="279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L</a:t>
            </a:r>
            <a:endParaRPr lang="sk-SK" sz="1200" b="1" dirty="0"/>
          </a:p>
        </p:txBody>
      </p:sp>
      <p:sp>
        <p:nvSpPr>
          <p:cNvPr id="217" name="Text Box 93"/>
          <p:cNvSpPr txBox="1">
            <a:spLocks noChangeArrowheads="1"/>
          </p:cNvSpPr>
          <p:nvPr/>
        </p:nvSpPr>
        <p:spPr bwMode="auto">
          <a:xfrm>
            <a:off x="8008462" y="3775756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K</a:t>
            </a:r>
            <a:endParaRPr lang="sk-SK" sz="1200" b="1" dirty="0"/>
          </a:p>
        </p:txBody>
      </p:sp>
      <p:sp>
        <p:nvSpPr>
          <p:cNvPr id="218" name="Text Box 97"/>
          <p:cNvSpPr txBox="1">
            <a:spLocks noChangeArrowheads="1"/>
          </p:cNvSpPr>
          <p:nvPr/>
        </p:nvSpPr>
        <p:spPr bwMode="auto">
          <a:xfrm>
            <a:off x="7182352" y="3142559"/>
            <a:ext cx="312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M</a:t>
            </a:r>
            <a:endParaRPr lang="sk-SK" sz="1200" b="1" dirty="0"/>
          </a:p>
        </p:txBody>
      </p:sp>
      <p:sp>
        <p:nvSpPr>
          <p:cNvPr id="219" name="Line 94"/>
          <p:cNvSpPr>
            <a:spLocks noChangeShapeType="1"/>
          </p:cNvSpPr>
          <p:nvPr/>
        </p:nvSpPr>
        <p:spPr bwMode="auto">
          <a:xfrm>
            <a:off x="8076389" y="3573675"/>
            <a:ext cx="0" cy="1104190"/>
          </a:xfrm>
          <a:prstGeom prst="line">
            <a:avLst/>
          </a:prstGeom>
          <a:noFill/>
          <a:ln w="12700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0" name="Line 94"/>
          <p:cNvSpPr>
            <a:spLocks noChangeShapeType="1"/>
          </p:cNvSpPr>
          <p:nvPr/>
        </p:nvSpPr>
        <p:spPr bwMode="auto">
          <a:xfrm>
            <a:off x="7233051" y="2909541"/>
            <a:ext cx="0" cy="1104190"/>
          </a:xfrm>
          <a:prstGeom prst="line">
            <a:avLst/>
          </a:prstGeom>
          <a:noFill/>
          <a:ln w="12700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1" name="Line 94"/>
          <p:cNvSpPr>
            <a:spLocks noChangeShapeType="1"/>
          </p:cNvSpPr>
          <p:nvPr/>
        </p:nvSpPr>
        <p:spPr bwMode="auto">
          <a:xfrm>
            <a:off x="8680349" y="3028074"/>
            <a:ext cx="0" cy="1104190"/>
          </a:xfrm>
          <a:prstGeom prst="line">
            <a:avLst/>
          </a:prstGeom>
          <a:noFill/>
          <a:ln w="12700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3" name="Line 105"/>
          <p:cNvSpPr>
            <a:spLocks noChangeShapeType="1"/>
          </p:cNvSpPr>
          <p:nvPr/>
        </p:nvSpPr>
        <p:spPr bwMode="auto">
          <a:xfrm flipH="1">
            <a:off x="6408860" y="4230312"/>
            <a:ext cx="188784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4" name="Line 105"/>
          <p:cNvSpPr>
            <a:spLocks noChangeShapeType="1"/>
          </p:cNvSpPr>
          <p:nvPr/>
        </p:nvSpPr>
        <p:spPr bwMode="auto">
          <a:xfrm flipH="1">
            <a:off x="6414503" y="3806973"/>
            <a:ext cx="188784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5" name="Line 105"/>
          <p:cNvSpPr>
            <a:spLocks noChangeShapeType="1"/>
          </p:cNvSpPr>
          <p:nvPr/>
        </p:nvSpPr>
        <p:spPr bwMode="auto">
          <a:xfrm flipH="1">
            <a:off x="7035398" y="3622373"/>
            <a:ext cx="188784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6" name="Line 105"/>
          <p:cNvSpPr>
            <a:spLocks noChangeShapeType="1"/>
          </p:cNvSpPr>
          <p:nvPr/>
        </p:nvSpPr>
        <p:spPr bwMode="auto">
          <a:xfrm flipH="1">
            <a:off x="7041041" y="3180432"/>
            <a:ext cx="188784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7" name="Line 95"/>
          <p:cNvSpPr>
            <a:spLocks noChangeShapeType="1"/>
          </p:cNvSpPr>
          <p:nvPr/>
        </p:nvSpPr>
        <p:spPr bwMode="auto">
          <a:xfrm flipV="1">
            <a:off x="7926280" y="3036254"/>
            <a:ext cx="920302" cy="920302"/>
          </a:xfrm>
          <a:prstGeom prst="line">
            <a:avLst/>
          </a:prstGeom>
          <a:noFill/>
          <a:ln w="1270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8" name="Line 95"/>
          <p:cNvSpPr>
            <a:spLocks noChangeShapeType="1"/>
          </p:cNvSpPr>
          <p:nvPr/>
        </p:nvSpPr>
        <p:spPr bwMode="auto">
          <a:xfrm flipV="1">
            <a:off x="6453064" y="3041897"/>
            <a:ext cx="920302" cy="920302"/>
          </a:xfrm>
          <a:prstGeom prst="line">
            <a:avLst/>
          </a:prstGeom>
          <a:noFill/>
          <a:ln w="1270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9" name="Line 95"/>
          <p:cNvSpPr>
            <a:spLocks noChangeShapeType="1"/>
          </p:cNvSpPr>
          <p:nvPr/>
        </p:nvSpPr>
        <p:spPr bwMode="auto">
          <a:xfrm flipV="1">
            <a:off x="7943212" y="3448301"/>
            <a:ext cx="920302" cy="920302"/>
          </a:xfrm>
          <a:prstGeom prst="line">
            <a:avLst/>
          </a:prstGeom>
          <a:noFill/>
          <a:ln w="1270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0" name="Line 95"/>
          <p:cNvSpPr>
            <a:spLocks noChangeShapeType="1"/>
          </p:cNvSpPr>
          <p:nvPr/>
        </p:nvSpPr>
        <p:spPr bwMode="auto">
          <a:xfrm flipV="1">
            <a:off x="6466020" y="3465233"/>
            <a:ext cx="920302" cy="920302"/>
          </a:xfrm>
          <a:prstGeom prst="line">
            <a:avLst/>
          </a:prstGeom>
          <a:noFill/>
          <a:ln w="1270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1" name="Text Box 48"/>
          <p:cNvSpPr txBox="1">
            <a:spLocks noChangeArrowheads="1"/>
          </p:cNvSpPr>
          <p:nvPr/>
        </p:nvSpPr>
        <p:spPr bwMode="auto">
          <a:xfrm>
            <a:off x="6340498" y="3227034"/>
            <a:ext cx="343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2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sk-SK" sz="12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Rovná spojnica 222"/>
          <p:cNvCxnSpPr/>
          <p:nvPr/>
        </p:nvCxnSpPr>
        <p:spPr>
          <a:xfrm flipH="1" flipV="1">
            <a:off x="4611054" y="1272295"/>
            <a:ext cx="204787" cy="1203325"/>
          </a:xfrm>
          <a:prstGeom prst="line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10"/>
          <p:cNvSpPr txBox="1">
            <a:spLocks noChangeArrowheads="1"/>
          </p:cNvSpPr>
          <p:nvPr/>
        </p:nvSpPr>
        <p:spPr bwMode="auto">
          <a:xfrm>
            <a:off x="4654014" y="260875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6" name="Rovná spojnica 175"/>
          <p:cNvCxnSpPr/>
          <p:nvPr/>
        </p:nvCxnSpPr>
        <p:spPr>
          <a:xfrm flipH="1">
            <a:off x="4652301" y="2481263"/>
            <a:ext cx="154995" cy="371673"/>
          </a:xfrm>
          <a:prstGeom prst="line">
            <a:avLst/>
          </a:prstGeom>
          <a:ln w="1270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Line 45"/>
          <p:cNvSpPr>
            <a:spLocks noChangeShapeType="1"/>
          </p:cNvSpPr>
          <p:nvPr/>
        </p:nvSpPr>
        <p:spPr bwMode="auto">
          <a:xfrm flipH="1" flipV="1">
            <a:off x="594070" y="2474913"/>
            <a:ext cx="3960813" cy="2087562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Line 45"/>
          <p:cNvSpPr>
            <a:spLocks noChangeShapeType="1"/>
          </p:cNvSpPr>
          <p:nvPr/>
        </p:nvSpPr>
        <p:spPr bwMode="auto">
          <a:xfrm flipH="1" flipV="1">
            <a:off x="600420" y="2474913"/>
            <a:ext cx="3035476" cy="49872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90833" y="4562475"/>
            <a:ext cx="592132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137049" y="2474913"/>
            <a:ext cx="691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30"/>
          <p:cNvSpPr txBox="1">
            <a:spLocks noChangeArrowheads="1"/>
          </p:cNvSpPr>
          <p:nvPr/>
        </p:nvSpPr>
        <p:spPr bwMode="auto">
          <a:xfrm>
            <a:off x="3761920" y="3119719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0247" name="Oval 31"/>
          <p:cNvSpPr>
            <a:spLocks noChangeArrowheads="1"/>
          </p:cNvSpPr>
          <p:nvPr/>
        </p:nvSpPr>
        <p:spPr bwMode="auto">
          <a:xfrm>
            <a:off x="2583667" y="1831402"/>
            <a:ext cx="2952750" cy="28590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47"/>
          <p:cNvSpPr txBox="1">
            <a:spLocks noChangeArrowheads="1"/>
          </p:cNvSpPr>
          <p:nvPr/>
        </p:nvSpPr>
        <p:spPr bwMode="auto">
          <a:xfrm>
            <a:off x="4470745" y="4316413"/>
            <a:ext cx="37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Text Box 48"/>
          <p:cNvSpPr txBox="1">
            <a:spLocks noChangeArrowheads="1"/>
          </p:cNvSpPr>
          <p:nvPr/>
        </p:nvSpPr>
        <p:spPr bwMode="auto">
          <a:xfrm>
            <a:off x="3096605" y="3858005"/>
            <a:ext cx="350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Text Box 10"/>
          <p:cNvSpPr txBox="1">
            <a:spLocks noChangeArrowheads="1"/>
          </p:cNvSpPr>
          <p:nvPr/>
        </p:nvSpPr>
        <p:spPr bwMode="auto">
          <a:xfrm>
            <a:off x="2238720" y="3522663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Text Box 35"/>
          <p:cNvSpPr txBox="1">
            <a:spLocks noChangeArrowheads="1"/>
          </p:cNvSpPr>
          <p:nvPr/>
        </p:nvSpPr>
        <p:spPr bwMode="auto">
          <a:xfrm>
            <a:off x="5542308" y="3043752"/>
            <a:ext cx="42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258" name="Line 42"/>
          <p:cNvSpPr>
            <a:spLocks noChangeShapeType="1"/>
          </p:cNvSpPr>
          <p:nvPr/>
        </p:nvSpPr>
        <p:spPr bwMode="auto">
          <a:xfrm flipV="1">
            <a:off x="4053826" y="701694"/>
            <a:ext cx="0" cy="6100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098" name="Text Box 44"/>
          <p:cNvSpPr txBox="1">
            <a:spLocks noChangeArrowheads="1"/>
          </p:cNvSpPr>
          <p:nvPr/>
        </p:nvSpPr>
        <p:spPr bwMode="auto">
          <a:xfrm>
            <a:off x="3683001" y="571370"/>
            <a:ext cx="379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1" name="Line 45"/>
          <p:cNvSpPr>
            <a:spLocks noChangeShapeType="1"/>
          </p:cNvSpPr>
          <p:nvPr/>
        </p:nvSpPr>
        <p:spPr bwMode="auto">
          <a:xfrm flipH="1">
            <a:off x="468658" y="855663"/>
            <a:ext cx="3571875" cy="168116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Line 45"/>
          <p:cNvSpPr>
            <a:spLocks noChangeAspect="1" noChangeShapeType="1"/>
          </p:cNvSpPr>
          <p:nvPr/>
        </p:nvSpPr>
        <p:spPr bwMode="auto">
          <a:xfrm rot="5400000" flipH="1">
            <a:off x="3642070" y="1289050"/>
            <a:ext cx="1597025" cy="752475"/>
          </a:xfrm>
          <a:prstGeom prst="line">
            <a:avLst/>
          </a:prstGeom>
          <a:noFill/>
          <a:ln w="12700">
            <a:solidFill>
              <a:srgbClr val="0033CC"/>
            </a:solidFill>
            <a:prstDash val="dashDot"/>
            <a:round/>
            <a:headEnd type="oval" w="sm" len="sm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7" name="Line 45"/>
          <p:cNvSpPr>
            <a:spLocks noChangeShapeType="1"/>
          </p:cNvSpPr>
          <p:nvPr/>
        </p:nvSpPr>
        <p:spPr bwMode="auto">
          <a:xfrm flipV="1">
            <a:off x="4246908" y="2468563"/>
            <a:ext cx="561975" cy="189706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9" name="Line 45"/>
          <p:cNvSpPr>
            <a:spLocks noChangeShapeType="1"/>
          </p:cNvSpPr>
          <p:nvPr/>
        </p:nvSpPr>
        <p:spPr bwMode="auto">
          <a:xfrm flipV="1">
            <a:off x="3635896" y="2476500"/>
            <a:ext cx="1180923" cy="47619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Text Box 10"/>
          <p:cNvSpPr txBox="1">
            <a:spLocks noChangeArrowheads="1"/>
          </p:cNvSpPr>
          <p:nvPr/>
        </p:nvSpPr>
        <p:spPr bwMode="auto">
          <a:xfrm>
            <a:off x="3302345" y="2979738"/>
            <a:ext cx="381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Text Box 10"/>
          <p:cNvSpPr txBox="1">
            <a:spLocks noChangeArrowheads="1"/>
          </p:cNvSpPr>
          <p:nvPr/>
        </p:nvSpPr>
        <p:spPr bwMode="auto">
          <a:xfrm>
            <a:off x="4564128" y="2984244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Text Box 6"/>
          <p:cNvSpPr txBox="1">
            <a:spLocks noChangeArrowheads="1"/>
          </p:cNvSpPr>
          <p:nvPr/>
        </p:nvSpPr>
        <p:spPr bwMode="auto">
          <a:xfrm>
            <a:off x="5641911" y="4516631"/>
            <a:ext cx="36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124" name="Text Box 7"/>
          <p:cNvSpPr txBox="1">
            <a:spLocks noChangeArrowheads="1"/>
          </p:cNvSpPr>
          <p:nvPr/>
        </p:nvSpPr>
        <p:spPr bwMode="auto">
          <a:xfrm>
            <a:off x="6580951" y="2511030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4" name="Text Box 124"/>
          <p:cNvSpPr txBox="1">
            <a:spLocks noChangeArrowheads="1"/>
          </p:cNvSpPr>
          <p:nvPr/>
        </p:nvSpPr>
        <p:spPr bwMode="auto">
          <a:xfrm>
            <a:off x="5854455" y="3195484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s´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7" name="Line 71"/>
          <p:cNvSpPr>
            <a:spLocks noChangeShapeType="1"/>
          </p:cNvSpPr>
          <p:nvPr/>
        </p:nvSpPr>
        <p:spPr bwMode="auto">
          <a:xfrm flipH="1">
            <a:off x="4005409" y="2815504"/>
            <a:ext cx="1784464" cy="3495540"/>
          </a:xfrm>
          <a:prstGeom prst="line">
            <a:avLst/>
          </a:prstGeom>
          <a:noFill/>
          <a:ln w="12700">
            <a:solidFill>
              <a:srgbClr val="0099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124"/>
          <p:cNvSpPr txBox="1">
            <a:spLocks noChangeArrowheads="1"/>
          </p:cNvSpPr>
          <p:nvPr/>
        </p:nvSpPr>
        <p:spPr bwMode="auto">
          <a:xfrm>
            <a:off x="5725619" y="2702878"/>
            <a:ext cx="461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´</a:t>
            </a:r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9" name="Oval 59"/>
          <p:cNvSpPr>
            <a:spLocks noChangeAspect="1" noChangeArrowheads="1"/>
          </p:cNvSpPr>
          <p:nvPr/>
        </p:nvSpPr>
        <p:spPr bwMode="auto">
          <a:xfrm rot="1965421">
            <a:off x="5297833" y="3362325"/>
            <a:ext cx="44450" cy="492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lúk 59"/>
          <p:cNvSpPr/>
          <p:nvPr/>
        </p:nvSpPr>
        <p:spPr>
          <a:xfrm rot="12374792">
            <a:off x="5123633" y="2791778"/>
            <a:ext cx="868362" cy="944562"/>
          </a:xfrm>
          <a:prstGeom prst="arc">
            <a:avLst>
              <a:gd name="adj1" fmla="val 16305874"/>
              <a:gd name="adj2" fmla="val 11523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46"/>
          <p:cNvSpPr txBox="1">
            <a:spLocks noChangeArrowheads="1"/>
          </p:cNvSpPr>
          <p:nvPr/>
        </p:nvSpPr>
        <p:spPr bwMode="auto">
          <a:xfrm>
            <a:off x="3624995" y="6009538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68" name="Rovná spojnica 67"/>
          <p:cNvCxnSpPr/>
          <p:nvPr/>
        </p:nvCxnSpPr>
        <p:spPr>
          <a:xfrm flipH="1">
            <a:off x="628995" y="2466975"/>
            <a:ext cx="3408363" cy="208597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1322625" y="3986630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Rovná spojnica 70"/>
          <p:cNvCxnSpPr/>
          <p:nvPr/>
        </p:nvCxnSpPr>
        <p:spPr>
          <a:xfrm>
            <a:off x="630582" y="4533900"/>
            <a:ext cx="0" cy="2286000"/>
          </a:xfrm>
          <a:prstGeom prst="line">
            <a:avLst/>
          </a:prstGeom>
          <a:ln w="127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ovná spojnica 75"/>
          <p:cNvCxnSpPr/>
          <p:nvPr/>
        </p:nvCxnSpPr>
        <p:spPr>
          <a:xfrm>
            <a:off x="630582" y="2697163"/>
            <a:ext cx="0" cy="1855787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48"/>
          <p:cNvSpPr txBox="1">
            <a:spLocks noChangeArrowheads="1"/>
          </p:cNvSpPr>
          <p:nvPr/>
        </p:nvSpPr>
        <p:spPr bwMode="auto">
          <a:xfrm>
            <a:off x="1130643" y="1132945"/>
            <a:ext cx="4379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baseline="30000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293103" y="4543425"/>
            <a:ext cx="37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608538" y="5036959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lúk 71"/>
          <p:cNvSpPr>
            <a:spLocks noChangeAspect="1"/>
          </p:cNvSpPr>
          <p:nvPr/>
        </p:nvSpPr>
        <p:spPr>
          <a:xfrm>
            <a:off x="764526" y="2911671"/>
            <a:ext cx="6562725" cy="6562725"/>
          </a:xfrm>
          <a:prstGeom prst="arc">
            <a:avLst>
              <a:gd name="adj1" fmla="val 16200000"/>
              <a:gd name="adj2" fmla="val 17814957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sk-SK" sz="1400" b="1">
              <a:latin typeface="Arial" charset="0"/>
              <a:cs typeface="Arial" charset="0"/>
            </a:endParaRPr>
          </a:p>
        </p:txBody>
      </p:sp>
      <p:cxnSp>
        <p:nvCxnSpPr>
          <p:cNvPr id="82" name="Rovná spojnica 81"/>
          <p:cNvCxnSpPr/>
          <p:nvPr/>
        </p:nvCxnSpPr>
        <p:spPr>
          <a:xfrm flipV="1">
            <a:off x="625080" y="2914650"/>
            <a:ext cx="3422654" cy="1133475"/>
          </a:xfrm>
          <a:prstGeom prst="line">
            <a:avLst/>
          </a:prstGeom>
          <a:ln w="12700">
            <a:solidFill>
              <a:srgbClr val="7030A0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139"/>
          <p:cNvSpPr txBox="1">
            <a:spLocks noChangeArrowheads="1"/>
          </p:cNvSpPr>
          <p:nvPr/>
        </p:nvSpPr>
        <p:spPr bwMode="auto">
          <a:xfrm>
            <a:off x="304510" y="3982085"/>
            <a:ext cx="37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5" name="Line 45"/>
          <p:cNvSpPr>
            <a:spLocks noChangeShapeType="1"/>
          </p:cNvSpPr>
          <p:nvPr/>
        </p:nvSpPr>
        <p:spPr bwMode="auto">
          <a:xfrm flipH="1">
            <a:off x="238470" y="4568825"/>
            <a:ext cx="4297363" cy="19939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6"/>
          <p:cNvGrpSpPr/>
          <p:nvPr/>
        </p:nvGrpSpPr>
        <p:grpSpPr>
          <a:xfrm>
            <a:off x="2629245" y="1375305"/>
            <a:ext cx="193322" cy="182033"/>
            <a:chOff x="3419475" y="1375305"/>
            <a:chExt cx="193322" cy="182033"/>
          </a:xfrm>
        </p:grpSpPr>
        <p:cxnSp>
          <p:nvCxnSpPr>
            <p:cNvPr id="92" name="Rovná spojnica 91"/>
            <p:cNvCxnSpPr/>
            <p:nvPr/>
          </p:nvCxnSpPr>
          <p:spPr bwMode="auto">
            <a:xfrm>
              <a:off x="3419475" y="1412875"/>
              <a:ext cx="144463" cy="14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ovná spojnica 92"/>
            <p:cNvCxnSpPr/>
            <p:nvPr/>
          </p:nvCxnSpPr>
          <p:spPr bwMode="auto">
            <a:xfrm>
              <a:off x="3468335" y="1375305"/>
              <a:ext cx="144462" cy="144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403820" y="5160963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311603" y="6112413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4124565" y="4701784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139"/>
          <p:cNvSpPr txBox="1">
            <a:spLocks noChangeArrowheads="1"/>
          </p:cNvSpPr>
          <p:nvPr/>
        </p:nvSpPr>
        <p:spPr bwMode="auto">
          <a:xfrm>
            <a:off x="317105" y="2859125"/>
            <a:ext cx="352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sk-SK" sz="1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12" name="Rovná spojnica 111"/>
          <p:cNvCxnSpPr>
            <a:endCxn id="197" idx="2"/>
          </p:cNvCxnSpPr>
          <p:nvPr/>
        </p:nvCxnSpPr>
        <p:spPr>
          <a:xfrm rot="10800000" flipV="1">
            <a:off x="627988" y="2914650"/>
            <a:ext cx="3448895" cy="156209"/>
          </a:xfrm>
          <a:prstGeom prst="line">
            <a:avLst/>
          </a:prstGeom>
          <a:ln w="12700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ovná spojnica 118"/>
          <p:cNvCxnSpPr>
            <a:stCxn id="10248" idx="1"/>
          </p:cNvCxnSpPr>
          <p:nvPr/>
        </p:nvCxnSpPr>
        <p:spPr>
          <a:xfrm>
            <a:off x="594070" y="2474913"/>
            <a:ext cx="1543621" cy="522039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3972335" y="3642089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8" name="Rovná spojnica 137"/>
          <p:cNvCxnSpPr/>
          <p:nvPr/>
        </p:nvCxnSpPr>
        <p:spPr>
          <a:xfrm>
            <a:off x="3605091" y="2907806"/>
            <a:ext cx="450695" cy="3343077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Rovná spojnica 172"/>
          <p:cNvCxnSpPr>
            <a:stCxn id="10253" idx="0"/>
          </p:cNvCxnSpPr>
          <p:nvPr/>
        </p:nvCxnSpPr>
        <p:spPr>
          <a:xfrm flipH="1">
            <a:off x="4050712" y="4400021"/>
            <a:ext cx="184281" cy="1785626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ovná spojnica 192"/>
          <p:cNvCxnSpPr>
            <a:stCxn id="10267" idx="1"/>
          </p:cNvCxnSpPr>
          <p:nvPr/>
        </p:nvCxnSpPr>
        <p:spPr>
          <a:xfrm flipH="1">
            <a:off x="3614998" y="2468563"/>
            <a:ext cx="1193885" cy="240357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</p:cxn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147816" y="2185988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8" name="Text Box 46"/>
          <p:cNvSpPr txBox="1">
            <a:spLocks noChangeArrowheads="1"/>
          </p:cNvSpPr>
          <p:nvPr/>
        </p:nvSpPr>
        <p:spPr bwMode="auto">
          <a:xfrm>
            <a:off x="4718948" y="2195192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3" name="Text Box 46"/>
          <p:cNvSpPr txBox="1">
            <a:spLocks noChangeArrowheads="1"/>
          </p:cNvSpPr>
          <p:nvPr/>
        </p:nvSpPr>
        <p:spPr bwMode="auto">
          <a:xfrm>
            <a:off x="5076135" y="2195192"/>
            <a:ext cx="758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4" name="Text Box 46"/>
          <p:cNvSpPr txBox="1">
            <a:spLocks noChangeArrowheads="1"/>
          </p:cNvSpPr>
          <p:nvPr/>
        </p:nvSpPr>
        <p:spPr bwMode="auto">
          <a:xfrm>
            <a:off x="1080777" y="2185988"/>
            <a:ext cx="131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2" name="Text Box 46"/>
          <p:cNvSpPr txBox="1">
            <a:spLocks noChangeArrowheads="1"/>
          </p:cNvSpPr>
          <p:nvPr/>
        </p:nvSpPr>
        <p:spPr bwMode="auto">
          <a:xfrm>
            <a:off x="5651006" y="2201328"/>
            <a:ext cx="131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KN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LM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3" name="Skupina 138"/>
          <p:cNvGrpSpPr/>
          <p:nvPr/>
        </p:nvGrpSpPr>
        <p:grpSpPr>
          <a:xfrm>
            <a:off x="2725200" y="5320772"/>
            <a:ext cx="193322" cy="182033"/>
            <a:chOff x="3419475" y="1375305"/>
            <a:chExt cx="193322" cy="182033"/>
          </a:xfrm>
        </p:grpSpPr>
        <p:cxnSp>
          <p:nvCxnSpPr>
            <p:cNvPr id="140" name="Rovná spojnica 139"/>
            <p:cNvCxnSpPr/>
            <p:nvPr/>
          </p:nvCxnSpPr>
          <p:spPr bwMode="auto">
            <a:xfrm>
              <a:off x="3419475" y="1412875"/>
              <a:ext cx="144463" cy="14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ovná spojnica 140"/>
            <p:cNvCxnSpPr/>
            <p:nvPr/>
          </p:nvCxnSpPr>
          <p:spPr bwMode="auto">
            <a:xfrm>
              <a:off x="3468335" y="1375305"/>
              <a:ext cx="144462" cy="144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 Box 130"/>
          <p:cNvSpPr txBox="1">
            <a:spLocks noChangeArrowheads="1"/>
          </p:cNvSpPr>
          <p:nvPr/>
        </p:nvSpPr>
        <p:spPr bwMode="auto">
          <a:xfrm>
            <a:off x="3685242" y="218200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s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0253" name="Line 45"/>
          <p:cNvSpPr>
            <a:spLocks noChangeAspect="1" noChangeShapeType="1"/>
          </p:cNvSpPr>
          <p:nvPr/>
        </p:nvSpPr>
        <p:spPr bwMode="auto">
          <a:xfrm flipH="1" flipV="1">
            <a:off x="2435526" y="3451211"/>
            <a:ext cx="1799467" cy="9488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bdĺžnik 185"/>
          <p:cNvSpPr/>
          <p:nvPr/>
        </p:nvSpPr>
        <p:spPr>
          <a:xfrm>
            <a:off x="3952720" y="4361287"/>
            <a:ext cx="139161" cy="17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sk-SK" dirty="0"/>
          </a:p>
        </p:txBody>
      </p:sp>
      <p:sp>
        <p:nvSpPr>
          <p:cNvPr id="3088" name="Text Box 9"/>
          <p:cNvSpPr txBox="1">
            <a:spLocks noChangeArrowheads="1"/>
          </p:cNvSpPr>
          <p:nvPr/>
        </p:nvSpPr>
        <p:spPr bwMode="auto">
          <a:xfrm>
            <a:off x="3904986" y="42745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Oval 17"/>
          <p:cNvSpPr>
            <a:spLocks noChangeAspect="1" noChangeArrowheads="1"/>
          </p:cNvSpPr>
          <p:nvPr/>
        </p:nvSpPr>
        <p:spPr bwMode="auto">
          <a:xfrm flipV="1">
            <a:off x="4020461" y="288593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AutoShape 98"/>
          <p:cNvSpPr>
            <a:spLocks/>
          </p:cNvSpPr>
          <p:nvPr/>
        </p:nvSpPr>
        <p:spPr bwMode="auto">
          <a:xfrm flipH="1" flipV="1">
            <a:off x="627987" y="3070860"/>
            <a:ext cx="142875" cy="977962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7030A0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8" name="Text Box 140"/>
          <p:cNvSpPr txBox="1">
            <a:spLocks noChangeArrowheads="1"/>
          </p:cNvSpPr>
          <p:nvPr/>
        </p:nvSpPr>
        <p:spPr bwMode="auto">
          <a:xfrm>
            <a:off x="710973" y="3377500"/>
            <a:ext cx="1138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1400" b="1" dirty="0">
              <a:solidFill>
                <a:srgbClr val="7030A0"/>
              </a:solidFill>
            </a:endParaRPr>
          </a:p>
        </p:txBody>
      </p:sp>
      <p:sp>
        <p:nvSpPr>
          <p:cNvPr id="201" name="AutoShape 98"/>
          <p:cNvSpPr>
            <a:spLocks/>
          </p:cNvSpPr>
          <p:nvPr/>
        </p:nvSpPr>
        <p:spPr bwMode="auto">
          <a:xfrm rot="-6900000">
            <a:off x="2397371" y="3606031"/>
            <a:ext cx="142875" cy="3997940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4" name="BlokTextu 203"/>
          <p:cNvSpPr txBox="1"/>
          <p:nvPr/>
        </p:nvSpPr>
        <p:spPr>
          <a:xfrm>
            <a:off x="2302922" y="566702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endParaRPr lang="sk-SK" sz="1400" dirty="0"/>
          </a:p>
        </p:txBody>
      </p:sp>
      <p:sp>
        <p:nvSpPr>
          <p:cNvPr id="137" name="Line 71"/>
          <p:cNvSpPr>
            <a:spLocks noChangeShapeType="1"/>
          </p:cNvSpPr>
          <p:nvPr/>
        </p:nvSpPr>
        <p:spPr bwMode="auto">
          <a:xfrm rot="5400000" flipH="1">
            <a:off x="4623876" y="1900232"/>
            <a:ext cx="1242040" cy="2398624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4" name="Rovná spojnica 143"/>
          <p:cNvCxnSpPr/>
          <p:nvPr/>
        </p:nvCxnSpPr>
        <p:spPr>
          <a:xfrm>
            <a:off x="4048470" y="3257550"/>
            <a:ext cx="1461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Oval 34"/>
          <p:cNvSpPr>
            <a:spLocks noChangeArrowheads="1"/>
          </p:cNvSpPr>
          <p:nvPr/>
        </p:nvSpPr>
        <p:spPr bwMode="auto">
          <a:xfrm flipV="1">
            <a:off x="5500550" y="3227687"/>
            <a:ext cx="73025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Oval 17"/>
          <p:cNvSpPr>
            <a:spLocks noChangeArrowheads="1"/>
          </p:cNvSpPr>
          <p:nvPr/>
        </p:nvSpPr>
        <p:spPr bwMode="auto">
          <a:xfrm flipV="1">
            <a:off x="4016328" y="3223245"/>
            <a:ext cx="72000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166"/>
          <p:cNvGrpSpPr/>
          <p:nvPr/>
        </p:nvGrpSpPr>
        <p:grpSpPr>
          <a:xfrm>
            <a:off x="3722398" y="2681605"/>
            <a:ext cx="363537" cy="307975"/>
            <a:chOff x="4151380" y="2681605"/>
            <a:chExt cx="363537" cy="307975"/>
          </a:xfrm>
        </p:grpSpPr>
        <p:sp>
          <p:nvSpPr>
            <p:cNvPr id="158" name="Obdĺžnik 157"/>
            <p:cNvSpPr/>
            <p:nvPr/>
          </p:nvSpPr>
          <p:spPr>
            <a:xfrm rot="9650433">
              <a:off x="4198741" y="2775560"/>
              <a:ext cx="248150" cy="15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7" name="Text Box 134"/>
            <p:cNvSpPr txBox="1">
              <a:spLocks noChangeArrowheads="1"/>
            </p:cNvSpPr>
            <p:nvPr/>
          </p:nvSpPr>
          <p:spPr bwMode="auto">
            <a:xfrm>
              <a:off x="4151380" y="2681605"/>
              <a:ext cx="3635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sk-SK" sz="1400" b="1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k</a:t>
              </a:r>
              <a:endParaRPr lang="sk-SK" sz="1400" b="1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cxnSp>
        <p:nvCxnSpPr>
          <p:cNvPr id="154" name="Rovná spojnica 153"/>
          <p:cNvCxnSpPr/>
          <p:nvPr/>
        </p:nvCxnSpPr>
        <p:spPr>
          <a:xfrm>
            <a:off x="599477" y="2471596"/>
            <a:ext cx="2902962" cy="237324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lúk 55"/>
          <p:cNvSpPr>
            <a:spLocks/>
          </p:cNvSpPr>
          <p:nvPr/>
        </p:nvSpPr>
        <p:spPr>
          <a:xfrm>
            <a:off x="2362320" y="838377"/>
            <a:ext cx="3384000" cy="3276000"/>
          </a:xfrm>
          <a:prstGeom prst="arc">
            <a:avLst>
              <a:gd name="adj1" fmla="val 16228975"/>
              <a:gd name="adj2" fmla="val 1688612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sk-SK" sz="1400" b="1">
              <a:latin typeface="Arial" charset="0"/>
              <a:cs typeface="Arial" charset="0"/>
            </a:endParaRPr>
          </a:p>
        </p:txBody>
      </p:sp>
      <p:grpSp>
        <p:nvGrpSpPr>
          <p:cNvPr id="5" name="Skupina 174"/>
          <p:cNvGrpSpPr/>
          <p:nvPr/>
        </p:nvGrpSpPr>
        <p:grpSpPr>
          <a:xfrm>
            <a:off x="563269" y="2185988"/>
            <a:ext cx="708848" cy="307777"/>
            <a:chOff x="563269" y="2185988"/>
            <a:chExt cx="708848" cy="307777"/>
          </a:xfrm>
        </p:grpSpPr>
        <p:sp>
          <p:nvSpPr>
            <p:cNvPr id="165" name="Obdĺžnik 164"/>
            <p:cNvSpPr/>
            <p:nvPr/>
          </p:nvSpPr>
          <p:spPr>
            <a:xfrm>
              <a:off x="808374" y="2241295"/>
              <a:ext cx="336028" cy="178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sk-SK" dirty="0"/>
            </a:p>
          </p:txBody>
        </p:sp>
        <p:sp>
          <p:nvSpPr>
            <p:cNvPr id="164" name="Text Box 46"/>
            <p:cNvSpPr txBox="1">
              <a:spLocks noChangeArrowheads="1"/>
            </p:cNvSpPr>
            <p:nvPr/>
          </p:nvSpPr>
          <p:spPr bwMode="auto">
            <a:xfrm>
              <a:off x="563269" y="2185988"/>
              <a:ext cx="7088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CD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sk-SK" sz="1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74" name="Oval 17"/>
          <p:cNvSpPr>
            <a:spLocks noChangeAspect="1" noChangeArrowheads="1"/>
          </p:cNvSpPr>
          <p:nvPr/>
        </p:nvSpPr>
        <p:spPr bwMode="auto">
          <a:xfrm flipV="1">
            <a:off x="4029821" y="6181617"/>
            <a:ext cx="53242" cy="540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Oval 34"/>
          <p:cNvSpPr>
            <a:spLocks noChangeArrowheads="1"/>
          </p:cNvSpPr>
          <p:nvPr/>
        </p:nvSpPr>
        <p:spPr bwMode="auto">
          <a:xfrm flipV="1">
            <a:off x="4014290" y="811091"/>
            <a:ext cx="73025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 Box 94"/>
          <p:cNvSpPr txBox="1">
            <a:spLocks noChangeArrowheads="1"/>
          </p:cNvSpPr>
          <p:nvPr/>
        </p:nvSpPr>
        <p:spPr bwMode="auto">
          <a:xfrm>
            <a:off x="809197" y="5036732"/>
            <a:ext cx="529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7030A0"/>
                </a:solidFill>
              </a:rPr>
              <a:t>= </a:t>
            </a:r>
            <a:r>
              <a:rPr lang="sk-SK" sz="1400" b="1" dirty="0" smtClean="0">
                <a:solidFill>
                  <a:srgbClr val="7030A0"/>
                </a:solidFill>
              </a:rPr>
              <a:t>p</a:t>
            </a:r>
            <a:r>
              <a:rPr lang="sk-SK" sz="1400" b="1" baseline="30000" dirty="0">
                <a:solidFill>
                  <a:srgbClr val="7030A0"/>
                </a:solidFill>
                <a:sym typeface="Symbol" pitchFamily="18" charset="2"/>
              </a:rPr>
              <a:t>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170" name="Oval 17"/>
          <p:cNvSpPr>
            <a:spLocks noChangeAspect="1" noChangeArrowheads="1"/>
          </p:cNvSpPr>
          <p:nvPr/>
        </p:nvSpPr>
        <p:spPr bwMode="auto">
          <a:xfrm flipV="1">
            <a:off x="4255322" y="3697570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"/>
          <p:cNvSpPr>
            <a:spLocks noChangeAspect="1" noChangeArrowheads="1"/>
          </p:cNvSpPr>
          <p:nvPr/>
        </p:nvSpPr>
        <p:spPr bwMode="auto">
          <a:xfrm flipV="1">
            <a:off x="4633680" y="2781903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Oval 17"/>
          <p:cNvSpPr>
            <a:spLocks noChangeAspect="1" noChangeArrowheads="1"/>
          </p:cNvSpPr>
          <p:nvPr/>
        </p:nvSpPr>
        <p:spPr bwMode="auto">
          <a:xfrm flipV="1">
            <a:off x="4577456" y="3109179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"/>
          <p:cNvSpPr>
            <a:spLocks noChangeAspect="1" noChangeArrowheads="1"/>
          </p:cNvSpPr>
          <p:nvPr/>
        </p:nvSpPr>
        <p:spPr bwMode="auto">
          <a:xfrm flipV="1">
            <a:off x="3582424" y="294250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 Box 7"/>
          <p:cNvSpPr txBox="1">
            <a:spLocks noChangeArrowheads="1"/>
          </p:cNvSpPr>
          <p:nvPr/>
        </p:nvSpPr>
        <p:spPr bwMode="auto">
          <a:xfrm>
            <a:off x="2067270" y="1368425"/>
            <a:ext cx="417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7"/>
          <p:cNvSpPr>
            <a:spLocks noChangeAspect="1" noChangeArrowheads="1"/>
          </p:cNvSpPr>
          <p:nvPr/>
        </p:nvSpPr>
        <p:spPr bwMode="auto">
          <a:xfrm flipV="1">
            <a:off x="3559065" y="2696393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Zástupný symbol čísla snímky 126"/>
          <p:cNvSpPr>
            <a:spLocks noGrp="1"/>
          </p:cNvSpPr>
          <p:nvPr>
            <p:ph type="sldNum" sz="quarter" idx="12"/>
          </p:nvPr>
        </p:nvSpPr>
        <p:spPr>
          <a:xfrm>
            <a:off x="8731236" y="6516000"/>
            <a:ext cx="383438" cy="307777"/>
          </a:xfrm>
        </p:spPr>
        <p:txBody>
          <a:bodyPr vert="horz" wrap="none" lIns="91440" tIns="45720" rIns="91440" bIns="45720" rtlCol="0" anchor="b" anchorCtr="0">
            <a:spAutoFit/>
          </a:bodyPr>
          <a:lstStyle/>
          <a:p>
            <a:pPr>
              <a:defRPr/>
            </a:pPr>
            <a:fld id="{63D5BB9D-2151-4B73-8CB6-29CE2E5BD535}" type="slidenum">
              <a:rPr lang="sk-SK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sk-S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5" name="Rovná spojnica 184"/>
          <p:cNvCxnSpPr/>
          <p:nvPr/>
        </p:nvCxnSpPr>
        <p:spPr>
          <a:xfrm>
            <a:off x="2195736" y="3017157"/>
            <a:ext cx="2092338" cy="7076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88" name="Line 45"/>
          <p:cNvSpPr>
            <a:spLocks noChangeShapeType="1"/>
          </p:cNvSpPr>
          <p:nvPr/>
        </p:nvSpPr>
        <p:spPr bwMode="auto">
          <a:xfrm flipV="1">
            <a:off x="4243129" y="3140968"/>
            <a:ext cx="367801" cy="124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9" name="Rovná spojnica 188"/>
          <p:cNvCxnSpPr/>
          <p:nvPr/>
        </p:nvCxnSpPr>
        <p:spPr>
          <a:xfrm flipH="1">
            <a:off x="4295425" y="2822288"/>
            <a:ext cx="373127" cy="8947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91" name="Rovná spojnica 190"/>
          <p:cNvCxnSpPr/>
          <p:nvPr/>
        </p:nvCxnSpPr>
        <p:spPr>
          <a:xfrm>
            <a:off x="3590200" y="2714171"/>
            <a:ext cx="1053808" cy="86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96" name="Rovná spojnica 195"/>
          <p:cNvCxnSpPr/>
          <p:nvPr/>
        </p:nvCxnSpPr>
        <p:spPr>
          <a:xfrm flipH="1">
            <a:off x="2180365" y="2719245"/>
            <a:ext cx="1383523" cy="2785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00" name="Rovná spojnica 199"/>
          <p:cNvCxnSpPr>
            <a:endCxn id="10253" idx="0"/>
          </p:cNvCxnSpPr>
          <p:nvPr/>
        </p:nvCxnSpPr>
        <p:spPr>
          <a:xfrm flipH="1">
            <a:off x="4234993" y="3749848"/>
            <a:ext cx="51455" cy="6501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10" name="Rovná spojnica 209"/>
          <p:cNvCxnSpPr/>
          <p:nvPr/>
        </p:nvCxnSpPr>
        <p:spPr>
          <a:xfrm flipH="1">
            <a:off x="4606759" y="2818905"/>
            <a:ext cx="57885" cy="322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22" name="Rovná spojnica 221"/>
          <p:cNvCxnSpPr/>
          <p:nvPr/>
        </p:nvCxnSpPr>
        <p:spPr>
          <a:xfrm>
            <a:off x="3586651" y="2745813"/>
            <a:ext cx="30898" cy="2291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5"/>
          <p:cNvSpPr>
            <a:spLocks noChangeShapeType="1"/>
          </p:cNvSpPr>
          <p:nvPr/>
        </p:nvSpPr>
        <p:spPr bwMode="auto">
          <a:xfrm flipH="1" flipV="1">
            <a:off x="3635896" y="2977335"/>
            <a:ext cx="955850" cy="1570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Line 45"/>
          <p:cNvSpPr>
            <a:spLocks noChangeShapeType="1"/>
          </p:cNvSpPr>
          <p:nvPr/>
        </p:nvSpPr>
        <p:spPr bwMode="auto">
          <a:xfrm flipV="1">
            <a:off x="2437352" y="2996951"/>
            <a:ext cx="1098945" cy="4431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6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72000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" name="Text Box 46"/>
          <p:cNvSpPr txBox="1">
            <a:spLocks noChangeArrowheads="1"/>
          </p:cNvSpPr>
          <p:nvPr/>
        </p:nvSpPr>
        <p:spPr bwMode="auto">
          <a:xfrm>
            <a:off x="2531511" y="6009538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AK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0" name="Text Box 46"/>
          <p:cNvSpPr txBox="1">
            <a:spLocks noChangeArrowheads="1"/>
          </p:cNvSpPr>
          <p:nvPr/>
        </p:nvSpPr>
        <p:spPr bwMode="auto">
          <a:xfrm>
            <a:off x="3069203" y="6009538"/>
            <a:ext cx="69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1" name="Text Box 46"/>
          <p:cNvSpPr txBox="1">
            <a:spLocks noChangeArrowheads="1"/>
          </p:cNvSpPr>
          <p:nvPr/>
        </p:nvSpPr>
        <p:spPr bwMode="auto">
          <a:xfrm>
            <a:off x="1957549" y="6009538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2" name="Text Box 46"/>
          <p:cNvSpPr txBox="1">
            <a:spLocks noChangeArrowheads="1"/>
          </p:cNvSpPr>
          <p:nvPr/>
        </p:nvSpPr>
        <p:spPr bwMode="auto">
          <a:xfrm>
            <a:off x="1392149" y="6009538"/>
            <a:ext cx="7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72" name="Rovná spojnica 171"/>
          <p:cNvCxnSpPr/>
          <p:nvPr/>
        </p:nvCxnSpPr>
        <p:spPr>
          <a:xfrm flipV="1">
            <a:off x="4221331" y="1052736"/>
            <a:ext cx="334050" cy="3360692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Rovná spojnica 178"/>
          <p:cNvCxnSpPr/>
          <p:nvPr/>
        </p:nvCxnSpPr>
        <p:spPr>
          <a:xfrm rot="5400000" flipH="1" flipV="1">
            <a:off x="3781757" y="3579980"/>
            <a:ext cx="1285707" cy="38402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ovná spojnica 186"/>
          <p:cNvCxnSpPr/>
          <p:nvPr/>
        </p:nvCxnSpPr>
        <p:spPr>
          <a:xfrm flipH="1" flipV="1">
            <a:off x="2429044" y="3457752"/>
            <a:ext cx="1778000" cy="935037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Rovná spojnica 194"/>
          <p:cNvCxnSpPr/>
          <p:nvPr/>
        </p:nvCxnSpPr>
        <p:spPr>
          <a:xfrm>
            <a:off x="3535540" y="2348880"/>
            <a:ext cx="85551" cy="643734"/>
          </a:xfrm>
          <a:prstGeom prst="line">
            <a:avLst/>
          </a:prstGeom>
          <a:ln w="28575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Rovná spojnica 201"/>
          <p:cNvCxnSpPr/>
          <p:nvPr/>
        </p:nvCxnSpPr>
        <p:spPr>
          <a:xfrm flipV="1">
            <a:off x="4613620" y="2276872"/>
            <a:ext cx="163393" cy="850328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 Box 10"/>
          <p:cNvSpPr txBox="1">
            <a:spLocks noChangeArrowheads="1"/>
          </p:cNvSpPr>
          <p:nvPr/>
        </p:nvSpPr>
        <p:spPr bwMode="auto">
          <a:xfrm>
            <a:off x="3210653" y="2435221"/>
            <a:ext cx="401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 Box 10"/>
          <p:cNvSpPr txBox="1">
            <a:spLocks noChangeArrowheads="1"/>
          </p:cNvSpPr>
          <p:nvPr/>
        </p:nvSpPr>
        <p:spPr bwMode="auto">
          <a:xfrm>
            <a:off x="3338849" y="198990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-25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 Box 10"/>
          <p:cNvSpPr txBox="1">
            <a:spLocks noChangeArrowheads="1"/>
          </p:cNvSpPr>
          <p:nvPr/>
        </p:nvSpPr>
        <p:spPr bwMode="auto">
          <a:xfrm>
            <a:off x="1524170" y="1742679"/>
            <a:ext cx="38183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 Box 10"/>
          <p:cNvSpPr txBox="1">
            <a:spLocks noChangeArrowheads="1"/>
          </p:cNvSpPr>
          <p:nvPr/>
        </p:nvSpPr>
        <p:spPr bwMode="auto">
          <a:xfrm>
            <a:off x="4553704" y="927091"/>
            <a:ext cx="3476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k-SK" sz="1400" b="1" baseline="-25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 Box 10"/>
          <p:cNvSpPr txBox="1">
            <a:spLocks noChangeArrowheads="1"/>
          </p:cNvSpPr>
          <p:nvPr/>
        </p:nvSpPr>
        <p:spPr bwMode="auto">
          <a:xfrm>
            <a:off x="4719865" y="1963680"/>
            <a:ext cx="36099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2" name="Rovná spojnica 191"/>
          <p:cNvCxnSpPr/>
          <p:nvPr/>
        </p:nvCxnSpPr>
        <p:spPr>
          <a:xfrm>
            <a:off x="1682919" y="2144889"/>
            <a:ext cx="1808961" cy="203991"/>
          </a:xfrm>
          <a:prstGeom prst="line">
            <a:avLst/>
          </a:prstGeom>
          <a:ln w="28575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Rovná spojnica 189"/>
          <p:cNvCxnSpPr/>
          <p:nvPr/>
        </p:nvCxnSpPr>
        <p:spPr>
          <a:xfrm flipV="1">
            <a:off x="3563888" y="2276872"/>
            <a:ext cx="1224136" cy="72008"/>
          </a:xfrm>
          <a:prstGeom prst="line">
            <a:avLst/>
          </a:prstGeom>
          <a:ln w="28575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BlokTextu 215"/>
          <p:cNvSpPr txBox="1"/>
          <p:nvPr/>
        </p:nvSpPr>
        <p:spPr>
          <a:xfrm>
            <a:off x="720000" y="72000"/>
            <a:ext cx="368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FF33CC"/>
                </a:solidFill>
              </a:rPr>
              <a:t>Porovnajte viditeľnosť štvorca </a:t>
            </a:r>
            <a:r>
              <a:rPr lang="sk-SK" sz="1200" b="1" dirty="0" smtClean="0">
                <a:solidFill>
                  <a:srgbClr val="FF33CC"/>
                </a:solidFill>
              </a:rPr>
              <a:t>KLMN </a:t>
            </a:r>
            <a:r>
              <a:rPr lang="sk-SK" sz="1200" dirty="0" smtClean="0">
                <a:solidFill>
                  <a:srgbClr val="FF33CC"/>
                </a:solidFill>
              </a:rPr>
              <a:t>v rovine </a:t>
            </a:r>
            <a:r>
              <a:rPr lang="sk-SK" sz="1200" b="1" dirty="0" smtClean="0">
                <a:solidFill>
                  <a:srgbClr val="FF33CC"/>
                </a:solidFill>
                <a:sym typeface="Symbol"/>
              </a:rPr>
              <a:t></a:t>
            </a:r>
            <a:r>
              <a:rPr lang="sk-SK" sz="1200" b="1" dirty="0" smtClean="0">
                <a:solidFill>
                  <a:srgbClr val="FF33CC"/>
                </a:solidFill>
              </a:rPr>
              <a:t> </a:t>
            </a:r>
          </a:p>
          <a:p>
            <a:r>
              <a:rPr lang="sk-SK" sz="1200" dirty="0" smtClean="0">
                <a:solidFill>
                  <a:srgbClr val="FF33CC"/>
                </a:solidFill>
              </a:rPr>
              <a:t>s viditeľnosťou štvorca </a:t>
            </a:r>
            <a:r>
              <a:rPr lang="sk-SK" sz="1200" b="1" dirty="0" smtClean="0">
                <a:solidFill>
                  <a:srgbClr val="FF33CC"/>
                </a:solidFill>
              </a:rPr>
              <a:t>TUVZ </a:t>
            </a:r>
            <a:r>
              <a:rPr lang="sk-SK" sz="1200" dirty="0" smtClean="0">
                <a:solidFill>
                  <a:srgbClr val="FF33CC"/>
                </a:solidFill>
              </a:rPr>
              <a:t>v rovine</a:t>
            </a:r>
            <a:r>
              <a:rPr lang="sk-SK" sz="1200" b="1" dirty="0" smtClean="0">
                <a:solidFill>
                  <a:srgbClr val="FF33CC"/>
                </a:solidFill>
              </a:rPr>
              <a:t> </a:t>
            </a:r>
            <a:r>
              <a:rPr lang="sk-SK" sz="1200" b="1" dirty="0" smtClean="0">
                <a:solidFill>
                  <a:srgbClr val="FF33CC"/>
                </a:solidFill>
                <a:sym typeface="Symbol"/>
              </a:rPr>
              <a:t></a:t>
            </a:r>
            <a:r>
              <a:rPr lang="sk-SK" sz="1200" dirty="0" smtClean="0">
                <a:solidFill>
                  <a:srgbClr val="FF33CC"/>
                </a:solidFill>
                <a:sym typeface="Symbol"/>
              </a:rPr>
              <a:t>.</a:t>
            </a:r>
          </a:p>
          <a:p>
            <a:r>
              <a:rPr lang="sk-SK" sz="1200" dirty="0" smtClean="0">
                <a:solidFill>
                  <a:srgbClr val="FF33CC"/>
                </a:solidFill>
                <a:sym typeface="Symbol"/>
              </a:rPr>
              <a:t>Roviny </a:t>
            </a:r>
            <a:r>
              <a:rPr lang="sk-SK" sz="1200" b="1" dirty="0" smtClean="0">
                <a:solidFill>
                  <a:srgbClr val="FF33CC"/>
                </a:solidFill>
                <a:sym typeface="Symbol"/>
              </a:rPr>
              <a:t> </a:t>
            </a:r>
            <a:r>
              <a:rPr lang="sk-SK" sz="1200" dirty="0" smtClean="0">
                <a:solidFill>
                  <a:srgbClr val="FF33CC"/>
                </a:solidFill>
                <a:sym typeface="Symbol"/>
              </a:rPr>
              <a:t>a </a:t>
            </a:r>
            <a:r>
              <a:rPr lang="sk-SK" sz="1200" b="1" dirty="0" smtClean="0">
                <a:solidFill>
                  <a:srgbClr val="FF33CC"/>
                </a:solidFill>
                <a:sym typeface="Symbol"/>
              </a:rPr>
              <a:t></a:t>
            </a:r>
            <a:r>
              <a:rPr lang="sk-SK" sz="1200" dirty="0" smtClean="0">
                <a:solidFill>
                  <a:srgbClr val="FF33CC"/>
                </a:solidFill>
                <a:sym typeface="Symbol"/>
              </a:rPr>
              <a:t> </a:t>
            </a:r>
            <a:r>
              <a:rPr lang="sk-SK" sz="1200" b="1" dirty="0" smtClean="0">
                <a:solidFill>
                  <a:srgbClr val="FF33CC"/>
                </a:solidFill>
                <a:sym typeface="Symbol"/>
              </a:rPr>
              <a:t> </a:t>
            </a:r>
            <a:r>
              <a:rPr lang="sk-SK" sz="1200" dirty="0" smtClean="0">
                <a:solidFill>
                  <a:srgbClr val="FF33CC"/>
                </a:solidFill>
                <a:sym typeface="Symbol"/>
              </a:rPr>
              <a:t>sú rovnobežné.</a:t>
            </a:r>
            <a:endParaRPr lang="sk-SK" sz="1200" dirty="0">
              <a:solidFill>
                <a:srgbClr val="FF33CC"/>
              </a:solidFill>
            </a:endParaRPr>
          </a:p>
        </p:txBody>
      </p:sp>
      <p:cxnSp>
        <p:nvCxnSpPr>
          <p:cNvPr id="171" name="Rovná spojnica 170"/>
          <p:cNvCxnSpPr/>
          <p:nvPr/>
        </p:nvCxnSpPr>
        <p:spPr>
          <a:xfrm flipH="1" flipV="1">
            <a:off x="4572001" y="1053441"/>
            <a:ext cx="208209" cy="1223431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ovná spojnica 62"/>
          <p:cNvCxnSpPr/>
          <p:nvPr/>
        </p:nvCxnSpPr>
        <p:spPr>
          <a:xfrm>
            <a:off x="1000470" y="1038225"/>
            <a:ext cx="3057525" cy="5172075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1936223" y="295625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Oval 17"/>
          <p:cNvSpPr>
            <a:spLocks noChangeAspect="1" noChangeArrowheads="1"/>
          </p:cNvSpPr>
          <p:nvPr/>
        </p:nvSpPr>
        <p:spPr bwMode="auto">
          <a:xfrm flipV="1">
            <a:off x="2138321" y="297737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3" name="Rovná spojnica 202"/>
          <p:cNvCxnSpPr/>
          <p:nvPr/>
        </p:nvCxnSpPr>
        <p:spPr>
          <a:xfrm>
            <a:off x="2170336" y="3015198"/>
            <a:ext cx="241424" cy="4083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80" name="Rovná spojnica 179"/>
          <p:cNvCxnSpPr/>
          <p:nvPr/>
        </p:nvCxnSpPr>
        <p:spPr>
          <a:xfrm flipH="1" flipV="1">
            <a:off x="1640057" y="2119488"/>
            <a:ext cx="792162" cy="1331912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Rovná spojnica 168"/>
          <p:cNvCxnSpPr/>
          <p:nvPr/>
        </p:nvCxnSpPr>
        <p:spPr>
          <a:xfrm flipV="1">
            <a:off x="1641644" y="1052736"/>
            <a:ext cx="2930356" cy="1066754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301"/>
          <p:cNvGrpSpPr/>
          <p:nvPr/>
        </p:nvGrpSpPr>
        <p:grpSpPr>
          <a:xfrm>
            <a:off x="6052414" y="2901260"/>
            <a:ext cx="3038624" cy="3921144"/>
            <a:chOff x="6052414" y="2901260"/>
            <a:chExt cx="3038624" cy="3921144"/>
          </a:xfrm>
        </p:grpSpPr>
        <p:sp>
          <p:nvSpPr>
            <p:cNvPr id="288" name="Text Box 6"/>
            <p:cNvSpPr txBox="1">
              <a:spLocks noChangeArrowheads="1"/>
            </p:cNvSpPr>
            <p:nvPr/>
          </p:nvSpPr>
          <p:spPr bwMode="auto">
            <a:xfrm>
              <a:off x="6080063" y="6344459"/>
              <a:ext cx="204070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sk-SK" sz="1200" b="1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</a:t>
              </a:r>
              <a:endParaRPr lang="sk-SK" sz="1200" b="1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89" name="Freeform 5"/>
            <p:cNvSpPr>
              <a:spLocks/>
            </p:cNvSpPr>
            <p:nvPr/>
          </p:nvSpPr>
          <p:spPr bwMode="auto">
            <a:xfrm>
              <a:off x="6437358" y="2901260"/>
              <a:ext cx="1240689" cy="3921144"/>
            </a:xfrm>
            <a:custGeom>
              <a:avLst/>
              <a:gdLst>
                <a:gd name="T0" fmla="*/ 0 w 10000"/>
                <a:gd name="T1" fmla="*/ 2147483647 h 9620"/>
                <a:gd name="T2" fmla="*/ 0 w 10000"/>
                <a:gd name="T3" fmla="*/ 2147483647 h 9620"/>
                <a:gd name="T4" fmla="*/ 2147483647 w 10000"/>
                <a:gd name="T5" fmla="*/ 2147483647 h 9620"/>
                <a:gd name="T6" fmla="*/ 2147483647 w 10000"/>
                <a:gd name="T7" fmla="*/ 0 h 9620"/>
                <a:gd name="T8" fmla="*/ 0 w 10000"/>
                <a:gd name="T9" fmla="*/ 2147483647 h 9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9620"/>
                <a:gd name="T17" fmla="*/ 10000 w 10000"/>
                <a:gd name="T18" fmla="*/ 9620 h 9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9620">
                  <a:moveTo>
                    <a:pt x="0" y="2165"/>
                  </a:moveTo>
                  <a:lnTo>
                    <a:pt x="0" y="9620"/>
                  </a:lnTo>
                  <a:lnTo>
                    <a:pt x="10000" y="6850"/>
                  </a:lnTo>
                  <a:lnTo>
                    <a:pt x="10000" y="0"/>
                  </a:lnTo>
                  <a:lnTo>
                    <a:pt x="0" y="2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8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400" b="1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BlokTextu 3"/>
            <p:cNvSpPr txBox="1"/>
            <p:nvPr/>
          </p:nvSpPr>
          <p:spPr>
            <a:xfrm flipH="1">
              <a:off x="6450296" y="3752779"/>
              <a:ext cx="160245" cy="164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15"/>
            <p:cNvSpPr>
              <a:spLocks/>
            </p:cNvSpPr>
            <p:nvPr/>
          </p:nvSpPr>
          <p:spPr bwMode="auto">
            <a:xfrm>
              <a:off x="6437944" y="5104947"/>
              <a:ext cx="2653094" cy="1540718"/>
            </a:xfrm>
            <a:custGeom>
              <a:avLst/>
              <a:gdLst>
                <a:gd name="T0" fmla="*/ 0 w 2812"/>
                <a:gd name="T1" fmla="*/ 2147483647 h 1633"/>
                <a:gd name="T2" fmla="*/ 2147483647 w 2812"/>
                <a:gd name="T3" fmla="*/ 0 h 1633"/>
                <a:gd name="T4" fmla="*/ 2147483647 w 2812"/>
                <a:gd name="T5" fmla="*/ 2147483647 h 1633"/>
                <a:gd name="T6" fmla="*/ 2147483647 w 2812"/>
                <a:gd name="T7" fmla="*/ 2147483647 h 1633"/>
                <a:gd name="T8" fmla="*/ 0 w 2812"/>
                <a:gd name="T9" fmla="*/ 2147483647 h 1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2"/>
                <a:gd name="T16" fmla="*/ 0 h 1633"/>
                <a:gd name="T17" fmla="*/ 2812 w 2812"/>
                <a:gd name="T18" fmla="*/ 1633 h 1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2" h="1633">
                  <a:moveTo>
                    <a:pt x="0" y="1043"/>
                  </a:moveTo>
                  <a:lnTo>
                    <a:pt x="1270" y="0"/>
                  </a:lnTo>
                  <a:lnTo>
                    <a:pt x="2812" y="635"/>
                  </a:lnTo>
                  <a:lnTo>
                    <a:pt x="1588" y="1633"/>
                  </a:lnTo>
                  <a:lnTo>
                    <a:pt x="0" y="1043"/>
                  </a:lnTo>
                  <a:close/>
                </a:path>
              </a:pathLst>
            </a:custGeom>
            <a:solidFill>
              <a:schemeClr val="bg1">
                <a:lumMod val="65000"/>
                <a:alpha val="4901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 dirty="0"/>
            </a:p>
          </p:txBody>
        </p:sp>
        <p:sp>
          <p:nvSpPr>
            <p:cNvPr id="292" name="Text Box 18"/>
            <p:cNvSpPr txBox="1">
              <a:spLocks noChangeArrowheads="1"/>
            </p:cNvSpPr>
            <p:nvPr/>
          </p:nvSpPr>
          <p:spPr bwMode="auto">
            <a:xfrm>
              <a:off x="8702147" y="5581735"/>
              <a:ext cx="167867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200" b="1" dirty="0">
                  <a:sym typeface="Symbol" pitchFamily="18" charset="2"/>
                </a:rPr>
                <a:t></a:t>
              </a:r>
            </a:p>
          </p:txBody>
        </p:sp>
        <p:cxnSp>
          <p:nvCxnSpPr>
            <p:cNvPr id="293" name="Rovná spojnica 15"/>
            <p:cNvCxnSpPr/>
            <p:nvPr/>
          </p:nvCxnSpPr>
          <p:spPr bwMode="auto">
            <a:xfrm rot="968632">
              <a:off x="8227157" y="5587375"/>
              <a:ext cx="0" cy="641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Rovná spojnica 16"/>
            <p:cNvCxnSpPr/>
            <p:nvPr/>
          </p:nvCxnSpPr>
          <p:spPr bwMode="auto">
            <a:xfrm rot="968632">
              <a:off x="7388395" y="5570392"/>
              <a:ext cx="0" cy="641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Rovná spojnica 17"/>
            <p:cNvCxnSpPr/>
            <p:nvPr/>
          </p:nvCxnSpPr>
          <p:spPr bwMode="auto">
            <a:xfrm rot="968632" flipV="1">
              <a:off x="7312916" y="6096860"/>
              <a:ext cx="813288" cy="214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Text Box 10"/>
            <p:cNvSpPr txBox="1">
              <a:spLocks noChangeArrowheads="1"/>
            </p:cNvSpPr>
            <p:nvPr/>
          </p:nvSpPr>
          <p:spPr bwMode="auto">
            <a:xfrm>
              <a:off x="8082877" y="6122273"/>
              <a:ext cx="175489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Text Box 10"/>
            <p:cNvSpPr txBox="1">
              <a:spLocks noChangeArrowheads="1"/>
            </p:cNvSpPr>
            <p:nvPr/>
          </p:nvSpPr>
          <p:spPr bwMode="auto">
            <a:xfrm>
              <a:off x="7082207" y="6110359"/>
              <a:ext cx="175489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Text Box 10"/>
            <p:cNvSpPr txBox="1">
              <a:spLocks noChangeArrowheads="1"/>
            </p:cNvSpPr>
            <p:nvPr/>
          </p:nvSpPr>
          <p:spPr bwMode="auto">
            <a:xfrm>
              <a:off x="8284486" y="5510452"/>
              <a:ext cx="175489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9" name="Rovná spojnica 298"/>
            <p:cNvCxnSpPr/>
            <p:nvPr/>
          </p:nvCxnSpPr>
          <p:spPr bwMode="auto">
            <a:xfrm rot="968632" flipV="1">
              <a:off x="7487069" y="5498322"/>
              <a:ext cx="813288" cy="214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 Box 10"/>
            <p:cNvSpPr txBox="1">
              <a:spLocks noChangeArrowheads="1"/>
            </p:cNvSpPr>
            <p:nvPr/>
          </p:nvSpPr>
          <p:spPr bwMode="auto">
            <a:xfrm>
              <a:off x="7245242" y="5393275"/>
              <a:ext cx="175489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Line 13"/>
            <p:cNvSpPr>
              <a:spLocks noChangeShapeType="1"/>
            </p:cNvSpPr>
            <p:nvPr/>
          </p:nvSpPr>
          <p:spPr bwMode="auto">
            <a:xfrm flipV="1">
              <a:off x="6052414" y="4743717"/>
              <a:ext cx="2038882" cy="1671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7" name="Skupina 302"/>
          <p:cNvGrpSpPr/>
          <p:nvPr/>
        </p:nvGrpSpPr>
        <p:grpSpPr>
          <a:xfrm>
            <a:off x="6050913" y="4271460"/>
            <a:ext cx="3038624" cy="1901948"/>
            <a:chOff x="4910235" y="2506125"/>
            <a:chExt cx="3038624" cy="1901948"/>
          </a:xfrm>
        </p:grpSpPr>
        <p:sp>
          <p:nvSpPr>
            <p:cNvPr id="304" name="Text Box 6"/>
            <p:cNvSpPr txBox="1">
              <a:spLocks noChangeArrowheads="1"/>
            </p:cNvSpPr>
            <p:nvPr/>
          </p:nvSpPr>
          <p:spPr bwMode="auto">
            <a:xfrm>
              <a:off x="4914069" y="4021133"/>
              <a:ext cx="3353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k-SK" sz="1200" b="1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</a:t>
              </a:r>
              <a:endParaRPr lang="sk-SK" sz="1200" b="1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05" name="Line 13"/>
            <p:cNvSpPr>
              <a:spLocks noChangeShapeType="1"/>
            </p:cNvSpPr>
            <p:nvPr/>
          </p:nvSpPr>
          <p:spPr bwMode="auto">
            <a:xfrm flipV="1">
              <a:off x="4910235" y="2506125"/>
              <a:ext cx="2038882" cy="1671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306" name="Freeform 15"/>
            <p:cNvSpPr>
              <a:spLocks/>
            </p:cNvSpPr>
            <p:nvPr/>
          </p:nvSpPr>
          <p:spPr bwMode="auto">
            <a:xfrm>
              <a:off x="5295765" y="2867355"/>
              <a:ext cx="2653094" cy="1540718"/>
            </a:xfrm>
            <a:custGeom>
              <a:avLst/>
              <a:gdLst>
                <a:gd name="T0" fmla="*/ 0 w 2812"/>
                <a:gd name="T1" fmla="*/ 2147483647 h 1633"/>
                <a:gd name="T2" fmla="*/ 2147483647 w 2812"/>
                <a:gd name="T3" fmla="*/ 0 h 1633"/>
                <a:gd name="T4" fmla="*/ 2147483647 w 2812"/>
                <a:gd name="T5" fmla="*/ 2147483647 h 1633"/>
                <a:gd name="T6" fmla="*/ 2147483647 w 2812"/>
                <a:gd name="T7" fmla="*/ 2147483647 h 1633"/>
                <a:gd name="T8" fmla="*/ 0 w 2812"/>
                <a:gd name="T9" fmla="*/ 2147483647 h 1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2"/>
                <a:gd name="T16" fmla="*/ 0 h 1633"/>
                <a:gd name="T17" fmla="*/ 2812 w 2812"/>
                <a:gd name="T18" fmla="*/ 1633 h 1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2" h="1633">
                  <a:moveTo>
                    <a:pt x="0" y="1043"/>
                  </a:moveTo>
                  <a:lnTo>
                    <a:pt x="1270" y="0"/>
                  </a:lnTo>
                  <a:lnTo>
                    <a:pt x="2812" y="635"/>
                  </a:lnTo>
                  <a:lnTo>
                    <a:pt x="1588" y="1633"/>
                  </a:lnTo>
                  <a:lnTo>
                    <a:pt x="0" y="1043"/>
                  </a:lnTo>
                  <a:close/>
                </a:path>
              </a:pathLst>
            </a:custGeom>
            <a:solidFill>
              <a:srgbClr val="5F5F5F">
                <a:alpha val="4901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 dirty="0"/>
            </a:p>
          </p:txBody>
        </p:sp>
        <p:sp>
          <p:nvSpPr>
            <p:cNvPr id="307" name="Text Box 18"/>
            <p:cNvSpPr txBox="1">
              <a:spLocks noChangeArrowheads="1"/>
            </p:cNvSpPr>
            <p:nvPr/>
          </p:nvSpPr>
          <p:spPr bwMode="auto">
            <a:xfrm>
              <a:off x="7559968" y="3344143"/>
              <a:ext cx="2696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200" b="1" dirty="0">
                  <a:sym typeface="Symbol" pitchFamily="18" charset="2"/>
                </a:rPr>
                <a:t></a:t>
              </a:r>
            </a:p>
          </p:txBody>
        </p:sp>
        <p:sp>
          <p:nvSpPr>
            <p:cNvPr id="308" name="Text Box 10"/>
            <p:cNvSpPr txBox="1">
              <a:spLocks noChangeArrowheads="1"/>
            </p:cNvSpPr>
            <p:nvPr/>
          </p:nvSpPr>
          <p:spPr bwMode="auto">
            <a:xfrm>
              <a:off x="6940698" y="3884681"/>
              <a:ext cx="295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K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Text Box 10"/>
            <p:cNvSpPr txBox="1">
              <a:spLocks noChangeArrowheads="1"/>
            </p:cNvSpPr>
            <p:nvPr/>
          </p:nvSpPr>
          <p:spPr bwMode="auto">
            <a:xfrm>
              <a:off x="5940028" y="3872767"/>
              <a:ext cx="2792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L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Text Box 10"/>
            <p:cNvSpPr txBox="1">
              <a:spLocks noChangeArrowheads="1"/>
            </p:cNvSpPr>
            <p:nvPr/>
          </p:nvSpPr>
          <p:spPr bwMode="auto">
            <a:xfrm>
              <a:off x="7142307" y="3272860"/>
              <a:ext cx="295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Text Box 10"/>
            <p:cNvSpPr txBox="1">
              <a:spLocks noChangeArrowheads="1"/>
            </p:cNvSpPr>
            <p:nvPr/>
          </p:nvSpPr>
          <p:spPr bwMode="auto">
            <a:xfrm>
              <a:off x="6103063" y="3155683"/>
              <a:ext cx="3129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2" name="Rovná spojnica 15"/>
            <p:cNvCxnSpPr/>
            <p:nvPr/>
          </p:nvCxnSpPr>
          <p:spPr bwMode="auto">
            <a:xfrm rot="968632">
              <a:off x="7084978" y="3349783"/>
              <a:ext cx="0" cy="641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Rovná spojnica 16"/>
            <p:cNvCxnSpPr/>
            <p:nvPr/>
          </p:nvCxnSpPr>
          <p:spPr bwMode="auto">
            <a:xfrm rot="968632">
              <a:off x="6246216" y="3332800"/>
              <a:ext cx="0" cy="641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Rovná spojnica 17"/>
            <p:cNvCxnSpPr/>
            <p:nvPr/>
          </p:nvCxnSpPr>
          <p:spPr bwMode="auto">
            <a:xfrm rot="968632" flipV="1">
              <a:off x="6170737" y="3859268"/>
              <a:ext cx="813288" cy="214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Rovná spojnica 314"/>
            <p:cNvCxnSpPr/>
            <p:nvPr/>
          </p:nvCxnSpPr>
          <p:spPr bwMode="auto">
            <a:xfrm rot="968632" flipV="1">
              <a:off x="6344890" y="3260730"/>
              <a:ext cx="813288" cy="214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7" name="Rovná spojnica 216"/>
          <p:cNvCxnSpPr/>
          <p:nvPr/>
        </p:nvCxnSpPr>
        <p:spPr>
          <a:xfrm flipV="1">
            <a:off x="602412" y="2132856"/>
            <a:ext cx="962593" cy="344384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Rovná spojnica 219"/>
          <p:cNvCxnSpPr/>
          <p:nvPr/>
        </p:nvCxnSpPr>
        <p:spPr>
          <a:xfrm flipV="1">
            <a:off x="655919" y="2348880"/>
            <a:ext cx="2687791" cy="134004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Rovná spojnica 223"/>
          <p:cNvCxnSpPr/>
          <p:nvPr/>
        </p:nvCxnSpPr>
        <p:spPr>
          <a:xfrm>
            <a:off x="3563888" y="2348880"/>
            <a:ext cx="1256990" cy="108664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29" name="Rovná spojnica 128"/>
          <p:cNvCxnSpPr/>
          <p:nvPr/>
        </p:nvCxnSpPr>
        <p:spPr>
          <a:xfrm flipH="1">
            <a:off x="4054853" y="3140968"/>
            <a:ext cx="547209" cy="3044679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Box 7"/>
          <p:cNvSpPr txBox="1">
            <a:spLocks noChangeArrowheads="1"/>
          </p:cNvSpPr>
          <p:nvPr/>
        </p:nvSpPr>
        <p:spPr bwMode="auto">
          <a:xfrm>
            <a:off x="7332902" y="2511030"/>
            <a:ext cx="580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</a:t>
            </a:r>
            <a:r>
              <a:rPr lang="sk-SK" sz="1400" b="1" baseline="-25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solidFill>
                <a:srgbClr val="FF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19" name="Text Box 7"/>
          <p:cNvSpPr txBox="1">
            <a:spLocks noChangeArrowheads="1"/>
          </p:cNvSpPr>
          <p:nvPr/>
        </p:nvSpPr>
        <p:spPr bwMode="auto">
          <a:xfrm>
            <a:off x="6883047" y="2511030"/>
            <a:ext cx="580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225" name="Rovná spojnica 224"/>
          <p:cNvCxnSpPr/>
          <p:nvPr/>
        </p:nvCxnSpPr>
        <p:spPr>
          <a:xfrm>
            <a:off x="630582" y="1916832"/>
            <a:ext cx="0" cy="4824536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 Box 94"/>
          <p:cNvSpPr txBox="1">
            <a:spLocks noChangeArrowheads="1"/>
          </p:cNvSpPr>
          <p:nvPr/>
        </p:nvSpPr>
        <p:spPr bwMode="auto">
          <a:xfrm>
            <a:off x="4009627" y="6442211"/>
            <a:ext cx="492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7030A0"/>
                </a:solidFill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u</a:t>
            </a:r>
            <a:r>
              <a:rPr lang="sk-SK" sz="1400" b="1" baseline="30000" dirty="0" smtClean="0">
                <a:solidFill>
                  <a:srgbClr val="7030A0"/>
                </a:solidFill>
                <a:sym typeface="Symbol" pitchFamily="18" charset="2"/>
              </a:rPr>
              <a:t></a:t>
            </a:r>
            <a:r>
              <a:rPr lang="en-US" sz="1400" b="1" baseline="-25000" dirty="0" smtClean="0">
                <a:solidFill>
                  <a:srgbClr val="7030A0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grpSp>
        <p:nvGrpSpPr>
          <p:cNvPr id="269" name="Skupina 268"/>
          <p:cNvGrpSpPr/>
          <p:nvPr/>
        </p:nvGrpSpPr>
        <p:grpSpPr>
          <a:xfrm>
            <a:off x="6087125" y="3501955"/>
            <a:ext cx="3038624" cy="1901948"/>
            <a:chOff x="6087125" y="3501955"/>
            <a:chExt cx="3038624" cy="1901948"/>
          </a:xfrm>
        </p:grpSpPr>
        <p:sp>
          <p:nvSpPr>
            <p:cNvPr id="270" name="Text Box 6"/>
            <p:cNvSpPr txBox="1">
              <a:spLocks noChangeArrowheads="1"/>
            </p:cNvSpPr>
            <p:nvPr/>
          </p:nvSpPr>
          <p:spPr bwMode="auto">
            <a:xfrm>
              <a:off x="6090959" y="5016963"/>
              <a:ext cx="3770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k-SK" sz="1200" b="1" baseline="300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´</a:t>
              </a:r>
              <a:endParaRPr lang="sk-SK" sz="1200" b="1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71" name="Line 13"/>
            <p:cNvSpPr>
              <a:spLocks noChangeShapeType="1"/>
            </p:cNvSpPr>
            <p:nvPr/>
          </p:nvSpPr>
          <p:spPr bwMode="auto">
            <a:xfrm flipV="1">
              <a:off x="6087125" y="3501955"/>
              <a:ext cx="2038882" cy="1671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272" name="Freeform 15"/>
            <p:cNvSpPr>
              <a:spLocks/>
            </p:cNvSpPr>
            <p:nvPr/>
          </p:nvSpPr>
          <p:spPr bwMode="auto">
            <a:xfrm>
              <a:off x="6472655" y="3863185"/>
              <a:ext cx="2653094" cy="1540718"/>
            </a:xfrm>
            <a:custGeom>
              <a:avLst/>
              <a:gdLst>
                <a:gd name="T0" fmla="*/ 0 w 2812"/>
                <a:gd name="T1" fmla="*/ 2147483647 h 1633"/>
                <a:gd name="T2" fmla="*/ 2147483647 w 2812"/>
                <a:gd name="T3" fmla="*/ 0 h 1633"/>
                <a:gd name="T4" fmla="*/ 2147483647 w 2812"/>
                <a:gd name="T5" fmla="*/ 2147483647 h 1633"/>
                <a:gd name="T6" fmla="*/ 2147483647 w 2812"/>
                <a:gd name="T7" fmla="*/ 2147483647 h 1633"/>
                <a:gd name="T8" fmla="*/ 0 w 2812"/>
                <a:gd name="T9" fmla="*/ 2147483647 h 1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2"/>
                <a:gd name="T16" fmla="*/ 0 h 1633"/>
                <a:gd name="T17" fmla="*/ 2812 w 2812"/>
                <a:gd name="T18" fmla="*/ 1633 h 1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2" h="1633">
                  <a:moveTo>
                    <a:pt x="0" y="1043"/>
                  </a:moveTo>
                  <a:lnTo>
                    <a:pt x="1270" y="0"/>
                  </a:lnTo>
                  <a:lnTo>
                    <a:pt x="2812" y="635"/>
                  </a:lnTo>
                  <a:lnTo>
                    <a:pt x="1588" y="1633"/>
                  </a:lnTo>
                  <a:lnTo>
                    <a:pt x="0" y="1043"/>
                  </a:lnTo>
                  <a:close/>
                </a:path>
              </a:pathLst>
            </a:custGeom>
            <a:solidFill>
              <a:srgbClr val="00FF00">
                <a:alpha val="4901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 dirty="0"/>
            </a:p>
          </p:txBody>
        </p:sp>
        <p:sp>
          <p:nvSpPr>
            <p:cNvPr id="273" name="Text Box 18"/>
            <p:cNvSpPr txBox="1">
              <a:spLocks noChangeArrowheads="1"/>
            </p:cNvSpPr>
            <p:nvPr/>
          </p:nvSpPr>
          <p:spPr bwMode="auto">
            <a:xfrm>
              <a:off x="8725560" y="4362558"/>
              <a:ext cx="3337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200" b="1" dirty="0" smtClean="0">
                  <a:sym typeface="Symbol" pitchFamily="18" charset="2"/>
                </a:rPr>
                <a:t>´</a:t>
              </a:r>
              <a:endParaRPr lang="sk-SK" sz="1200" b="1" dirty="0">
                <a:sym typeface="Symbol" pitchFamily="18" charset="2"/>
              </a:endParaRPr>
            </a:p>
          </p:txBody>
        </p:sp>
        <p:sp>
          <p:nvSpPr>
            <p:cNvPr id="274" name="Text Box 30"/>
            <p:cNvSpPr txBox="1">
              <a:spLocks noChangeArrowheads="1"/>
            </p:cNvSpPr>
            <p:nvPr/>
          </p:nvSpPr>
          <p:spPr bwMode="auto">
            <a:xfrm>
              <a:off x="8384053" y="4616224"/>
              <a:ext cx="170724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275" name="Oval 17"/>
            <p:cNvSpPr>
              <a:spLocks noChangeArrowheads="1"/>
            </p:cNvSpPr>
            <p:nvPr/>
          </p:nvSpPr>
          <p:spPr bwMode="auto">
            <a:xfrm flipV="1">
              <a:off x="8580519" y="4659646"/>
              <a:ext cx="42791" cy="4340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Skupina 330"/>
          <p:cNvGrpSpPr/>
          <p:nvPr/>
        </p:nvGrpSpPr>
        <p:grpSpPr>
          <a:xfrm>
            <a:off x="6087125" y="2985934"/>
            <a:ext cx="3038624" cy="1901948"/>
            <a:chOff x="4910235" y="2506125"/>
            <a:chExt cx="3038624" cy="1901948"/>
          </a:xfrm>
        </p:grpSpPr>
        <p:sp>
          <p:nvSpPr>
            <p:cNvPr id="332" name="Text Box 6"/>
            <p:cNvSpPr txBox="1">
              <a:spLocks noChangeArrowheads="1"/>
            </p:cNvSpPr>
            <p:nvPr/>
          </p:nvSpPr>
          <p:spPr bwMode="auto">
            <a:xfrm>
              <a:off x="4914069" y="4021133"/>
              <a:ext cx="3353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k-SK" sz="1200" b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</a:t>
              </a:r>
              <a:endParaRPr lang="sk-SK" sz="1200" b="1" baseline="300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33" name="Freeform 15"/>
            <p:cNvSpPr>
              <a:spLocks/>
            </p:cNvSpPr>
            <p:nvPr/>
          </p:nvSpPr>
          <p:spPr bwMode="auto">
            <a:xfrm>
              <a:off x="5295765" y="2867355"/>
              <a:ext cx="2653094" cy="1540718"/>
            </a:xfrm>
            <a:custGeom>
              <a:avLst/>
              <a:gdLst>
                <a:gd name="T0" fmla="*/ 0 w 2812"/>
                <a:gd name="T1" fmla="*/ 2147483647 h 1633"/>
                <a:gd name="T2" fmla="*/ 2147483647 w 2812"/>
                <a:gd name="T3" fmla="*/ 0 h 1633"/>
                <a:gd name="T4" fmla="*/ 2147483647 w 2812"/>
                <a:gd name="T5" fmla="*/ 2147483647 h 1633"/>
                <a:gd name="T6" fmla="*/ 2147483647 w 2812"/>
                <a:gd name="T7" fmla="*/ 2147483647 h 1633"/>
                <a:gd name="T8" fmla="*/ 0 w 2812"/>
                <a:gd name="T9" fmla="*/ 2147483647 h 1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2"/>
                <a:gd name="T16" fmla="*/ 0 h 1633"/>
                <a:gd name="T17" fmla="*/ 2812 w 2812"/>
                <a:gd name="T18" fmla="*/ 1633 h 1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2" h="1633">
                  <a:moveTo>
                    <a:pt x="0" y="1043"/>
                  </a:moveTo>
                  <a:lnTo>
                    <a:pt x="1270" y="0"/>
                  </a:lnTo>
                  <a:lnTo>
                    <a:pt x="2812" y="635"/>
                  </a:lnTo>
                  <a:lnTo>
                    <a:pt x="1588" y="1633"/>
                  </a:lnTo>
                  <a:lnTo>
                    <a:pt x="0" y="1043"/>
                  </a:lnTo>
                  <a:close/>
                </a:path>
              </a:pathLst>
            </a:custGeom>
            <a:solidFill>
              <a:srgbClr val="FF33CC">
                <a:alpha val="49019"/>
              </a:srgbClr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 dirty="0"/>
            </a:p>
          </p:txBody>
        </p:sp>
        <p:sp>
          <p:nvSpPr>
            <p:cNvPr id="334" name="Text Box 18"/>
            <p:cNvSpPr txBox="1">
              <a:spLocks noChangeArrowheads="1"/>
            </p:cNvSpPr>
            <p:nvPr/>
          </p:nvSpPr>
          <p:spPr bwMode="auto">
            <a:xfrm>
              <a:off x="7559968" y="3344143"/>
              <a:ext cx="2696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200" b="1" dirty="0" smtClean="0">
                  <a:sym typeface="Symbol" pitchFamily="18" charset="2"/>
                </a:rPr>
                <a:t></a:t>
              </a:r>
              <a:endParaRPr lang="sk-SK" sz="1200" b="1" dirty="0">
                <a:sym typeface="Symbol" pitchFamily="18" charset="2"/>
              </a:endParaRPr>
            </a:p>
          </p:txBody>
        </p:sp>
        <p:sp>
          <p:nvSpPr>
            <p:cNvPr id="335" name="Text Box 10"/>
            <p:cNvSpPr txBox="1">
              <a:spLocks noChangeArrowheads="1"/>
            </p:cNvSpPr>
            <p:nvPr/>
          </p:nvSpPr>
          <p:spPr bwMode="auto">
            <a:xfrm>
              <a:off x="6940698" y="3884681"/>
              <a:ext cx="2792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Text Box 10"/>
            <p:cNvSpPr txBox="1">
              <a:spLocks noChangeArrowheads="1"/>
            </p:cNvSpPr>
            <p:nvPr/>
          </p:nvSpPr>
          <p:spPr bwMode="auto">
            <a:xfrm>
              <a:off x="5940028" y="3872767"/>
              <a:ext cx="295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U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Text Box 10"/>
            <p:cNvSpPr txBox="1">
              <a:spLocks noChangeArrowheads="1"/>
            </p:cNvSpPr>
            <p:nvPr/>
          </p:nvSpPr>
          <p:spPr bwMode="auto">
            <a:xfrm>
              <a:off x="7142307" y="3272860"/>
              <a:ext cx="2792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Text Box 10"/>
            <p:cNvSpPr txBox="1">
              <a:spLocks noChangeArrowheads="1"/>
            </p:cNvSpPr>
            <p:nvPr/>
          </p:nvSpPr>
          <p:spPr bwMode="auto">
            <a:xfrm>
              <a:off x="6103063" y="3155683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9" name="Rovná spojnica 15"/>
            <p:cNvCxnSpPr/>
            <p:nvPr/>
          </p:nvCxnSpPr>
          <p:spPr bwMode="auto">
            <a:xfrm rot="968632">
              <a:off x="7084978" y="3349783"/>
              <a:ext cx="0" cy="641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Rovná spojnica 16"/>
            <p:cNvCxnSpPr/>
            <p:nvPr/>
          </p:nvCxnSpPr>
          <p:spPr bwMode="auto">
            <a:xfrm rot="968632">
              <a:off x="6246216" y="3332800"/>
              <a:ext cx="0" cy="641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Rovná spojnica 17"/>
            <p:cNvCxnSpPr/>
            <p:nvPr/>
          </p:nvCxnSpPr>
          <p:spPr bwMode="auto">
            <a:xfrm rot="968632" flipV="1">
              <a:off x="6170737" y="3859268"/>
              <a:ext cx="813288" cy="214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Rovná spojnica 341"/>
            <p:cNvCxnSpPr/>
            <p:nvPr/>
          </p:nvCxnSpPr>
          <p:spPr bwMode="auto">
            <a:xfrm rot="968632" flipV="1">
              <a:off x="6344890" y="3260730"/>
              <a:ext cx="813288" cy="214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Line 13"/>
            <p:cNvSpPr>
              <a:spLocks noChangeShapeType="1"/>
            </p:cNvSpPr>
            <p:nvPr/>
          </p:nvSpPr>
          <p:spPr bwMode="auto">
            <a:xfrm flipV="1">
              <a:off x="4910235" y="2506125"/>
              <a:ext cx="2038882" cy="1671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199" name="Skupina 15"/>
          <p:cNvGrpSpPr>
            <a:grpSpLocks/>
          </p:cNvGrpSpPr>
          <p:nvPr/>
        </p:nvGrpSpPr>
        <p:grpSpPr bwMode="auto">
          <a:xfrm>
            <a:off x="6643511" y="647524"/>
            <a:ext cx="2298700" cy="393700"/>
            <a:chOff x="2699794" y="4497810"/>
            <a:chExt cx="2298389" cy="393091"/>
          </a:xfrm>
        </p:grpSpPr>
        <p:pic>
          <p:nvPicPr>
            <p:cNvPr id="205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" name="Text Box 6"/>
            <p:cNvSpPr txBox="1">
              <a:spLocks noChangeArrowheads="1"/>
            </p:cNvSpPr>
            <p:nvPr/>
          </p:nvSpPr>
          <p:spPr bwMode="auto">
            <a:xfrm>
              <a:off x="3059832" y="4571245"/>
              <a:ext cx="193835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/>
                <a:t>Mészárosová, R</a:t>
              </a:r>
              <a:r>
                <a:rPr lang="en-US" sz="1000" dirty="0"/>
                <a:t>ü</a:t>
              </a:r>
              <a:r>
                <a:rPr lang="sk-SK" sz="1000" dirty="0" err="1"/>
                <a:t>ckschlossová</a:t>
              </a:r>
              <a:endParaRPr lang="sk-SK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Rovná spojnica 222"/>
          <p:cNvCxnSpPr/>
          <p:nvPr/>
        </p:nvCxnSpPr>
        <p:spPr>
          <a:xfrm flipH="1" flipV="1">
            <a:off x="4611054" y="1272295"/>
            <a:ext cx="204787" cy="1203325"/>
          </a:xfrm>
          <a:prstGeom prst="line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10"/>
          <p:cNvSpPr txBox="1">
            <a:spLocks noChangeArrowheads="1"/>
          </p:cNvSpPr>
          <p:nvPr/>
        </p:nvSpPr>
        <p:spPr bwMode="auto">
          <a:xfrm>
            <a:off x="4654014" y="260875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6" name="Rovná spojnica 175"/>
          <p:cNvCxnSpPr/>
          <p:nvPr/>
        </p:nvCxnSpPr>
        <p:spPr>
          <a:xfrm flipH="1">
            <a:off x="4652301" y="2481263"/>
            <a:ext cx="154995" cy="371673"/>
          </a:xfrm>
          <a:prstGeom prst="line">
            <a:avLst/>
          </a:prstGeom>
          <a:ln w="12700">
            <a:solidFill>
              <a:srgbClr val="0033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Line 45"/>
          <p:cNvSpPr>
            <a:spLocks noChangeShapeType="1"/>
          </p:cNvSpPr>
          <p:nvPr/>
        </p:nvSpPr>
        <p:spPr bwMode="auto">
          <a:xfrm flipH="1" flipV="1">
            <a:off x="594070" y="2474913"/>
            <a:ext cx="3960813" cy="2087562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Line 45"/>
          <p:cNvSpPr>
            <a:spLocks noChangeShapeType="1"/>
          </p:cNvSpPr>
          <p:nvPr/>
        </p:nvSpPr>
        <p:spPr bwMode="auto">
          <a:xfrm flipH="1" flipV="1">
            <a:off x="600420" y="2474913"/>
            <a:ext cx="3035476" cy="49872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90833" y="4562475"/>
            <a:ext cx="592132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137049" y="2474913"/>
            <a:ext cx="691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30"/>
          <p:cNvSpPr txBox="1">
            <a:spLocks noChangeArrowheads="1"/>
          </p:cNvSpPr>
          <p:nvPr/>
        </p:nvSpPr>
        <p:spPr bwMode="auto">
          <a:xfrm>
            <a:off x="3761920" y="3119719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0247" name="Oval 31"/>
          <p:cNvSpPr>
            <a:spLocks noChangeArrowheads="1"/>
          </p:cNvSpPr>
          <p:nvPr/>
        </p:nvSpPr>
        <p:spPr bwMode="auto">
          <a:xfrm>
            <a:off x="2583667" y="1831402"/>
            <a:ext cx="2952750" cy="28590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47"/>
          <p:cNvSpPr txBox="1">
            <a:spLocks noChangeArrowheads="1"/>
          </p:cNvSpPr>
          <p:nvPr/>
        </p:nvSpPr>
        <p:spPr bwMode="auto">
          <a:xfrm>
            <a:off x="4470745" y="4316413"/>
            <a:ext cx="37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Text Box 48"/>
          <p:cNvSpPr txBox="1">
            <a:spLocks noChangeArrowheads="1"/>
          </p:cNvSpPr>
          <p:nvPr/>
        </p:nvSpPr>
        <p:spPr bwMode="auto">
          <a:xfrm>
            <a:off x="3096605" y="3858005"/>
            <a:ext cx="350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Text Box 10"/>
          <p:cNvSpPr txBox="1">
            <a:spLocks noChangeArrowheads="1"/>
          </p:cNvSpPr>
          <p:nvPr/>
        </p:nvSpPr>
        <p:spPr bwMode="auto">
          <a:xfrm>
            <a:off x="2238720" y="3522663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Text Box 35"/>
          <p:cNvSpPr txBox="1">
            <a:spLocks noChangeArrowheads="1"/>
          </p:cNvSpPr>
          <p:nvPr/>
        </p:nvSpPr>
        <p:spPr bwMode="auto">
          <a:xfrm>
            <a:off x="5542308" y="3043752"/>
            <a:ext cx="42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258" name="Line 42"/>
          <p:cNvSpPr>
            <a:spLocks noChangeShapeType="1"/>
          </p:cNvSpPr>
          <p:nvPr/>
        </p:nvSpPr>
        <p:spPr bwMode="auto">
          <a:xfrm flipV="1">
            <a:off x="4053826" y="701694"/>
            <a:ext cx="0" cy="6100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098" name="Text Box 44"/>
          <p:cNvSpPr txBox="1">
            <a:spLocks noChangeArrowheads="1"/>
          </p:cNvSpPr>
          <p:nvPr/>
        </p:nvSpPr>
        <p:spPr bwMode="auto">
          <a:xfrm>
            <a:off x="3683001" y="571370"/>
            <a:ext cx="379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1" name="Line 45"/>
          <p:cNvSpPr>
            <a:spLocks noChangeShapeType="1"/>
          </p:cNvSpPr>
          <p:nvPr/>
        </p:nvSpPr>
        <p:spPr bwMode="auto">
          <a:xfrm flipH="1">
            <a:off x="468658" y="855663"/>
            <a:ext cx="3571875" cy="168116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Line 45"/>
          <p:cNvSpPr>
            <a:spLocks noChangeAspect="1" noChangeShapeType="1"/>
          </p:cNvSpPr>
          <p:nvPr/>
        </p:nvSpPr>
        <p:spPr bwMode="auto">
          <a:xfrm rot="5400000" flipH="1">
            <a:off x="3642070" y="1289050"/>
            <a:ext cx="1597025" cy="752475"/>
          </a:xfrm>
          <a:prstGeom prst="line">
            <a:avLst/>
          </a:prstGeom>
          <a:noFill/>
          <a:ln w="12700">
            <a:solidFill>
              <a:srgbClr val="0033CC"/>
            </a:solidFill>
            <a:prstDash val="dashDot"/>
            <a:round/>
            <a:headEnd type="oval" w="sm" len="sm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7" name="Line 45"/>
          <p:cNvSpPr>
            <a:spLocks noChangeShapeType="1"/>
          </p:cNvSpPr>
          <p:nvPr/>
        </p:nvSpPr>
        <p:spPr bwMode="auto">
          <a:xfrm flipV="1">
            <a:off x="4246908" y="2468563"/>
            <a:ext cx="561975" cy="189706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9" name="Line 45"/>
          <p:cNvSpPr>
            <a:spLocks noChangeShapeType="1"/>
          </p:cNvSpPr>
          <p:nvPr/>
        </p:nvSpPr>
        <p:spPr bwMode="auto">
          <a:xfrm flipV="1">
            <a:off x="3635896" y="2476500"/>
            <a:ext cx="1180923" cy="47619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Text Box 10"/>
          <p:cNvSpPr txBox="1">
            <a:spLocks noChangeArrowheads="1"/>
          </p:cNvSpPr>
          <p:nvPr/>
        </p:nvSpPr>
        <p:spPr bwMode="auto">
          <a:xfrm>
            <a:off x="3302345" y="2979738"/>
            <a:ext cx="381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Text Box 10"/>
          <p:cNvSpPr txBox="1">
            <a:spLocks noChangeArrowheads="1"/>
          </p:cNvSpPr>
          <p:nvPr/>
        </p:nvSpPr>
        <p:spPr bwMode="auto">
          <a:xfrm>
            <a:off x="4564128" y="2984244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Text Box 6"/>
          <p:cNvSpPr txBox="1">
            <a:spLocks noChangeArrowheads="1"/>
          </p:cNvSpPr>
          <p:nvPr/>
        </p:nvSpPr>
        <p:spPr bwMode="auto">
          <a:xfrm>
            <a:off x="5641911" y="4516631"/>
            <a:ext cx="36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124" name="Text Box 7"/>
          <p:cNvSpPr txBox="1">
            <a:spLocks noChangeArrowheads="1"/>
          </p:cNvSpPr>
          <p:nvPr/>
        </p:nvSpPr>
        <p:spPr bwMode="auto">
          <a:xfrm>
            <a:off x="6580951" y="2511030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4" name="Text Box 124"/>
          <p:cNvSpPr txBox="1">
            <a:spLocks noChangeArrowheads="1"/>
          </p:cNvSpPr>
          <p:nvPr/>
        </p:nvSpPr>
        <p:spPr bwMode="auto">
          <a:xfrm>
            <a:off x="5854455" y="3195484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s´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7" name="Line 71"/>
          <p:cNvSpPr>
            <a:spLocks noChangeShapeType="1"/>
          </p:cNvSpPr>
          <p:nvPr/>
        </p:nvSpPr>
        <p:spPr bwMode="auto">
          <a:xfrm flipH="1">
            <a:off x="4005409" y="2815504"/>
            <a:ext cx="1784464" cy="3495540"/>
          </a:xfrm>
          <a:prstGeom prst="line">
            <a:avLst/>
          </a:prstGeom>
          <a:noFill/>
          <a:ln w="12700">
            <a:solidFill>
              <a:srgbClr val="0099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124"/>
          <p:cNvSpPr txBox="1">
            <a:spLocks noChangeArrowheads="1"/>
          </p:cNvSpPr>
          <p:nvPr/>
        </p:nvSpPr>
        <p:spPr bwMode="auto">
          <a:xfrm>
            <a:off x="5725619" y="2702878"/>
            <a:ext cx="461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´</a:t>
            </a:r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9" name="Oval 59"/>
          <p:cNvSpPr>
            <a:spLocks noChangeAspect="1" noChangeArrowheads="1"/>
          </p:cNvSpPr>
          <p:nvPr/>
        </p:nvSpPr>
        <p:spPr bwMode="auto">
          <a:xfrm rot="1965421">
            <a:off x="5297833" y="3362325"/>
            <a:ext cx="44450" cy="492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lúk 59"/>
          <p:cNvSpPr/>
          <p:nvPr/>
        </p:nvSpPr>
        <p:spPr>
          <a:xfrm rot="12374792">
            <a:off x="5123633" y="2791778"/>
            <a:ext cx="868362" cy="944562"/>
          </a:xfrm>
          <a:prstGeom prst="arc">
            <a:avLst>
              <a:gd name="adj1" fmla="val 16305874"/>
              <a:gd name="adj2" fmla="val 11523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46"/>
          <p:cNvSpPr txBox="1">
            <a:spLocks noChangeArrowheads="1"/>
          </p:cNvSpPr>
          <p:nvPr/>
        </p:nvSpPr>
        <p:spPr bwMode="auto">
          <a:xfrm>
            <a:off x="3624995" y="6009538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68" name="Rovná spojnica 67"/>
          <p:cNvCxnSpPr/>
          <p:nvPr/>
        </p:nvCxnSpPr>
        <p:spPr>
          <a:xfrm flipH="1">
            <a:off x="628995" y="2466975"/>
            <a:ext cx="3408363" cy="208597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1322625" y="3986630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Rovná spojnica 70"/>
          <p:cNvCxnSpPr/>
          <p:nvPr/>
        </p:nvCxnSpPr>
        <p:spPr>
          <a:xfrm>
            <a:off x="630582" y="4533900"/>
            <a:ext cx="0" cy="2286000"/>
          </a:xfrm>
          <a:prstGeom prst="line">
            <a:avLst/>
          </a:prstGeom>
          <a:ln w="127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ovná spojnica 75"/>
          <p:cNvCxnSpPr/>
          <p:nvPr/>
        </p:nvCxnSpPr>
        <p:spPr>
          <a:xfrm>
            <a:off x="630582" y="2697163"/>
            <a:ext cx="0" cy="1855787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293103" y="4543425"/>
            <a:ext cx="37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608538" y="5036959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lúk 71"/>
          <p:cNvSpPr>
            <a:spLocks noChangeAspect="1"/>
          </p:cNvSpPr>
          <p:nvPr/>
        </p:nvSpPr>
        <p:spPr>
          <a:xfrm>
            <a:off x="764526" y="2911671"/>
            <a:ext cx="6562725" cy="6562725"/>
          </a:xfrm>
          <a:prstGeom prst="arc">
            <a:avLst>
              <a:gd name="adj1" fmla="val 16200000"/>
              <a:gd name="adj2" fmla="val 17814957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sk-SK" sz="1400" b="1">
              <a:latin typeface="Arial" charset="0"/>
              <a:cs typeface="Arial" charset="0"/>
            </a:endParaRPr>
          </a:p>
        </p:txBody>
      </p:sp>
      <p:cxnSp>
        <p:nvCxnSpPr>
          <p:cNvPr id="82" name="Rovná spojnica 81"/>
          <p:cNvCxnSpPr/>
          <p:nvPr/>
        </p:nvCxnSpPr>
        <p:spPr>
          <a:xfrm flipV="1">
            <a:off x="625080" y="2914650"/>
            <a:ext cx="3422654" cy="1133475"/>
          </a:xfrm>
          <a:prstGeom prst="line">
            <a:avLst/>
          </a:prstGeom>
          <a:ln w="12700">
            <a:solidFill>
              <a:srgbClr val="7030A0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139"/>
          <p:cNvSpPr txBox="1">
            <a:spLocks noChangeArrowheads="1"/>
          </p:cNvSpPr>
          <p:nvPr/>
        </p:nvSpPr>
        <p:spPr bwMode="auto">
          <a:xfrm>
            <a:off x="304510" y="3982085"/>
            <a:ext cx="37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5" name="Line 45"/>
          <p:cNvSpPr>
            <a:spLocks noChangeShapeType="1"/>
          </p:cNvSpPr>
          <p:nvPr/>
        </p:nvSpPr>
        <p:spPr bwMode="auto">
          <a:xfrm flipH="1">
            <a:off x="238470" y="4568825"/>
            <a:ext cx="4297363" cy="19939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6"/>
          <p:cNvGrpSpPr/>
          <p:nvPr/>
        </p:nvGrpSpPr>
        <p:grpSpPr>
          <a:xfrm>
            <a:off x="2629245" y="1375305"/>
            <a:ext cx="193322" cy="182033"/>
            <a:chOff x="3419475" y="1375305"/>
            <a:chExt cx="193322" cy="182033"/>
          </a:xfrm>
        </p:grpSpPr>
        <p:cxnSp>
          <p:nvCxnSpPr>
            <p:cNvPr id="92" name="Rovná spojnica 91"/>
            <p:cNvCxnSpPr/>
            <p:nvPr/>
          </p:nvCxnSpPr>
          <p:spPr bwMode="auto">
            <a:xfrm>
              <a:off x="3419475" y="1412875"/>
              <a:ext cx="144463" cy="14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ovná spojnica 92"/>
            <p:cNvCxnSpPr/>
            <p:nvPr/>
          </p:nvCxnSpPr>
          <p:spPr bwMode="auto">
            <a:xfrm>
              <a:off x="3468335" y="1375305"/>
              <a:ext cx="144462" cy="144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403820" y="5160963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311603" y="6112413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4124565" y="4701784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139"/>
          <p:cNvSpPr txBox="1">
            <a:spLocks noChangeArrowheads="1"/>
          </p:cNvSpPr>
          <p:nvPr/>
        </p:nvSpPr>
        <p:spPr bwMode="auto">
          <a:xfrm>
            <a:off x="317105" y="2859125"/>
            <a:ext cx="352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sk-SK" sz="1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12" name="Rovná spojnica 111"/>
          <p:cNvCxnSpPr>
            <a:endCxn id="197" idx="2"/>
          </p:cNvCxnSpPr>
          <p:nvPr/>
        </p:nvCxnSpPr>
        <p:spPr>
          <a:xfrm rot="10800000" flipV="1">
            <a:off x="627988" y="2914650"/>
            <a:ext cx="3448895" cy="156209"/>
          </a:xfrm>
          <a:prstGeom prst="line">
            <a:avLst/>
          </a:prstGeom>
          <a:ln w="12700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ovná spojnica 118"/>
          <p:cNvCxnSpPr>
            <a:stCxn id="10248" idx="1"/>
          </p:cNvCxnSpPr>
          <p:nvPr/>
        </p:nvCxnSpPr>
        <p:spPr>
          <a:xfrm>
            <a:off x="594070" y="2474913"/>
            <a:ext cx="1543621" cy="522039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3972335" y="3642089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8" name="Rovná spojnica 137"/>
          <p:cNvCxnSpPr/>
          <p:nvPr/>
        </p:nvCxnSpPr>
        <p:spPr>
          <a:xfrm>
            <a:off x="3605091" y="2907806"/>
            <a:ext cx="450695" cy="3343077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Rovná spojnica 172"/>
          <p:cNvCxnSpPr>
            <a:stCxn id="10253" idx="0"/>
          </p:cNvCxnSpPr>
          <p:nvPr/>
        </p:nvCxnSpPr>
        <p:spPr>
          <a:xfrm flipH="1">
            <a:off x="4050712" y="4400021"/>
            <a:ext cx="184281" cy="1785626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ovná spojnica 192"/>
          <p:cNvCxnSpPr>
            <a:stCxn id="10267" idx="1"/>
          </p:cNvCxnSpPr>
          <p:nvPr/>
        </p:nvCxnSpPr>
        <p:spPr>
          <a:xfrm flipH="1">
            <a:off x="3614998" y="2468563"/>
            <a:ext cx="1193885" cy="240357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</p:cxn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147816" y="2185988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8" name="Text Box 46"/>
          <p:cNvSpPr txBox="1">
            <a:spLocks noChangeArrowheads="1"/>
          </p:cNvSpPr>
          <p:nvPr/>
        </p:nvSpPr>
        <p:spPr bwMode="auto">
          <a:xfrm>
            <a:off x="4718948" y="2195192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3" name="Text Box 46"/>
          <p:cNvSpPr txBox="1">
            <a:spLocks noChangeArrowheads="1"/>
          </p:cNvSpPr>
          <p:nvPr/>
        </p:nvSpPr>
        <p:spPr bwMode="auto">
          <a:xfrm>
            <a:off x="5076135" y="2195192"/>
            <a:ext cx="758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4" name="Text Box 46"/>
          <p:cNvSpPr txBox="1">
            <a:spLocks noChangeArrowheads="1"/>
          </p:cNvSpPr>
          <p:nvPr/>
        </p:nvSpPr>
        <p:spPr bwMode="auto">
          <a:xfrm>
            <a:off x="1080777" y="2185988"/>
            <a:ext cx="131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2" name="Text Box 46"/>
          <p:cNvSpPr txBox="1">
            <a:spLocks noChangeArrowheads="1"/>
          </p:cNvSpPr>
          <p:nvPr/>
        </p:nvSpPr>
        <p:spPr bwMode="auto">
          <a:xfrm>
            <a:off x="5651006" y="2201328"/>
            <a:ext cx="131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KN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LM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3" name="Skupina 138"/>
          <p:cNvGrpSpPr/>
          <p:nvPr/>
        </p:nvGrpSpPr>
        <p:grpSpPr>
          <a:xfrm>
            <a:off x="2725200" y="5320772"/>
            <a:ext cx="193322" cy="182033"/>
            <a:chOff x="3419475" y="1375305"/>
            <a:chExt cx="193322" cy="182033"/>
          </a:xfrm>
        </p:grpSpPr>
        <p:cxnSp>
          <p:nvCxnSpPr>
            <p:cNvPr id="140" name="Rovná spojnica 139"/>
            <p:cNvCxnSpPr/>
            <p:nvPr/>
          </p:nvCxnSpPr>
          <p:spPr bwMode="auto">
            <a:xfrm>
              <a:off x="3419475" y="1412875"/>
              <a:ext cx="144463" cy="14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ovná spojnica 140"/>
            <p:cNvCxnSpPr/>
            <p:nvPr/>
          </p:nvCxnSpPr>
          <p:spPr bwMode="auto">
            <a:xfrm>
              <a:off x="3468335" y="1375305"/>
              <a:ext cx="144462" cy="144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 Box 130"/>
          <p:cNvSpPr txBox="1">
            <a:spLocks noChangeArrowheads="1"/>
          </p:cNvSpPr>
          <p:nvPr/>
        </p:nvSpPr>
        <p:spPr bwMode="auto">
          <a:xfrm>
            <a:off x="3685242" y="218200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s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0253" name="Line 45"/>
          <p:cNvSpPr>
            <a:spLocks noChangeAspect="1" noChangeShapeType="1"/>
          </p:cNvSpPr>
          <p:nvPr/>
        </p:nvSpPr>
        <p:spPr bwMode="auto">
          <a:xfrm flipH="1" flipV="1">
            <a:off x="2435526" y="3451211"/>
            <a:ext cx="1799467" cy="9488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bdĺžnik 185"/>
          <p:cNvSpPr/>
          <p:nvPr/>
        </p:nvSpPr>
        <p:spPr>
          <a:xfrm>
            <a:off x="3973192" y="4354463"/>
            <a:ext cx="139161" cy="17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sk-SK" dirty="0"/>
          </a:p>
        </p:txBody>
      </p:sp>
      <p:sp>
        <p:nvSpPr>
          <p:cNvPr id="3088" name="Text Box 9"/>
          <p:cNvSpPr txBox="1">
            <a:spLocks noChangeArrowheads="1"/>
          </p:cNvSpPr>
          <p:nvPr/>
        </p:nvSpPr>
        <p:spPr bwMode="auto">
          <a:xfrm>
            <a:off x="3904986" y="42745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Oval 17"/>
          <p:cNvSpPr>
            <a:spLocks noChangeAspect="1" noChangeArrowheads="1"/>
          </p:cNvSpPr>
          <p:nvPr/>
        </p:nvSpPr>
        <p:spPr bwMode="auto">
          <a:xfrm flipV="1">
            <a:off x="4020461" y="288593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AutoShape 98"/>
          <p:cNvSpPr>
            <a:spLocks/>
          </p:cNvSpPr>
          <p:nvPr/>
        </p:nvSpPr>
        <p:spPr bwMode="auto">
          <a:xfrm flipH="1" flipV="1">
            <a:off x="627987" y="3070860"/>
            <a:ext cx="142875" cy="977962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7030A0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8" name="Text Box 140"/>
          <p:cNvSpPr txBox="1">
            <a:spLocks noChangeArrowheads="1"/>
          </p:cNvSpPr>
          <p:nvPr/>
        </p:nvSpPr>
        <p:spPr bwMode="auto">
          <a:xfrm>
            <a:off x="710973" y="3377500"/>
            <a:ext cx="1138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1400" b="1" dirty="0">
              <a:solidFill>
                <a:srgbClr val="7030A0"/>
              </a:solidFill>
            </a:endParaRPr>
          </a:p>
        </p:txBody>
      </p:sp>
      <p:sp>
        <p:nvSpPr>
          <p:cNvPr id="201" name="AutoShape 98"/>
          <p:cNvSpPr>
            <a:spLocks/>
          </p:cNvSpPr>
          <p:nvPr/>
        </p:nvSpPr>
        <p:spPr bwMode="auto">
          <a:xfrm rot="-6900000">
            <a:off x="2397371" y="3606031"/>
            <a:ext cx="142875" cy="3997940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4" name="BlokTextu 203"/>
          <p:cNvSpPr txBox="1"/>
          <p:nvPr/>
        </p:nvSpPr>
        <p:spPr>
          <a:xfrm>
            <a:off x="2302922" y="566702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endParaRPr lang="sk-SK" sz="1400" dirty="0"/>
          </a:p>
        </p:txBody>
      </p:sp>
      <p:sp>
        <p:nvSpPr>
          <p:cNvPr id="137" name="Line 71"/>
          <p:cNvSpPr>
            <a:spLocks noChangeShapeType="1"/>
          </p:cNvSpPr>
          <p:nvPr/>
        </p:nvSpPr>
        <p:spPr bwMode="auto">
          <a:xfrm rot="5400000" flipH="1">
            <a:off x="4623876" y="1900232"/>
            <a:ext cx="1242040" cy="2398624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4" name="Rovná spojnica 143"/>
          <p:cNvCxnSpPr/>
          <p:nvPr/>
        </p:nvCxnSpPr>
        <p:spPr>
          <a:xfrm>
            <a:off x="4048470" y="3257550"/>
            <a:ext cx="1461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Oval 34"/>
          <p:cNvSpPr>
            <a:spLocks noChangeArrowheads="1"/>
          </p:cNvSpPr>
          <p:nvPr/>
        </p:nvSpPr>
        <p:spPr bwMode="auto">
          <a:xfrm flipV="1">
            <a:off x="5500550" y="3227687"/>
            <a:ext cx="73025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Oval 17"/>
          <p:cNvSpPr>
            <a:spLocks noChangeArrowheads="1"/>
          </p:cNvSpPr>
          <p:nvPr/>
        </p:nvSpPr>
        <p:spPr bwMode="auto">
          <a:xfrm flipV="1">
            <a:off x="4016328" y="3223245"/>
            <a:ext cx="72000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166"/>
          <p:cNvGrpSpPr/>
          <p:nvPr/>
        </p:nvGrpSpPr>
        <p:grpSpPr>
          <a:xfrm>
            <a:off x="3722398" y="2681605"/>
            <a:ext cx="363537" cy="307975"/>
            <a:chOff x="4151380" y="2681605"/>
            <a:chExt cx="363537" cy="307975"/>
          </a:xfrm>
        </p:grpSpPr>
        <p:sp>
          <p:nvSpPr>
            <p:cNvPr id="158" name="Obdĺžnik 157"/>
            <p:cNvSpPr/>
            <p:nvPr/>
          </p:nvSpPr>
          <p:spPr>
            <a:xfrm rot="9650433">
              <a:off x="4198741" y="2775560"/>
              <a:ext cx="248150" cy="15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7" name="Text Box 134"/>
            <p:cNvSpPr txBox="1">
              <a:spLocks noChangeArrowheads="1"/>
            </p:cNvSpPr>
            <p:nvPr/>
          </p:nvSpPr>
          <p:spPr bwMode="auto">
            <a:xfrm>
              <a:off x="4151380" y="2681605"/>
              <a:ext cx="3635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sk-SK" sz="1400" b="1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k</a:t>
              </a:r>
              <a:endParaRPr lang="sk-SK" sz="1400" b="1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cxnSp>
        <p:nvCxnSpPr>
          <p:cNvPr id="154" name="Rovná spojnica 153"/>
          <p:cNvCxnSpPr/>
          <p:nvPr/>
        </p:nvCxnSpPr>
        <p:spPr>
          <a:xfrm>
            <a:off x="599477" y="2471596"/>
            <a:ext cx="2902962" cy="237324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lúk 55"/>
          <p:cNvSpPr>
            <a:spLocks/>
          </p:cNvSpPr>
          <p:nvPr/>
        </p:nvSpPr>
        <p:spPr>
          <a:xfrm>
            <a:off x="2362320" y="838377"/>
            <a:ext cx="3384000" cy="3276000"/>
          </a:xfrm>
          <a:prstGeom prst="arc">
            <a:avLst>
              <a:gd name="adj1" fmla="val 16228975"/>
              <a:gd name="adj2" fmla="val 1688612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sk-SK" sz="1400" b="1">
              <a:latin typeface="Arial" charset="0"/>
              <a:cs typeface="Arial" charset="0"/>
            </a:endParaRPr>
          </a:p>
        </p:txBody>
      </p:sp>
      <p:grpSp>
        <p:nvGrpSpPr>
          <p:cNvPr id="5" name="Skupina 174"/>
          <p:cNvGrpSpPr/>
          <p:nvPr/>
        </p:nvGrpSpPr>
        <p:grpSpPr>
          <a:xfrm>
            <a:off x="563269" y="2185988"/>
            <a:ext cx="708848" cy="307777"/>
            <a:chOff x="563269" y="2185988"/>
            <a:chExt cx="708848" cy="307777"/>
          </a:xfrm>
        </p:grpSpPr>
        <p:sp>
          <p:nvSpPr>
            <p:cNvPr id="165" name="Obdĺžnik 164"/>
            <p:cNvSpPr/>
            <p:nvPr/>
          </p:nvSpPr>
          <p:spPr>
            <a:xfrm>
              <a:off x="808374" y="2241295"/>
              <a:ext cx="336028" cy="178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sk-SK" dirty="0"/>
            </a:p>
          </p:txBody>
        </p:sp>
        <p:sp>
          <p:nvSpPr>
            <p:cNvPr id="164" name="Text Box 46"/>
            <p:cNvSpPr txBox="1">
              <a:spLocks noChangeArrowheads="1"/>
            </p:cNvSpPr>
            <p:nvPr/>
          </p:nvSpPr>
          <p:spPr bwMode="auto">
            <a:xfrm>
              <a:off x="563269" y="2185988"/>
              <a:ext cx="7088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CD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sk-SK" sz="1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74" name="Oval 17"/>
          <p:cNvSpPr>
            <a:spLocks noChangeAspect="1" noChangeArrowheads="1"/>
          </p:cNvSpPr>
          <p:nvPr/>
        </p:nvSpPr>
        <p:spPr bwMode="auto">
          <a:xfrm flipV="1">
            <a:off x="4029821" y="6181617"/>
            <a:ext cx="53242" cy="540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Oval 34"/>
          <p:cNvSpPr>
            <a:spLocks noChangeArrowheads="1"/>
          </p:cNvSpPr>
          <p:nvPr/>
        </p:nvSpPr>
        <p:spPr bwMode="auto">
          <a:xfrm flipV="1">
            <a:off x="4014290" y="811091"/>
            <a:ext cx="73025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 Box 94"/>
          <p:cNvSpPr txBox="1">
            <a:spLocks noChangeArrowheads="1"/>
          </p:cNvSpPr>
          <p:nvPr/>
        </p:nvSpPr>
        <p:spPr bwMode="auto">
          <a:xfrm>
            <a:off x="809197" y="5036732"/>
            <a:ext cx="529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7030A0"/>
                </a:solidFill>
              </a:rPr>
              <a:t>= </a:t>
            </a:r>
            <a:r>
              <a:rPr lang="sk-SK" sz="1400" b="1" dirty="0" smtClean="0">
                <a:solidFill>
                  <a:srgbClr val="7030A0"/>
                </a:solidFill>
              </a:rPr>
              <a:t>p</a:t>
            </a:r>
            <a:r>
              <a:rPr lang="sk-SK" sz="1400" b="1" baseline="30000" dirty="0">
                <a:solidFill>
                  <a:srgbClr val="7030A0"/>
                </a:solidFill>
                <a:sym typeface="Symbol" pitchFamily="18" charset="2"/>
              </a:rPr>
              <a:t>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170" name="Oval 17"/>
          <p:cNvSpPr>
            <a:spLocks noChangeAspect="1" noChangeArrowheads="1"/>
          </p:cNvSpPr>
          <p:nvPr/>
        </p:nvSpPr>
        <p:spPr bwMode="auto">
          <a:xfrm flipV="1">
            <a:off x="4255322" y="3697570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"/>
          <p:cNvSpPr>
            <a:spLocks noChangeAspect="1" noChangeArrowheads="1"/>
          </p:cNvSpPr>
          <p:nvPr/>
        </p:nvSpPr>
        <p:spPr bwMode="auto">
          <a:xfrm flipV="1">
            <a:off x="4633680" y="2781903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Oval 17"/>
          <p:cNvSpPr>
            <a:spLocks noChangeAspect="1" noChangeArrowheads="1"/>
          </p:cNvSpPr>
          <p:nvPr/>
        </p:nvSpPr>
        <p:spPr bwMode="auto">
          <a:xfrm flipV="1">
            <a:off x="4577456" y="3109179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"/>
          <p:cNvSpPr>
            <a:spLocks noChangeAspect="1" noChangeArrowheads="1"/>
          </p:cNvSpPr>
          <p:nvPr/>
        </p:nvSpPr>
        <p:spPr bwMode="auto">
          <a:xfrm flipV="1">
            <a:off x="3582424" y="294250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 Box 7"/>
          <p:cNvSpPr txBox="1">
            <a:spLocks noChangeArrowheads="1"/>
          </p:cNvSpPr>
          <p:nvPr/>
        </p:nvSpPr>
        <p:spPr bwMode="auto">
          <a:xfrm>
            <a:off x="2067270" y="1368425"/>
            <a:ext cx="417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7"/>
          <p:cNvSpPr>
            <a:spLocks noChangeAspect="1" noChangeArrowheads="1"/>
          </p:cNvSpPr>
          <p:nvPr/>
        </p:nvSpPr>
        <p:spPr bwMode="auto">
          <a:xfrm flipV="1">
            <a:off x="3559065" y="2696393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Zástupný symbol čísla snímky 126"/>
          <p:cNvSpPr>
            <a:spLocks noGrp="1"/>
          </p:cNvSpPr>
          <p:nvPr>
            <p:ph type="sldNum" sz="quarter" idx="12"/>
          </p:nvPr>
        </p:nvSpPr>
        <p:spPr>
          <a:xfrm>
            <a:off x="8731236" y="6516000"/>
            <a:ext cx="383438" cy="307777"/>
          </a:xfrm>
        </p:spPr>
        <p:txBody>
          <a:bodyPr vert="horz" wrap="none" lIns="91440" tIns="45720" rIns="91440" bIns="45720" rtlCol="0" anchor="b" anchorCtr="0">
            <a:spAutoFit/>
          </a:bodyPr>
          <a:lstStyle/>
          <a:p>
            <a:pPr>
              <a:defRPr/>
            </a:pPr>
            <a:fld id="{63D5BB9D-2151-4B73-8CB6-29CE2E5BD535}" type="slidenum">
              <a:rPr lang="sk-SK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sk-S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5" name="Rovná spojnica 184"/>
          <p:cNvCxnSpPr/>
          <p:nvPr/>
        </p:nvCxnSpPr>
        <p:spPr>
          <a:xfrm>
            <a:off x="2195736" y="3017157"/>
            <a:ext cx="2092338" cy="7076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88" name="Line 45"/>
          <p:cNvSpPr>
            <a:spLocks noChangeShapeType="1"/>
          </p:cNvSpPr>
          <p:nvPr/>
        </p:nvSpPr>
        <p:spPr bwMode="auto">
          <a:xfrm flipV="1">
            <a:off x="4243129" y="3140968"/>
            <a:ext cx="367801" cy="124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9" name="Rovná spojnica 188"/>
          <p:cNvCxnSpPr/>
          <p:nvPr/>
        </p:nvCxnSpPr>
        <p:spPr>
          <a:xfrm flipH="1">
            <a:off x="4295425" y="2822288"/>
            <a:ext cx="373127" cy="8947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91" name="Rovná spojnica 190"/>
          <p:cNvCxnSpPr/>
          <p:nvPr/>
        </p:nvCxnSpPr>
        <p:spPr>
          <a:xfrm>
            <a:off x="3590200" y="2714171"/>
            <a:ext cx="1053808" cy="861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96" name="Rovná spojnica 195"/>
          <p:cNvCxnSpPr/>
          <p:nvPr/>
        </p:nvCxnSpPr>
        <p:spPr>
          <a:xfrm flipH="1">
            <a:off x="2180365" y="2719245"/>
            <a:ext cx="1383523" cy="2785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00" name="Rovná spojnica 199"/>
          <p:cNvCxnSpPr>
            <a:endCxn id="10253" idx="0"/>
          </p:cNvCxnSpPr>
          <p:nvPr/>
        </p:nvCxnSpPr>
        <p:spPr>
          <a:xfrm flipH="1">
            <a:off x="4234993" y="3749848"/>
            <a:ext cx="51455" cy="6501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10" name="Rovná spojnica 209"/>
          <p:cNvCxnSpPr/>
          <p:nvPr/>
        </p:nvCxnSpPr>
        <p:spPr>
          <a:xfrm flipH="1">
            <a:off x="4606759" y="2818905"/>
            <a:ext cx="57885" cy="322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22" name="Rovná spojnica 221"/>
          <p:cNvCxnSpPr/>
          <p:nvPr/>
        </p:nvCxnSpPr>
        <p:spPr>
          <a:xfrm>
            <a:off x="3586651" y="2745813"/>
            <a:ext cx="30898" cy="2291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5"/>
          <p:cNvSpPr>
            <a:spLocks noChangeShapeType="1"/>
          </p:cNvSpPr>
          <p:nvPr/>
        </p:nvSpPr>
        <p:spPr bwMode="auto">
          <a:xfrm flipH="1" flipV="1">
            <a:off x="3635896" y="2977335"/>
            <a:ext cx="955850" cy="1570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Line 45"/>
          <p:cNvSpPr>
            <a:spLocks noChangeShapeType="1"/>
          </p:cNvSpPr>
          <p:nvPr/>
        </p:nvSpPr>
        <p:spPr bwMode="auto">
          <a:xfrm flipV="1">
            <a:off x="2437352" y="2996951"/>
            <a:ext cx="1098945" cy="4431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Text Box 46"/>
          <p:cNvSpPr txBox="1">
            <a:spLocks noChangeArrowheads="1"/>
          </p:cNvSpPr>
          <p:nvPr/>
        </p:nvSpPr>
        <p:spPr bwMode="auto">
          <a:xfrm>
            <a:off x="2531511" y="6009538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AK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0" name="Text Box 46"/>
          <p:cNvSpPr txBox="1">
            <a:spLocks noChangeArrowheads="1"/>
          </p:cNvSpPr>
          <p:nvPr/>
        </p:nvSpPr>
        <p:spPr bwMode="auto">
          <a:xfrm>
            <a:off x="3069203" y="6009538"/>
            <a:ext cx="69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1" name="Text Box 46"/>
          <p:cNvSpPr txBox="1">
            <a:spLocks noChangeArrowheads="1"/>
          </p:cNvSpPr>
          <p:nvPr/>
        </p:nvSpPr>
        <p:spPr bwMode="auto">
          <a:xfrm>
            <a:off x="1957549" y="6009538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2" name="Text Box 46"/>
          <p:cNvSpPr txBox="1">
            <a:spLocks noChangeArrowheads="1"/>
          </p:cNvSpPr>
          <p:nvPr/>
        </p:nvSpPr>
        <p:spPr bwMode="auto">
          <a:xfrm>
            <a:off x="1392149" y="6009538"/>
            <a:ext cx="7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72" name="Rovná spojnica 171"/>
          <p:cNvCxnSpPr/>
          <p:nvPr/>
        </p:nvCxnSpPr>
        <p:spPr>
          <a:xfrm flipV="1">
            <a:off x="4221331" y="1052736"/>
            <a:ext cx="334050" cy="3360692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Rovná spojnica 178"/>
          <p:cNvCxnSpPr/>
          <p:nvPr/>
        </p:nvCxnSpPr>
        <p:spPr>
          <a:xfrm rot="5400000" flipH="1" flipV="1">
            <a:off x="3781757" y="3579980"/>
            <a:ext cx="1285707" cy="38402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ovná spojnica 186"/>
          <p:cNvCxnSpPr/>
          <p:nvPr/>
        </p:nvCxnSpPr>
        <p:spPr>
          <a:xfrm flipH="1" flipV="1">
            <a:off x="2429044" y="3457752"/>
            <a:ext cx="1778000" cy="935037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Rovná spojnica 194"/>
          <p:cNvCxnSpPr/>
          <p:nvPr/>
        </p:nvCxnSpPr>
        <p:spPr>
          <a:xfrm>
            <a:off x="3535540" y="2348880"/>
            <a:ext cx="85551" cy="643734"/>
          </a:xfrm>
          <a:prstGeom prst="line">
            <a:avLst/>
          </a:prstGeom>
          <a:ln w="28575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Rovná spojnica 198"/>
          <p:cNvCxnSpPr/>
          <p:nvPr/>
        </p:nvCxnSpPr>
        <p:spPr>
          <a:xfrm>
            <a:off x="1880298" y="2492375"/>
            <a:ext cx="2838450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Rovná spojnica 201"/>
          <p:cNvCxnSpPr/>
          <p:nvPr/>
        </p:nvCxnSpPr>
        <p:spPr>
          <a:xfrm flipV="1">
            <a:off x="4613620" y="2276872"/>
            <a:ext cx="163393" cy="850328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BlokTextu 204"/>
          <p:cNvSpPr txBox="1"/>
          <p:nvPr/>
        </p:nvSpPr>
        <p:spPr>
          <a:xfrm>
            <a:off x="720000" y="72000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33CC33"/>
                </a:solidFill>
              </a:rPr>
              <a:t>Aká je výška</a:t>
            </a:r>
            <a:r>
              <a:rPr lang="en-US" sz="1200" dirty="0" smtClean="0">
                <a:solidFill>
                  <a:srgbClr val="33CC33"/>
                </a:solidFill>
              </a:rPr>
              <a:t> </a:t>
            </a:r>
            <a:r>
              <a:rPr lang="en-US" sz="1200" b="1" dirty="0" smtClean="0">
                <a:solidFill>
                  <a:srgbClr val="33CC33"/>
                </a:solidFill>
              </a:rPr>
              <a:t>h</a:t>
            </a:r>
            <a:r>
              <a:rPr lang="sk-SK" sz="1200" dirty="0" smtClean="0">
                <a:solidFill>
                  <a:srgbClr val="33CC33"/>
                </a:solidFill>
              </a:rPr>
              <a:t> hranola </a:t>
            </a:r>
            <a:r>
              <a:rPr lang="sk-SK" sz="1200" b="1" dirty="0" smtClean="0">
                <a:solidFill>
                  <a:srgbClr val="33CC33"/>
                </a:solidFill>
              </a:rPr>
              <a:t>ABCDOPQR</a:t>
            </a:r>
            <a:r>
              <a:rPr lang="sk-SK" sz="1200" dirty="0" smtClean="0">
                <a:solidFill>
                  <a:srgbClr val="33CC33"/>
                </a:solidFill>
              </a:rPr>
              <a:t>,</a:t>
            </a:r>
          </a:p>
          <a:p>
            <a:r>
              <a:rPr lang="sk-SK" sz="1200" dirty="0" smtClean="0">
                <a:solidFill>
                  <a:srgbClr val="33CC33"/>
                </a:solidFill>
              </a:rPr>
              <a:t>ak je stredový priemet štvorca </a:t>
            </a:r>
            <a:r>
              <a:rPr lang="sk-SK" sz="1200" b="1" dirty="0" smtClean="0">
                <a:solidFill>
                  <a:srgbClr val="33CC33"/>
                </a:solidFill>
              </a:rPr>
              <a:t>OPQR </a:t>
            </a:r>
            <a:r>
              <a:rPr lang="sk-SK" sz="1200" dirty="0" smtClean="0">
                <a:solidFill>
                  <a:srgbClr val="33CC33"/>
                </a:solidFill>
              </a:rPr>
              <a:t>úsečka?  </a:t>
            </a:r>
            <a:endParaRPr lang="sk-SK" sz="1200" dirty="0">
              <a:solidFill>
                <a:srgbClr val="33CC33"/>
              </a:solidFill>
            </a:endParaRPr>
          </a:p>
        </p:txBody>
      </p:sp>
      <p:sp>
        <p:nvSpPr>
          <p:cNvPr id="206" name="BlokTextu 205"/>
          <p:cNvSpPr txBox="1"/>
          <p:nvPr/>
        </p:nvSpPr>
        <p:spPr>
          <a:xfrm>
            <a:off x="5328000" y="72000"/>
            <a:ext cx="381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33CC33"/>
                </a:solidFill>
              </a:rPr>
              <a:t>Riešenie:  </a:t>
            </a:r>
            <a:r>
              <a:rPr lang="sk-SK" sz="1200" dirty="0" smtClean="0">
                <a:solidFill>
                  <a:srgbClr val="33CC33"/>
                </a:solidFill>
              </a:rPr>
              <a:t>Štvorec </a:t>
            </a:r>
            <a:r>
              <a:rPr lang="sk-SK" sz="1200" b="1" dirty="0" smtClean="0">
                <a:solidFill>
                  <a:srgbClr val="33CC33"/>
                </a:solidFill>
              </a:rPr>
              <a:t>OPQR </a:t>
            </a:r>
            <a:r>
              <a:rPr lang="sk-SK" sz="1200" dirty="0" smtClean="0">
                <a:solidFill>
                  <a:srgbClr val="33CC33"/>
                </a:solidFill>
              </a:rPr>
              <a:t>sa premieta do úsečky vtedy, keď leží v rovine </a:t>
            </a:r>
            <a:r>
              <a:rPr lang="sk-SK" sz="1200" b="1" dirty="0" smtClean="0">
                <a:solidFill>
                  <a:srgbClr val="33CC33"/>
                </a:solidFill>
                <a:sym typeface="Symbol"/>
              </a:rPr>
              <a:t>´</a:t>
            </a:r>
            <a:r>
              <a:rPr lang="sk-SK" sz="1200" dirty="0" smtClean="0">
                <a:solidFill>
                  <a:srgbClr val="33CC33"/>
                </a:solidFill>
                <a:sym typeface="Symbol"/>
              </a:rPr>
              <a:t>. Vtedy sa výška </a:t>
            </a:r>
            <a:r>
              <a:rPr lang="en-US" sz="1200" b="1" dirty="0" smtClean="0">
                <a:solidFill>
                  <a:srgbClr val="33CC33"/>
                </a:solidFill>
                <a:sym typeface="Symbol"/>
              </a:rPr>
              <a:t>h </a:t>
            </a:r>
            <a:r>
              <a:rPr lang="sk-SK" sz="1200" dirty="0" smtClean="0">
                <a:solidFill>
                  <a:srgbClr val="33CC33"/>
                </a:solidFill>
                <a:sym typeface="Symbol"/>
              </a:rPr>
              <a:t>hranola</a:t>
            </a:r>
            <a:r>
              <a:rPr lang="sk-SK" sz="1200" dirty="0" smtClean="0">
                <a:solidFill>
                  <a:srgbClr val="33CC33"/>
                </a:solidFill>
              </a:rPr>
              <a:t> </a:t>
            </a:r>
            <a:r>
              <a:rPr lang="sk-SK" sz="1200" b="1" dirty="0" smtClean="0">
                <a:solidFill>
                  <a:srgbClr val="33CC33"/>
                </a:solidFill>
              </a:rPr>
              <a:t>ABCDOPQR</a:t>
            </a:r>
            <a:r>
              <a:rPr lang="sk-SK" sz="1200" dirty="0" smtClean="0">
                <a:solidFill>
                  <a:srgbClr val="33CC33"/>
                </a:solidFill>
              </a:rPr>
              <a:t> rovná vzdialenosti roviny </a:t>
            </a:r>
            <a:r>
              <a:rPr lang="sk-SK" sz="1200" b="1" dirty="0" smtClean="0">
                <a:solidFill>
                  <a:srgbClr val="33CC33"/>
                </a:solidFill>
                <a:sym typeface="Symbol"/>
              </a:rPr>
              <a:t> </a:t>
            </a:r>
            <a:r>
              <a:rPr lang="sk-SK" sz="1200" dirty="0" smtClean="0">
                <a:solidFill>
                  <a:srgbClr val="33CC33"/>
                </a:solidFill>
                <a:sym typeface="Symbol"/>
              </a:rPr>
              <a:t>od roviny </a:t>
            </a:r>
            <a:r>
              <a:rPr lang="sk-SK" sz="1200" b="1" dirty="0" smtClean="0">
                <a:solidFill>
                  <a:srgbClr val="33CC33"/>
                </a:solidFill>
                <a:sym typeface="Symbol"/>
              </a:rPr>
              <a:t>´</a:t>
            </a:r>
            <a:r>
              <a:rPr lang="sk-SK" sz="1200" dirty="0" smtClean="0">
                <a:solidFill>
                  <a:srgbClr val="33CC33"/>
                </a:solidFill>
                <a:sym typeface="Symbol"/>
              </a:rPr>
              <a:t>.</a:t>
            </a:r>
            <a:r>
              <a:rPr lang="sk-SK" sz="1200" dirty="0" smtClean="0">
                <a:solidFill>
                  <a:srgbClr val="33CC33"/>
                </a:solidFill>
              </a:rPr>
              <a:t> </a:t>
            </a:r>
          </a:p>
          <a:p>
            <a:r>
              <a:rPr lang="sk-SK" sz="1200" b="1" dirty="0" smtClean="0">
                <a:solidFill>
                  <a:srgbClr val="33CC33"/>
                </a:solidFill>
              </a:rPr>
              <a:t>h</a:t>
            </a:r>
            <a:r>
              <a:rPr lang="en-US" sz="1200" b="1" dirty="0" smtClean="0">
                <a:solidFill>
                  <a:srgbClr val="33CC33"/>
                </a:solidFill>
              </a:rPr>
              <a:t> </a:t>
            </a:r>
            <a:r>
              <a:rPr lang="en-US" sz="1200" dirty="0" smtClean="0">
                <a:solidFill>
                  <a:srgbClr val="33CC33"/>
                </a:solidFill>
              </a:rPr>
              <a:t>= </a:t>
            </a:r>
            <a:r>
              <a:rPr lang="sk-SK" sz="1200" dirty="0" smtClean="0">
                <a:solidFill>
                  <a:srgbClr val="33CC33"/>
                </a:solidFill>
                <a:sym typeface="Symbol"/>
              </a:rPr>
              <a:t></a:t>
            </a:r>
            <a:r>
              <a:rPr lang="sk-SK" sz="1200" b="1" dirty="0" smtClean="0">
                <a:solidFill>
                  <a:srgbClr val="33CC33"/>
                </a:solidFill>
                <a:sym typeface="Symbol"/>
              </a:rPr>
              <a:t>´</a:t>
            </a:r>
            <a:r>
              <a:rPr lang="sk-SK" sz="1200" dirty="0" smtClean="0">
                <a:solidFill>
                  <a:srgbClr val="33CC33"/>
                </a:solidFill>
                <a:sym typeface="Symbol"/>
              </a:rPr>
              <a:t></a:t>
            </a:r>
          </a:p>
        </p:txBody>
      </p:sp>
      <p:sp>
        <p:nvSpPr>
          <p:cNvPr id="207" name="Text Box 10"/>
          <p:cNvSpPr txBox="1">
            <a:spLocks noChangeArrowheads="1"/>
          </p:cNvSpPr>
          <p:nvPr/>
        </p:nvSpPr>
        <p:spPr bwMode="auto">
          <a:xfrm>
            <a:off x="3210653" y="2435221"/>
            <a:ext cx="401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 Box 10"/>
          <p:cNvSpPr txBox="1">
            <a:spLocks noChangeArrowheads="1"/>
          </p:cNvSpPr>
          <p:nvPr/>
        </p:nvSpPr>
        <p:spPr bwMode="auto">
          <a:xfrm>
            <a:off x="3338849" y="1948334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-25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 Box 10"/>
          <p:cNvSpPr txBox="1">
            <a:spLocks noChangeArrowheads="1"/>
          </p:cNvSpPr>
          <p:nvPr/>
        </p:nvSpPr>
        <p:spPr bwMode="auto">
          <a:xfrm>
            <a:off x="1524170" y="1742679"/>
            <a:ext cx="38183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 Box 10"/>
          <p:cNvSpPr txBox="1">
            <a:spLocks noChangeArrowheads="1"/>
          </p:cNvSpPr>
          <p:nvPr/>
        </p:nvSpPr>
        <p:spPr bwMode="auto">
          <a:xfrm>
            <a:off x="4553704" y="927091"/>
            <a:ext cx="3476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k-SK" sz="1400" b="1" baseline="-25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 Box 10"/>
          <p:cNvSpPr txBox="1">
            <a:spLocks noChangeArrowheads="1"/>
          </p:cNvSpPr>
          <p:nvPr/>
        </p:nvSpPr>
        <p:spPr bwMode="auto">
          <a:xfrm>
            <a:off x="4719865" y="1963680"/>
            <a:ext cx="36099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Text Box 10"/>
          <p:cNvSpPr txBox="1">
            <a:spLocks noChangeArrowheads="1"/>
          </p:cNvSpPr>
          <p:nvPr/>
        </p:nvSpPr>
        <p:spPr bwMode="auto">
          <a:xfrm>
            <a:off x="4327268" y="2485559"/>
            <a:ext cx="391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Oval 17"/>
          <p:cNvSpPr>
            <a:spLocks noChangeAspect="1" noChangeArrowheads="1"/>
          </p:cNvSpPr>
          <p:nvPr/>
        </p:nvSpPr>
        <p:spPr bwMode="auto">
          <a:xfrm flipV="1">
            <a:off x="3518076" y="2454456"/>
            <a:ext cx="63890" cy="648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2" name="Rovná spojnica 191"/>
          <p:cNvCxnSpPr/>
          <p:nvPr/>
        </p:nvCxnSpPr>
        <p:spPr>
          <a:xfrm>
            <a:off x="1682919" y="2144889"/>
            <a:ext cx="1808961" cy="203991"/>
          </a:xfrm>
          <a:prstGeom prst="line">
            <a:avLst/>
          </a:prstGeom>
          <a:ln w="28575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Rovná spojnica 189"/>
          <p:cNvCxnSpPr/>
          <p:nvPr/>
        </p:nvCxnSpPr>
        <p:spPr>
          <a:xfrm flipV="1">
            <a:off x="3563888" y="2276872"/>
            <a:ext cx="1224136" cy="72008"/>
          </a:xfrm>
          <a:prstGeom prst="line">
            <a:avLst/>
          </a:prstGeom>
          <a:ln w="28575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7"/>
          <p:cNvSpPr>
            <a:spLocks noChangeAspect="1" noChangeArrowheads="1"/>
          </p:cNvSpPr>
          <p:nvPr/>
        </p:nvSpPr>
        <p:spPr bwMode="auto">
          <a:xfrm flipV="1">
            <a:off x="4375664" y="2452955"/>
            <a:ext cx="63890" cy="6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Oval 17"/>
          <p:cNvSpPr>
            <a:spLocks noChangeAspect="1" noChangeArrowheads="1"/>
          </p:cNvSpPr>
          <p:nvPr/>
        </p:nvSpPr>
        <p:spPr bwMode="auto">
          <a:xfrm flipV="1">
            <a:off x="4680480" y="2457702"/>
            <a:ext cx="63890" cy="6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1" name="Rovná spojnica 170"/>
          <p:cNvCxnSpPr/>
          <p:nvPr/>
        </p:nvCxnSpPr>
        <p:spPr>
          <a:xfrm flipH="1" flipV="1">
            <a:off x="4572001" y="1053441"/>
            <a:ext cx="208209" cy="1223431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ovná spojnica 62"/>
          <p:cNvCxnSpPr/>
          <p:nvPr/>
        </p:nvCxnSpPr>
        <p:spPr>
          <a:xfrm rot="16200000" flipH="1">
            <a:off x="-55438" y="2096866"/>
            <a:ext cx="5170356" cy="3056509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1936223" y="295625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Oval 17"/>
          <p:cNvSpPr>
            <a:spLocks noChangeAspect="1" noChangeArrowheads="1"/>
          </p:cNvSpPr>
          <p:nvPr/>
        </p:nvSpPr>
        <p:spPr bwMode="auto">
          <a:xfrm flipV="1">
            <a:off x="2138321" y="297737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3" name="Rovná spojnica 202"/>
          <p:cNvCxnSpPr/>
          <p:nvPr/>
        </p:nvCxnSpPr>
        <p:spPr>
          <a:xfrm>
            <a:off x="2170336" y="3015198"/>
            <a:ext cx="241424" cy="4083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80" name="Rovná spojnica 179"/>
          <p:cNvCxnSpPr/>
          <p:nvPr/>
        </p:nvCxnSpPr>
        <p:spPr>
          <a:xfrm flipH="1" flipV="1">
            <a:off x="1640057" y="2119488"/>
            <a:ext cx="792162" cy="1331912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17"/>
          <p:cNvSpPr>
            <a:spLocks noChangeAspect="1" noChangeArrowheads="1"/>
          </p:cNvSpPr>
          <p:nvPr/>
        </p:nvSpPr>
        <p:spPr bwMode="auto">
          <a:xfrm flipV="1">
            <a:off x="1811865" y="2445360"/>
            <a:ext cx="63890" cy="6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 Box 10"/>
          <p:cNvSpPr txBox="1">
            <a:spLocks noChangeArrowheads="1"/>
          </p:cNvSpPr>
          <p:nvPr/>
        </p:nvSpPr>
        <p:spPr bwMode="auto">
          <a:xfrm>
            <a:off x="1564602" y="2447846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 Box 10"/>
          <p:cNvSpPr txBox="1">
            <a:spLocks noChangeArrowheads="1"/>
          </p:cNvSpPr>
          <p:nvPr/>
        </p:nvSpPr>
        <p:spPr bwMode="auto">
          <a:xfrm>
            <a:off x="3536749" y="2464444"/>
            <a:ext cx="391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k-SK" sz="14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 Box 10"/>
          <p:cNvSpPr txBox="1">
            <a:spLocks noChangeArrowheads="1"/>
          </p:cNvSpPr>
          <p:nvPr/>
        </p:nvSpPr>
        <p:spPr bwMode="auto">
          <a:xfrm>
            <a:off x="4731806" y="245539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sk-SK" sz="14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9" name="Rovná spojnica 168"/>
          <p:cNvCxnSpPr/>
          <p:nvPr/>
        </p:nvCxnSpPr>
        <p:spPr>
          <a:xfrm flipV="1">
            <a:off x="1641644" y="1052736"/>
            <a:ext cx="2930356" cy="1066754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301"/>
          <p:cNvGrpSpPr/>
          <p:nvPr/>
        </p:nvGrpSpPr>
        <p:grpSpPr>
          <a:xfrm>
            <a:off x="6052414" y="2901260"/>
            <a:ext cx="3038624" cy="3921144"/>
            <a:chOff x="6052414" y="2901260"/>
            <a:chExt cx="3038624" cy="3921144"/>
          </a:xfrm>
        </p:grpSpPr>
        <p:sp>
          <p:nvSpPr>
            <p:cNvPr id="288" name="Text Box 6"/>
            <p:cNvSpPr txBox="1">
              <a:spLocks noChangeArrowheads="1"/>
            </p:cNvSpPr>
            <p:nvPr/>
          </p:nvSpPr>
          <p:spPr bwMode="auto">
            <a:xfrm>
              <a:off x="6080063" y="6344459"/>
              <a:ext cx="204070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sk-SK" sz="1200" b="1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</a:t>
              </a:r>
              <a:endParaRPr lang="sk-SK" sz="1200" b="1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89" name="Freeform 5"/>
            <p:cNvSpPr>
              <a:spLocks/>
            </p:cNvSpPr>
            <p:nvPr/>
          </p:nvSpPr>
          <p:spPr bwMode="auto">
            <a:xfrm>
              <a:off x="6437358" y="2901260"/>
              <a:ext cx="1240689" cy="3921144"/>
            </a:xfrm>
            <a:custGeom>
              <a:avLst/>
              <a:gdLst>
                <a:gd name="T0" fmla="*/ 0 w 10000"/>
                <a:gd name="T1" fmla="*/ 2147483647 h 9620"/>
                <a:gd name="T2" fmla="*/ 0 w 10000"/>
                <a:gd name="T3" fmla="*/ 2147483647 h 9620"/>
                <a:gd name="T4" fmla="*/ 2147483647 w 10000"/>
                <a:gd name="T5" fmla="*/ 2147483647 h 9620"/>
                <a:gd name="T6" fmla="*/ 2147483647 w 10000"/>
                <a:gd name="T7" fmla="*/ 0 h 9620"/>
                <a:gd name="T8" fmla="*/ 0 w 10000"/>
                <a:gd name="T9" fmla="*/ 2147483647 h 9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9620"/>
                <a:gd name="T17" fmla="*/ 10000 w 10000"/>
                <a:gd name="T18" fmla="*/ 9620 h 9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9620">
                  <a:moveTo>
                    <a:pt x="0" y="2165"/>
                  </a:moveTo>
                  <a:lnTo>
                    <a:pt x="0" y="9620"/>
                  </a:lnTo>
                  <a:lnTo>
                    <a:pt x="10000" y="6850"/>
                  </a:lnTo>
                  <a:lnTo>
                    <a:pt x="10000" y="0"/>
                  </a:lnTo>
                  <a:lnTo>
                    <a:pt x="0" y="2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8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400" b="1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BlokTextu 3"/>
            <p:cNvSpPr txBox="1"/>
            <p:nvPr/>
          </p:nvSpPr>
          <p:spPr>
            <a:xfrm flipH="1">
              <a:off x="6382562" y="3685045"/>
              <a:ext cx="160245" cy="164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15"/>
            <p:cNvSpPr>
              <a:spLocks/>
            </p:cNvSpPr>
            <p:nvPr/>
          </p:nvSpPr>
          <p:spPr bwMode="auto">
            <a:xfrm>
              <a:off x="6437944" y="5104947"/>
              <a:ext cx="2653094" cy="1540718"/>
            </a:xfrm>
            <a:custGeom>
              <a:avLst/>
              <a:gdLst>
                <a:gd name="T0" fmla="*/ 0 w 2812"/>
                <a:gd name="T1" fmla="*/ 2147483647 h 1633"/>
                <a:gd name="T2" fmla="*/ 2147483647 w 2812"/>
                <a:gd name="T3" fmla="*/ 0 h 1633"/>
                <a:gd name="T4" fmla="*/ 2147483647 w 2812"/>
                <a:gd name="T5" fmla="*/ 2147483647 h 1633"/>
                <a:gd name="T6" fmla="*/ 2147483647 w 2812"/>
                <a:gd name="T7" fmla="*/ 2147483647 h 1633"/>
                <a:gd name="T8" fmla="*/ 0 w 2812"/>
                <a:gd name="T9" fmla="*/ 2147483647 h 1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2"/>
                <a:gd name="T16" fmla="*/ 0 h 1633"/>
                <a:gd name="T17" fmla="*/ 2812 w 2812"/>
                <a:gd name="T18" fmla="*/ 1633 h 1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2" h="1633">
                  <a:moveTo>
                    <a:pt x="0" y="1043"/>
                  </a:moveTo>
                  <a:lnTo>
                    <a:pt x="1270" y="0"/>
                  </a:lnTo>
                  <a:lnTo>
                    <a:pt x="2812" y="635"/>
                  </a:lnTo>
                  <a:lnTo>
                    <a:pt x="1588" y="1633"/>
                  </a:lnTo>
                  <a:lnTo>
                    <a:pt x="0" y="1043"/>
                  </a:lnTo>
                  <a:close/>
                </a:path>
              </a:pathLst>
            </a:custGeom>
            <a:solidFill>
              <a:schemeClr val="bg1">
                <a:lumMod val="65000"/>
                <a:alpha val="4901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 dirty="0"/>
            </a:p>
          </p:txBody>
        </p:sp>
        <p:sp>
          <p:nvSpPr>
            <p:cNvPr id="292" name="Text Box 18"/>
            <p:cNvSpPr txBox="1">
              <a:spLocks noChangeArrowheads="1"/>
            </p:cNvSpPr>
            <p:nvPr/>
          </p:nvSpPr>
          <p:spPr bwMode="auto">
            <a:xfrm>
              <a:off x="8645702" y="5570446"/>
              <a:ext cx="167867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200" b="1" dirty="0">
                  <a:sym typeface="Symbol" pitchFamily="18" charset="2"/>
                </a:rPr>
                <a:t></a:t>
              </a:r>
            </a:p>
          </p:txBody>
        </p:sp>
        <p:cxnSp>
          <p:nvCxnSpPr>
            <p:cNvPr id="293" name="Rovná spojnica 15"/>
            <p:cNvCxnSpPr/>
            <p:nvPr/>
          </p:nvCxnSpPr>
          <p:spPr bwMode="auto">
            <a:xfrm rot="968632">
              <a:off x="8227157" y="5587375"/>
              <a:ext cx="0" cy="641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Rovná spojnica 16"/>
            <p:cNvCxnSpPr/>
            <p:nvPr/>
          </p:nvCxnSpPr>
          <p:spPr bwMode="auto">
            <a:xfrm rot="968632">
              <a:off x="7388395" y="5570392"/>
              <a:ext cx="0" cy="641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Rovná spojnica 17"/>
            <p:cNvCxnSpPr/>
            <p:nvPr/>
          </p:nvCxnSpPr>
          <p:spPr bwMode="auto">
            <a:xfrm rot="968632" flipV="1">
              <a:off x="7312916" y="6096860"/>
              <a:ext cx="813288" cy="214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Text Box 10"/>
            <p:cNvSpPr txBox="1">
              <a:spLocks noChangeArrowheads="1"/>
            </p:cNvSpPr>
            <p:nvPr/>
          </p:nvSpPr>
          <p:spPr bwMode="auto">
            <a:xfrm>
              <a:off x="8082877" y="6122273"/>
              <a:ext cx="175489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Text Box 10"/>
            <p:cNvSpPr txBox="1">
              <a:spLocks noChangeArrowheads="1"/>
            </p:cNvSpPr>
            <p:nvPr/>
          </p:nvSpPr>
          <p:spPr bwMode="auto">
            <a:xfrm>
              <a:off x="7082207" y="6110359"/>
              <a:ext cx="175489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Text Box 10"/>
            <p:cNvSpPr txBox="1">
              <a:spLocks noChangeArrowheads="1"/>
            </p:cNvSpPr>
            <p:nvPr/>
          </p:nvSpPr>
          <p:spPr bwMode="auto">
            <a:xfrm>
              <a:off x="8284486" y="5510452"/>
              <a:ext cx="175489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9" name="Rovná spojnica 298"/>
            <p:cNvCxnSpPr/>
            <p:nvPr/>
          </p:nvCxnSpPr>
          <p:spPr bwMode="auto">
            <a:xfrm rot="968632" flipV="1">
              <a:off x="7487069" y="5498322"/>
              <a:ext cx="813288" cy="214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 Box 10"/>
            <p:cNvSpPr txBox="1">
              <a:spLocks noChangeArrowheads="1"/>
            </p:cNvSpPr>
            <p:nvPr/>
          </p:nvSpPr>
          <p:spPr bwMode="auto">
            <a:xfrm>
              <a:off x="7245242" y="5393275"/>
              <a:ext cx="175489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Line 13"/>
            <p:cNvSpPr>
              <a:spLocks noChangeShapeType="1"/>
            </p:cNvSpPr>
            <p:nvPr/>
          </p:nvSpPr>
          <p:spPr bwMode="auto">
            <a:xfrm flipV="1">
              <a:off x="6052414" y="4743717"/>
              <a:ext cx="2038882" cy="1671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8" name="Skupina 315"/>
          <p:cNvGrpSpPr/>
          <p:nvPr/>
        </p:nvGrpSpPr>
        <p:grpSpPr>
          <a:xfrm>
            <a:off x="6087125" y="3501955"/>
            <a:ext cx="3038624" cy="1901948"/>
            <a:chOff x="4910235" y="2506125"/>
            <a:chExt cx="3038624" cy="1901948"/>
          </a:xfrm>
        </p:grpSpPr>
        <p:sp>
          <p:nvSpPr>
            <p:cNvPr id="317" name="Text Box 6"/>
            <p:cNvSpPr txBox="1">
              <a:spLocks noChangeArrowheads="1"/>
            </p:cNvSpPr>
            <p:nvPr/>
          </p:nvSpPr>
          <p:spPr bwMode="auto">
            <a:xfrm>
              <a:off x="4914069" y="4021133"/>
              <a:ext cx="3770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k-SK" sz="1200" b="1" baseline="300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´</a:t>
              </a:r>
              <a:endParaRPr lang="sk-SK" sz="1200" b="1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18" name="Line 13"/>
            <p:cNvSpPr>
              <a:spLocks noChangeShapeType="1"/>
            </p:cNvSpPr>
            <p:nvPr/>
          </p:nvSpPr>
          <p:spPr bwMode="auto">
            <a:xfrm flipV="1">
              <a:off x="4910235" y="2506125"/>
              <a:ext cx="2038882" cy="1671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319" name="Freeform 15"/>
            <p:cNvSpPr>
              <a:spLocks/>
            </p:cNvSpPr>
            <p:nvPr/>
          </p:nvSpPr>
          <p:spPr bwMode="auto">
            <a:xfrm>
              <a:off x="5295765" y="2867355"/>
              <a:ext cx="2653094" cy="1540718"/>
            </a:xfrm>
            <a:custGeom>
              <a:avLst/>
              <a:gdLst>
                <a:gd name="T0" fmla="*/ 0 w 2812"/>
                <a:gd name="T1" fmla="*/ 2147483647 h 1633"/>
                <a:gd name="T2" fmla="*/ 2147483647 w 2812"/>
                <a:gd name="T3" fmla="*/ 0 h 1633"/>
                <a:gd name="T4" fmla="*/ 2147483647 w 2812"/>
                <a:gd name="T5" fmla="*/ 2147483647 h 1633"/>
                <a:gd name="T6" fmla="*/ 2147483647 w 2812"/>
                <a:gd name="T7" fmla="*/ 2147483647 h 1633"/>
                <a:gd name="T8" fmla="*/ 0 w 2812"/>
                <a:gd name="T9" fmla="*/ 2147483647 h 1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2"/>
                <a:gd name="T16" fmla="*/ 0 h 1633"/>
                <a:gd name="T17" fmla="*/ 2812 w 2812"/>
                <a:gd name="T18" fmla="*/ 1633 h 1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2" h="1633">
                  <a:moveTo>
                    <a:pt x="0" y="1043"/>
                  </a:moveTo>
                  <a:lnTo>
                    <a:pt x="1270" y="0"/>
                  </a:lnTo>
                  <a:lnTo>
                    <a:pt x="2812" y="635"/>
                  </a:lnTo>
                  <a:lnTo>
                    <a:pt x="1588" y="1633"/>
                  </a:lnTo>
                  <a:lnTo>
                    <a:pt x="0" y="1043"/>
                  </a:lnTo>
                  <a:close/>
                </a:path>
              </a:pathLst>
            </a:custGeom>
            <a:solidFill>
              <a:srgbClr val="00FF00">
                <a:alpha val="4901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200" dirty="0"/>
            </a:p>
          </p:txBody>
        </p:sp>
        <p:sp>
          <p:nvSpPr>
            <p:cNvPr id="320" name="Text Box 18"/>
            <p:cNvSpPr txBox="1">
              <a:spLocks noChangeArrowheads="1"/>
            </p:cNvSpPr>
            <p:nvPr/>
          </p:nvSpPr>
          <p:spPr bwMode="auto">
            <a:xfrm>
              <a:off x="7503523" y="3366721"/>
              <a:ext cx="3337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200" b="1" dirty="0" smtClean="0">
                  <a:sym typeface="Symbol" pitchFamily="18" charset="2"/>
                </a:rPr>
                <a:t>´</a:t>
              </a:r>
              <a:endParaRPr lang="sk-SK" sz="1200" b="1" dirty="0">
                <a:sym typeface="Symbol" pitchFamily="18" charset="2"/>
              </a:endParaRPr>
            </a:p>
          </p:txBody>
        </p:sp>
        <p:sp>
          <p:nvSpPr>
            <p:cNvPr id="321" name="Text Box 10"/>
            <p:cNvSpPr txBox="1">
              <a:spLocks noChangeArrowheads="1"/>
            </p:cNvSpPr>
            <p:nvPr/>
          </p:nvSpPr>
          <p:spPr bwMode="auto">
            <a:xfrm>
              <a:off x="6940698" y="3884681"/>
              <a:ext cx="3048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Text Box 10"/>
            <p:cNvSpPr txBox="1">
              <a:spLocks noChangeArrowheads="1"/>
            </p:cNvSpPr>
            <p:nvPr/>
          </p:nvSpPr>
          <p:spPr bwMode="auto">
            <a:xfrm>
              <a:off x="5940028" y="3872767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P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Text Box 10"/>
            <p:cNvSpPr txBox="1">
              <a:spLocks noChangeArrowheads="1"/>
            </p:cNvSpPr>
            <p:nvPr/>
          </p:nvSpPr>
          <p:spPr bwMode="auto">
            <a:xfrm>
              <a:off x="7142307" y="3272860"/>
              <a:ext cx="295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R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Text Box 10"/>
            <p:cNvSpPr txBox="1">
              <a:spLocks noChangeArrowheads="1"/>
            </p:cNvSpPr>
            <p:nvPr/>
          </p:nvSpPr>
          <p:spPr bwMode="auto">
            <a:xfrm>
              <a:off x="6103063" y="3155683"/>
              <a:ext cx="3048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Q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5" name="Rovná spojnica 15"/>
            <p:cNvCxnSpPr/>
            <p:nvPr/>
          </p:nvCxnSpPr>
          <p:spPr bwMode="auto">
            <a:xfrm rot="968632">
              <a:off x="7084978" y="3349783"/>
              <a:ext cx="0" cy="641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Rovná spojnica 16"/>
            <p:cNvCxnSpPr/>
            <p:nvPr/>
          </p:nvCxnSpPr>
          <p:spPr bwMode="auto">
            <a:xfrm rot="968632">
              <a:off x="6246216" y="3332800"/>
              <a:ext cx="0" cy="641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Rovná spojnica 17"/>
            <p:cNvCxnSpPr/>
            <p:nvPr/>
          </p:nvCxnSpPr>
          <p:spPr bwMode="auto">
            <a:xfrm rot="968632" flipV="1">
              <a:off x="6170737" y="3859268"/>
              <a:ext cx="813288" cy="214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Rovná spojnica 327"/>
            <p:cNvCxnSpPr/>
            <p:nvPr/>
          </p:nvCxnSpPr>
          <p:spPr bwMode="auto">
            <a:xfrm rot="968632" flipV="1">
              <a:off x="6344890" y="3260730"/>
              <a:ext cx="813288" cy="214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 Box 30"/>
            <p:cNvSpPr txBox="1">
              <a:spLocks noChangeArrowheads="1"/>
            </p:cNvSpPr>
            <p:nvPr/>
          </p:nvSpPr>
          <p:spPr bwMode="auto">
            <a:xfrm>
              <a:off x="7353920" y="3484926"/>
              <a:ext cx="170724" cy="16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330" name="Oval 17"/>
            <p:cNvSpPr>
              <a:spLocks noChangeArrowheads="1"/>
            </p:cNvSpPr>
            <p:nvPr/>
          </p:nvSpPr>
          <p:spPr bwMode="auto">
            <a:xfrm flipV="1">
              <a:off x="7403629" y="3663816"/>
              <a:ext cx="42791" cy="4340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200" b="1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7" name="Rovná spojnica 216"/>
          <p:cNvCxnSpPr/>
          <p:nvPr/>
        </p:nvCxnSpPr>
        <p:spPr>
          <a:xfrm flipV="1">
            <a:off x="602412" y="2132856"/>
            <a:ext cx="962593" cy="344384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Rovná spojnica 219"/>
          <p:cNvCxnSpPr/>
          <p:nvPr/>
        </p:nvCxnSpPr>
        <p:spPr>
          <a:xfrm flipV="1">
            <a:off x="655919" y="2348880"/>
            <a:ext cx="2687791" cy="134004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Rovná spojnica 223"/>
          <p:cNvCxnSpPr/>
          <p:nvPr/>
        </p:nvCxnSpPr>
        <p:spPr>
          <a:xfrm>
            <a:off x="3563888" y="2348880"/>
            <a:ext cx="1256990" cy="108664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29" name="Rovná spojnica 128"/>
          <p:cNvCxnSpPr/>
          <p:nvPr/>
        </p:nvCxnSpPr>
        <p:spPr>
          <a:xfrm flipH="1">
            <a:off x="4054853" y="3140968"/>
            <a:ext cx="547209" cy="3044679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Box 7"/>
          <p:cNvSpPr txBox="1">
            <a:spLocks noChangeArrowheads="1"/>
          </p:cNvSpPr>
          <p:nvPr/>
        </p:nvSpPr>
        <p:spPr bwMode="auto">
          <a:xfrm>
            <a:off x="7332902" y="2511030"/>
            <a:ext cx="580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</a:t>
            </a:r>
            <a:r>
              <a:rPr lang="sk-SK" sz="1400" b="1" baseline="-250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solidFill>
                <a:srgbClr val="FF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19" name="Text Box 7"/>
          <p:cNvSpPr txBox="1">
            <a:spLocks noChangeArrowheads="1"/>
          </p:cNvSpPr>
          <p:nvPr/>
        </p:nvSpPr>
        <p:spPr bwMode="auto">
          <a:xfrm>
            <a:off x="6883047" y="2511030"/>
            <a:ext cx="580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21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72000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" name="Rovná spojnica 224"/>
          <p:cNvCxnSpPr/>
          <p:nvPr/>
        </p:nvCxnSpPr>
        <p:spPr>
          <a:xfrm>
            <a:off x="630582" y="1916832"/>
            <a:ext cx="0" cy="4824536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 Box 94"/>
          <p:cNvSpPr txBox="1">
            <a:spLocks noChangeArrowheads="1"/>
          </p:cNvSpPr>
          <p:nvPr/>
        </p:nvSpPr>
        <p:spPr bwMode="auto">
          <a:xfrm>
            <a:off x="4009627" y="6442211"/>
            <a:ext cx="492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7030A0"/>
                </a:solidFill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u</a:t>
            </a:r>
            <a:r>
              <a:rPr lang="sk-SK" sz="1400" b="1" baseline="30000" dirty="0" smtClean="0">
                <a:solidFill>
                  <a:srgbClr val="7030A0"/>
                </a:solidFill>
                <a:sym typeface="Symbol" pitchFamily="18" charset="2"/>
              </a:rPr>
              <a:t></a:t>
            </a:r>
            <a:r>
              <a:rPr lang="en-US" sz="1400" b="1" baseline="-25000" dirty="0" smtClean="0">
                <a:solidFill>
                  <a:srgbClr val="7030A0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228" name="BlokTextu 227"/>
          <p:cNvSpPr txBox="1"/>
          <p:nvPr/>
        </p:nvSpPr>
        <p:spPr>
          <a:xfrm>
            <a:off x="5328000" y="888935"/>
            <a:ext cx="33505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33CC33"/>
                </a:solidFill>
                <a:sym typeface="Symbol"/>
              </a:rPr>
              <a:t>Výšku </a:t>
            </a:r>
            <a:r>
              <a:rPr lang="sk-SK" sz="1200" b="1" dirty="0" smtClean="0">
                <a:solidFill>
                  <a:srgbClr val="33CC33"/>
                </a:solidFill>
                <a:sym typeface="Symbol"/>
              </a:rPr>
              <a:t>h </a:t>
            </a:r>
            <a:r>
              <a:rPr lang="sk-SK" sz="1200" dirty="0" smtClean="0">
                <a:solidFill>
                  <a:srgbClr val="33CC33"/>
                </a:solidFill>
                <a:sym typeface="Symbol"/>
              </a:rPr>
              <a:t>určíme pomocou meracieho bodu  </a:t>
            </a:r>
            <a:r>
              <a:rPr lang="sk-SK" sz="12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sk-SK" sz="1200" b="1" baseline="300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</a:t>
            </a:r>
            <a:r>
              <a:rPr lang="en-US" sz="12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.</a:t>
            </a:r>
            <a:endParaRPr lang="sk-SK" sz="1200" dirty="0" smtClean="0">
              <a:solidFill>
                <a:srgbClr val="33CC33"/>
              </a:solidFill>
            </a:endParaRPr>
          </a:p>
        </p:txBody>
      </p:sp>
      <p:sp>
        <p:nvSpPr>
          <p:cNvPr id="229" name="Line 71"/>
          <p:cNvSpPr>
            <a:spLocks noChangeShapeType="1"/>
          </p:cNvSpPr>
          <p:nvPr/>
        </p:nvSpPr>
        <p:spPr bwMode="auto">
          <a:xfrm rot="5400000" flipH="1">
            <a:off x="4455748" y="4155490"/>
            <a:ext cx="880005" cy="1699463"/>
          </a:xfrm>
          <a:prstGeom prst="line">
            <a:avLst/>
          </a:prstGeom>
          <a:noFill/>
          <a:ln w="19050">
            <a:solidFill>
              <a:srgbClr val="7030A0"/>
            </a:solidFill>
            <a:prstDash val="lgDashDot"/>
            <a:round/>
            <a:headEnd type="none"/>
            <a:tailEnd type="oval" w="sm" len="sm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Line 71"/>
          <p:cNvSpPr>
            <a:spLocks noChangeShapeType="1"/>
          </p:cNvSpPr>
          <p:nvPr/>
        </p:nvSpPr>
        <p:spPr bwMode="auto">
          <a:xfrm flipH="1">
            <a:off x="5099578" y="3478194"/>
            <a:ext cx="841987" cy="1626040"/>
          </a:xfrm>
          <a:prstGeom prst="line">
            <a:avLst/>
          </a:prstGeom>
          <a:noFill/>
          <a:ln w="15875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Text Box 124"/>
          <p:cNvSpPr txBox="1">
            <a:spLocks noChangeArrowheads="1"/>
          </p:cNvSpPr>
          <p:nvPr/>
        </p:nvSpPr>
        <p:spPr bwMode="auto">
          <a:xfrm>
            <a:off x="5213116" y="4943981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´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k-SK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Text Box 124"/>
          <p:cNvSpPr txBox="1">
            <a:spLocks noChangeArrowheads="1"/>
          </p:cNvSpPr>
          <p:nvPr/>
        </p:nvSpPr>
        <p:spPr bwMode="auto">
          <a:xfrm>
            <a:off x="4394485" y="6455512"/>
            <a:ext cx="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30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sk-SK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´</a:t>
            </a:r>
            <a:r>
              <a:rPr lang="sk-SK" sz="1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sk-SK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BlokTextu 234"/>
          <p:cNvSpPr txBox="1"/>
          <p:nvPr/>
        </p:nvSpPr>
        <p:spPr>
          <a:xfrm>
            <a:off x="5598527" y="4213066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FF00"/>
                </a:solidFill>
              </a:rPr>
              <a:t>h </a:t>
            </a:r>
            <a:r>
              <a:rPr lang="sk-SK" sz="1400" dirty="0" smtClean="0">
                <a:solidFill>
                  <a:srgbClr val="00FF00"/>
                </a:solidFill>
              </a:rPr>
              <a:t>=</a:t>
            </a:r>
            <a:r>
              <a:rPr lang="sk-SK" sz="1400" dirty="0" smtClean="0">
                <a:solidFill>
                  <a:srgbClr val="33CC33"/>
                </a:solidFill>
                <a:sym typeface="Symbol"/>
              </a:rPr>
              <a:t></a:t>
            </a:r>
            <a:r>
              <a:rPr lang="sk-SK" sz="1400" b="1" dirty="0" smtClean="0">
                <a:solidFill>
                  <a:srgbClr val="00FF00"/>
                </a:solidFill>
                <a:sym typeface="Symbol"/>
              </a:rPr>
              <a:t>´</a:t>
            </a:r>
            <a:r>
              <a:rPr lang="sk-SK" sz="1400" dirty="0" smtClean="0">
                <a:solidFill>
                  <a:srgbClr val="33CC33"/>
                </a:solidFill>
                <a:sym typeface="Symbol"/>
              </a:rPr>
              <a:t></a:t>
            </a:r>
            <a:endParaRPr lang="sk-SK" sz="1400" dirty="0">
              <a:solidFill>
                <a:srgbClr val="00FF00"/>
              </a:solidFill>
            </a:endParaRPr>
          </a:p>
        </p:txBody>
      </p:sp>
      <p:sp>
        <p:nvSpPr>
          <p:cNvPr id="237" name="AutoShape 98"/>
          <p:cNvSpPr>
            <a:spLocks/>
          </p:cNvSpPr>
          <p:nvPr/>
        </p:nvSpPr>
        <p:spPr bwMode="auto">
          <a:xfrm rot="1620000" flipH="1" flipV="1">
            <a:off x="5511799" y="3397193"/>
            <a:ext cx="142875" cy="1854806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00FF0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sk-SK" sz="1400" b="1"/>
          </a:p>
        </p:txBody>
      </p:sp>
      <p:grpSp>
        <p:nvGrpSpPr>
          <p:cNvPr id="10" name="Skupina 245"/>
          <p:cNvGrpSpPr/>
          <p:nvPr/>
        </p:nvGrpSpPr>
        <p:grpSpPr>
          <a:xfrm rot="16200000">
            <a:off x="5493424" y="5262309"/>
            <a:ext cx="266699" cy="198968"/>
            <a:chOff x="4728996" y="5456237"/>
            <a:chExt cx="266699" cy="198968"/>
          </a:xfrm>
        </p:grpSpPr>
        <p:grpSp>
          <p:nvGrpSpPr>
            <p:cNvPr id="11" name="Skupina 138"/>
            <p:cNvGrpSpPr/>
            <p:nvPr/>
          </p:nvGrpSpPr>
          <p:grpSpPr>
            <a:xfrm>
              <a:off x="4728996" y="5473172"/>
              <a:ext cx="193322" cy="182033"/>
              <a:chOff x="3419475" y="1375305"/>
              <a:chExt cx="193322" cy="182033"/>
            </a:xfrm>
          </p:grpSpPr>
          <p:cxnSp>
            <p:nvCxnSpPr>
              <p:cNvPr id="243" name="Rovná spojnica 242"/>
              <p:cNvCxnSpPr/>
              <p:nvPr/>
            </p:nvCxnSpPr>
            <p:spPr bwMode="auto">
              <a:xfrm>
                <a:off x="3419475" y="1412875"/>
                <a:ext cx="144463" cy="144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Rovná spojnica 243"/>
              <p:cNvCxnSpPr/>
              <p:nvPr/>
            </p:nvCxnSpPr>
            <p:spPr bwMode="auto">
              <a:xfrm>
                <a:off x="3468335" y="1375305"/>
                <a:ext cx="144462" cy="1444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5" name="Rovná spojnica 244"/>
            <p:cNvCxnSpPr/>
            <p:nvPr/>
          </p:nvCxnSpPr>
          <p:spPr bwMode="auto">
            <a:xfrm>
              <a:off x="4851233" y="5456237"/>
              <a:ext cx="144462" cy="1444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246"/>
          <p:cNvGrpSpPr/>
          <p:nvPr/>
        </p:nvGrpSpPr>
        <p:grpSpPr>
          <a:xfrm rot="16200000">
            <a:off x="6055452" y="3520172"/>
            <a:ext cx="266699" cy="198968"/>
            <a:chOff x="4728996" y="5456237"/>
            <a:chExt cx="266699" cy="198968"/>
          </a:xfrm>
        </p:grpSpPr>
        <p:grpSp>
          <p:nvGrpSpPr>
            <p:cNvPr id="13" name="Skupina 138"/>
            <p:cNvGrpSpPr/>
            <p:nvPr/>
          </p:nvGrpSpPr>
          <p:grpSpPr>
            <a:xfrm>
              <a:off x="4728996" y="5473172"/>
              <a:ext cx="193322" cy="182033"/>
              <a:chOff x="3419475" y="1375305"/>
              <a:chExt cx="193322" cy="182033"/>
            </a:xfrm>
          </p:grpSpPr>
          <p:cxnSp>
            <p:nvCxnSpPr>
              <p:cNvPr id="250" name="Rovná spojnica 249"/>
              <p:cNvCxnSpPr/>
              <p:nvPr/>
            </p:nvCxnSpPr>
            <p:spPr bwMode="auto">
              <a:xfrm>
                <a:off x="3419475" y="1412875"/>
                <a:ext cx="144463" cy="144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Rovná spojnica 250"/>
              <p:cNvCxnSpPr/>
              <p:nvPr/>
            </p:nvCxnSpPr>
            <p:spPr bwMode="auto">
              <a:xfrm>
                <a:off x="3468335" y="1375305"/>
                <a:ext cx="144462" cy="1444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9" name="Rovná spojnica 248"/>
            <p:cNvCxnSpPr/>
            <p:nvPr/>
          </p:nvCxnSpPr>
          <p:spPr bwMode="auto">
            <a:xfrm>
              <a:off x="4851233" y="5456237"/>
              <a:ext cx="144462" cy="1444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2" name="Rovná spojnica 251"/>
          <p:cNvCxnSpPr/>
          <p:nvPr/>
        </p:nvCxnSpPr>
        <p:spPr>
          <a:xfrm flipH="1" flipV="1">
            <a:off x="467544" y="2204864"/>
            <a:ext cx="3581114" cy="704140"/>
          </a:xfrm>
          <a:prstGeom prst="line">
            <a:avLst/>
          </a:prstGeom>
          <a:ln w="19050">
            <a:solidFill>
              <a:srgbClr val="33CC33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AutoShape 98"/>
          <p:cNvSpPr>
            <a:spLocks/>
          </p:cNvSpPr>
          <p:nvPr/>
        </p:nvSpPr>
        <p:spPr bwMode="auto">
          <a:xfrm flipH="1" flipV="1">
            <a:off x="624968" y="2236162"/>
            <a:ext cx="142875" cy="1800000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00FF0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56" name="BlokTextu 255"/>
          <p:cNvSpPr txBox="1"/>
          <p:nvPr/>
        </p:nvSpPr>
        <p:spPr>
          <a:xfrm>
            <a:off x="735994" y="2986375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FF00"/>
                </a:solidFill>
              </a:rPr>
              <a:t>h </a:t>
            </a:r>
            <a:r>
              <a:rPr lang="sk-SK" sz="1400" dirty="0" smtClean="0">
                <a:solidFill>
                  <a:srgbClr val="00FF00"/>
                </a:solidFill>
              </a:rPr>
              <a:t>=</a:t>
            </a:r>
            <a:r>
              <a:rPr lang="sk-SK" sz="1400" dirty="0" smtClean="0">
                <a:solidFill>
                  <a:srgbClr val="33CC33"/>
                </a:solidFill>
                <a:sym typeface="Symbol"/>
              </a:rPr>
              <a:t></a:t>
            </a:r>
            <a:r>
              <a:rPr lang="sk-SK" sz="1400" b="1" dirty="0" smtClean="0">
                <a:solidFill>
                  <a:srgbClr val="00FF00"/>
                </a:solidFill>
                <a:sym typeface="Symbol"/>
              </a:rPr>
              <a:t>´</a:t>
            </a:r>
            <a:r>
              <a:rPr lang="sk-SK" sz="1400" dirty="0" smtClean="0">
                <a:solidFill>
                  <a:srgbClr val="33CC33"/>
                </a:solidFill>
                <a:sym typeface="Symbol"/>
              </a:rPr>
              <a:t></a:t>
            </a:r>
            <a:endParaRPr lang="sk-SK" sz="1400" dirty="0">
              <a:solidFill>
                <a:srgbClr val="00FF00"/>
              </a:solidFill>
            </a:endParaRPr>
          </a:p>
        </p:txBody>
      </p:sp>
      <p:sp>
        <p:nvSpPr>
          <p:cNvPr id="257" name="Text Box 139"/>
          <p:cNvSpPr txBox="1">
            <a:spLocks noChangeArrowheads="1"/>
          </p:cNvSpPr>
          <p:nvPr/>
        </p:nvSpPr>
        <p:spPr bwMode="auto">
          <a:xfrm>
            <a:off x="334037" y="1961648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sk-SK" sz="1400" b="1" baseline="300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33CC33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3" name="Oval 17"/>
          <p:cNvSpPr>
            <a:spLocks noChangeAspect="1" noChangeArrowheads="1"/>
          </p:cNvSpPr>
          <p:nvPr/>
        </p:nvSpPr>
        <p:spPr bwMode="auto">
          <a:xfrm flipV="1">
            <a:off x="597689" y="2201538"/>
            <a:ext cx="63890" cy="6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9" name="Rovná spojnica 258"/>
          <p:cNvCxnSpPr/>
          <p:nvPr/>
        </p:nvCxnSpPr>
        <p:spPr>
          <a:xfrm>
            <a:off x="7288496" y="3195859"/>
            <a:ext cx="12088" cy="2609405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BlokTextu 247"/>
          <p:cNvSpPr txBox="1"/>
          <p:nvPr/>
        </p:nvSpPr>
        <p:spPr>
          <a:xfrm>
            <a:off x="5327999" y="1257840"/>
            <a:ext cx="37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7030A0"/>
                </a:solidFill>
                <a:sym typeface="Symbol"/>
              </a:rPr>
              <a:t>Výšku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h 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môžeme určiť aj pomocou roviny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´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:</a:t>
            </a:r>
          </a:p>
          <a:p>
            <a:r>
              <a:rPr lang="sk-SK" sz="1200" dirty="0" smtClean="0">
                <a:solidFill>
                  <a:srgbClr val="7030A0"/>
                </a:solidFill>
                <a:sym typeface="Symbol"/>
              </a:rPr>
              <a:t>Priamka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s</a:t>
            </a:r>
            <a:r>
              <a:rPr lang="sk-SK" sz="1200" b="1" baseline="30000" dirty="0" smtClean="0">
                <a:solidFill>
                  <a:srgbClr val="7030A0"/>
                </a:solidFill>
                <a:sym typeface="Symbol"/>
              </a:rPr>
              <a:t>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´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 je spádová priamka roviny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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,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ležiaca v rovine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´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. Jej </a:t>
            </a:r>
            <a:r>
              <a:rPr lang="sk-SK" sz="1200" dirty="0" err="1" smtClean="0">
                <a:solidFill>
                  <a:srgbClr val="7030A0"/>
                </a:solidFill>
                <a:sym typeface="Symbol"/>
              </a:rPr>
              <a:t>stopník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 označíme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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.</a:t>
            </a:r>
          </a:p>
          <a:p>
            <a:r>
              <a:rPr lang="sk-SK" sz="1200" dirty="0" smtClean="0">
                <a:solidFill>
                  <a:srgbClr val="7030A0"/>
                </a:solidFill>
              </a:rPr>
              <a:t>Vzdialenosť rovín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</a:t>
            </a:r>
            <a:r>
              <a:rPr lang="sk-SK" sz="1200" dirty="0" smtClean="0">
                <a:solidFill>
                  <a:srgbClr val="7030A0"/>
                </a:solidFill>
              </a:rPr>
              <a:t> a</a:t>
            </a:r>
            <a:r>
              <a:rPr lang="sk-SK" sz="1200" b="1" dirty="0" smtClean="0">
                <a:solidFill>
                  <a:srgbClr val="7030A0"/>
                </a:solidFill>
              </a:rPr>
              <a:t>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´ 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sa rovná vzdialenosti rovnobežných priamok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s´ 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a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s</a:t>
            </a:r>
            <a:r>
              <a:rPr lang="sk-SK" sz="1200" b="1" baseline="30000" dirty="0" smtClean="0">
                <a:solidFill>
                  <a:srgbClr val="7030A0"/>
                </a:solidFill>
                <a:sym typeface="Symbol"/>
              </a:rPr>
              <a:t>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´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. Určíme ju v sklopenej polohe roviny </a:t>
            </a:r>
            <a:r>
              <a:rPr lang="sk-SK" sz="1200" b="1" dirty="0" smtClean="0">
                <a:solidFill>
                  <a:srgbClr val="7030A0"/>
                </a:solidFill>
                <a:sym typeface="Symbol"/>
              </a:rPr>
              <a:t>´</a:t>
            </a:r>
            <a:r>
              <a:rPr lang="sk-SK" sz="1200" dirty="0" smtClean="0">
                <a:solidFill>
                  <a:srgbClr val="7030A0"/>
                </a:solidFill>
                <a:sym typeface="Symbol"/>
              </a:rPr>
              <a:t>.</a:t>
            </a:r>
            <a:endParaRPr lang="sk-SK" sz="1200" dirty="0">
              <a:solidFill>
                <a:srgbClr val="7030A0"/>
              </a:solidFill>
            </a:endParaRPr>
          </a:p>
        </p:txBody>
      </p:sp>
      <p:grpSp>
        <p:nvGrpSpPr>
          <p:cNvPr id="355" name="Skupina 354"/>
          <p:cNvGrpSpPr/>
          <p:nvPr/>
        </p:nvGrpSpPr>
        <p:grpSpPr>
          <a:xfrm>
            <a:off x="7035016" y="4542844"/>
            <a:ext cx="1577005" cy="276999"/>
            <a:chOff x="7046305" y="4542844"/>
            <a:chExt cx="1577005" cy="276999"/>
          </a:xfrm>
        </p:grpSpPr>
        <p:cxnSp>
          <p:nvCxnSpPr>
            <p:cNvPr id="260" name="Rovná spojnica 259"/>
            <p:cNvCxnSpPr/>
            <p:nvPr/>
          </p:nvCxnSpPr>
          <p:spPr>
            <a:xfrm>
              <a:off x="7303911" y="4662311"/>
              <a:ext cx="1319399" cy="19035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Text Box 30"/>
            <p:cNvSpPr txBox="1">
              <a:spLocks noChangeArrowheads="1"/>
            </p:cNvSpPr>
            <p:nvPr/>
          </p:nvSpPr>
          <p:spPr bwMode="auto">
            <a:xfrm>
              <a:off x="7046305" y="4542844"/>
              <a:ext cx="295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6" name="Skupina 355"/>
          <p:cNvGrpSpPr/>
          <p:nvPr/>
        </p:nvGrpSpPr>
        <p:grpSpPr>
          <a:xfrm>
            <a:off x="6962981" y="3931196"/>
            <a:ext cx="2145523" cy="1132310"/>
            <a:chOff x="6962981" y="3931196"/>
            <a:chExt cx="2145523" cy="1132310"/>
          </a:xfrm>
        </p:grpSpPr>
        <p:cxnSp>
          <p:nvCxnSpPr>
            <p:cNvPr id="246" name="Rovná spojnica 245"/>
            <p:cNvCxnSpPr/>
            <p:nvPr/>
          </p:nvCxnSpPr>
          <p:spPr>
            <a:xfrm>
              <a:off x="7296150" y="4178300"/>
              <a:ext cx="1812354" cy="69867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BlokTextu 267"/>
            <p:cNvSpPr txBox="1"/>
            <p:nvPr/>
          </p:nvSpPr>
          <p:spPr>
            <a:xfrm>
              <a:off x="8715024" y="4786507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/>
                <a:t>s´</a:t>
              </a:r>
              <a:endParaRPr lang="sk-SK" sz="1200" b="1" dirty="0"/>
            </a:p>
          </p:txBody>
        </p:sp>
        <p:sp>
          <p:nvSpPr>
            <p:cNvPr id="269" name="Text Box 130"/>
            <p:cNvSpPr txBox="1">
              <a:spLocks noChangeArrowheads="1"/>
            </p:cNvSpPr>
            <p:nvPr/>
          </p:nvSpPr>
          <p:spPr bwMode="auto">
            <a:xfrm>
              <a:off x="6962981" y="3931196"/>
              <a:ext cx="4106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200" b="1" dirty="0" err="1" smtClean="0"/>
                <a:t>U</a:t>
              </a:r>
              <a:r>
                <a:rPr lang="sk-SK" sz="1200" b="1" baseline="30000" dirty="0" err="1" smtClean="0"/>
                <a:t>s</a:t>
              </a:r>
              <a:r>
                <a:rPr lang="sk-SK" sz="1200" b="1" baseline="-25000" dirty="0" err="1" smtClean="0"/>
                <a:t>s</a:t>
              </a:r>
              <a:endParaRPr lang="sk-SK" sz="1200" b="1" dirty="0"/>
            </a:p>
          </p:txBody>
        </p:sp>
      </p:grpSp>
      <p:grpSp>
        <p:nvGrpSpPr>
          <p:cNvPr id="275" name="Skupina 274"/>
          <p:cNvGrpSpPr/>
          <p:nvPr/>
        </p:nvGrpSpPr>
        <p:grpSpPr>
          <a:xfrm>
            <a:off x="3712172" y="4503743"/>
            <a:ext cx="389850" cy="307777"/>
            <a:chOff x="3712172" y="4503743"/>
            <a:chExt cx="389850" cy="307777"/>
          </a:xfrm>
        </p:grpSpPr>
        <p:sp>
          <p:nvSpPr>
            <p:cNvPr id="273" name="Obdĺžnik 272"/>
            <p:cNvSpPr/>
            <p:nvPr/>
          </p:nvSpPr>
          <p:spPr>
            <a:xfrm>
              <a:off x="3732643" y="4592454"/>
              <a:ext cx="300251" cy="184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2" name="BlokTextu 271"/>
            <p:cNvSpPr txBox="1"/>
            <p:nvPr/>
          </p:nvSpPr>
          <p:spPr>
            <a:xfrm>
              <a:off x="3712172" y="4503743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7030A0"/>
                  </a:solidFill>
                  <a:sym typeface="Symbol"/>
                </a:rPr>
                <a:t></a:t>
              </a:r>
              <a:r>
                <a:rPr lang="sk-SK" sz="1400" b="1" baseline="-25000" dirty="0" smtClean="0">
                  <a:solidFill>
                    <a:srgbClr val="7030A0"/>
                  </a:solidFill>
                  <a:sym typeface="Symbol"/>
                </a:rPr>
                <a:t>s</a:t>
              </a:r>
              <a:endParaRPr lang="sk-SK" sz="1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53" name="Skupina 352"/>
          <p:cNvGrpSpPr/>
          <p:nvPr/>
        </p:nvGrpSpPr>
        <p:grpSpPr>
          <a:xfrm>
            <a:off x="6953810" y="3155122"/>
            <a:ext cx="2168520" cy="2924131"/>
            <a:chOff x="6958144" y="3155122"/>
            <a:chExt cx="2168520" cy="2924131"/>
          </a:xfrm>
        </p:grpSpPr>
        <p:sp>
          <p:nvSpPr>
            <p:cNvPr id="262" name="Text Box 94"/>
            <p:cNvSpPr txBox="1">
              <a:spLocks noChangeArrowheads="1"/>
            </p:cNvSpPr>
            <p:nvPr/>
          </p:nvSpPr>
          <p:spPr bwMode="auto">
            <a:xfrm>
              <a:off x="6958144" y="3342706"/>
              <a:ext cx="3930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200" dirty="0" smtClean="0">
                  <a:solidFill>
                    <a:srgbClr val="7030A0"/>
                  </a:solidFill>
                </a:rPr>
                <a:t> </a:t>
              </a:r>
              <a:r>
                <a:rPr lang="en-US" sz="1200" b="1" dirty="0" smtClean="0">
                  <a:solidFill>
                    <a:srgbClr val="7030A0"/>
                  </a:solidFill>
                </a:rPr>
                <a:t>u</a:t>
              </a:r>
              <a:r>
                <a:rPr lang="sk-SK" sz="1200" b="1" baseline="30000" dirty="0" smtClean="0">
                  <a:solidFill>
                    <a:srgbClr val="7030A0"/>
                  </a:solidFill>
                  <a:sym typeface="Symbol" pitchFamily="18" charset="2"/>
                </a:rPr>
                <a:t></a:t>
              </a:r>
              <a:endParaRPr lang="sk-SK" sz="1200" b="1" dirty="0">
                <a:solidFill>
                  <a:srgbClr val="7030A0"/>
                </a:solidFill>
                <a:sym typeface="Symbol" pitchFamily="18" charset="2"/>
              </a:endParaRPr>
            </a:p>
          </p:txBody>
        </p:sp>
        <p:sp>
          <p:nvSpPr>
            <p:cNvPr id="266" name="Voľná forma 265"/>
            <p:cNvSpPr/>
            <p:nvPr/>
          </p:nvSpPr>
          <p:spPr>
            <a:xfrm>
              <a:off x="7285055" y="3155182"/>
              <a:ext cx="1828800" cy="2924071"/>
            </a:xfrm>
            <a:custGeom>
              <a:avLst/>
              <a:gdLst>
                <a:gd name="connsiteX0" fmla="*/ 0 w 1828800"/>
                <a:gd name="connsiteY0" fmla="*/ 10049 h 2924071"/>
                <a:gd name="connsiteX1" fmla="*/ 321547 w 1828800"/>
                <a:gd name="connsiteY1" fmla="*/ 130629 h 2924071"/>
                <a:gd name="connsiteX2" fmla="*/ 542611 w 1828800"/>
                <a:gd name="connsiteY2" fmla="*/ 0 h 2924071"/>
                <a:gd name="connsiteX3" fmla="*/ 597877 w 1828800"/>
                <a:gd name="connsiteY3" fmla="*/ 216040 h 2924071"/>
                <a:gd name="connsiteX4" fmla="*/ 1733341 w 1828800"/>
                <a:gd name="connsiteY4" fmla="*/ 648119 h 2924071"/>
                <a:gd name="connsiteX5" fmla="*/ 1688123 w 1828800"/>
                <a:gd name="connsiteY5" fmla="*/ 793820 h 2924071"/>
                <a:gd name="connsiteX6" fmla="*/ 1798655 w 1828800"/>
                <a:gd name="connsiteY6" fmla="*/ 1055077 h 2924071"/>
                <a:gd name="connsiteX7" fmla="*/ 1642905 w 1828800"/>
                <a:gd name="connsiteY7" fmla="*/ 1271117 h 2924071"/>
                <a:gd name="connsiteX8" fmla="*/ 1823776 w 1828800"/>
                <a:gd name="connsiteY8" fmla="*/ 1718269 h 2924071"/>
                <a:gd name="connsiteX9" fmla="*/ 1657978 w 1828800"/>
                <a:gd name="connsiteY9" fmla="*/ 1894115 h 2924071"/>
                <a:gd name="connsiteX10" fmla="*/ 1818752 w 1828800"/>
                <a:gd name="connsiteY10" fmla="*/ 2346291 h 2924071"/>
                <a:gd name="connsiteX11" fmla="*/ 1663002 w 1828800"/>
                <a:gd name="connsiteY11" fmla="*/ 2778370 h 2924071"/>
                <a:gd name="connsiteX12" fmla="*/ 1828800 w 1828800"/>
                <a:gd name="connsiteY12" fmla="*/ 2924071 h 2924071"/>
                <a:gd name="connsiteX13" fmla="*/ 1828800 w 1828800"/>
                <a:gd name="connsiteY13" fmla="*/ 2924071 h 2924071"/>
                <a:gd name="connsiteX0" fmla="*/ 0 w 1828800"/>
                <a:gd name="connsiteY0" fmla="*/ 10049 h 2924071"/>
                <a:gd name="connsiteX1" fmla="*/ 321547 w 1828800"/>
                <a:gd name="connsiteY1" fmla="*/ 130629 h 2924071"/>
                <a:gd name="connsiteX2" fmla="*/ 542611 w 1828800"/>
                <a:gd name="connsiteY2" fmla="*/ 0 h 2924071"/>
                <a:gd name="connsiteX3" fmla="*/ 597877 w 1828800"/>
                <a:gd name="connsiteY3" fmla="*/ 216040 h 2924071"/>
                <a:gd name="connsiteX4" fmla="*/ 1180681 w 1828800"/>
                <a:gd name="connsiteY4" fmla="*/ 316523 h 2924071"/>
                <a:gd name="connsiteX5" fmla="*/ 1733341 w 1828800"/>
                <a:gd name="connsiteY5" fmla="*/ 648119 h 2924071"/>
                <a:gd name="connsiteX6" fmla="*/ 1688123 w 1828800"/>
                <a:gd name="connsiteY6" fmla="*/ 793820 h 2924071"/>
                <a:gd name="connsiteX7" fmla="*/ 1798655 w 1828800"/>
                <a:gd name="connsiteY7" fmla="*/ 1055077 h 2924071"/>
                <a:gd name="connsiteX8" fmla="*/ 1642905 w 1828800"/>
                <a:gd name="connsiteY8" fmla="*/ 1271117 h 2924071"/>
                <a:gd name="connsiteX9" fmla="*/ 1823776 w 1828800"/>
                <a:gd name="connsiteY9" fmla="*/ 1718269 h 2924071"/>
                <a:gd name="connsiteX10" fmla="*/ 1657978 w 1828800"/>
                <a:gd name="connsiteY10" fmla="*/ 1894115 h 2924071"/>
                <a:gd name="connsiteX11" fmla="*/ 1818752 w 1828800"/>
                <a:gd name="connsiteY11" fmla="*/ 2346291 h 2924071"/>
                <a:gd name="connsiteX12" fmla="*/ 1663002 w 1828800"/>
                <a:gd name="connsiteY12" fmla="*/ 2778370 h 2924071"/>
                <a:gd name="connsiteX13" fmla="*/ 1828800 w 1828800"/>
                <a:gd name="connsiteY13" fmla="*/ 2924071 h 2924071"/>
                <a:gd name="connsiteX14" fmla="*/ 1828800 w 1828800"/>
                <a:gd name="connsiteY14" fmla="*/ 2924071 h 292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2924071">
                  <a:moveTo>
                    <a:pt x="0" y="10049"/>
                  </a:moveTo>
                  <a:lnTo>
                    <a:pt x="321547" y="130629"/>
                  </a:lnTo>
                  <a:lnTo>
                    <a:pt x="542611" y="0"/>
                  </a:lnTo>
                  <a:lnTo>
                    <a:pt x="597877" y="216040"/>
                  </a:lnTo>
                  <a:lnTo>
                    <a:pt x="1180681" y="316523"/>
                  </a:lnTo>
                  <a:lnTo>
                    <a:pt x="1733341" y="648119"/>
                  </a:lnTo>
                  <a:lnTo>
                    <a:pt x="1688123" y="793820"/>
                  </a:lnTo>
                  <a:lnTo>
                    <a:pt x="1798655" y="1055077"/>
                  </a:lnTo>
                  <a:lnTo>
                    <a:pt x="1642905" y="1271117"/>
                  </a:lnTo>
                  <a:lnTo>
                    <a:pt x="1823776" y="1718269"/>
                  </a:lnTo>
                  <a:lnTo>
                    <a:pt x="1657978" y="1894115"/>
                  </a:lnTo>
                  <a:lnTo>
                    <a:pt x="1818752" y="2346291"/>
                  </a:lnTo>
                  <a:lnTo>
                    <a:pt x="1663002" y="2778370"/>
                  </a:lnTo>
                  <a:lnTo>
                    <a:pt x="1828800" y="2924071"/>
                  </a:lnTo>
                  <a:lnTo>
                    <a:pt x="1828800" y="2924071"/>
                  </a:lnTo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8" name="Voľná forma 277"/>
            <p:cNvSpPr/>
            <p:nvPr/>
          </p:nvSpPr>
          <p:spPr>
            <a:xfrm>
              <a:off x="7291041" y="3155122"/>
              <a:ext cx="1835623" cy="1719618"/>
            </a:xfrm>
            <a:custGeom>
              <a:avLst/>
              <a:gdLst>
                <a:gd name="connsiteX0" fmla="*/ 0 w 1835623"/>
                <a:gd name="connsiteY0" fmla="*/ 0 h 1719618"/>
                <a:gd name="connsiteX1" fmla="*/ 20471 w 1835623"/>
                <a:gd name="connsiteY1" fmla="*/ 996286 h 1719618"/>
                <a:gd name="connsiteX2" fmla="*/ 1835623 w 1835623"/>
                <a:gd name="connsiteY2" fmla="*/ 1719618 h 1719618"/>
                <a:gd name="connsiteX3" fmla="*/ 1665026 w 1835623"/>
                <a:gd name="connsiteY3" fmla="*/ 1262418 h 1719618"/>
                <a:gd name="connsiteX4" fmla="*/ 1828800 w 1835623"/>
                <a:gd name="connsiteY4" fmla="*/ 1030406 h 1719618"/>
                <a:gd name="connsiteX5" fmla="*/ 1692322 w 1835623"/>
                <a:gd name="connsiteY5" fmla="*/ 784746 h 1719618"/>
                <a:gd name="connsiteX6" fmla="*/ 1733265 w 1835623"/>
                <a:gd name="connsiteY6" fmla="*/ 655092 h 1719618"/>
                <a:gd name="connsiteX7" fmla="*/ 1187355 w 1835623"/>
                <a:gd name="connsiteY7" fmla="*/ 307074 h 1719618"/>
                <a:gd name="connsiteX8" fmla="*/ 607325 w 1835623"/>
                <a:gd name="connsiteY8" fmla="*/ 225188 h 1719618"/>
                <a:gd name="connsiteX9" fmla="*/ 545910 w 1835623"/>
                <a:gd name="connsiteY9" fmla="*/ 6823 h 1719618"/>
                <a:gd name="connsiteX10" fmla="*/ 334370 w 1835623"/>
                <a:gd name="connsiteY10" fmla="*/ 150125 h 1719618"/>
                <a:gd name="connsiteX11" fmla="*/ 0 w 1835623"/>
                <a:gd name="connsiteY11" fmla="*/ 0 h 1719618"/>
                <a:gd name="connsiteX0" fmla="*/ 0 w 1835623"/>
                <a:gd name="connsiteY0" fmla="*/ 0 h 1719618"/>
                <a:gd name="connsiteX1" fmla="*/ 20471 w 1835623"/>
                <a:gd name="connsiteY1" fmla="*/ 996286 h 1719618"/>
                <a:gd name="connsiteX2" fmla="*/ 1835623 w 1835623"/>
                <a:gd name="connsiteY2" fmla="*/ 1719618 h 1719618"/>
                <a:gd name="connsiteX3" fmla="*/ 1665026 w 1835623"/>
                <a:gd name="connsiteY3" fmla="*/ 1262418 h 1719618"/>
                <a:gd name="connsiteX4" fmla="*/ 1780125 w 1835623"/>
                <a:gd name="connsiteY4" fmla="*/ 1030406 h 1719618"/>
                <a:gd name="connsiteX5" fmla="*/ 1692322 w 1835623"/>
                <a:gd name="connsiteY5" fmla="*/ 784746 h 1719618"/>
                <a:gd name="connsiteX6" fmla="*/ 1733265 w 1835623"/>
                <a:gd name="connsiteY6" fmla="*/ 655092 h 1719618"/>
                <a:gd name="connsiteX7" fmla="*/ 1187355 w 1835623"/>
                <a:gd name="connsiteY7" fmla="*/ 307074 h 1719618"/>
                <a:gd name="connsiteX8" fmla="*/ 607325 w 1835623"/>
                <a:gd name="connsiteY8" fmla="*/ 225188 h 1719618"/>
                <a:gd name="connsiteX9" fmla="*/ 545910 w 1835623"/>
                <a:gd name="connsiteY9" fmla="*/ 6823 h 1719618"/>
                <a:gd name="connsiteX10" fmla="*/ 334370 w 1835623"/>
                <a:gd name="connsiteY10" fmla="*/ 150125 h 1719618"/>
                <a:gd name="connsiteX11" fmla="*/ 0 w 1835623"/>
                <a:gd name="connsiteY11" fmla="*/ 0 h 1719618"/>
                <a:gd name="connsiteX0" fmla="*/ 0 w 1835623"/>
                <a:gd name="connsiteY0" fmla="*/ 0 h 1719618"/>
                <a:gd name="connsiteX1" fmla="*/ 20471 w 1835623"/>
                <a:gd name="connsiteY1" fmla="*/ 996286 h 1719618"/>
                <a:gd name="connsiteX2" fmla="*/ 1835623 w 1835623"/>
                <a:gd name="connsiteY2" fmla="*/ 1719618 h 1719618"/>
                <a:gd name="connsiteX3" fmla="*/ 1665026 w 1835623"/>
                <a:gd name="connsiteY3" fmla="*/ 1262418 h 1719618"/>
                <a:gd name="connsiteX4" fmla="*/ 1780125 w 1835623"/>
                <a:gd name="connsiteY4" fmla="*/ 1070790 h 1719618"/>
                <a:gd name="connsiteX5" fmla="*/ 1692322 w 1835623"/>
                <a:gd name="connsiteY5" fmla="*/ 784746 h 1719618"/>
                <a:gd name="connsiteX6" fmla="*/ 1733265 w 1835623"/>
                <a:gd name="connsiteY6" fmla="*/ 655092 h 1719618"/>
                <a:gd name="connsiteX7" fmla="*/ 1187355 w 1835623"/>
                <a:gd name="connsiteY7" fmla="*/ 307074 h 1719618"/>
                <a:gd name="connsiteX8" fmla="*/ 607325 w 1835623"/>
                <a:gd name="connsiteY8" fmla="*/ 225188 h 1719618"/>
                <a:gd name="connsiteX9" fmla="*/ 545910 w 1835623"/>
                <a:gd name="connsiteY9" fmla="*/ 6823 h 1719618"/>
                <a:gd name="connsiteX10" fmla="*/ 334370 w 1835623"/>
                <a:gd name="connsiteY10" fmla="*/ 150125 h 1719618"/>
                <a:gd name="connsiteX11" fmla="*/ 0 w 1835623"/>
                <a:gd name="connsiteY11" fmla="*/ 0 h 1719618"/>
                <a:gd name="connsiteX0" fmla="*/ 0 w 1835623"/>
                <a:gd name="connsiteY0" fmla="*/ 0 h 1719618"/>
                <a:gd name="connsiteX1" fmla="*/ 20471 w 1835623"/>
                <a:gd name="connsiteY1" fmla="*/ 996286 h 1719618"/>
                <a:gd name="connsiteX2" fmla="*/ 1835623 w 1835623"/>
                <a:gd name="connsiteY2" fmla="*/ 1719618 h 1719618"/>
                <a:gd name="connsiteX3" fmla="*/ 1630411 w 1835623"/>
                <a:gd name="connsiteY3" fmla="*/ 1262418 h 1719618"/>
                <a:gd name="connsiteX4" fmla="*/ 1780125 w 1835623"/>
                <a:gd name="connsiteY4" fmla="*/ 1070790 h 1719618"/>
                <a:gd name="connsiteX5" fmla="*/ 1692322 w 1835623"/>
                <a:gd name="connsiteY5" fmla="*/ 784746 h 1719618"/>
                <a:gd name="connsiteX6" fmla="*/ 1733265 w 1835623"/>
                <a:gd name="connsiteY6" fmla="*/ 655092 h 1719618"/>
                <a:gd name="connsiteX7" fmla="*/ 1187355 w 1835623"/>
                <a:gd name="connsiteY7" fmla="*/ 307074 h 1719618"/>
                <a:gd name="connsiteX8" fmla="*/ 607325 w 1835623"/>
                <a:gd name="connsiteY8" fmla="*/ 225188 h 1719618"/>
                <a:gd name="connsiteX9" fmla="*/ 545910 w 1835623"/>
                <a:gd name="connsiteY9" fmla="*/ 6823 h 1719618"/>
                <a:gd name="connsiteX10" fmla="*/ 334370 w 1835623"/>
                <a:gd name="connsiteY10" fmla="*/ 150125 h 1719618"/>
                <a:gd name="connsiteX11" fmla="*/ 0 w 1835623"/>
                <a:gd name="connsiteY11" fmla="*/ 0 h 171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5623" h="1719618">
                  <a:moveTo>
                    <a:pt x="0" y="0"/>
                  </a:moveTo>
                  <a:lnTo>
                    <a:pt x="20471" y="996286"/>
                  </a:lnTo>
                  <a:lnTo>
                    <a:pt x="1835623" y="1719618"/>
                  </a:lnTo>
                  <a:lnTo>
                    <a:pt x="1630411" y="1262418"/>
                  </a:lnTo>
                  <a:lnTo>
                    <a:pt x="1780125" y="1070790"/>
                  </a:lnTo>
                  <a:lnTo>
                    <a:pt x="1692322" y="784746"/>
                  </a:lnTo>
                  <a:lnTo>
                    <a:pt x="1733265" y="655092"/>
                  </a:lnTo>
                  <a:lnTo>
                    <a:pt x="1187355" y="307074"/>
                  </a:lnTo>
                  <a:lnTo>
                    <a:pt x="607325" y="225188"/>
                  </a:lnTo>
                  <a:lnTo>
                    <a:pt x="545910" y="6823"/>
                  </a:lnTo>
                  <a:lnTo>
                    <a:pt x="334370" y="150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7" name="BlokTextu 266"/>
            <p:cNvSpPr txBox="1"/>
            <p:nvPr/>
          </p:nvSpPr>
          <p:spPr>
            <a:xfrm>
              <a:off x="7604368" y="318779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rgbClr val="7030A0"/>
                  </a:solidFill>
                  <a:sym typeface="Symbol"/>
                </a:rPr>
                <a:t>´</a:t>
              </a:r>
              <a:endParaRPr lang="sk-SK" sz="12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52" name="Skupina 351"/>
          <p:cNvGrpSpPr/>
          <p:nvPr/>
        </p:nvGrpSpPr>
        <p:grpSpPr>
          <a:xfrm>
            <a:off x="6320314" y="3633530"/>
            <a:ext cx="2212126" cy="3183980"/>
            <a:chOff x="6320314" y="3612386"/>
            <a:chExt cx="2212126" cy="3183980"/>
          </a:xfrm>
        </p:grpSpPr>
        <p:cxnSp>
          <p:nvCxnSpPr>
            <p:cNvPr id="255" name="Rovná spojnica 254"/>
            <p:cNvCxnSpPr/>
            <p:nvPr/>
          </p:nvCxnSpPr>
          <p:spPr>
            <a:xfrm>
              <a:off x="6628362" y="5932451"/>
              <a:ext cx="1904078" cy="734036"/>
            </a:xfrm>
            <a:prstGeom prst="line">
              <a:avLst/>
            </a:prstGeom>
            <a:ln w="12700">
              <a:solidFill>
                <a:srgbClr val="7030A0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Rovná spojnica 262"/>
            <p:cNvCxnSpPr/>
            <p:nvPr/>
          </p:nvCxnSpPr>
          <p:spPr>
            <a:xfrm>
              <a:off x="6623519" y="3642490"/>
              <a:ext cx="13306" cy="2872282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Voľná forma 263"/>
            <p:cNvSpPr/>
            <p:nvPr/>
          </p:nvSpPr>
          <p:spPr>
            <a:xfrm>
              <a:off x="6635936" y="3612386"/>
              <a:ext cx="1883391" cy="3074196"/>
            </a:xfrm>
            <a:custGeom>
              <a:avLst/>
              <a:gdLst>
                <a:gd name="connsiteX0" fmla="*/ 0 w 1828800"/>
                <a:gd name="connsiteY0" fmla="*/ 10049 h 2924071"/>
                <a:gd name="connsiteX1" fmla="*/ 321547 w 1828800"/>
                <a:gd name="connsiteY1" fmla="*/ 130629 h 2924071"/>
                <a:gd name="connsiteX2" fmla="*/ 542611 w 1828800"/>
                <a:gd name="connsiteY2" fmla="*/ 0 h 2924071"/>
                <a:gd name="connsiteX3" fmla="*/ 597877 w 1828800"/>
                <a:gd name="connsiteY3" fmla="*/ 216040 h 2924071"/>
                <a:gd name="connsiteX4" fmla="*/ 1733341 w 1828800"/>
                <a:gd name="connsiteY4" fmla="*/ 648119 h 2924071"/>
                <a:gd name="connsiteX5" fmla="*/ 1688123 w 1828800"/>
                <a:gd name="connsiteY5" fmla="*/ 793820 h 2924071"/>
                <a:gd name="connsiteX6" fmla="*/ 1798655 w 1828800"/>
                <a:gd name="connsiteY6" fmla="*/ 1055077 h 2924071"/>
                <a:gd name="connsiteX7" fmla="*/ 1642905 w 1828800"/>
                <a:gd name="connsiteY7" fmla="*/ 1271117 h 2924071"/>
                <a:gd name="connsiteX8" fmla="*/ 1823776 w 1828800"/>
                <a:gd name="connsiteY8" fmla="*/ 1718269 h 2924071"/>
                <a:gd name="connsiteX9" fmla="*/ 1657978 w 1828800"/>
                <a:gd name="connsiteY9" fmla="*/ 1894115 h 2924071"/>
                <a:gd name="connsiteX10" fmla="*/ 1818752 w 1828800"/>
                <a:gd name="connsiteY10" fmla="*/ 2346291 h 2924071"/>
                <a:gd name="connsiteX11" fmla="*/ 1663002 w 1828800"/>
                <a:gd name="connsiteY11" fmla="*/ 2778370 h 2924071"/>
                <a:gd name="connsiteX12" fmla="*/ 1828800 w 1828800"/>
                <a:gd name="connsiteY12" fmla="*/ 2924071 h 2924071"/>
                <a:gd name="connsiteX13" fmla="*/ 1828800 w 1828800"/>
                <a:gd name="connsiteY13" fmla="*/ 2924071 h 2924071"/>
                <a:gd name="connsiteX0" fmla="*/ 0 w 1828800"/>
                <a:gd name="connsiteY0" fmla="*/ 10049 h 2924071"/>
                <a:gd name="connsiteX1" fmla="*/ 321547 w 1828800"/>
                <a:gd name="connsiteY1" fmla="*/ 130629 h 2924071"/>
                <a:gd name="connsiteX2" fmla="*/ 542611 w 1828800"/>
                <a:gd name="connsiteY2" fmla="*/ 0 h 2924071"/>
                <a:gd name="connsiteX3" fmla="*/ 597877 w 1828800"/>
                <a:gd name="connsiteY3" fmla="*/ 216040 h 2924071"/>
                <a:gd name="connsiteX4" fmla="*/ 1180681 w 1828800"/>
                <a:gd name="connsiteY4" fmla="*/ 316523 h 2924071"/>
                <a:gd name="connsiteX5" fmla="*/ 1733341 w 1828800"/>
                <a:gd name="connsiteY5" fmla="*/ 648119 h 2924071"/>
                <a:gd name="connsiteX6" fmla="*/ 1688123 w 1828800"/>
                <a:gd name="connsiteY6" fmla="*/ 793820 h 2924071"/>
                <a:gd name="connsiteX7" fmla="*/ 1798655 w 1828800"/>
                <a:gd name="connsiteY7" fmla="*/ 1055077 h 2924071"/>
                <a:gd name="connsiteX8" fmla="*/ 1642905 w 1828800"/>
                <a:gd name="connsiteY8" fmla="*/ 1271117 h 2924071"/>
                <a:gd name="connsiteX9" fmla="*/ 1823776 w 1828800"/>
                <a:gd name="connsiteY9" fmla="*/ 1718269 h 2924071"/>
                <a:gd name="connsiteX10" fmla="*/ 1657978 w 1828800"/>
                <a:gd name="connsiteY10" fmla="*/ 1894115 h 2924071"/>
                <a:gd name="connsiteX11" fmla="*/ 1818752 w 1828800"/>
                <a:gd name="connsiteY11" fmla="*/ 2346291 h 2924071"/>
                <a:gd name="connsiteX12" fmla="*/ 1663002 w 1828800"/>
                <a:gd name="connsiteY12" fmla="*/ 2778370 h 2924071"/>
                <a:gd name="connsiteX13" fmla="*/ 1828800 w 1828800"/>
                <a:gd name="connsiteY13" fmla="*/ 2924071 h 2924071"/>
                <a:gd name="connsiteX14" fmla="*/ 1828800 w 1828800"/>
                <a:gd name="connsiteY14" fmla="*/ 2924071 h 2924071"/>
                <a:gd name="connsiteX0" fmla="*/ 0 w 1883391"/>
                <a:gd name="connsiteY0" fmla="*/ 10049 h 3074196"/>
                <a:gd name="connsiteX1" fmla="*/ 321547 w 1883391"/>
                <a:gd name="connsiteY1" fmla="*/ 130629 h 3074196"/>
                <a:gd name="connsiteX2" fmla="*/ 542611 w 1883391"/>
                <a:gd name="connsiteY2" fmla="*/ 0 h 3074196"/>
                <a:gd name="connsiteX3" fmla="*/ 597877 w 1883391"/>
                <a:gd name="connsiteY3" fmla="*/ 216040 h 3074196"/>
                <a:gd name="connsiteX4" fmla="*/ 1180681 w 1883391"/>
                <a:gd name="connsiteY4" fmla="*/ 316523 h 3074196"/>
                <a:gd name="connsiteX5" fmla="*/ 1733341 w 1883391"/>
                <a:gd name="connsiteY5" fmla="*/ 648119 h 3074196"/>
                <a:gd name="connsiteX6" fmla="*/ 1688123 w 1883391"/>
                <a:gd name="connsiteY6" fmla="*/ 793820 h 3074196"/>
                <a:gd name="connsiteX7" fmla="*/ 1798655 w 1883391"/>
                <a:gd name="connsiteY7" fmla="*/ 1055077 h 3074196"/>
                <a:gd name="connsiteX8" fmla="*/ 1642905 w 1883391"/>
                <a:gd name="connsiteY8" fmla="*/ 1271117 h 3074196"/>
                <a:gd name="connsiteX9" fmla="*/ 1823776 w 1883391"/>
                <a:gd name="connsiteY9" fmla="*/ 1718269 h 3074196"/>
                <a:gd name="connsiteX10" fmla="*/ 1657978 w 1883391"/>
                <a:gd name="connsiteY10" fmla="*/ 1894115 h 3074196"/>
                <a:gd name="connsiteX11" fmla="*/ 1818752 w 1883391"/>
                <a:gd name="connsiteY11" fmla="*/ 2346291 h 3074196"/>
                <a:gd name="connsiteX12" fmla="*/ 1663002 w 1883391"/>
                <a:gd name="connsiteY12" fmla="*/ 2778370 h 3074196"/>
                <a:gd name="connsiteX13" fmla="*/ 1828800 w 1883391"/>
                <a:gd name="connsiteY13" fmla="*/ 2924071 h 3074196"/>
                <a:gd name="connsiteX14" fmla="*/ 1883391 w 1883391"/>
                <a:gd name="connsiteY14" fmla="*/ 3074196 h 30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3391" h="3074196">
                  <a:moveTo>
                    <a:pt x="0" y="10049"/>
                  </a:moveTo>
                  <a:lnTo>
                    <a:pt x="321547" y="130629"/>
                  </a:lnTo>
                  <a:lnTo>
                    <a:pt x="542611" y="0"/>
                  </a:lnTo>
                  <a:lnTo>
                    <a:pt x="597877" y="216040"/>
                  </a:lnTo>
                  <a:lnTo>
                    <a:pt x="1180681" y="316523"/>
                  </a:lnTo>
                  <a:lnTo>
                    <a:pt x="1733341" y="648119"/>
                  </a:lnTo>
                  <a:lnTo>
                    <a:pt x="1688123" y="793820"/>
                  </a:lnTo>
                  <a:lnTo>
                    <a:pt x="1798655" y="1055077"/>
                  </a:lnTo>
                  <a:lnTo>
                    <a:pt x="1642905" y="1271117"/>
                  </a:lnTo>
                  <a:lnTo>
                    <a:pt x="1823776" y="1718269"/>
                  </a:lnTo>
                  <a:lnTo>
                    <a:pt x="1657978" y="1894115"/>
                  </a:lnTo>
                  <a:lnTo>
                    <a:pt x="1818752" y="2346291"/>
                  </a:lnTo>
                  <a:lnTo>
                    <a:pt x="1663002" y="2778370"/>
                  </a:lnTo>
                  <a:lnTo>
                    <a:pt x="1828800" y="2924071"/>
                  </a:lnTo>
                  <a:lnTo>
                    <a:pt x="1883391" y="3074196"/>
                  </a:lnTo>
                </a:path>
              </a:pathLst>
            </a:cu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5" name="BlokTextu 264"/>
            <p:cNvSpPr txBox="1"/>
            <p:nvPr/>
          </p:nvSpPr>
          <p:spPr>
            <a:xfrm>
              <a:off x="8099772" y="651936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rgbClr val="7030A0"/>
                  </a:solidFill>
                </a:rPr>
                <a:t>s</a:t>
              </a:r>
              <a:endParaRPr lang="sk-SK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280" name="BlokTextu 279"/>
            <p:cNvSpPr txBox="1"/>
            <p:nvPr/>
          </p:nvSpPr>
          <p:spPr>
            <a:xfrm>
              <a:off x="6925716" y="366324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rgbClr val="7030A0"/>
                  </a:solidFill>
                  <a:sym typeface="Symbol"/>
                </a:rPr>
                <a:t></a:t>
              </a:r>
              <a:endParaRPr lang="sk-SK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281" name="Text Box 94"/>
            <p:cNvSpPr txBox="1">
              <a:spLocks noChangeArrowheads="1"/>
            </p:cNvSpPr>
            <p:nvPr/>
          </p:nvSpPr>
          <p:spPr bwMode="auto">
            <a:xfrm>
              <a:off x="6320314" y="4285336"/>
              <a:ext cx="3930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200" dirty="0" smtClean="0">
                  <a:solidFill>
                    <a:srgbClr val="7030A0"/>
                  </a:solidFill>
                </a:rPr>
                <a:t> </a:t>
              </a:r>
              <a:r>
                <a:rPr lang="sk-SK" sz="1200" b="1" dirty="0" smtClean="0">
                  <a:solidFill>
                    <a:srgbClr val="7030A0"/>
                  </a:solidFill>
                </a:rPr>
                <a:t>p</a:t>
              </a:r>
              <a:r>
                <a:rPr lang="sk-SK" sz="1200" b="1" baseline="30000" dirty="0" smtClean="0">
                  <a:solidFill>
                    <a:srgbClr val="7030A0"/>
                  </a:solidFill>
                  <a:sym typeface="Symbol" pitchFamily="18" charset="2"/>
                </a:rPr>
                <a:t></a:t>
              </a:r>
              <a:endParaRPr lang="sk-SK" sz="1200" b="1" dirty="0">
                <a:solidFill>
                  <a:srgbClr val="7030A0"/>
                </a:solidFill>
                <a:sym typeface="Symbol" pitchFamily="18" charset="2"/>
              </a:endParaRPr>
            </a:p>
          </p:txBody>
        </p:sp>
        <p:sp>
          <p:nvSpPr>
            <p:cNvPr id="282" name="Text Box 6"/>
            <p:cNvSpPr txBox="1">
              <a:spLocks noChangeArrowheads="1"/>
            </p:cNvSpPr>
            <p:nvPr/>
          </p:nvSpPr>
          <p:spPr bwMode="auto">
            <a:xfrm>
              <a:off x="6383532" y="5701759"/>
              <a:ext cx="3449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200" b="1" dirty="0" err="1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P</a:t>
              </a:r>
              <a:r>
                <a:rPr lang="sk-SK" sz="1200" b="1" baseline="30000" dirty="0" err="1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354" name="Skupina 353"/>
          <p:cNvGrpSpPr/>
          <p:nvPr/>
        </p:nvGrpSpPr>
        <p:grpSpPr>
          <a:xfrm>
            <a:off x="7059946" y="4769893"/>
            <a:ext cx="2056758" cy="1501128"/>
            <a:chOff x="7059946" y="4769893"/>
            <a:chExt cx="2056758" cy="1501128"/>
          </a:xfrm>
        </p:grpSpPr>
        <p:cxnSp>
          <p:nvCxnSpPr>
            <p:cNvPr id="247" name="Rovná spojnica 246"/>
            <p:cNvCxnSpPr/>
            <p:nvPr/>
          </p:nvCxnSpPr>
          <p:spPr>
            <a:xfrm>
              <a:off x="7308376" y="5393035"/>
              <a:ext cx="1793304" cy="691332"/>
            </a:xfrm>
            <a:prstGeom prst="line">
              <a:avLst/>
            </a:prstGeom>
            <a:ln w="19050">
              <a:solidFill>
                <a:srgbClr val="7030A0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BlokTextu 237"/>
            <p:cNvSpPr txBox="1"/>
            <p:nvPr/>
          </p:nvSpPr>
          <p:spPr>
            <a:xfrm>
              <a:off x="8664928" y="5994022"/>
              <a:ext cx="3914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rgbClr val="7030A0"/>
                  </a:solidFill>
                </a:rPr>
                <a:t>s</a:t>
              </a:r>
              <a:r>
                <a:rPr lang="sk-SK" sz="1200" b="1" baseline="30000" dirty="0" smtClean="0">
                  <a:solidFill>
                    <a:srgbClr val="7030A0"/>
                  </a:solidFill>
                  <a:sym typeface="Symbol"/>
                </a:rPr>
                <a:t></a:t>
              </a:r>
              <a:r>
                <a:rPr lang="sk-SK" sz="1200" b="1" dirty="0" smtClean="0">
                  <a:solidFill>
                    <a:srgbClr val="7030A0"/>
                  </a:solidFill>
                </a:rPr>
                <a:t>´</a:t>
              </a:r>
              <a:endParaRPr lang="sk-SK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279" name="Voľná forma 278"/>
            <p:cNvSpPr/>
            <p:nvPr/>
          </p:nvSpPr>
          <p:spPr>
            <a:xfrm>
              <a:off x="7294728" y="4769893"/>
              <a:ext cx="1821976" cy="1303361"/>
            </a:xfrm>
            <a:custGeom>
              <a:avLst/>
              <a:gdLst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409432 h 1303361"/>
                <a:gd name="connsiteX8" fmla="*/ 702860 w 1821976"/>
                <a:gd name="connsiteY8" fmla="*/ 655092 h 1303361"/>
                <a:gd name="connsiteX9" fmla="*/ 1473959 w 1821976"/>
                <a:gd name="connsiteY9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409432 h 1303361"/>
                <a:gd name="connsiteX8" fmla="*/ 659591 w 1821976"/>
                <a:gd name="connsiteY8" fmla="*/ 655092 h 1303361"/>
                <a:gd name="connsiteX9" fmla="*/ 1473959 w 1821976"/>
                <a:gd name="connsiteY9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376864 h 1303361"/>
                <a:gd name="connsiteX8" fmla="*/ 659591 w 1821976"/>
                <a:gd name="connsiteY8" fmla="*/ 655092 h 1303361"/>
                <a:gd name="connsiteX9" fmla="*/ 1473959 w 1821976"/>
                <a:gd name="connsiteY9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376864 h 1303361"/>
                <a:gd name="connsiteX8" fmla="*/ 659591 w 1821976"/>
                <a:gd name="connsiteY8" fmla="*/ 655092 h 1303361"/>
                <a:gd name="connsiteX9" fmla="*/ 1473959 w 1821976"/>
                <a:gd name="connsiteY9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376864 h 1303361"/>
                <a:gd name="connsiteX8" fmla="*/ 689653 w 1821976"/>
                <a:gd name="connsiteY8" fmla="*/ 655092 h 1303361"/>
                <a:gd name="connsiteX9" fmla="*/ 1473959 w 1821976"/>
                <a:gd name="connsiteY9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376864 h 1303361"/>
                <a:gd name="connsiteX8" fmla="*/ 689653 w 1821976"/>
                <a:gd name="connsiteY8" fmla="*/ 655092 h 1303361"/>
                <a:gd name="connsiteX9" fmla="*/ 661805 w 1821976"/>
                <a:gd name="connsiteY9" fmla="*/ 656382 h 1303361"/>
                <a:gd name="connsiteX10" fmla="*/ 1473959 w 1821976"/>
                <a:gd name="connsiteY10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376864 h 1303361"/>
                <a:gd name="connsiteX8" fmla="*/ 689653 w 1821976"/>
                <a:gd name="connsiteY8" fmla="*/ 655092 h 1303361"/>
                <a:gd name="connsiteX9" fmla="*/ 1473959 w 1821976"/>
                <a:gd name="connsiteY9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376864 h 1303361"/>
                <a:gd name="connsiteX8" fmla="*/ 689653 w 1821976"/>
                <a:gd name="connsiteY8" fmla="*/ 655092 h 1303361"/>
                <a:gd name="connsiteX9" fmla="*/ 1473959 w 1821976"/>
                <a:gd name="connsiteY9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376864 h 1303361"/>
                <a:gd name="connsiteX8" fmla="*/ 649570 w 1821976"/>
                <a:gd name="connsiteY8" fmla="*/ 655092 h 1303361"/>
                <a:gd name="connsiteX9" fmla="*/ 1473959 w 1821976"/>
                <a:gd name="connsiteY9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376864 h 1303361"/>
                <a:gd name="connsiteX8" fmla="*/ 649570 w 1821976"/>
                <a:gd name="connsiteY8" fmla="*/ 655092 h 1303361"/>
                <a:gd name="connsiteX9" fmla="*/ 1473959 w 1821976"/>
                <a:gd name="connsiteY9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376864 h 1303361"/>
                <a:gd name="connsiteX8" fmla="*/ 1473959 w 1821976"/>
                <a:gd name="connsiteY8" fmla="*/ 0 h 1303361"/>
                <a:gd name="connsiteX0" fmla="*/ 1473959 w 1821976"/>
                <a:gd name="connsiteY0" fmla="*/ 0 h 1303361"/>
                <a:gd name="connsiteX1" fmla="*/ 1821976 w 1821976"/>
                <a:gd name="connsiteY1" fmla="*/ 95534 h 1303361"/>
                <a:gd name="connsiteX2" fmla="*/ 1644556 w 1821976"/>
                <a:gd name="connsiteY2" fmla="*/ 286603 h 1303361"/>
                <a:gd name="connsiteX3" fmla="*/ 1801505 w 1821976"/>
                <a:gd name="connsiteY3" fmla="*/ 750626 h 1303361"/>
                <a:gd name="connsiteX4" fmla="*/ 1644556 w 1821976"/>
                <a:gd name="connsiteY4" fmla="*/ 1166883 h 1303361"/>
                <a:gd name="connsiteX5" fmla="*/ 1808329 w 1821976"/>
                <a:gd name="connsiteY5" fmla="*/ 1303361 h 1303361"/>
                <a:gd name="connsiteX6" fmla="*/ 13648 w 1821976"/>
                <a:gd name="connsiteY6" fmla="*/ 600501 h 1303361"/>
                <a:gd name="connsiteX7" fmla="*/ 0 w 1821976"/>
                <a:gd name="connsiteY7" fmla="*/ 376864 h 1303361"/>
                <a:gd name="connsiteX8" fmla="*/ 681846 w 1821976"/>
                <a:gd name="connsiteY8" fmla="*/ 626320 h 1303361"/>
                <a:gd name="connsiteX9" fmla="*/ 1473959 w 1821976"/>
                <a:gd name="connsiteY9" fmla="*/ 0 h 130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1976" h="1303361">
                  <a:moveTo>
                    <a:pt x="1473959" y="0"/>
                  </a:moveTo>
                  <a:lnTo>
                    <a:pt x="1821976" y="95534"/>
                  </a:lnTo>
                  <a:lnTo>
                    <a:pt x="1644556" y="286603"/>
                  </a:lnTo>
                  <a:lnTo>
                    <a:pt x="1801505" y="750626"/>
                  </a:lnTo>
                  <a:lnTo>
                    <a:pt x="1644556" y="1166883"/>
                  </a:lnTo>
                  <a:lnTo>
                    <a:pt x="1808329" y="1303361"/>
                  </a:lnTo>
                  <a:lnTo>
                    <a:pt x="13648" y="600501"/>
                  </a:lnTo>
                  <a:lnTo>
                    <a:pt x="0" y="376864"/>
                  </a:lnTo>
                  <a:lnTo>
                    <a:pt x="681846" y="626320"/>
                  </a:lnTo>
                  <a:lnTo>
                    <a:pt x="1473959" y="0"/>
                  </a:lnTo>
                  <a:close/>
                </a:path>
              </a:pathLst>
            </a:cu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50" name="BlokTextu 349"/>
            <p:cNvSpPr txBox="1"/>
            <p:nvPr/>
          </p:nvSpPr>
          <p:spPr>
            <a:xfrm>
              <a:off x="7059946" y="5193728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rgbClr val="7030A0"/>
                  </a:solidFill>
                  <a:sym typeface="Symbol"/>
                </a:rPr>
                <a:t></a:t>
              </a:r>
              <a:endParaRPr lang="sk-SK" sz="12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58" name="Text Box 48"/>
          <p:cNvSpPr txBox="1">
            <a:spLocks noChangeArrowheads="1"/>
          </p:cNvSpPr>
          <p:nvPr/>
        </p:nvSpPr>
        <p:spPr bwMode="auto">
          <a:xfrm>
            <a:off x="1130643" y="1132945"/>
            <a:ext cx="4379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baseline="30000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13" grpId="0"/>
      <p:bldP spid="215" grpId="0" animBg="1"/>
      <p:bldP spid="151" grpId="0" animBg="1"/>
      <p:bldP spid="152" grpId="0" animBg="1"/>
      <p:bldP spid="214" grpId="0" animBg="1"/>
      <p:bldP spid="153" grpId="0"/>
      <p:bldP spid="155" grpId="0"/>
      <p:bldP spid="156" grpId="0"/>
      <p:bldP spid="228" grpId="0" animBg="1"/>
      <p:bldP spid="229" grpId="0" animBg="1"/>
      <p:bldP spid="230" grpId="0" animBg="1"/>
      <p:bldP spid="231" grpId="0"/>
      <p:bldP spid="232" grpId="0"/>
      <p:bldP spid="235" grpId="0"/>
      <p:bldP spid="237" grpId="0" animBg="1"/>
      <p:bldP spid="254" grpId="0" animBg="1"/>
      <p:bldP spid="256" grpId="0"/>
      <p:bldP spid="257" grpId="0"/>
      <p:bldP spid="253" grpId="0" animBg="1"/>
      <p:bldP spid="2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921574" y="2253163"/>
            <a:ext cx="3356134" cy="1838801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Freeform 5"/>
          <p:cNvSpPr>
            <a:spLocks/>
          </p:cNvSpPr>
          <p:nvPr/>
        </p:nvSpPr>
        <p:spPr bwMode="auto">
          <a:xfrm>
            <a:off x="3281869" y="1725953"/>
            <a:ext cx="2573179" cy="2577465"/>
          </a:xfrm>
          <a:custGeom>
            <a:avLst/>
            <a:gdLst>
              <a:gd name="T0" fmla="*/ 1133440984 w 7205"/>
              <a:gd name="T1" fmla="*/ 532983463 h 7213"/>
              <a:gd name="T2" fmla="*/ 1124465712 w 7205"/>
              <a:gd name="T3" fmla="*/ 462045525 h 7213"/>
              <a:gd name="T4" fmla="*/ 1106671515 w 7205"/>
              <a:gd name="T5" fmla="*/ 392840964 h 7213"/>
              <a:gd name="T6" fmla="*/ 1080690130 w 7205"/>
              <a:gd name="T7" fmla="*/ 326474146 h 7213"/>
              <a:gd name="T8" fmla="*/ 1046204896 w 7205"/>
              <a:gd name="T9" fmla="*/ 263890723 h 7213"/>
              <a:gd name="T10" fmla="*/ 1004476111 w 7205"/>
              <a:gd name="T11" fmla="*/ 206194017 h 7213"/>
              <a:gd name="T12" fmla="*/ 955661710 w 7205"/>
              <a:gd name="T13" fmla="*/ 154172651 h 7213"/>
              <a:gd name="T14" fmla="*/ 900706125 w 7205"/>
              <a:gd name="T15" fmla="*/ 108614698 h 7213"/>
              <a:gd name="T16" fmla="*/ 840553787 w 7205"/>
              <a:gd name="T17" fmla="*/ 70307861 h 7213"/>
              <a:gd name="T18" fmla="*/ 776150516 w 7205"/>
              <a:gd name="T19" fmla="*/ 40040698 h 7213"/>
              <a:gd name="T20" fmla="*/ 708282809 w 7205"/>
              <a:gd name="T21" fmla="*/ 17813601 h 7213"/>
              <a:gd name="T22" fmla="*/ 638367512 w 7205"/>
              <a:gd name="T23" fmla="*/ 4571520 h 7213"/>
              <a:gd name="T24" fmla="*/ 567350245 w 7205"/>
              <a:gd name="T25" fmla="*/ 0 h 7213"/>
              <a:gd name="T26" fmla="*/ 496333376 w 7205"/>
              <a:gd name="T27" fmla="*/ 4571520 h 7213"/>
              <a:gd name="T28" fmla="*/ 426260937 w 7205"/>
              <a:gd name="T29" fmla="*/ 17813601 h 7213"/>
              <a:gd name="T30" fmla="*/ 358550272 w 7205"/>
              <a:gd name="T31" fmla="*/ 40040698 h 7213"/>
              <a:gd name="T32" fmla="*/ 293989265 w 7205"/>
              <a:gd name="T33" fmla="*/ 70307861 h 7213"/>
              <a:gd name="T34" fmla="*/ 233837324 w 7205"/>
              <a:gd name="T35" fmla="*/ 108614698 h 7213"/>
              <a:gd name="T36" fmla="*/ 179038830 w 7205"/>
              <a:gd name="T37" fmla="*/ 154172651 h 7213"/>
              <a:gd name="T38" fmla="*/ 130381967 w 7205"/>
              <a:gd name="T39" fmla="*/ 206194017 h 7213"/>
              <a:gd name="T40" fmla="*/ 88496016 w 7205"/>
              <a:gd name="T41" fmla="*/ 263890723 h 7213"/>
              <a:gd name="T42" fmla="*/ 54168319 w 7205"/>
              <a:gd name="T43" fmla="*/ 326474146 h 7213"/>
              <a:gd name="T44" fmla="*/ 27871450 w 7205"/>
              <a:gd name="T45" fmla="*/ 392840964 h 7213"/>
              <a:gd name="T46" fmla="*/ 10235178 w 7205"/>
              <a:gd name="T47" fmla="*/ 462045525 h 7213"/>
              <a:gd name="T48" fmla="*/ 1259904 w 7205"/>
              <a:gd name="T49" fmla="*/ 532983463 h 7213"/>
              <a:gd name="T50" fmla="*/ 1259904 w 7205"/>
              <a:gd name="T51" fmla="*/ 604237445 h 7213"/>
              <a:gd name="T52" fmla="*/ 10235178 w 7205"/>
              <a:gd name="T53" fmla="*/ 675018156 h 7213"/>
              <a:gd name="T54" fmla="*/ 27871450 w 7205"/>
              <a:gd name="T55" fmla="*/ 744222221 h 7213"/>
              <a:gd name="T56" fmla="*/ 54168319 w 7205"/>
              <a:gd name="T57" fmla="*/ 810746663 h 7213"/>
              <a:gd name="T58" fmla="*/ 88496016 w 7205"/>
              <a:gd name="T59" fmla="*/ 873172263 h 7213"/>
              <a:gd name="T60" fmla="*/ 130381967 w 7205"/>
              <a:gd name="T61" fmla="*/ 931026544 h 7213"/>
              <a:gd name="T62" fmla="*/ 179038830 w 7205"/>
              <a:gd name="T63" fmla="*/ 983048307 h 7213"/>
              <a:gd name="T64" fmla="*/ 233837324 w 7205"/>
              <a:gd name="T65" fmla="*/ 1028606260 h 7213"/>
              <a:gd name="T66" fmla="*/ 293989265 w 7205"/>
              <a:gd name="T67" fmla="*/ 1066755448 h 7213"/>
              <a:gd name="T68" fmla="*/ 358550272 w 7205"/>
              <a:gd name="T69" fmla="*/ 1097179826 h 7213"/>
              <a:gd name="T70" fmla="*/ 426260937 w 7205"/>
              <a:gd name="T71" fmla="*/ 1119249689 h 7213"/>
              <a:gd name="T72" fmla="*/ 496333376 w 7205"/>
              <a:gd name="T73" fmla="*/ 1132648993 h 7213"/>
              <a:gd name="T74" fmla="*/ 567350245 w 7205"/>
              <a:gd name="T75" fmla="*/ 1137063284 h 7213"/>
              <a:gd name="T76" fmla="*/ 638367512 w 7205"/>
              <a:gd name="T77" fmla="*/ 1132648993 h 7213"/>
              <a:gd name="T78" fmla="*/ 708282809 w 7205"/>
              <a:gd name="T79" fmla="*/ 1119249689 h 7213"/>
              <a:gd name="T80" fmla="*/ 776150516 w 7205"/>
              <a:gd name="T81" fmla="*/ 1097179826 h 7213"/>
              <a:gd name="T82" fmla="*/ 840553787 w 7205"/>
              <a:gd name="T83" fmla="*/ 1066755448 h 7213"/>
              <a:gd name="T84" fmla="*/ 900706125 w 7205"/>
              <a:gd name="T85" fmla="*/ 1028606260 h 7213"/>
              <a:gd name="T86" fmla="*/ 955661710 w 7205"/>
              <a:gd name="T87" fmla="*/ 983048307 h 7213"/>
              <a:gd name="T88" fmla="*/ 1004476111 w 7205"/>
              <a:gd name="T89" fmla="*/ 931026544 h 7213"/>
              <a:gd name="T90" fmla="*/ 1046204896 w 7205"/>
              <a:gd name="T91" fmla="*/ 873172263 h 7213"/>
              <a:gd name="T92" fmla="*/ 1080690130 w 7205"/>
              <a:gd name="T93" fmla="*/ 810746663 h 7213"/>
              <a:gd name="T94" fmla="*/ 1106671515 w 7205"/>
              <a:gd name="T95" fmla="*/ 744222221 h 7213"/>
              <a:gd name="T96" fmla="*/ 1124465712 w 7205"/>
              <a:gd name="T97" fmla="*/ 675018156 h 7213"/>
              <a:gd name="T98" fmla="*/ 1133440984 w 7205"/>
              <a:gd name="T99" fmla="*/ 604237445 h 721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205"/>
              <a:gd name="T151" fmla="*/ 0 h 7213"/>
              <a:gd name="T152" fmla="*/ 7205 w 7205"/>
              <a:gd name="T153" fmla="*/ 7213 h 721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205" h="7213">
                <a:moveTo>
                  <a:pt x="7205" y="3606"/>
                </a:moveTo>
                <a:lnTo>
                  <a:pt x="7198" y="3381"/>
                </a:lnTo>
                <a:lnTo>
                  <a:pt x="7177" y="3155"/>
                </a:lnTo>
                <a:lnTo>
                  <a:pt x="7141" y="2931"/>
                </a:lnTo>
                <a:lnTo>
                  <a:pt x="7092" y="2709"/>
                </a:lnTo>
                <a:lnTo>
                  <a:pt x="7028" y="2492"/>
                </a:lnTo>
                <a:lnTo>
                  <a:pt x="6952" y="2279"/>
                </a:lnTo>
                <a:lnTo>
                  <a:pt x="6863" y="2071"/>
                </a:lnTo>
                <a:lnTo>
                  <a:pt x="6759" y="1869"/>
                </a:lnTo>
                <a:lnTo>
                  <a:pt x="6644" y="1674"/>
                </a:lnTo>
                <a:lnTo>
                  <a:pt x="6517" y="1487"/>
                </a:lnTo>
                <a:lnTo>
                  <a:pt x="6379" y="1308"/>
                </a:lnTo>
                <a:lnTo>
                  <a:pt x="6229" y="1138"/>
                </a:lnTo>
                <a:lnTo>
                  <a:pt x="6069" y="978"/>
                </a:lnTo>
                <a:lnTo>
                  <a:pt x="5899" y="827"/>
                </a:lnTo>
                <a:lnTo>
                  <a:pt x="5720" y="689"/>
                </a:lnTo>
                <a:lnTo>
                  <a:pt x="5533" y="562"/>
                </a:lnTo>
                <a:lnTo>
                  <a:pt x="5338" y="446"/>
                </a:lnTo>
                <a:lnTo>
                  <a:pt x="5136" y="343"/>
                </a:lnTo>
                <a:lnTo>
                  <a:pt x="4929" y="254"/>
                </a:lnTo>
                <a:lnTo>
                  <a:pt x="4716" y="176"/>
                </a:lnTo>
                <a:lnTo>
                  <a:pt x="4498" y="113"/>
                </a:lnTo>
                <a:lnTo>
                  <a:pt x="4278" y="64"/>
                </a:lnTo>
                <a:lnTo>
                  <a:pt x="4054" y="29"/>
                </a:lnTo>
                <a:lnTo>
                  <a:pt x="3829" y="7"/>
                </a:lnTo>
                <a:lnTo>
                  <a:pt x="3603" y="0"/>
                </a:lnTo>
                <a:lnTo>
                  <a:pt x="3377" y="7"/>
                </a:lnTo>
                <a:lnTo>
                  <a:pt x="3152" y="29"/>
                </a:lnTo>
                <a:lnTo>
                  <a:pt x="2928" y="64"/>
                </a:lnTo>
                <a:lnTo>
                  <a:pt x="2707" y="113"/>
                </a:lnTo>
                <a:lnTo>
                  <a:pt x="2490" y="176"/>
                </a:lnTo>
                <a:lnTo>
                  <a:pt x="2277" y="254"/>
                </a:lnTo>
                <a:lnTo>
                  <a:pt x="2069" y="343"/>
                </a:lnTo>
                <a:lnTo>
                  <a:pt x="1867" y="446"/>
                </a:lnTo>
                <a:lnTo>
                  <a:pt x="1672" y="562"/>
                </a:lnTo>
                <a:lnTo>
                  <a:pt x="1485" y="689"/>
                </a:lnTo>
                <a:lnTo>
                  <a:pt x="1306" y="827"/>
                </a:lnTo>
                <a:lnTo>
                  <a:pt x="1137" y="978"/>
                </a:lnTo>
                <a:lnTo>
                  <a:pt x="978" y="1138"/>
                </a:lnTo>
                <a:lnTo>
                  <a:pt x="828" y="1308"/>
                </a:lnTo>
                <a:lnTo>
                  <a:pt x="688" y="1487"/>
                </a:lnTo>
                <a:lnTo>
                  <a:pt x="562" y="1674"/>
                </a:lnTo>
                <a:lnTo>
                  <a:pt x="446" y="1869"/>
                </a:lnTo>
                <a:lnTo>
                  <a:pt x="344" y="2071"/>
                </a:lnTo>
                <a:lnTo>
                  <a:pt x="253" y="2279"/>
                </a:lnTo>
                <a:lnTo>
                  <a:pt x="177" y="2492"/>
                </a:lnTo>
                <a:lnTo>
                  <a:pt x="114" y="2709"/>
                </a:lnTo>
                <a:lnTo>
                  <a:pt x="65" y="2931"/>
                </a:lnTo>
                <a:lnTo>
                  <a:pt x="29" y="3155"/>
                </a:lnTo>
                <a:lnTo>
                  <a:pt x="8" y="3381"/>
                </a:lnTo>
                <a:lnTo>
                  <a:pt x="0" y="3606"/>
                </a:lnTo>
                <a:lnTo>
                  <a:pt x="8" y="3833"/>
                </a:lnTo>
                <a:lnTo>
                  <a:pt x="29" y="4059"/>
                </a:lnTo>
                <a:lnTo>
                  <a:pt x="65" y="4282"/>
                </a:lnTo>
                <a:lnTo>
                  <a:pt x="114" y="4503"/>
                </a:lnTo>
                <a:lnTo>
                  <a:pt x="177" y="4721"/>
                </a:lnTo>
                <a:lnTo>
                  <a:pt x="253" y="4934"/>
                </a:lnTo>
                <a:lnTo>
                  <a:pt x="344" y="5143"/>
                </a:lnTo>
                <a:lnTo>
                  <a:pt x="446" y="5344"/>
                </a:lnTo>
                <a:lnTo>
                  <a:pt x="562" y="5539"/>
                </a:lnTo>
                <a:lnTo>
                  <a:pt x="688" y="5727"/>
                </a:lnTo>
                <a:lnTo>
                  <a:pt x="828" y="5906"/>
                </a:lnTo>
                <a:lnTo>
                  <a:pt x="978" y="6076"/>
                </a:lnTo>
                <a:lnTo>
                  <a:pt x="1137" y="6236"/>
                </a:lnTo>
                <a:lnTo>
                  <a:pt x="1306" y="6385"/>
                </a:lnTo>
                <a:lnTo>
                  <a:pt x="1485" y="6525"/>
                </a:lnTo>
                <a:lnTo>
                  <a:pt x="1672" y="6652"/>
                </a:lnTo>
                <a:lnTo>
                  <a:pt x="1867" y="6767"/>
                </a:lnTo>
                <a:lnTo>
                  <a:pt x="2069" y="6869"/>
                </a:lnTo>
                <a:lnTo>
                  <a:pt x="2277" y="6960"/>
                </a:lnTo>
                <a:lnTo>
                  <a:pt x="2490" y="7036"/>
                </a:lnTo>
                <a:lnTo>
                  <a:pt x="2707" y="7100"/>
                </a:lnTo>
                <a:lnTo>
                  <a:pt x="2928" y="7150"/>
                </a:lnTo>
                <a:lnTo>
                  <a:pt x="3152" y="7185"/>
                </a:lnTo>
                <a:lnTo>
                  <a:pt x="3377" y="7206"/>
                </a:lnTo>
                <a:lnTo>
                  <a:pt x="3603" y="7213"/>
                </a:lnTo>
                <a:lnTo>
                  <a:pt x="3829" y="7206"/>
                </a:lnTo>
                <a:lnTo>
                  <a:pt x="4054" y="7185"/>
                </a:lnTo>
                <a:lnTo>
                  <a:pt x="4278" y="7150"/>
                </a:lnTo>
                <a:lnTo>
                  <a:pt x="4498" y="7100"/>
                </a:lnTo>
                <a:lnTo>
                  <a:pt x="4716" y="7036"/>
                </a:lnTo>
                <a:lnTo>
                  <a:pt x="4929" y="6960"/>
                </a:lnTo>
                <a:lnTo>
                  <a:pt x="5136" y="6869"/>
                </a:lnTo>
                <a:lnTo>
                  <a:pt x="5338" y="6767"/>
                </a:lnTo>
                <a:lnTo>
                  <a:pt x="5533" y="6652"/>
                </a:lnTo>
                <a:lnTo>
                  <a:pt x="5720" y="6525"/>
                </a:lnTo>
                <a:lnTo>
                  <a:pt x="5899" y="6385"/>
                </a:lnTo>
                <a:lnTo>
                  <a:pt x="6069" y="6236"/>
                </a:lnTo>
                <a:lnTo>
                  <a:pt x="6229" y="6076"/>
                </a:lnTo>
                <a:lnTo>
                  <a:pt x="6379" y="5906"/>
                </a:lnTo>
                <a:lnTo>
                  <a:pt x="6517" y="5727"/>
                </a:lnTo>
                <a:lnTo>
                  <a:pt x="6644" y="5539"/>
                </a:lnTo>
                <a:lnTo>
                  <a:pt x="6759" y="5344"/>
                </a:lnTo>
                <a:lnTo>
                  <a:pt x="6863" y="5143"/>
                </a:lnTo>
                <a:lnTo>
                  <a:pt x="6952" y="4934"/>
                </a:lnTo>
                <a:lnTo>
                  <a:pt x="7028" y="4721"/>
                </a:lnTo>
                <a:lnTo>
                  <a:pt x="7092" y="4503"/>
                </a:lnTo>
                <a:lnTo>
                  <a:pt x="7141" y="4282"/>
                </a:lnTo>
                <a:lnTo>
                  <a:pt x="7177" y="4059"/>
                </a:lnTo>
                <a:lnTo>
                  <a:pt x="7198" y="3833"/>
                </a:lnTo>
                <a:lnTo>
                  <a:pt x="7205" y="3606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780128" y="2253163"/>
            <a:ext cx="773239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Line 11"/>
          <p:cNvSpPr>
            <a:spLocks noChangeShapeType="1"/>
          </p:cNvSpPr>
          <p:nvPr/>
        </p:nvSpPr>
        <p:spPr bwMode="auto">
          <a:xfrm>
            <a:off x="570101" y="4091963"/>
            <a:ext cx="810672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Line 55"/>
          <p:cNvSpPr>
            <a:spLocks noChangeShapeType="1"/>
          </p:cNvSpPr>
          <p:nvPr/>
        </p:nvSpPr>
        <p:spPr bwMode="auto">
          <a:xfrm>
            <a:off x="3171855" y="3486173"/>
            <a:ext cx="472916" cy="2586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BlokTextu 5"/>
          <p:cNvSpPr txBox="1">
            <a:spLocks noChangeArrowheads="1"/>
          </p:cNvSpPr>
          <p:nvPr/>
        </p:nvSpPr>
        <p:spPr bwMode="auto">
          <a:xfrm>
            <a:off x="6939493" y="4124578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BlokTextu 7"/>
          <p:cNvSpPr txBox="1">
            <a:spLocks noChangeArrowheads="1"/>
          </p:cNvSpPr>
          <p:nvPr/>
        </p:nvSpPr>
        <p:spPr bwMode="auto">
          <a:xfrm>
            <a:off x="8133904" y="2274593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en-US" sz="1400" b="1" baseline="-2500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en-US" sz="1400" b="1" baseline="3000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BlokTextu 70"/>
          <p:cNvSpPr txBox="1">
            <a:spLocks noChangeArrowheads="1"/>
          </p:cNvSpPr>
          <p:nvPr/>
        </p:nvSpPr>
        <p:spPr bwMode="auto">
          <a:xfrm>
            <a:off x="3546188" y="3712877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ál 18"/>
          <p:cNvSpPr>
            <a:spLocks noChangeAspect="1"/>
          </p:cNvSpPr>
          <p:nvPr/>
        </p:nvSpPr>
        <p:spPr>
          <a:xfrm>
            <a:off x="4537740" y="2981825"/>
            <a:ext cx="64293" cy="642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BlokTextu 23"/>
          <p:cNvSpPr txBox="1">
            <a:spLocks noChangeArrowheads="1"/>
          </p:cNvSpPr>
          <p:nvPr/>
        </p:nvSpPr>
        <p:spPr bwMode="auto">
          <a:xfrm>
            <a:off x="447229" y="1885973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BlokTextu 9"/>
          <p:cNvSpPr txBox="1">
            <a:spLocks noChangeArrowheads="1"/>
          </p:cNvSpPr>
          <p:nvPr/>
        </p:nvSpPr>
        <p:spPr bwMode="auto">
          <a:xfrm>
            <a:off x="3391883" y="1821680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k</a:t>
            </a:r>
            <a:r>
              <a:rPr lang="en-US" sz="1400" b="1" baseline="30000">
                <a:latin typeface="Arial" pitchFamily="34" charset="0"/>
                <a:cs typeface="Arial" pitchFamily="34" charset="0"/>
              </a:rPr>
              <a:t>d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904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zobrazte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pravidelný šesťboký ihlan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ABCDEFV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ktorého podstava leží 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rovine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Dané sú vrcholy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priamke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Výška ihlana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7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BlokTextu 53"/>
          <p:cNvSpPr txBox="1">
            <a:spLocks noChangeArrowheads="1"/>
          </p:cNvSpPr>
          <p:nvPr/>
        </p:nvSpPr>
        <p:spPr bwMode="auto">
          <a:xfrm>
            <a:off x="0" y="7668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BlokTextu 106"/>
          <p:cNvSpPr txBox="1">
            <a:spLocks noChangeArrowheads="1"/>
          </p:cNvSpPr>
          <p:nvPr/>
        </p:nvSpPr>
        <p:spPr bwMode="auto">
          <a:xfrm>
            <a:off x="4014248" y="4142502"/>
            <a:ext cx="46467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BlokTextu 22"/>
          <p:cNvSpPr txBox="1">
            <a:spLocks noChangeArrowheads="1"/>
          </p:cNvSpPr>
          <p:nvPr/>
        </p:nvSpPr>
        <p:spPr bwMode="auto">
          <a:xfrm>
            <a:off x="4524288" y="2750274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1357290" y="2571744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26" name="BlokTextu 69"/>
          <p:cNvSpPr txBox="1">
            <a:spLocks noChangeArrowheads="1"/>
          </p:cNvSpPr>
          <p:nvPr/>
        </p:nvSpPr>
        <p:spPr bwMode="auto">
          <a:xfrm>
            <a:off x="2834649" y="336806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96593" y="6368983"/>
            <a:ext cx="2496397" cy="406543"/>
            <a:chOff x="117701" y="6352884"/>
            <a:chExt cx="2496397" cy="406543"/>
          </a:xfrm>
        </p:grpSpPr>
        <p:pic>
          <p:nvPicPr>
            <p:cNvPr id="28" name="Picture 4" descr="http://studentview.ceskyblog.cz/data/studentview/upload/2007/07/otazni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701" y="6352884"/>
              <a:ext cx="334145" cy="40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BlokTextu 28"/>
            <p:cNvSpPr txBox="1"/>
            <p:nvPr/>
          </p:nvSpPr>
          <p:spPr>
            <a:xfrm>
              <a:off x="390412" y="6467580"/>
              <a:ext cx="2223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dirty="0" smtClean="0"/>
                <a:t>Koľko riešení má daná úloha?</a:t>
              </a:r>
              <a:endParaRPr lang="sk-SK" sz="1200" dirty="0"/>
            </a:p>
          </p:txBody>
        </p:sp>
      </p:grpSp>
      <p:grpSp>
        <p:nvGrpSpPr>
          <p:cNvPr id="30" name="Skupina 15"/>
          <p:cNvGrpSpPr>
            <a:grpSpLocks/>
          </p:cNvGrpSpPr>
          <p:nvPr/>
        </p:nvGrpSpPr>
        <p:grpSpPr bwMode="auto">
          <a:xfrm>
            <a:off x="7000892" y="714356"/>
            <a:ext cx="1913932" cy="393700"/>
            <a:chOff x="2699794" y="4497810"/>
            <a:chExt cx="1912475" cy="393091"/>
          </a:xfrm>
        </p:grpSpPr>
        <p:pic>
          <p:nvPicPr>
            <p:cNvPr id="31" name="Picture 5" descr="mandaly"/>
            <p:cNvPicPr>
              <a:picLocks noChangeAspect="1" noChangeArrowheads="1"/>
            </p:cNvPicPr>
            <p:nvPr/>
          </p:nvPicPr>
          <p:blipFill>
            <a:blip r:embed="rId4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3059821" y="4571245"/>
              <a:ext cx="1552448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Tereňová</a:t>
              </a:r>
              <a:r>
                <a:rPr kumimoji="0" lang="sk-SK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, Mészárosová</a:t>
              </a:r>
              <a:endParaRPr kumimoji="0" lang="sk-S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Zástupný symbol čísla snímky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71"/>
          <p:cNvSpPr>
            <a:spLocks/>
          </p:cNvSpPr>
          <p:nvPr/>
        </p:nvSpPr>
        <p:spPr bwMode="auto">
          <a:xfrm>
            <a:off x="2348900" y="4442002"/>
            <a:ext cx="1885950" cy="2021682"/>
          </a:xfrm>
          <a:custGeom>
            <a:avLst/>
            <a:gdLst>
              <a:gd name="T0" fmla="*/ 476174710 w 5279"/>
              <a:gd name="T1" fmla="*/ 0 h 5659"/>
              <a:gd name="T2" fmla="*/ 60506721 w 5279"/>
              <a:gd name="T3" fmla="*/ 170643565 h 5659"/>
              <a:gd name="T4" fmla="*/ 0 w 5279"/>
              <a:gd name="T5" fmla="*/ 616553561 h 5659"/>
              <a:gd name="T6" fmla="*/ 355634382 w 5279"/>
              <a:gd name="T7" fmla="*/ 891662900 h 5659"/>
              <a:gd name="T8" fmla="*/ 771459885 w 5279"/>
              <a:gd name="T9" fmla="*/ 721177170 h 5659"/>
              <a:gd name="T10" fmla="*/ 831808993 w 5279"/>
              <a:gd name="T11" fmla="*/ 275266827 h 5659"/>
              <a:gd name="T12" fmla="*/ 476174710 w 5279"/>
              <a:gd name="T13" fmla="*/ 0 h 56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79"/>
              <a:gd name="T22" fmla="*/ 0 h 5659"/>
              <a:gd name="T23" fmla="*/ 5279 w 5279"/>
              <a:gd name="T24" fmla="*/ 5659 h 56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79" h="5659">
                <a:moveTo>
                  <a:pt x="3022" y="0"/>
                </a:moveTo>
                <a:lnTo>
                  <a:pt x="384" y="1083"/>
                </a:lnTo>
                <a:lnTo>
                  <a:pt x="0" y="3913"/>
                </a:lnTo>
                <a:lnTo>
                  <a:pt x="2257" y="5659"/>
                </a:lnTo>
                <a:lnTo>
                  <a:pt x="4896" y="4577"/>
                </a:lnTo>
                <a:lnTo>
                  <a:pt x="5279" y="1747"/>
                </a:lnTo>
                <a:lnTo>
                  <a:pt x="3022" y="0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 w="19050">
            <a:noFill/>
            <a:prstDash val="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Voľná forma 105"/>
          <p:cNvSpPr/>
          <p:nvPr/>
        </p:nvSpPr>
        <p:spPr>
          <a:xfrm>
            <a:off x="3180883" y="2968451"/>
            <a:ext cx="1184910" cy="773430"/>
          </a:xfrm>
          <a:custGeom>
            <a:avLst/>
            <a:gdLst>
              <a:gd name="connsiteX0" fmla="*/ 358140 w 1184910"/>
              <a:gd name="connsiteY0" fmla="*/ 140970 h 773430"/>
              <a:gd name="connsiteX1" fmla="*/ 838200 w 1184910"/>
              <a:gd name="connsiteY1" fmla="*/ 0 h 773430"/>
              <a:gd name="connsiteX2" fmla="*/ 1173480 w 1184910"/>
              <a:gd name="connsiteY2" fmla="*/ 83820 h 773430"/>
              <a:gd name="connsiteX3" fmla="*/ 1184910 w 1184910"/>
              <a:gd name="connsiteY3" fmla="*/ 403860 h 773430"/>
              <a:gd name="connsiteX4" fmla="*/ 461010 w 1184910"/>
              <a:gd name="connsiteY4" fmla="*/ 773430 h 773430"/>
              <a:gd name="connsiteX5" fmla="*/ 0 w 1184910"/>
              <a:gd name="connsiteY5" fmla="*/ 521970 h 773430"/>
              <a:gd name="connsiteX6" fmla="*/ 358140 w 1184910"/>
              <a:gd name="connsiteY6" fmla="*/ 140970 h 77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910" h="773430">
                <a:moveTo>
                  <a:pt x="358140" y="140970"/>
                </a:moveTo>
                <a:lnTo>
                  <a:pt x="838200" y="0"/>
                </a:lnTo>
                <a:lnTo>
                  <a:pt x="1173480" y="83820"/>
                </a:lnTo>
                <a:lnTo>
                  <a:pt x="1184910" y="403860"/>
                </a:lnTo>
                <a:lnTo>
                  <a:pt x="461010" y="773430"/>
                </a:lnTo>
                <a:lnTo>
                  <a:pt x="0" y="521970"/>
                </a:lnTo>
                <a:lnTo>
                  <a:pt x="358140" y="140970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BlokTextu 41"/>
          <p:cNvSpPr txBox="1">
            <a:spLocks noChangeArrowheads="1"/>
          </p:cNvSpPr>
          <p:nvPr/>
        </p:nvSpPr>
        <p:spPr bwMode="auto">
          <a:xfrm>
            <a:off x="3071843" y="6453688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o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lúk 55"/>
          <p:cNvSpPr>
            <a:spLocks noChangeAspect="1"/>
          </p:cNvSpPr>
          <p:nvPr/>
        </p:nvSpPr>
        <p:spPr>
          <a:xfrm rot="5400000">
            <a:off x="3884801" y="81462"/>
            <a:ext cx="1475899" cy="1475899"/>
          </a:xfrm>
          <a:prstGeom prst="arc">
            <a:avLst>
              <a:gd name="adj1" fmla="val 18328328"/>
              <a:gd name="adj2" fmla="val 4291754"/>
            </a:avLst>
          </a:prstGeom>
          <a:ln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2" name="Oblúk 71"/>
          <p:cNvSpPr>
            <a:spLocks noChangeAspect="1"/>
          </p:cNvSpPr>
          <p:nvPr/>
        </p:nvSpPr>
        <p:spPr>
          <a:xfrm rot="5400000">
            <a:off x="3531186" y="-223576"/>
            <a:ext cx="2061687" cy="2060258"/>
          </a:xfrm>
          <a:prstGeom prst="arc">
            <a:avLst>
              <a:gd name="adj1" fmla="val 454200"/>
              <a:gd name="adj2" fmla="val 4291754"/>
            </a:avLst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7" name="Line 27"/>
          <p:cNvSpPr>
            <a:spLocks noChangeShapeType="1"/>
          </p:cNvSpPr>
          <p:nvPr/>
        </p:nvSpPr>
        <p:spPr bwMode="auto">
          <a:xfrm flipH="1" flipV="1">
            <a:off x="921574" y="2253163"/>
            <a:ext cx="8008144" cy="1838801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Line 21"/>
          <p:cNvSpPr>
            <a:spLocks noChangeShapeType="1"/>
          </p:cNvSpPr>
          <p:nvPr/>
        </p:nvSpPr>
        <p:spPr bwMode="auto">
          <a:xfrm flipH="1">
            <a:off x="2538919" y="4091963"/>
            <a:ext cx="6390799" cy="2623185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round/>
            <a:headEnd type="oval" w="med" len="med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921574" y="2253163"/>
            <a:ext cx="3356134" cy="1838801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Freeform 5"/>
          <p:cNvSpPr>
            <a:spLocks/>
          </p:cNvSpPr>
          <p:nvPr/>
        </p:nvSpPr>
        <p:spPr bwMode="auto">
          <a:xfrm>
            <a:off x="3281869" y="1725953"/>
            <a:ext cx="2573179" cy="2574000"/>
          </a:xfrm>
          <a:custGeom>
            <a:avLst/>
            <a:gdLst>
              <a:gd name="T0" fmla="*/ 1133440984 w 7205"/>
              <a:gd name="T1" fmla="*/ 532983463 h 7213"/>
              <a:gd name="T2" fmla="*/ 1124465712 w 7205"/>
              <a:gd name="T3" fmla="*/ 462045525 h 7213"/>
              <a:gd name="T4" fmla="*/ 1106671515 w 7205"/>
              <a:gd name="T5" fmla="*/ 392840964 h 7213"/>
              <a:gd name="T6" fmla="*/ 1080690130 w 7205"/>
              <a:gd name="T7" fmla="*/ 326474146 h 7213"/>
              <a:gd name="T8" fmla="*/ 1046204896 w 7205"/>
              <a:gd name="T9" fmla="*/ 263890723 h 7213"/>
              <a:gd name="T10" fmla="*/ 1004476111 w 7205"/>
              <a:gd name="T11" fmla="*/ 206194017 h 7213"/>
              <a:gd name="T12" fmla="*/ 955661710 w 7205"/>
              <a:gd name="T13" fmla="*/ 154172651 h 7213"/>
              <a:gd name="T14" fmla="*/ 900706125 w 7205"/>
              <a:gd name="T15" fmla="*/ 108614698 h 7213"/>
              <a:gd name="T16" fmla="*/ 840553787 w 7205"/>
              <a:gd name="T17" fmla="*/ 70307861 h 7213"/>
              <a:gd name="T18" fmla="*/ 776150516 w 7205"/>
              <a:gd name="T19" fmla="*/ 40040698 h 7213"/>
              <a:gd name="T20" fmla="*/ 708282809 w 7205"/>
              <a:gd name="T21" fmla="*/ 17813601 h 7213"/>
              <a:gd name="T22" fmla="*/ 638367512 w 7205"/>
              <a:gd name="T23" fmla="*/ 4571520 h 7213"/>
              <a:gd name="T24" fmla="*/ 567350245 w 7205"/>
              <a:gd name="T25" fmla="*/ 0 h 7213"/>
              <a:gd name="T26" fmla="*/ 496333376 w 7205"/>
              <a:gd name="T27" fmla="*/ 4571520 h 7213"/>
              <a:gd name="T28" fmla="*/ 426260937 w 7205"/>
              <a:gd name="T29" fmla="*/ 17813601 h 7213"/>
              <a:gd name="T30" fmla="*/ 358550272 w 7205"/>
              <a:gd name="T31" fmla="*/ 40040698 h 7213"/>
              <a:gd name="T32" fmla="*/ 293989265 w 7205"/>
              <a:gd name="T33" fmla="*/ 70307861 h 7213"/>
              <a:gd name="T34" fmla="*/ 233837324 w 7205"/>
              <a:gd name="T35" fmla="*/ 108614698 h 7213"/>
              <a:gd name="T36" fmla="*/ 179038830 w 7205"/>
              <a:gd name="T37" fmla="*/ 154172651 h 7213"/>
              <a:gd name="T38" fmla="*/ 130381967 w 7205"/>
              <a:gd name="T39" fmla="*/ 206194017 h 7213"/>
              <a:gd name="T40" fmla="*/ 88496016 w 7205"/>
              <a:gd name="T41" fmla="*/ 263890723 h 7213"/>
              <a:gd name="T42" fmla="*/ 54168319 w 7205"/>
              <a:gd name="T43" fmla="*/ 326474146 h 7213"/>
              <a:gd name="T44" fmla="*/ 27871450 w 7205"/>
              <a:gd name="T45" fmla="*/ 392840964 h 7213"/>
              <a:gd name="T46" fmla="*/ 10235178 w 7205"/>
              <a:gd name="T47" fmla="*/ 462045525 h 7213"/>
              <a:gd name="T48" fmla="*/ 1259904 w 7205"/>
              <a:gd name="T49" fmla="*/ 532983463 h 7213"/>
              <a:gd name="T50" fmla="*/ 1259904 w 7205"/>
              <a:gd name="T51" fmla="*/ 604237445 h 7213"/>
              <a:gd name="T52" fmla="*/ 10235178 w 7205"/>
              <a:gd name="T53" fmla="*/ 675018156 h 7213"/>
              <a:gd name="T54" fmla="*/ 27871450 w 7205"/>
              <a:gd name="T55" fmla="*/ 744222221 h 7213"/>
              <a:gd name="T56" fmla="*/ 54168319 w 7205"/>
              <a:gd name="T57" fmla="*/ 810746663 h 7213"/>
              <a:gd name="T58" fmla="*/ 88496016 w 7205"/>
              <a:gd name="T59" fmla="*/ 873172263 h 7213"/>
              <a:gd name="T60" fmla="*/ 130381967 w 7205"/>
              <a:gd name="T61" fmla="*/ 931026544 h 7213"/>
              <a:gd name="T62" fmla="*/ 179038830 w 7205"/>
              <a:gd name="T63" fmla="*/ 983048307 h 7213"/>
              <a:gd name="T64" fmla="*/ 233837324 w 7205"/>
              <a:gd name="T65" fmla="*/ 1028606260 h 7213"/>
              <a:gd name="T66" fmla="*/ 293989265 w 7205"/>
              <a:gd name="T67" fmla="*/ 1066755448 h 7213"/>
              <a:gd name="T68" fmla="*/ 358550272 w 7205"/>
              <a:gd name="T69" fmla="*/ 1097179826 h 7213"/>
              <a:gd name="T70" fmla="*/ 426260937 w 7205"/>
              <a:gd name="T71" fmla="*/ 1119249689 h 7213"/>
              <a:gd name="T72" fmla="*/ 496333376 w 7205"/>
              <a:gd name="T73" fmla="*/ 1132648993 h 7213"/>
              <a:gd name="T74" fmla="*/ 567350245 w 7205"/>
              <a:gd name="T75" fmla="*/ 1137063284 h 7213"/>
              <a:gd name="T76" fmla="*/ 638367512 w 7205"/>
              <a:gd name="T77" fmla="*/ 1132648993 h 7213"/>
              <a:gd name="T78" fmla="*/ 708282809 w 7205"/>
              <a:gd name="T79" fmla="*/ 1119249689 h 7213"/>
              <a:gd name="T80" fmla="*/ 776150516 w 7205"/>
              <a:gd name="T81" fmla="*/ 1097179826 h 7213"/>
              <a:gd name="T82" fmla="*/ 840553787 w 7205"/>
              <a:gd name="T83" fmla="*/ 1066755448 h 7213"/>
              <a:gd name="T84" fmla="*/ 900706125 w 7205"/>
              <a:gd name="T85" fmla="*/ 1028606260 h 7213"/>
              <a:gd name="T86" fmla="*/ 955661710 w 7205"/>
              <a:gd name="T87" fmla="*/ 983048307 h 7213"/>
              <a:gd name="T88" fmla="*/ 1004476111 w 7205"/>
              <a:gd name="T89" fmla="*/ 931026544 h 7213"/>
              <a:gd name="T90" fmla="*/ 1046204896 w 7205"/>
              <a:gd name="T91" fmla="*/ 873172263 h 7213"/>
              <a:gd name="T92" fmla="*/ 1080690130 w 7205"/>
              <a:gd name="T93" fmla="*/ 810746663 h 7213"/>
              <a:gd name="T94" fmla="*/ 1106671515 w 7205"/>
              <a:gd name="T95" fmla="*/ 744222221 h 7213"/>
              <a:gd name="T96" fmla="*/ 1124465712 w 7205"/>
              <a:gd name="T97" fmla="*/ 675018156 h 7213"/>
              <a:gd name="T98" fmla="*/ 1133440984 w 7205"/>
              <a:gd name="T99" fmla="*/ 604237445 h 721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205"/>
              <a:gd name="T151" fmla="*/ 0 h 7213"/>
              <a:gd name="T152" fmla="*/ 7205 w 7205"/>
              <a:gd name="T153" fmla="*/ 7213 h 721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205" h="7213">
                <a:moveTo>
                  <a:pt x="7205" y="3606"/>
                </a:moveTo>
                <a:lnTo>
                  <a:pt x="7198" y="3381"/>
                </a:lnTo>
                <a:lnTo>
                  <a:pt x="7177" y="3155"/>
                </a:lnTo>
                <a:lnTo>
                  <a:pt x="7141" y="2931"/>
                </a:lnTo>
                <a:lnTo>
                  <a:pt x="7092" y="2709"/>
                </a:lnTo>
                <a:lnTo>
                  <a:pt x="7028" y="2492"/>
                </a:lnTo>
                <a:lnTo>
                  <a:pt x="6952" y="2279"/>
                </a:lnTo>
                <a:lnTo>
                  <a:pt x="6863" y="2071"/>
                </a:lnTo>
                <a:lnTo>
                  <a:pt x="6759" y="1869"/>
                </a:lnTo>
                <a:lnTo>
                  <a:pt x="6644" y="1674"/>
                </a:lnTo>
                <a:lnTo>
                  <a:pt x="6517" y="1487"/>
                </a:lnTo>
                <a:lnTo>
                  <a:pt x="6379" y="1308"/>
                </a:lnTo>
                <a:lnTo>
                  <a:pt x="6229" y="1138"/>
                </a:lnTo>
                <a:lnTo>
                  <a:pt x="6069" y="978"/>
                </a:lnTo>
                <a:lnTo>
                  <a:pt x="5899" y="827"/>
                </a:lnTo>
                <a:lnTo>
                  <a:pt x="5720" y="689"/>
                </a:lnTo>
                <a:lnTo>
                  <a:pt x="5533" y="562"/>
                </a:lnTo>
                <a:lnTo>
                  <a:pt x="5338" y="446"/>
                </a:lnTo>
                <a:lnTo>
                  <a:pt x="5136" y="343"/>
                </a:lnTo>
                <a:lnTo>
                  <a:pt x="4929" y="254"/>
                </a:lnTo>
                <a:lnTo>
                  <a:pt x="4716" y="176"/>
                </a:lnTo>
                <a:lnTo>
                  <a:pt x="4498" y="113"/>
                </a:lnTo>
                <a:lnTo>
                  <a:pt x="4278" y="64"/>
                </a:lnTo>
                <a:lnTo>
                  <a:pt x="4054" y="29"/>
                </a:lnTo>
                <a:lnTo>
                  <a:pt x="3829" y="7"/>
                </a:lnTo>
                <a:lnTo>
                  <a:pt x="3603" y="0"/>
                </a:lnTo>
                <a:lnTo>
                  <a:pt x="3377" y="7"/>
                </a:lnTo>
                <a:lnTo>
                  <a:pt x="3152" y="29"/>
                </a:lnTo>
                <a:lnTo>
                  <a:pt x="2928" y="64"/>
                </a:lnTo>
                <a:lnTo>
                  <a:pt x="2707" y="113"/>
                </a:lnTo>
                <a:lnTo>
                  <a:pt x="2490" y="176"/>
                </a:lnTo>
                <a:lnTo>
                  <a:pt x="2277" y="254"/>
                </a:lnTo>
                <a:lnTo>
                  <a:pt x="2069" y="343"/>
                </a:lnTo>
                <a:lnTo>
                  <a:pt x="1867" y="446"/>
                </a:lnTo>
                <a:lnTo>
                  <a:pt x="1672" y="562"/>
                </a:lnTo>
                <a:lnTo>
                  <a:pt x="1485" y="689"/>
                </a:lnTo>
                <a:lnTo>
                  <a:pt x="1306" y="827"/>
                </a:lnTo>
                <a:lnTo>
                  <a:pt x="1137" y="978"/>
                </a:lnTo>
                <a:lnTo>
                  <a:pt x="978" y="1138"/>
                </a:lnTo>
                <a:lnTo>
                  <a:pt x="828" y="1308"/>
                </a:lnTo>
                <a:lnTo>
                  <a:pt x="688" y="1487"/>
                </a:lnTo>
                <a:lnTo>
                  <a:pt x="562" y="1674"/>
                </a:lnTo>
                <a:lnTo>
                  <a:pt x="446" y="1869"/>
                </a:lnTo>
                <a:lnTo>
                  <a:pt x="344" y="2071"/>
                </a:lnTo>
                <a:lnTo>
                  <a:pt x="253" y="2279"/>
                </a:lnTo>
                <a:lnTo>
                  <a:pt x="177" y="2492"/>
                </a:lnTo>
                <a:lnTo>
                  <a:pt x="114" y="2709"/>
                </a:lnTo>
                <a:lnTo>
                  <a:pt x="65" y="2931"/>
                </a:lnTo>
                <a:lnTo>
                  <a:pt x="29" y="3155"/>
                </a:lnTo>
                <a:lnTo>
                  <a:pt x="8" y="3381"/>
                </a:lnTo>
                <a:lnTo>
                  <a:pt x="0" y="3606"/>
                </a:lnTo>
                <a:lnTo>
                  <a:pt x="8" y="3833"/>
                </a:lnTo>
                <a:lnTo>
                  <a:pt x="29" y="4059"/>
                </a:lnTo>
                <a:lnTo>
                  <a:pt x="65" y="4282"/>
                </a:lnTo>
                <a:lnTo>
                  <a:pt x="114" y="4503"/>
                </a:lnTo>
                <a:lnTo>
                  <a:pt x="177" y="4721"/>
                </a:lnTo>
                <a:lnTo>
                  <a:pt x="253" y="4934"/>
                </a:lnTo>
                <a:lnTo>
                  <a:pt x="344" y="5143"/>
                </a:lnTo>
                <a:lnTo>
                  <a:pt x="446" y="5344"/>
                </a:lnTo>
                <a:lnTo>
                  <a:pt x="562" y="5539"/>
                </a:lnTo>
                <a:lnTo>
                  <a:pt x="688" y="5727"/>
                </a:lnTo>
                <a:lnTo>
                  <a:pt x="828" y="5906"/>
                </a:lnTo>
                <a:lnTo>
                  <a:pt x="978" y="6076"/>
                </a:lnTo>
                <a:lnTo>
                  <a:pt x="1137" y="6236"/>
                </a:lnTo>
                <a:lnTo>
                  <a:pt x="1306" y="6385"/>
                </a:lnTo>
                <a:lnTo>
                  <a:pt x="1485" y="6525"/>
                </a:lnTo>
                <a:lnTo>
                  <a:pt x="1672" y="6652"/>
                </a:lnTo>
                <a:lnTo>
                  <a:pt x="1867" y="6767"/>
                </a:lnTo>
                <a:lnTo>
                  <a:pt x="2069" y="6869"/>
                </a:lnTo>
                <a:lnTo>
                  <a:pt x="2277" y="6960"/>
                </a:lnTo>
                <a:lnTo>
                  <a:pt x="2490" y="7036"/>
                </a:lnTo>
                <a:lnTo>
                  <a:pt x="2707" y="7100"/>
                </a:lnTo>
                <a:lnTo>
                  <a:pt x="2928" y="7150"/>
                </a:lnTo>
                <a:lnTo>
                  <a:pt x="3152" y="7185"/>
                </a:lnTo>
                <a:lnTo>
                  <a:pt x="3377" y="7206"/>
                </a:lnTo>
                <a:lnTo>
                  <a:pt x="3603" y="7213"/>
                </a:lnTo>
                <a:lnTo>
                  <a:pt x="3829" y="7206"/>
                </a:lnTo>
                <a:lnTo>
                  <a:pt x="4054" y="7185"/>
                </a:lnTo>
                <a:lnTo>
                  <a:pt x="4278" y="7150"/>
                </a:lnTo>
                <a:lnTo>
                  <a:pt x="4498" y="7100"/>
                </a:lnTo>
                <a:lnTo>
                  <a:pt x="4716" y="7036"/>
                </a:lnTo>
                <a:lnTo>
                  <a:pt x="4929" y="6960"/>
                </a:lnTo>
                <a:lnTo>
                  <a:pt x="5136" y="6869"/>
                </a:lnTo>
                <a:lnTo>
                  <a:pt x="5338" y="6767"/>
                </a:lnTo>
                <a:lnTo>
                  <a:pt x="5533" y="6652"/>
                </a:lnTo>
                <a:lnTo>
                  <a:pt x="5720" y="6525"/>
                </a:lnTo>
                <a:lnTo>
                  <a:pt x="5899" y="6385"/>
                </a:lnTo>
                <a:lnTo>
                  <a:pt x="6069" y="6236"/>
                </a:lnTo>
                <a:lnTo>
                  <a:pt x="6229" y="6076"/>
                </a:lnTo>
                <a:lnTo>
                  <a:pt x="6379" y="5906"/>
                </a:lnTo>
                <a:lnTo>
                  <a:pt x="6517" y="5727"/>
                </a:lnTo>
                <a:lnTo>
                  <a:pt x="6644" y="5539"/>
                </a:lnTo>
                <a:lnTo>
                  <a:pt x="6759" y="5344"/>
                </a:lnTo>
                <a:lnTo>
                  <a:pt x="6863" y="5143"/>
                </a:lnTo>
                <a:lnTo>
                  <a:pt x="6952" y="4934"/>
                </a:lnTo>
                <a:lnTo>
                  <a:pt x="7028" y="4721"/>
                </a:lnTo>
                <a:lnTo>
                  <a:pt x="7092" y="4503"/>
                </a:lnTo>
                <a:lnTo>
                  <a:pt x="7141" y="4282"/>
                </a:lnTo>
                <a:lnTo>
                  <a:pt x="7177" y="4059"/>
                </a:lnTo>
                <a:lnTo>
                  <a:pt x="7198" y="3833"/>
                </a:lnTo>
                <a:lnTo>
                  <a:pt x="7205" y="3606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780128" y="2253163"/>
            <a:ext cx="773239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Line 11"/>
          <p:cNvSpPr>
            <a:spLocks noChangeShapeType="1"/>
          </p:cNvSpPr>
          <p:nvPr/>
        </p:nvSpPr>
        <p:spPr bwMode="auto">
          <a:xfrm flipV="1">
            <a:off x="9053" y="4091962"/>
            <a:ext cx="9036000" cy="20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Line 55"/>
          <p:cNvSpPr>
            <a:spLocks noChangeShapeType="1"/>
          </p:cNvSpPr>
          <p:nvPr/>
        </p:nvSpPr>
        <p:spPr bwMode="auto">
          <a:xfrm>
            <a:off x="3171855" y="3486173"/>
            <a:ext cx="472916" cy="2586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BlokTextu 5"/>
          <p:cNvSpPr txBox="1">
            <a:spLocks noChangeArrowheads="1"/>
          </p:cNvSpPr>
          <p:nvPr/>
        </p:nvSpPr>
        <p:spPr bwMode="auto">
          <a:xfrm>
            <a:off x="7025194" y="4042919"/>
            <a:ext cx="1608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 pitchFamily="18" charset="2"/>
              </a:rPr>
              <a:t>= os </a:t>
            </a:r>
            <a:r>
              <a:rPr lang="sk-SK" sz="1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kolineácie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BlokTextu 7"/>
          <p:cNvSpPr txBox="1">
            <a:spLocks noChangeArrowheads="1"/>
          </p:cNvSpPr>
          <p:nvPr/>
        </p:nvSpPr>
        <p:spPr bwMode="auto">
          <a:xfrm>
            <a:off x="8133904" y="2274593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en-US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BlokTextu 22"/>
          <p:cNvSpPr txBox="1">
            <a:spLocks noChangeArrowheads="1"/>
          </p:cNvSpPr>
          <p:nvPr/>
        </p:nvSpPr>
        <p:spPr bwMode="auto">
          <a:xfrm>
            <a:off x="4524288" y="2750274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BlokTextu 70"/>
          <p:cNvSpPr txBox="1">
            <a:spLocks noChangeArrowheads="1"/>
          </p:cNvSpPr>
          <p:nvPr/>
        </p:nvSpPr>
        <p:spPr bwMode="auto">
          <a:xfrm>
            <a:off x="3546188" y="3712877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s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Line 7"/>
          <p:cNvSpPr>
            <a:spLocks noChangeShapeType="1"/>
          </p:cNvSpPr>
          <p:nvPr/>
        </p:nvSpPr>
        <p:spPr bwMode="auto">
          <a:xfrm flipV="1">
            <a:off x="4567744" y="657248"/>
            <a:ext cx="0" cy="389477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567744" y="3014686"/>
            <a:ext cx="1287304" cy="142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567744" y="2253163"/>
            <a:ext cx="1287304" cy="76152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70"/>
          <p:cNvSpPr>
            <a:spLocks noChangeShapeType="1"/>
          </p:cNvSpPr>
          <p:nvPr/>
        </p:nvSpPr>
        <p:spPr bwMode="auto">
          <a:xfrm>
            <a:off x="4567744" y="2253163"/>
            <a:ext cx="0" cy="7615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ál 18"/>
          <p:cNvSpPr>
            <a:spLocks noChangeAspect="1"/>
          </p:cNvSpPr>
          <p:nvPr/>
        </p:nvSpPr>
        <p:spPr>
          <a:xfrm>
            <a:off x="4537740" y="2981825"/>
            <a:ext cx="64293" cy="642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4567744" y="755833"/>
            <a:ext cx="1495902" cy="2258853"/>
          </a:xfrm>
          <a:custGeom>
            <a:avLst/>
            <a:gdLst>
              <a:gd name="T0" fmla="*/ 567892645 w 4186"/>
              <a:gd name="T1" fmla="*/ 996091053 h 6324"/>
              <a:gd name="T2" fmla="*/ 586496708 w 4186"/>
              <a:gd name="T3" fmla="*/ 962384477 h 6324"/>
              <a:gd name="T4" fmla="*/ 603208360 w 4186"/>
              <a:gd name="T5" fmla="*/ 927574588 h 6324"/>
              <a:gd name="T6" fmla="*/ 617713129 w 4186"/>
              <a:gd name="T7" fmla="*/ 891820138 h 6324"/>
              <a:gd name="T8" fmla="*/ 630168250 w 4186"/>
              <a:gd name="T9" fmla="*/ 855435450 h 6324"/>
              <a:gd name="T10" fmla="*/ 640574120 w 4186"/>
              <a:gd name="T11" fmla="*/ 818262767 h 6324"/>
              <a:gd name="T12" fmla="*/ 648772312 w 4186"/>
              <a:gd name="T13" fmla="*/ 780460443 h 6324"/>
              <a:gd name="T14" fmla="*/ 654763619 w 4186"/>
              <a:gd name="T15" fmla="*/ 742343396 h 6324"/>
              <a:gd name="T16" fmla="*/ 658547247 w 4186"/>
              <a:gd name="T17" fmla="*/ 703910835 h 6324"/>
              <a:gd name="T18" fmla="*/ 659966356 w 4186"/>
              <a:gd name="T19" fmla="*/ 665321110 h 6324"/>
              <a:gd name="T20" fmla="*/ 659020548 w 4186"/>
              <a:gd name="T21" fmla="*/ 626888549 h 6324"/>
              <a:gd name="T22" fmla="*/ 656024696 w 4186"/>
              <a:gd name="T23" fmla="*/ 588298825 h 6324"/>
              <a:gd name="T24" fmla="*/ 650664325 w 4186"/>
              <a:gd name="T25" fmla="*/ 550023822 h 6324"/>
              <a:gd name="T26" fmla="*/ 643096671 w 4186"/>
              <a:gd name="T27" fmla="*/ 512221498 h 6324"/>
              <a:gd name="T28" fmla="*/ 633479371 w 4186"/>
              <a:gd name="T29" fmla="*/ 474891851 h 6324"/>
              <a:gd name="T30" fmla="*/ 621497154 w 4186"/>
              <a:gd name="T31" fmla="*/ 438192045 h 6324"/>
              <a:gd name="T32" fmla="*/ 607622924 w 4186"/>
              <a:gd name="T33" fmla="*/ 402122376 h 6324"/>
              <a:gd name="T34" fmla="*/ 591226143 w 4186"/>
              <a:gd name="T35" fmla="*/ 367155325 h 6324"/>
              <a:gd name="T36" fmla="*/ 573253016 w 4186"/>
              <a:gd name="T37" fmla="*/ 332975674 h 6324"/>
              <a:gd name="T38" fmla="*/ 553230242 w 4186"/>
              <a:gd name="T39" fmla="*/ 300213659 h 6324"/>
              <a:gd name="T40" fmla="*/ 531315455 w 4186"/>
              <a:gd name="T41" fmla="*/ 268396603 h 6324"/>
              <a:gd name="T42" fmla="*/ 507508656 w 4186"/>
              <a:gd name="T43" fmla="*/ 237997185 h 6324"/>
              <a:gd name="T44" fmla="*/ 481967875 w 4186"/>
              <a:gd name="T45" fmla="*/ 209015402 h 6324"/>
              <a:gd name="T46" fmla="*/ 454692717 w 4186"/>
              <a:gd name="T47" fmla="*/ 181608767 h 6324"/>
              <a:gd name="T48" fmla="*/ 425998450 w 4186"/>
              <a:gd name="T49" fmla="*/ 155934539 h 6324"/>
              <a:gd name="T50" fmla="*/ 395727340 w 4186"/>
              <a:gd name="T51" fmla="*/ 131677948 h 6324"/>
              <a:gd name="T52" fmla="*/ 364353284 w 4186"/>
              <a:gd name="T53" fmla="*/ 109626791 h 6324"/>
              <a:gd name="T54" fmla="*/ 331402088 w 4186"/>
              <a:gd name="T55" fmla="*/ 89307967 h 6324"/>
              <a:gd name="T56" fmla="*/ 297505084 w 4186"/>
              <a:gd name="T57" fmla="*/ 70879483 h 6324"/>
              <a:gd name="T58" fmla="*/ 262662273 w 4186"/>
              <a:gd name="T59" fmla="*/ 54498475 h 6324"/>
              <a:gd name="T60" fmla="*/ 226715621 w 4186"/>
              <a:gd name="T61" fmla="*/ 40164933 h 6324"/>
              <a:gd name="T62" fmla="*/ 190138382 w 4186"/>
              <a:gd name="T63" fmla="*/ 28036836 h 6324"/>
              <a:gd name="T64" fmla="*/ 152930654 w 4186"/>
              <a:gd name="T65" fmla="*/ 17798650 h 6324"/>
              <a:gd name="T66" fmla="*/ 115249625 w 4186"/>
              <a:gd name="T67" fmla="*/ 9923064 h 6324"/>
              <a:gd name="T68" fmla="*/ 76938429 w 4186"/>
              <a:gd name="T69" fmla="*/ 4410074 h 6324"/>
              <a:gd name="T70" fmla="*/ 38626849 w 4186"/>
              <a:gd name="T71" fmla="*/ 1102519 h 6324"/>
              <a:gd name="T72" fmla="*/ 0 w 4186"/>
              <a:gd name="T73" fmla="*/ 0 h 63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86"/>
              <a:gd name="T112" fmla="*/ 0 h 6324"/>
              <a:gd name="T113" fmla="*/ 4186 w 4186"/>
              <a:gd name="T114" fmla="*/ 6324 h 63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86" h="6324">
                <a:moveTo>
                  <a:pt x="3602" y="6324"/>
                </a:moveTo>
                <a:lnTo>
                  <a:pt x="3720" y="6110"/>
                </a:lnTo>
                <a:lnTo>
                  <a:pt x="3826" y="5889"/>
                </a:lnTo>
                <a:lnTo>
                  <a:pt x="3918" y="5662"/>
                </a:lnTo>
                <a:lnTo>
                  <a:pt x="3997" y="5431"/>
                </a:lnTo>
                <a:lnTo>
                  <a:pt x="4063" y="5195"/>
                </a:lnTo>
                <a:lnTo>
                  <a:pt x="4115" y="4955"/>
                </a:lnTo>
                <a:lnTo>
                  <a:pt x="4153" y="4713"/>
                </a:lnTo>
                <a:lnTo>
                  <a:pt x="4177" y="4469"/>
                </a:lnTo>
                <a:lnTo>
                  <a:pt x="4186" y="4224"/>
                </a:lnTo>
                <a:lnTo>
                  <a:pt x="4180" y="3980"/>
                </a:lnTo>
                <a:lnTo>
                  <a:pt x="4161" y="3735"/>
                </a:lnTo>
                <a:lnTo>
                  <a:pt x="4127" y="3492"/>
                </a:lnTo>
                <a:lnTo>
                  <a:pt x="4079" y="3252"/>
                </a:lnTo>
                <a:lnTo>
                  <a:pt x="4018" y="3015"/>
                </a:lnTo>
                <a:lnTo>
                  <a:pt x="3942" y="2782"/>
                </a:lnTo>
                <a:lnTo>
                  <a:pt x="3854" y="2553"/>
                </a:lnTo>
                <a:lnTo>
                  <a:pt x="3750" y="2331"/>
                </a:lnTo>
                <a:lnTo>
                  <a:pt x="3636" y="2114"/>
                </a:lnTo>
                <a:lnTo>
                  <a:pt x="3509" y="1906"/>
                </a:lnTo>
                <a:lnTo>
                  <a:pt x="3370" y="1704"/>
                </a:lnTo>
                <a:lnTo>
                  <a:pt x="3219" y="1511"/>
                </a:lnTo>
                <a:lnTo>
                  <a:pt x="3057" y="1327"/>
                </a:lnTo>
                <a:lnTo>
                  <a:pt x="2884" y="1153"/>
                </a:lnTo>
                <a:lnTo>
                  <a:pt x="2702" y="990"/>
                </a:lnTo>
                <a:lnTo>
                  <a:pt x="2510" y="836"/>
                </a:lnTo>
                <a:lnTo>
                  <a:pt x="2311" y="696"/>
                </a:lnTo>
                <a:lnTo>
                  <a:pt x="2102" y="567"/>
                </a:lnTo>
                <a:lnTo>
                  <a:pt x="1887" y="450"/>
                </a:lnTo>
                <a:lnTo>
                  <a:pt x="1666" y="346"/>
                </a:lnTo>
                <a:lnTo>
                  <a:pt x="1438" y="255"/>
                </a:lnTo>
                <a:lnTo>
                  <a:pt x="1206" y="178"/>
                </a:lnTo>
                <a:lnTo>
                  <a:pt x="970" y="113"/>
                </a:lnTo>
                <a:lnTo>
                  <a:pt x="731" y="63"/>
                </a:lnTo>
                <a:lnTo>
                  <a:pt x="488" y="28"/>
                </a:lnTo>
                <a:lnTo>
                  <a:pt x="245" y="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Dot"/>
            <a:round/>
            <a:headEnd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BlokTextu 20"/>
          <p:cNvSpPr txBox="1">
            <a:spLocks noChangeArrowheads="1"/>
          </p:cNvSpPr>
          <p:nvPr/>
        </p:nvSpPr>
        <p:spPr bwMode="auto">
          <a:xfrm>
            <a:off x="5925056" y="2728936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(S)</a:t>
            </a:r>
          </a:p>
        </p:txBody>
      </p:sp>
      <p:sp>
        <p:nvSpPr>
          <p:cNvPr id="22" name="BlokTextu 21"/>
          <p:cNvSpPr txBox="1">
            <a:spLocks noChangeArrowheads="1"/>
          </p:cNvSpPr>
          <p:nvPr/>
        </p:nvSpPr>
        <p:spPr bwMode="auto">
          <a:xfrm>
            <a:off x="4187787" y="508975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BlokTextu 23"/>
          <p:cNvSpPr txBox="1">
            <a:spLocks noChangeArrowheads="1"/>
          </p:cNvSpPr>
          <p:nvPr/>
        </p:nvSpPr>
        <p:spPr bwMode="auto">
          <a:xfrm>
            <a:off x="447229" y="1885973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921574" y="755833"/>
            <a:ext cx="3646170" cy="1497330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3430459" y="755833"/>
            <a:ext cx="1137285" cy="3684746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2487484" y="755833"/>
            <a:ext cx="2080260" cy="40719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lokTextu 35"/>
          <p:cNvSpPr txBox="1">
            <a:spLocks noChangeArrowheads="1"/>
          </p:cNvSpPr>
          <p:nvPr/>
        </p:nvSpPr>
        <p:spPr bwMode="auto">
          <a:xfrm>
            <a:off x="2243168" y="4443436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o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BlokTextu 36"/>
          <p:cNvSpPr txBox="1">
            <a:spLocks noChangeArrowheads="1"/>
          </p:cNvSpPr>
          <p:nvPr/>
        </p:nvSpPr>
        <p:spPr bwMode="auto">
          <a:xfrm>
            <a:off x="3200430" y="4091963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o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BlokTextu 9"/>
          <p:cNvSpPr txBox="1">
            <a:spLocks noChangeArrowheads="1"/>
          </p:cNvSpPr>
          <p:nvPr/>
        </p:nvSpPr>
        <p:spPr bwMode="auto">
          <a:xfrm>
            <a:off x="3517200" y="1756800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1400" b="1" baseline="30000" dirty="0" err="1">
                <a:latin typeface="Arial" pitchFamily="34" charset="0"/>
                <a:cs typeface="Arial" pitchFamily="34" charset="0"/>
              </a:rPr>
              <a:t>d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71"/>
          <p:cNvSpPr>
            <a:spLocks/>
          </p:cNvSpPr>
          <p:nvPr/>
        </p:nvSpPr>
        <p:spPr bwMode="auto">
          <a:xfrm>
            <a:off x="2350324" y="4440578"/>
            <a:ext cx="1885950" cy="2021682"/>
          </a:xfrm>
          <a:custGeom>
            <a:avLst/>
            <a:gdLst>
              <a:gd name="T0" fmla="*/ 476174710 w 5279"/>
              <a:gd name="T1" fmla="*/ 0 h 5659"/>
              <a:gd name="T2" fmla="*/ 60506721 w 5279"/>
              <a:gd name="T3" fmla="*/ 170643565 h 5659"/>
              <a:gd name="T4" fmla="*/ 0 w 5279"/>
              <a:gd name="T5" fmla="*/ 616553561 h 5659"/>
              <a:gd name="T6" fmla="*/ 355634382 w 5279"/>
              <a:gd name="T7" fmla="*/ 891662900 h 5659"/>
              <a:gd name="T8" fmla="*/ 771459885 w 5279"/>
              <a:gd name="T9" fmla="*/ 721177170 h 5659"/>
              <a:gd name="T10" fmla="*/ 831808993 w 5279"/>
              <a:gd name="T11" fmla="*/ 275266827 h 5659"/>
              <a:gd name="T12" fmla="*/ 476174710 w 5279"/>
              <a:gd name="T13" fmla="*/ 0 h 56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79"/>
              <a:gd name="T22" fmla="*/ 0 h 5659"/>
              <a:gd name="T23" fmla="*/ 5279 w 5279"/>
              <a:gd name="T24" fmla="*/ 5659 h 56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79" h="5659">
                <a:moveTo>
                  <a:pt x="3022" y="0"/>
                </a:moveTo>
                <a:lnTo>
                  <a:pt x="384" y="1083"/>
                </a:lnTo>
                <a:lnTo>
                  <a:pt x="0" y="3913"/>
                </a:lnTo>
                <a:lnTo>
                  <a:pt x="2257" y="5659"/>
                </a:lnTo>
                <a:lnTo>
                  <a:pt x="4896" y="4577"/>
                </a:lnTo>
                <a:lnTo>
                  <a:pt x="5279" y="1747"/>
                </a:lnTo>
                <a:lnTo>
                  <a:pt x="302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lokTextu 39"/>
          <p:cNvSpPr txBox="1">
            <a:spLocks noChangeArrowheads="1"/>
          </p:cNvSpPr>
          <p:nvPr/>
        </p:nvSpPr>
        <p:spPr bwMode="auto">
          <a:xfrm>
            <a:off x="4173409" y="4802053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lokTextu 40"/>
          <p:cNvSpPr txBox="1">
            <a:spLocks noChangeArrowheads="1"/>
          </p:cNvSpPr>
          <p:nvPr/>
        </p:nvSpPr>
        <p:spPr bwMode="auto">
          <a:xfrm>
            <a:off x="4107686" y="5969341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lokTextu 42"/>
          <p:cNvSpPr txBox="1">
            <a:spLocks noChangeArrowheads="1"/>
          </p:cNvSpPr>
          <p:nvPr/>
        </p:nvSpPr>
        <p:spPr bwMode="auto">
          <a:xfrm>
            <a:off x="2034570" y="5709308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o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H="1">
            <a:off x="2350324" y="4091963"/>
            <a:ext cx="4253389" cy="1745932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round/>
            <a:headEnd type="oval" w="med" len="med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H="1" flipV="1">
            <a:off x="921574" y="2253163"/>
            <a:ext cx="5682140" cy="1838801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1537365" y="4091963"/>
            <a:ext cx="2561748" cy="1983105"/>
          </a:xfrm>
          <a:prstGeom prst="line">
            <a:avLst/>
          </a:prstGeom>
          <a:noFill/>
          <a:ln w="19050">
            <a:solidFill>
              <a:srgbClr val="0033CC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17"/>
          <p:cNvSpPr>
            <a:spLocks/>
          </p:cNvSpPr>
          <p:nvPr/>
        </p:nvSpPr>
        <p:spPr bwMode="auto">
          <a:xfrm>
            <a:off x="2766090" y="4440578"/>
            <a:ext cx="740093" cy="1367314"/>
          </a:xfrm>
          <a:custGeom>
            <a:avLst/>
            <a:gdLst>
              <a:gd name="T0" fmla="*/ 0 w 2070"/>
              <a:gd name="T1" fmla="*/ 602790356 h 3829"/>
              <a:gd name="T2" fmla="*/ 20989147 w 2070"/>
              <a:gd name="T3" fmla="*/ 596178557 h 3829"/>
              <a:gd name="T4" fmla="*/ 41978691 w 2070"/>
              <a:gd name="T5" fmla="*/ 588622046 h 3829"/>
              <a:gd name="T6" fmla="*/ 62494312 w 2070"/>
              <a:gd name="T7" fmla="*/ 579963305 h 3829"/>
              <a:gd name="T8" fmla="*/ 82536786 w 2070"/>
              <a:gd name="T9" fmla="*/ 570202729 h 3829"/>
              <a:gd name="T10" fmla="*/ 102105728 w 2070"/>
              <a:gd name="T11" fmla="*/ 559655355 h 3829"/>
              <a:gd name="T12" fmla="*/ 121043452 w 2070"/>
              <a:gd name="T13" fmla="*/ 548005751 h 3829"/>
              <a:gd name="T14" fmla="*/ 139507619 w 2070"/>
              <a:gd name="T15" fmla="*/ 535411433 h 3829"/>
              <a:gd name="T16" fmla="*/ 157340940 w 2070"/>
              <a:gd name="T17" fmla="*/ 522029922 h 3829"/>
              <a:gd name="T18" fmla="*/ 174384908 w 2070"/>
              <a:gd name="T19" fmla="*/ 507704094 h 3829"/>
              <a:gd name="T20" fmla="*/ 190639525 w 2070"/>
              <a:gd name="T21" fmla="*/ 492591073 h 3829"/>
              <a:gd name="T22" fmla="*/ 206105186 w 2070"/>
              <a:gd name="T23" fmla="*/ 476690856 h 3829"/>
              <a:gd name="T24" fmla="*/ 221097763 w 2070"/>
              <a:gd name="T25" fmla="*/ 460003446 h 3829"/>
              <a:gd name="T26" fmla="*/ 234985515 w 2070"/>
              <a:gd name="T27" fmla="*/ 442529237 h 3829"/>
              <a:gd name="T28" fmla="*/ 247926203 w 2070"/>
              <a:gd name="T29" fmla="*/ 424582474 h 3829"/>
              <a:gd name="T30" fmla="*/ 260077936 w 2070"/>
              <a:gd name="T31" fmla="*/ 406005936 h 3829"/>
              <a:gd name="T32" fmla="*/ 271282605 w 2070"/>
              <a:gd name="T33" fmla="*/ 386642302 h 3829"/>
              <a:gd name="T34" fmla="*/ 281540608 w 2070"/>
              <a:gd name="T35" fmla="*/ 366806511 h 3829"/>
              <a:gd name="T36" fmla="*/ 290851547 w 2070"/>
              <a:gd name="T37" fmla="*/ 346655683 h 3829"/>
              <a:gd name="T38" fmla="*/ 299058109 w 2070"/>
              <a:gd name="T39" fmla="*/ 326032697 h 3829"/>
              <a:gd name="T40" fmla="*/ 306159498 w 2070"/>
              <a:gd name="T41" fmla="*/ 304937156 h 3829"/>
              <a:gd name="T42" fmla="*/ 312314220 w 2070"/>
              <a:gd name="T43" fmla="*/ 283526975 h 3829"/>
              <a:gd name="T44" fmla="*/ 317206455 w 2070"/>
              <a:gd name="T45" fmla="*/ 261959674 h 3829"/>
              <a:gd name="T46" fmla="*/ 321309736 w 2070"/>
              <a:gd name="T47" fmla="*/ 239919817 h 3829"/>
              <a:gd name="T48" fmla="*/ 324308241 w 2070"/>
              <a:gd name="T49" fmla="*/ 218037479 h 3829"/>
              <a:gd name="T50" fmla="*/ 326044260 w 2070"/>
              <a:gd name="T51" fmla="*/ 195840054 h 3829"/>
              <a:gd name="T52" fmla="*/ 326675503 w 2070"/>
              <a:gd name="T53" fmla="*/ 173642679 h 3829"/>
              <a:gd name="T54" fmla="*/ 326359683 w 2070"/>
              <a:gd name="T55" fmla="*/ 151445305 h 3829"/>
              <a:gd name="T56" fmla="*/ 324781773 w 2070"/>
              <a:gd name="T57" fmla="*/ 129090808 h 3829"/>
              <a:gd name="T58" fmla="*/ 322256800 w 2070"/>
              <a:gd name="T59" fmla="*/ 107050952 h 3829"/>
              <a:gd name="T60" fmla="*/ 318468942 w 2070"/>
              <a:gd name="T61" fmla="*/ 85011070 h 3829"/>
              <a:gd name="T62" fmla="*/ 313734815 w 2070"/>
              <a:gd name="T63" fmla="*/ 63443372 h 3829"/>
              <a:gd name="T64" fmla="*/ 307895516 w 2070"/>
              <a:gd name="T65" fmla="*/ 41875661 h 3829"/>
              <a:gd name="T66" fmla="*/ 300951839 w 2070"/>
              <a:gd name="T67" fmla="*/ 20780510 h 3829"/>
              <a:gd name="T68" fmla="*/ 293061098 w 2070"/>
              <a:gd name="T69" fmla="*/ 0 h 38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70"/>
              <a:gd name="T106" fmla="*/ 0 h 3829"/>
              <a:gd name="T107" fmla="*/ 2070 w 2070"/>
              <a:gd name="T108" fmla="*/ 3829 h 382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70" h="3829">
                <a:moveTo>
                  <a:pt x="0" y="3829"/>
                </a:moveTo>
                <a:lnTo>
                  <a:pt x="133" y="3787"/>
                </a:lnTo>
                <a:lnTo>
                  <a:pt x="266" y="3739"/>
                </a:lnTo>
                <a:lnTo>
                  <a:pt x="396" y="3684"/>
                </a:lnTo>
                <a:lnTo>
                  <a:pt x="523" y="3622"/>
                </a:lnTo>
                <a:lnTo>
                  <a:pt x="647" y="3555"/>
                </a:lnTo>
                <a:lnTo>
                  <a:pt x="767" y="3481"/>
                </a:lnTo>
                <a:lnTo>
                  <a:pt x="884" y="3401"/>
                </a:lnTo>
                <a:lnTo>
                  <a:pt x="997" y="3316"/>
                </a:lnTo>
                <a:lnTo>
                  <a:pt x="1105" y="3225"/>
                </a:lnTo>
                <a:lnTo>
                  <a:pt x="1208" y="3129"/>
                </a:lnTo>
                <a:lnTo>
                  <a:pt x="1306" y="3028"/>
                </a:lnTo>
                <a:lnTo>
                  <a:pt x="1401" y="2922"/>
                </a:lnTo>
                <a:lnTo>
                  <a:pt x="1489" y="2811"/>
                </a:lnTo>
                <a:lnTo>
                  <a:pt x="1571" y="2697"/>
                </a:lnTo>
                <a:lnTo>
                  <a:pt x="1648" y="2579"/>
                </a:lnTo>
                <a:lnTo>
                  <a:pt x="1719" y="2456"/>
                </a:lnTo>
                <a:lnTo>
                  <a:pt x="1784" y="2330"/>
                </a:lnTo>
                <a:lnTo>
                  <a:pt x="1843" y="2202"/>
                </a:lnTo>
                <a:lnTo>
                  <a:pt x="1895" y="2071"/>
                </a:lnTo>
                <a:lnTo>
                  <a:pt x="1940" y="1937"/>
                </a:lnTo>
                <a:lnTo>
                  <a:pt x="1979" y="1801"/>
                </a:lnTo>
                <a:lnTo>
                  <a:pt x="2010" y="1664"/>
                </a:lnTo>
                <a:lnTo>
                  <a:pt x="2036" y="1524"/>
                </a:lnTo>
                <a:lnTo>
                  <a:pt x="2055" y="1385"/>
                </a:lnTo>
                <a:lnTo>
                  <a:pt x="2066" y="1244"/>
                </a:lnTo>
                <a:lnTo>
                  <a:pt x="2070" y="1103"/>
                </a:lnTo>
                <a:lnTo>
                  <a:pt x="2068" y="962"/>
                </a:lnTo>
                <a:lnTo>
                  <a:pt x="2058" y="820"/>
                </a:lnTo>
                <a:lnTo>
                  <a:pt x="2042" y="680"/>
                </a:lnTo>
                <a:lnTo>
                  <a:pt x="2018" y="540"/>
                </a:lnTo>
                <a:lnTo>
                  <a:pt x="1988" y="403"/>
                </a:lnTo>
                <a:lnTo>
                  <a:pt x="1951" y="266"/>
                </a:lnTo>
                <a:lnTo>
                  <a:pt x="1907" y="132"/>
                </a:lnTo>
                <a:lnTo>
                  <a:pt x="18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18"/>
          <p:cNvSpPr>
            <a:spLocks/>
          </p:cNvSpPr>
          <p:nvPr/>
        </p:nvSpPr>
        <p:spPr bwMode="auto">
          <a:xfrm>
            <a:off x="2487484" y="4827770"/>
            <a:ext cx="1405890" cy="632936"/>
          </a:xfrm>
          <a:custGeom>
            <a:avLst/>
            <a:gdLst>
              <a:gd name="T0" fmla="*/ 0 w 3936"/>
              <a:gd name="T1" fmla="*/ 0 h 1772"/>
              <a:gd name="T2" fmla="*/ 8662988 w 3936"/>
              <a:gd name="T3" fmla="*/ 20003677 h 1772"/>
              <a:gd name="T4" fmla="*/ 18271333 w 3936"/>
              <a:gd name="T5" fmla="*/ 39692236 h 1772"/>
              <a:gd name="T6" fmla="*/ 28981802 w 3936"/>
              <a:gd name="T7" fmla="*/ 58750961 h 1772"/>
              <a:gd name="T8" fmla="*/ 40637621 w 3936"/>
              <a:gd name="T9" fmla="*/ 77179833 h 1772"/>
              <a:gd name="T10" fmla="*/ 53080852 w 3936"/>
              <a:gd name="T11" fmla="*/ 95293190 h 1772"/>
              <a:gd name="T12" fmla="*/ 66469030 w 3936"/>
              <a:gd name="T13" fmla="*/ 112619173 h 1772"/>
              <a:gd name="T14" fmla="*/ 80645005 w 3936"/>
              <a:gd name="T15" fmla="*/ 129157732 h 1772"/>
              <a:gd name="T16" fmla="*/ 95608379 w 3936"/>
              <a:gd name="T17" fmla="*/ 145223613 h 1772"/>
              <a:gd name="T18" fmla="*/ 111359575 w 3936"/>
              <a:gd name="T19" fmla="*/ 160344535 h 1772"/>
              <a:gd name="T20" fmla="*/ 127740587 w 3936"/>
              <a:gd name="T21" fmla="*/ 174835618 h 1772"/>
              <a:gd name="T22" fmla="*/ 144908998 w 3936"/>
              <a:gd name="T23" fmla="*/ 188381345 h 1772"/>
              <a:gd name="T24" fmla="*/ 162550087 w 3936"/>
              <a:gd name="T25" fmla="*/ 201139673 h 1772"/>
              <a:gd name="T26" fmla="*/ 180978577 w 3936"/>
              <a:gd name="T27" fmla="*/ 213110651 h 1772"/>
              <a:gd name="T28" fmla="*/ 199879744 w 3936"/>
              <a:gd name="T29" fmla="*/ 223978666 h 1772"/>
              <a:gd name="T30" fmla="*/ 219411198 w 3936"/>
              <a:gd name="T31" fmla="*/ 234059281 h 1772"/>
              <a:gd name="T32" fmla="*/ 239099765 w 3936"/>
              <a:gd name="T33" fmla="*/ 243037378 h 1772"/>
              <a:gd name="T34" fmla="*/ 259576129 w 3936"/>
              <a:gd name="T35" fmla="*/ 251070120 h 1772"/>
              <a:gd name="T36" fmla="*/ 280210052 w 3936"/>
              <a:gd name="T37" fmla="*/ 258315860 h 1772"/>
              <a:gd name="T38" fmla="*/ 301158696 w 3936"/>
              <a:gd name="T39" fmla="*/ 264301126 h 1772"/>
              <a:gd name="T40" fmla="*/ 322422460 w 3936"/>
              <a:gd name="T41" fmla="*/ 269498993 h 1772"/>
              <a:gd name="T42" fmla="*/ 344001342 w 3936"/>
              <a:gd name="T43" fmla="*/ 273436783 h 1772"/>
              <a:gd name="T44" fmla="*/ 365580224 w 3936"/>
              <a:gd name="T45" fmla="*/ 276429217 h 1772"/>
              <a:gd name="T46" fmla="*/ 387316666 w 3936"/>
              <a:gd name="T47" fmla="*/ 278319531 h 1772"/>
              <a:gd name="T48" fmla="*/ 409210270 w 3936"/>
              <a:gd name="T49" fmla="*/ 279106930 h 1772"/>
              <a:gd name="T50" fmla="*/ 431104370 w 3936"/>
              <a:gd name="T51" fmla="*/ 278949371 h 1772"/>
              <a:gd name="T52" fmla="*/ 452840811 w 3936"/>
              <a:gd name="T53" fmla="*/ 277689294 h 1772"/>
              <a:gd name="T54" fmla="*/ 474734415 w 3936"/>
              <a:gd name="T55" fmla="*/ 275169140 h 1772"/>
              <a:gd name="T56" fmla="*/ 496155738 w 3936"/>
              <a:gd name="T57" fmla="*/ 271861587 h 1772"/>
              <a:gd name="T58" fmla="*/ 517577061 w 3936"/>
              <a:gd name="T59" fmla="*/ 267451120 h 1772"/>
              <a:gd name="T60" fmla="*/ 538683662 w 3936"/>
              <a:gd name="T61" fmla="*/ 262096091 h 1772"/>
              <a:gd name="T62" fmla="*/ 559632306 w 3936"/>
              <a:gd name="T63" fmla="*/ 255480588 h 1772"/>
              <a:gd name="T64" fmla="*/ 580108670 w 3936"/>
              <a:gd name="T65" fmla="*/ 247920127 h 1772"/>
              <a:gd name="T66" fmla="*/ 600112356 w 3936"/>
              <a:gd name="T67" fmla="*/ 239571869 h 1772"/>
              <a:gd name="T68" fmla="*/ 619958482 w 3936"/>
              <a:gd name="T69" fmla="*/ 230121491 h 17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936"/>
              <a:gd name="T106" fmla="*/ 0 h 1772"/>
              <a:gd name="T107" fmla="*/ 3936 w 3936"/>
              <a:gd name="T108" fmla="*/ 1772 h 17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936" h="1772">
                <a:moveTo>
                  <a:pt x="0" y="0"/>
                </a:moveTo>
                <a:lnTo>
                  <a:pt x="55" y="127"/>
                </a:lnTo>
                <a:lnTo>
                  <a:pt x="116" y="252"/>
                </a:lnTo>
                <a:lnTo>
                  <a:pt x="184" y="373"/>
                </a:lnTo>
                <a:lnTo>
                  <a:pt x="258" y="490"/>
                </a:lnTo>
                <a:lnTo>
                  <a:pt x="337" y="605"/>
                </a:lnTo>
                <a:lnTo>
                  <a:pt x="422" y="715"/>
                </a:lnTo>
                <a:lnTo>
                  <a:pt x="512" y="820"/>
                </a:lnTo>
                <a:lnTo>
                  <a:pt x="607" y="922"/>
                </a:lnTo>
                <a:lnTo>
                  <a:pt x="707" y="1018"/>
                </a:lnTo>
                <a:lnTo>
                  <a:pt x="811" y="1110"/>
                </a:lnTo>
                <a:lnTo>
                  <a:pt x="920" y="1196"/>
                </a:lnTo>
                <a:lnTo>
                  <a:pt x="1032" y="1277"/>
                </a:lnTo>
                <a:lnTo>
                  <a:pt x="1149" y="1353"/>
                </a:lnTo>
                <a:lnTo>
                  <a:pt x="1269" y="1422"/>
                </a:lnTo>
                <a:lnTo>
                  <a:pt x="1393" y="1486"/>
                </a:lnTo>
                <a:lnTo>
                  <a:pt x="1518" y="1543"/>
                </a:lnTo>
                <a:lnTo>
                  <a:pt x="1648" y="1594"/>
                </a:lnTo>
                <a:lnTo>
                  <a:pt x="1779" y="1640"/>
                </a:lnTo>
                <a:lnTo>
                  <a:pt x="1912" y="1678"/>
                </a:lnTo>
                <a:lnTo>
                  <a:pt x="2047" y="1711"/>
                </a:lnTo>
                <a:lnTo>
                  <a:pt x="2184" y="1736"/>
                </a:lnTo>
                <a:lnTo>
                  <a:pt x="2321" y="1755"/>
                </a:lnTo>
                <a:lnTo>
                  <a:pt x="2459" y="1767"/>
                </a:lnTo>
                <a:lnTo>
                  <a:pt x="2598" y="1772"/>
                </a:lnTo>
                <a:lnTo>
                  <a:pt x="2737" y="1771"/>
                </a:lnTo>
                <a:lnTo>
                  <a:pt x="2875" y="1763"/>
                </a:lnTo>
                <a:lnTo>
                  <a:pt x="3014" y="1747"/>
                </a:lnTo>
                <a:lnTo>
                  <a:pt x="3150" y="1726"/>
                </a:lnTo>
                <a:lnTo>
                  <a:pt x="3286" y="1698"/>
                </a:lnTo>
                <a:lnTo>
                  <a:pt x="3420" y="1664"/>
                </a:lnTo>
                <a:lnTo>
                  <a:pt x="3553" y="1622"/>
                </a:lnTo>
                <a:lnTo>
                  <a:pt x="3683" y="1574"/>
                </a:lnTo>
                <a:lnTo>
                  <a:pt x="3810" y="1521"/>
                </a:lnTo>
                <a:lnTo>
                  <a:pt x="3936" y="146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V="1">
            <a:off x="1537365" y="2253163"/>
            <a:ext cx="4964906" cy="1838801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4567744" y="755833"/>
            <a:ext cx="1934528" cy="1497330"/>
          </a:xfrm>
          <a:prstGeom prst="line">
            <a:avLst/>
          </a:prstGeom>
          <a:noFill/>
          <a:ln w="19050">
            <a:solidFill>
              <a:srgbClr val="0033CC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BlokTextu 53"/>
          <p:cNvSpPr txBox="1">
            <a:spLocks noChangeArrowheads="1"/>
          </p:cNvSpPr>
          <p:nvPr/>
        </p:nvSpPr>
        <p:spPr bwMode="auto">
          <a:xfrm>
            <a:off x="6500826" y="3786190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1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BlokTextu 54"/>
          <p:cNvSpPr txBox="1">
            <a:spLocks noChangeArrowheads="1"/>
          </p:cNvSpPr>
          <p:nvPr/>
        </p:nvSpPr>
        <p:spPr bwMode="auto">
          <a:xfrm>
            <a:off x="6449408" y="1885973"/>
            <a:ext cx="16834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BlokTextu 56"/>
          <p:cNvSpPr txBox="1">
            <a:spLocks noChangeArrowheads="1"/>
          </p:cNvSpPr>
          <p:nvPr/>
        </p:nvSpPr>
        <p:spPr bwMode="auto">
          <a:xfrm>
            <a:off x="4533454" y="1193030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°</a:t>
            </a:r>
          </a:p>
        </p:txBody>
      </p:sp>
      <p:sp>
        <p:nvSpPr>
          <p:cNvPr id="58" name="Freeform 19"/>
          <p:cNvSpPr>
            <a:spLocks/>
          </p:cNvSpPr>
          <p:nvPr/>
        </p:nvSpPr>
        <p:spPr bwMode="auto">
          <a:xfrm>
            <a:off x="2274600" y="4430578"/>
            <a:ext cx="2037398" cy="2040255"/>
          </a:xfrm>
          <a:custGeom>
            <a:avLst/>
            <a:gdLst>
              <a:gd name="T0" fmla="*/ 897018453 w 5705"/>
              <a:gd name="T1" fmla="*/ 417716152 h 5712"/>
              <a:gd name="T2" fmla="*/ 887886376 w 5705"/>
              <a:gd name="T3" fmla="*/ 354239491 h 5712"/>
              <a:gd name="T4" fmla="*/ 869936492 w 5705"/>
              <a:gd name="T5" fmla="*/ 292653243 h 5712"/>
              <a:gd name="T6" fmla="*/ 843326729 w 5705"/>
              <a:gd name="T7" fmla="*/ 234216991 h 5712"/>
              <a:gd name="T8" fmla="*/ 808686618 w 5705"/>
              <a:gd name="T9" fmla="*/ 180191160 h 5712"/>
              <a:gd name="T10" fmla="*/ 766803819 w 5705"/>
              <a:gd name="T11" fmla="*/ 131677970 h 5712"/>
              <a:gd name="T12" fmla="*/ 718307863 w 5705"/>
              <a:gd name="T13" fmla="*/ 89780660 h 5712"/>
              <a:gd name="T14" fmla="*/ 664300677 w 5705"/>
              <a:gd name="T15" fmla="*/ 55128325 h 5712"/>
              <a:gd name="T16" fmla="*/ 606200049 w 5705"/>
              <a:gd name="T17" fmla="*/ 28509121 h 5712"/>
              <a:gd name="T18" fmla="*/ 544635310 w 5705"/>
              <a:gd name="T19" fmla="*/ 10238184 h 5712"/>
              <a:gd name="T20" fmla="*/ 481180985 w 5705"/>
              <a:gd name="T21" fmla="*/ 1102519 h 5712"/>
              <a:gd name="T22" fmla="*/ 417097326 w 5705"/>
              <a:gd name="T23" fmla="*/ 1102519 h 5712"/>
              <a:gd name="T24" fmla="*/ 353642901 w 5705"/>
              <a:gd name="T25" fmla="*/ 10238184 h 5712"/>
              <a:gd name="T26" fmla="*/ 292235694 w 5705"/>
              <a:gd name="T27" fmla="*/ 28509121 h 5712"/>
              <a:gd name="T28" fmla="*/ 233820002 w 5705"/>
              <a:gd name="T29" fmla="*/ 55128325 h 5712"/>
              <a:gd name="T30" fmla="*/ 179970696 w 5705"/>
              <a:gd name="T31" fmla="*/ 89780660 h 5712"/>
              <a:gd name="T32" fmla="*/ 131631874 w 5705"/>
              <a:gd name="T33" fmla="*/ 131677970 h 5712"/>
              <a:gd name="T34" fmla="*/ 89591519 w 5705"/>
              <a:gd name="T35" fmla="*/ 180191160 h 5712"/>
              <a:gd name="T36" fmla="*/ 54951606 w 5705"/>
              <a:gd name="T37" fmla="*/ 234216991 h 5712"/>
              <a:gd name="T38" fmla="*/ 28499363 w 5705"/>
              <a:gd name="T39" fmla="*/ 292653243 h 5712"/>
              <a:gd name="T40" fmla="*/ 10234405 w 5705"/>
              <a:gd name="T41" fmla="*/ 354239491 h 5712"/>
              <a:gd name="T42" fmla="*/ 1102326 w 5705"/>
              <a:gd name="T43" fmla="*/ 417716152 h 5712"/>
              <a:gd name="T44" fmla="*/ 1102326 w 5705"/>
              <a:gd name="T45" fmla="*/ 481822556 h 5712"/>
              <a:gd name="T46" fmla="*/ 10234405 w 5705"/>
              <a:gd name="T47" fmla="*/ 545456281 h 5712"/>
              <a:gd name="T48" fmla="*/ 28499363 w 5705"/>
              <a:gd name="T49" fmla="*/ 607042528 h 5712"/>
              <a:gd name="T50" fmla="*/ 54951606 w 5705"/>
              <a:gd name="T51" fmla="*/ 665478780 h 5712"/>
              <a:gd name="T52" fmla="*/ 89591519 w 5705"/>
              <a:gd name="T53" fmla="*/ 719347002 h 5712"/>
              <a:gd name="T54" fmla="*/ 131631874 w 5705"/>
              <a:gd name="T55" fmla="*/ 768017751 h 5712"/>
              <a:gd name="T56" fmla="*/ 179970696 w 5705"/>
              <a:gd name="T57" fmla="*/ 809915037 h 5712"/>
              <a:gd name="T58" fmla="*/ 233820002 w 5705"/>
              <a:gd name="T59" fmla="*/ 844567571 h 5712"/>
              <a:gd name="T60" fmla="*/ 292235694 w 5705"/>
              <a:gd name="T61" fmla="*/ 871186761 h 5712"/>
              <a:gd name="T62" fmla="*/ 353642901 w 5705"/>
              <a:gd name="T63" fmla="*/ 889457293 h 5712"/>
              <a:gd name="T64" fmla="*/ 417097326 w 5705"/>
              <a:gd name="T65" fmla="*/ 898593352 h 5712"/>
              <a:gd name="T66" fmla="*/ 481180985 w 5705"/>
              <a:gd name="T67" fmla="*/ 898593352 h 5712"/>
              <a:gd name="T68" fmla="*/ 544635310 w 5705"/>
              <a:gd name="T69" fmla="*/ 889457293 h 5712"/>
              <a:gd name="T70" fmla="*/ 606200049 w 5705"/>
              <a:gd name="T71" fmla="*/ 871186761 h 5712"/>
              <a:gd name="T72" fmla="*/ 664300677 w 5705"/>
              <a:gd name="T73" fmla="*/ 844567571 h 5712"/>
              <a:gd name="T74" fmla="*/ 718307863 w 5705"/>
              <a:gd name="T75" fmla="*/ 809915037 h 5712"/>
              <a:gd name="T76" fmla="*/ 766803819 w 5705"/>
              <a:gd name="T77" fmla="*/ 768017751 h 5712"/>
              <a:gd name="T78" fmla="*/ 808686618 w 5705"/>
              <a:gd name="T79" fmla="*/ 719347002 h 5712"/>
              <a:gd name="T80" fmla="*/ 843326729 w 5705"/>
              <a:gd name="T81" fmla="*/ 665478780 h 5712"/>
              <a:gd name="T82" fmla="*/ 869936492 w 5705"/>
              <a:gd name="T83" fmla="*/ 607042528 h 5712"/>
              <a:gd name="T84" fmla="*/ 887886376 w 5705"/>
              <a:gd name="T85" fmla="*/ 545456281 h 5712"/>
              <a:gd name="T86" fmla="*/ 897018453 w 5705"/>
              <a:gd name="T87" fmla="*/ 481822556 h 57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05"/>
              <a:gd name="T133" fmla="*/ 0 h 5712"/>
              <a:gd name="T134" fmla="*/ 5705 w 5705"/>
              <a:gd name="T135" fmla="*/ 5712 h 57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05" h="5712">
                <a:moveTo>
                  <a:pt x="5705" y="2856"/>
                </a:moveTo>
                <a:lnTo>
                  <a:pt x="5697" y="2652"/>
                </a:lnTo>
                <a:lnTo>
                  <a:pt x="5676" y="2449"/>
                </a:lnTo>
                <a:lnTo>
                  <a:pt x="5639" y="2249"/>
                </a:lnTo>
                <a:lnTo>
                  <a:pt x="5590" y="2051"/>
                </a:lnTo>
                <a:lnTo>
                  <a:pt x="5525" y="1858"/>
                </a:lnTo>
                <a:lnTo>
                  <a:pt x="5447" y="1669"/>
                </a:lnTo>
                <a:lnTo>
                  <a:pt x="5356" y="1487"/>
                </a:lnTo>
                <a:lnTo>
                  <a:pt x="5252" y="1312"/>
                </a:lnTo>
                <a:lnTo>
                  <a:pt x="5136" y="1144"/>
                </a:lnTo>
                <a:lnTo>
                  <a:pt x="5008" y="986"/>
                </a:lnTo>
                <a:lnTo>
                  <a:pt x="4870" y="836"/>
                </a:lnTo>
                <a:lnTo>
                  <a:pt x="4720" y="698"/>
                </a:lnTo>
                <a:lnTo>
                  <a:pt x="4562" y="570"/>
                </a:lnTo>
                <a:lnTo>
                  <a:pt x="4395" y="454"/>
                </a:lnTo>
                <a:lnTo>
                  <a:pt x="4219" y="350"/>
                </a:lnTo>
                <a:lnTo>
                  <a:pt x="4038" y="258"/>
                </a:lnTo>
                <a:lnTo>
                  <a:pt x="3850" y="181"/>
                </a:lnTo>
                <a:lnTo>
                  <a:pt x="3656" y="116"/>
                </a:lnTo>
                <a:lnTo>
                  <a:pt x="3459" y="65"/>
                </a:lnTo>
                <a:lnTo>
                  <a:pt x="3258" y="29"/>
                </a:lnTo>
                <a:lnTo>
                  <a:pt x="3056" y="7"/>
                </a:lnTo>
                <a:lnTo>
                  <a:pt x="2852" y="0"/>
                </a:lnTo>
                <a:lnTo>
                  <a:pt x="2649" y="7"/>
                </a:lnTo>
                <a:lnTo>
                  <a:pt x="2446" y="29"/>
                </a:lnTo>
                <a:lnTo>
                  <a:pt x="2246" y="65"/>
                </a:lnTo>
                <a:lnTo>
                  <a:pt x="2049" y="116"/>
                </a:lnTo>
                <a:lnTo>
                  <a:pt x="1856" y="181"/>
                </a:lnTo>
                <a:lnTo>
                  <a:pt x="1668" y="258"/>
                </a:lnTo>
                <a:lnTo>
                  <a:pt x="1485" y="350"/>
                </a:lnTo>
                <a:lnTo>
                  <a:pt x="1311" y="454"/>
                </a:lnTo>
                <a:lnTo>
                  <a:pt x="1143" y="570"/>
                </a:lnTo>
                <a:lnTo>
                  <a:pt x="984" y="698"/>
                </a:lnTo>
                <a:lnTo>
                  <a:pt x="836" y="836"/>
                </a:lnTo>
                <a:lnTo>
                  <a:pt x="697" y="986"/>
                </a:lnTo>
                <a:lnTo>
                  <a:pt x="569" y="1144"/>
                </a:lnTo>
                <a:lnTo>
                  <a:pt x="453" y="1312"/>
                </a:lnTo>
                <a:lnTo>
                  <a:pt x="349" y="1487"/>
                </a:lnTo>
                <a:lnTo>
                  <a:pt x="258" y="1669"/>
                </a:lnTo>
                <a:lnTo>
                  <a:pt x="181" y="1858"/>
                </a:lnTo>
                <a:lnTo>
                  <a:pt x="116" y="2051"/>
                </a:lnTo>
                <a:lnTo>
                  <a:pt x="65" y="2249"/>
                </a:lnTo>
                <a:lnTo>
                  <a:pt x="29" y="2449"/>
                </a:lnTo>
                <a:lnTo>
                  <a:pt x="7" y="2652"/>
                </a:lnTo>
                <a:lnTo>
                  <a:pt x="0" y="2856"/>
                </a:lnTo>
                <a:lnTo>
                  <a:pt x="7" y="3059"/>
                </a:lnTo>
                <a:lnTo>
                  <a:pt x="29" y="3262"/>
                </a:lnTo>
                <a:lnTo>
                  <a:pt x="65" y="3463"/>
                </a:lnTo>
                <a:lnTo>
                  <a:pt x="116" y="3660"/>
                </a:lnTo>
                <a:lnTo>
                  <a:pt x="181" y="3854"/>
                </a:lnTo>
                <a:lnTo>
                  <a:pt x="258" y="4042"/>
                </a:lnTo>
                <a:lnTo>
                  <a:pt x="349" y="4225"/>
                </a:lnTo>
                <a:lnTo>
                  <a:pt x="453" y="4400"/>
                </a:lnTo>
                <a:lnTo>
                  <a:pt x="569" y="4567"/>
                </a:lnTo>
                <a:lnTo>
                  <a:pt x="697" y="4726"/>
                </a:lnTo>
                <a:lnTo>
                  <a:pt x="836" y="4876"/>
                </a:lnTo>
                <a:lnTo>
                  <a:pt x="984" y="5014"/>
                </a:lnTo>
                <a:lnTo>
                  <a:pt x="1143" y="5142"/>
                </a:lnTo>
                <a:lnTo>
                  <a:pt x="1311" y="5258"/>
                </a:lnTo>
                <a:lnTo>
                  <a:pt x="1485" y="5362"/>
                </a:lnTo>
                <a:lnTo>
                  <a:pt x="1668" y="5454"/>
                </a:lnTo>
                <a:lnTo>
                  <a:pt x="1856" y="5531"/>
                </a:lnTo>
                <a:lnTo>
                  <a:pt x="2049" y="5596"/>
                </a:lnTo>
                <a:lnTo>
                  <a:pt x="2246" y="5647"/>
                </a:lnTo>
                <a:lnTo>
                  <a:pt x="2446" y="5683"/>
                </a:lnTo>
                <a:lnTo>
                  <a:pt x="2649" y="5705"/>
                </a:lnTo>
                <a:lnTo>
                  <a:pt x="2852" y="5712"/>
                </a:lnTo>
                <a:lnTo>
                  <a:pt x="3056" y="5705"/>
                </a:lnTo>
                <a:lnTo>
                  <a:pt x="3258" y="5683"/>
                </a:lnTo>
                <a:lnTo>
                  <a:pt x="3459" y="5647"/>
                </a:lnTo>
                <a:lnTo>
                  <a:pt x="3656" y="5596"/>
                </a:lnTo>
                <a:lnTo>
                  <a:pt x="3850" y="5531"/>
                </a:lnTo>
                <a:lnTo>
                  <a:pt x="4038" y="5454"/>
                </a:lnTo>
                <a:lnTo>
                  <a:pt x="4219" y="5362"/>
                </a:lnTo>
                <a:lnTo>
                  <a:pt x="4395" y="5258"/>
                </a:lnTo>
                <a:lnTo>
                  <a:pt x="4562" y="5142"/>
                </a:lnTo>
                <a:lnTo>
                  <a:pt x="4720" y="5014"/>
                </a:lnTo>
                <a:lnTo>
                  <a:pt x="4870" y="4876"/>
                </a:lnTo>
                <a:lnTo>
                  <a:pt x="5008" y="4726"/>
                </a:lnTo>
                <a:lnTo>
                  <a:pt x="5136" y="4567"/>
                </a:lnTo>
                <a:lnTo>
                  <a:pt x="5252" y="4400"/>
                </a:lnTo>
                <a:lnTo>
                  <a:pt x="5356" y="4225"/>
                </a:lnTo>
                <a:lnTo>
                  <a:pt x="5447" y="4042"/>
                </a:lnTo>
                <a:lnTo>
                  <a:pt x="5525" y="3854"/>
                </a:lnTo>
                <a:lnTo>
                  <a:pt x="5590" y="3660"/>
                </a:lnTo>
                <a:lnTo>
                  <a:pt x="5639" y="3463"/>
                </a:lnTo>
                <a:lnTo>
                  <a:pt x="5676" y="3262"/>
                </a:lnTo>
                <a:lnTo>
                  <a:pt x="5697" y="3059"/>
                </a:lnTo>
                <a:lnTo>
                  <a:pt x="5705" y="285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BlokTextu 59"/>
          <p:cNvSpPr txBox="1">
            <a:spLocks noChangeArrowheads="1"/>
          </p:cNvSpPr>
          <p:nvPr/>
        </p:nvSpPr>
        <p:spPr bwMode="auto">
          <a:xfrm>
            <a:off x="3136136" y="5450705"/>
            <a:ext cx="39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o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BlokTextu 60"/>
          <p:cNvSpPr txBox="1">
            <a:spLocks noChangeArrowheads="1"/>
          </p:cNvSpPr>
          <p:nvPr/>
        </p:nvSpPr>
        <p:spPr bwMode="auto">
          <a:xfrm>
            <a:off x="3776216" y="3168991"/>
            <a:ext cx="391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s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BlokTextu 65"/>
          <p:cNvSpPr txBox="1">
            <a:spLocks noChangeArrowheads="1"/>
          </p:cNvSpPr>
          <p:nvPr/>
        </p:nvSpPr>
        <p:spPr bwMode="auto">
          <a:xfrm>
            <a:off x="868710" y="1885973"/>
            <a:ext cx="1263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FC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2980403" y="2253163"/>
            <a:ext cx="3521869" cy="1838801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ine 62"/>
          <p:cNvSpPr>
            <a:spLocks noChangeShapeType="1"/>
          </p:cNvSpPr>
          <p:nvPr/>
        </p:nvSpPr>
        <p:spPr bwMode="auto">
          <a:xfrm flipV="1">
            <a:off x="4366290" y="755833"/>
            <a:ext cx="201453" cy="1497330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BlokTextu 72"/>
          <p:cNvSpPr txBox="1">
            <a:spLocks noChangeArrowheads="1"/>
          </p:cNvSpPr>
          <p:nvPr/>
        </p:nvSpPr>
        <p:spPr bwMode="auto">
          <a:xfrm>
            <a:off x="3686205" y="1241608"/>
            <a:ext cx="455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k-SK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°</a:t>
            </a: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H="1">
            <a:off x="2290210" y="4091963"/>
            <a:ext cx="295858" cy="2191142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 flipH="1">
            <a:off x="3116763" y="4091963"/>
            <a:ext cx="359416" cy="2661922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Line 63"/>
          <p:cNvSpPr>
            <a:spLocks noChangeShapeType="1"/>
          </p:cNvSpPr>
          <p:nvPr/>
        </p:nvSpPr>
        <p:spPr bwMode="auto">
          <a:xfrm flipV="1">
            <a:off x="2586068" y="2253163"/>
            <a:ext cx="1780223" cy="183880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68"/>
          <p:cNvSpPr>
            <a:spLocks noChangeShapeType="1"/>
          </p:cNvSpPr>
          <p:nvPr/>
        </p:nvSpPr>
        <p:spPr bwMode="auto">
          <a:xfrm flipV="1">
            <a:off x="3476179" y="2253163"/>
            <a:ext cx="890112" cy="183880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ine 59"/>
          <p:cNvSpPr>
            <a:spLocks noChangeShapeType="1"/>
          </p:cNvSpPr>
          <p:nvPr/>
        </p:nvSpPr>
        <p:spPr bwMode="auto">
          <a:xfrm flipH="1">
            <a:off x="2350324" y="755833"/>
            <a:ext cx="2217420" cy="50820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Line 56"/>
          <p:cNvSpPr>
            <a:spLocks noChangeShapeType="1"/>
          </p:cNvSpPr>
          <p:nvPr/>
        </p:nvSpPr>
        <p:spPr bwMode="auto">
          <a:xfrm flipV="1">
            <a:off x="3644771" y="3367588"/>
            <a:ext cx="721519" cy="377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 flipV="1">
            <a:off x="3293299" y="755833"/>
            <a:ext cx="1274445" cy="469487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28"/>
          <p:cNvSpPr>
            <a:spLocks noChangeShapeType="1"/>
          </p:cNvSpPr>
          <p:nvPr/>
        </p:nvSpPr>
        <p:spPr bwMode="auto">
          <a:xfrm>
            <a:off x="2980403" y="4091963"/>
            <a:ext cx="1754505" cy="1358742"/>
          </a:xfrm>
          <a:prstGeom prst="line">
            <a:avLst/>
          </a:prstGeom>
          <a:noFill/>
          <a:ln w="19050">
            <a:solidFill>
              <a:srgbClr val="0033CC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Line 64"/>
          <p:cNvSpPr>
            <a:spLocks noChangeShapeType="1"/>
          </p:cNvSpPr>
          <p:nvPr/>
        </p:nvSpPr>
        <p:spPr bwMode="auto">
          <a:xfrm flipH="1">
            <a:off x="4046412" y="4091962"/>
            <a:ext cx="321308" cy="2372211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Line 65"/>
          <p:cNvSpPr>
            <a:spLocks noChangeShapeType="1"/>
          </p:cNvSpPr>
          <p:nvPr/>
        </p:nvSpPr>
        <p:spPr bwMode="auto">
          <a:xfrm flipH="1" flipV="1">
            <a:off x="4366290" y="2253163"/>
            <a:ext cx="1428" cy="183880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Line 66"/>
          <p:cNvSpPr>
            <a:spLocks noChangeShapeType="1"/>
          </p:cNvSpPr>
          <p:nvPr/>
        </p:nvSpPr>
        <p:spPr bwMode="auto">
          <a:xfrm flipH="1" flipV="1">
            <a:off x="4366290" y="3043261"/>
            <a:ext cx="1428" cy="3243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Line 57"/>
          <p:cNvSpPr>
            <a:spLocks noChangeShapeType="1"/>
          </p:cNvSpPr>
          <p:nvPr/>
        </p:nvSpPr>
        <p:spPr bwMode="auto">
          <a:xfrm flipH="1" flipV="1">
            <a:off x="4021961" y="2964680"/>
            <a:ext cx="344329" cy="785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 flipV="1">
            <a:off x="95756" y="2253163"/>
            <a:ext cx="6406515" cy="1838801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Line 58"/>
          <p:cNvSpPr>
            <a:spLocks noChangeShapeType="1"/>
          </p:cNvSpPr>
          <p:nvPr/>
        </p:nvSpPr>
        <p:spPr bwMode="auto">
          <a:xfrm flipH="1">
            <a:off x="3544759" y="2964680"/>
            <a:ext cx="477203" cy="137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67"/>
          <p:cNvSpPr>
            <a:spLocks noChangeShapeType="1"/>
          </p:cNvSpPr>
          <p:nvPr/>
        </p:nvSpPr>
        <p:spPr bwMode="auto">
          <a:xfrm flipH="1">
            <a:off x="3171855" y="3101840"/>
            <a:ext cx="372903" cy="3843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BlokTextu 91"/>
          <p:cNvSpPr txBox="1">
            <a:spLocks noChangeArrowheads="1"/>
          </p:cNvSpPr>
          <p:nvPr/>
        </p:nvSpPr>
        <p:spPr bwMode="auto">
          <a:xfrm>
            <a:off x="3780503" y="2628923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BlokTextu 92"/>
          <p:cNvSpPr txBox="1">
            <a:spLocks noChangeArrowheads="1"/>
          </p:cNvSpPr>
          <p:nvPr/>
        </p:nvSpPr>
        <p:spPr bwMode="auto">
          <a:xfrm>
            <a:off x="3266153" y="2760744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95756" y="4091963"/>
            <a:ext cx="3251835" cy="2518887"/>
          </a:xfrm>
          <a:prstGeom prst="line">
            <a:avLst/>
          </a:prstGeom>
          <a:noFill/>
          <a:ln w="19050">
            <a:solidFill>
              <a:srgbClr val="0033CC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96"/>
          <p:cNvGrpSpPr/>
          <p:nvPr/>
        </p:nvGrpSpPr>
        <p:grpSpPr>
          <a:xfrm>
            <a:off x="1775967" y="1497353"/>
            <a:ext cx="907256" cy="3630454"/>
            <a:chOff x="1476376" y="981075"/>
            <a:chExt cx="1008062" cy="4033838"/>
          </a:xfrm>
        </p:grpSpPr>
        <p:cxnSp>
          <p:nvCxnSpPr>
            <p:cNvPr id="28" name="Rovná spojnica 27"/>
            <p:cNvCxnSpPr/>
            <p:nvPr/>
          </p:nvCxnSpPr>
          <p:spPr bwMode="auto">
            <a:xfrm rot="5400000" flipV="1">
              <a:off x="2232025" y="1017588"/>
              <a:ext cx="217488" cy="14446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ovná spojnica 28"/>
            <p:cNvCxnSpPr/>
            <p:nvPr/>
          </p:nvCxnSpPr>
          <p:spPr bwMode="auto">
            <a:xfrm rot="5400000" flipV="1">
              <a:off x="2303463" y="1017587"/>
              <a:ext cx="217488" cy="144463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ovná spojnica 30"/>
            <p:cNvCxnSpPr/>
            <p:nvPr/>
          </p:nvCxnSpPr>
          <p:spPr bwMode="auto">
            <a:xfrm rot="5400000" flipV="1">
              <a:off x="1439864" y="4833937"/>
              <a:ext cx="217488" cy="144463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ovná spojnica 31"/>
            <p:cNvCxnSpPr/>
            <p:nvPr/>
          </p:nvCxnSpPr>
          <p:spPr bwMode="auto">
            <a:xfrm rot="5400000" flipV="1">
              <a:off x="1511300" y="4833938"/>
              <a:ext cx="217488" cy="144462"/>
            </a:xfrm>
            <a:prstGeom prst="line">
              <a:avLst/>
            </a:prstGeom>
            <a:ln w="127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BlokTextu 98"/>
          <p:cNvSpPr txBox="1"/>
          <p:nvPr/>
        </p:nvSpPr>
        <p:spPr>
          <a:xfrm>
            <a:off x="5256000" y="5580000"/>
            <a:ext cx="3780000" cy="954107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 rysovania:</a:t>
            </a:r>
          </a:p>
          <a:p>
            <a:r>
              <a:rPr lang="sk-SK" sz="1400" b="1" dirty="0" smtClean="0"/>
              <a:t>1) </a:t>
            </a:r>
            <a:r>
              <a:rPr lang="sk-SK" sz="1400" dirty="0" smtClean="0"/>
              <a:t>Zobrazíme stredový priemet podstavy, t. j.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šesťuholník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ABCDEF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Pozri príklad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S12 </a:t>
            </a:r>
            <a:r>
              <a:rPr lang="sk-SK" sz="1400" dirty="0" smtClean="0"/>
              <a:t>v kapitole </a:t>
            </a:r>
            <a:r>
              <a:rPr lang="sk-SK" sz="1400" b="1" dirty="0" smtClean="0"/>
              <a:t>S2</a:t>
            </a:r>
            <a:r>
              <a:rPr lang="sk-SK" sz="1400" dirty="0" smtClean="0"/>
              <a:t>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71"/>
          <p:cNvSpPr txBox="1">
            <a:spLocks noChangeArrowheads="1"/>
          </p:cNvSpPr>
          <p:nvPr/>
        </p:nvSpPr>
        <p:spPr bwMode="auto">
          <a:xfrm>
            <a:off x="2753152" y="502231"/>
            <a:ext cx="1582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tred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kolineácie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=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BlokTextu 100"/>
          <p:cNvSpPr txBox="1">
            <a:spLocks noChangeArrowheads="1"/>
          </p:cNvSpPr>
          <p:nvPr/>
        </p:nvSpPr>
        <p:spPr bwMode="auto">
          <a:xfrm>
            <a:off x="8496000" y="3786190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BlokTextu 24"/>
          <p:cNvSpPr txBox="1">
            <a:spLocks noChangeArrowheads="1"/>
          </p:cNvSpPr>
          <p:nvPr/>
        </p:nvSpPr>
        <p:spPr bwMode="auto">
          <a:xfrm>
            <a:off x="4014248" y="4142502"/>
            <a:ext cx="46467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>
                <a:latin typeface="Arial" pitchFamily="34" charset="0"/>
                <a:cs typeface="Arial" pitchFamily="34" charset="0"/>
              </a:rPr>
              <a:t>AB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927384" y="4091963"/>
            <a:ext cx="3350324" cy="1376330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BlokTextu 107"/>
          <p:cNvSpPr txBox="1">
            <a:spLocks noChangeArrowheads="1"/>
          </p:cNvSpPr>
          <p:nvPr/>
        </p:nvSpPr>
        <p:spPr bwMode="auto">
          <a:xfrm>
            <a:off x="4335636" y="1928802"/>
            <a:ext cx="16834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AF</a:t>
            </a:r>
            <a:r>
              <a:rPr lang="sk-SK" sz="14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sk-SK" sz="14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sk-SK" sz="14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BlokTextu 108"/>
          <p:cNvSpPr txBox="1"/>
          <p:nvPr/>
        </p:nvSpPr>
        <p:spPr>
          <a:xfrm>
            <a:off x="2643174" y="1142984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BlokTextu 109"/>
          <p:cNvSpPr txBox="1"/>
          <p:nvPr/>
        </p:nvSpPr>
        <p:spPr>
          <a:xfrm>
            <a:off x="1071538" y="5329681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Ovál 110"/>
          <p:cNvSpPr>
            <a:spLocks noChangeAspect="1"/>
          </p:cNvSpPr>
          <p:nvPr/>
        </p:nvSpPr>
        <p:spPr>
          <a:xfrm>
            <a:off x="3526603" y="3079907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Ovál 111"/>
          <p:cNvSpPr>
            <a:spLocks noChangeAspect="1"/>
          </p:cNvSpPr>
          <p:nvPr/>
        </p:nvSpPr>
        <p:spPr>
          <a:xfrm>
            <a:off x="3881882" y="3200499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BlokTextu 85"/>
          <p:cNvSpPr txBox="1">
            <a:spLocks noChangeArrowheads="1"/>
          </p:cNvSpPr>
          <p:nvPr/>
        </p:nvSpPr>
        <p:spPr bwMode="auto">
          <a:xfrm>
            <a:off x="4314080" y="300037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BlokTextu 67"/>
          <p:cNvSpPr txBox="1">
            <a:spLocks noChangeArrowheads="1"/>
          </p:cNvSpPr>
          <p:nvPr/>
        </p:nvSpPr>
        <p:spPr bwMode="auto">
          <a:xfrm>
            <a:off x="4298176" y="335743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43"/>
          <p:cNvSpPr txBox="1">
            <a:spLocks noChangeArrowheads="1"/>
          </p:cNvSpPr>
          <p:nvPr/>
        </p:nvSpPr>
        <p:spPr bwMode="auto">
          <a:xfrm>
            <a:off x="1357290" y="2571744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04" name="Obdĺžnik 103"/>
          <p:cNvSpPr/>
          <p:nvPr/>
        </p:nvSpPr>
        <p:spPr>
          <a:xfrm>
            <a:off x="2915337" y="3518432"/>
            <a:ext cx="208044" cy="124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5" name="BlokTextu 69"/>
          <p:cNvSpPr txBox="1">
            <a:spLocks noChangeArrowheads="1"/>
          </p:cNvSpPr>
          <p:nvPr/>
        </p:nvSpPr>
        <p:spPr bwMode="auto">
          <a:xfrm>
            <a:off x="2834649" y="336806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Skupina 15"/>
          <p:cNvGrpSpPr>
            <a:grpSpLocks/>
          </p:cNvGrpSpPr>
          <p:nvPr/>
        </p:nvGrpSpPr>
        <p:grpSpPr bwMode="auto">
          <a:xfrm>
            <a:off x="7000892" y="714356"/>
            <a:ext cx="1913932" cy="393700"/>
            <a:chOff x="2699794" y="4497810"/>
            <a:chExt cx="1912475" cy="393091"/>
          </a:xfrm>
        </p:grpSpPr>
        <p:pic>
          <p:nvPicPr>
            <p:cNvPr id="114" name="Picture 5" descr="mandaly"/>
            <p:cNvPicPr>
              <a:picLocks noChangeAspect="1" noChangeArrowheads="1"/>
            </p:cNvPicPr>
            <p:nvPr/>
          </p:nvPicPr>
          <p:blipFill>
            <a:blip r:embed="rId4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Text Box 6"/>
            <p:cNvSpPr txBox="1">
              <a:spLocks noChangeArrowheads="1"/>
            </p:cNvSpPr>
            <p:nvPr/>
          </p:nvSpPr>
          <p:spPr bwMode="auto">
            <a:xfrm>
              <a:off x="3059821" y="4571245"/>
              <a:ext cx="1552448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Tereňová</a:t>
              </a:r>
              <a:r>
                <a:rPr kumimoji="0" lang="sk-SK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, Mészárosová</a:t>
              </a:r>
              <a:endParaRPr kumimoji="0" lang="sk-S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" name="Zástupný symbol čísla snímky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  <p:sp>
        <p:nvSpPr>
          <p:cNvPr id="102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904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zobrazte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pravidelný šesťboký ihlan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ABCDEFV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ktorého podstava leží 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rovine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Dané sú vrcholy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priamke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Výška ihlana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63"/>
          <p:cNvSpPr>
            <a:spLocks noChangeShapeType="1"/>
          </p:cNvSpPr>
          <p:nvPr/>
        </p:nvSpPr>
        <p:spPr bwMode="auto">
          <a:xfrm flipV="1">
            <a:off x="2586068" y="2253163"/>
            <a:ext cx="1780223" cy="1838801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V="1">
            <a:off x="1537365" y="2253163"/>
            <a:ext cx="4964906" cy="1838801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lokTextu 41"/>
          <p:cNvSpPr txBox="1">
            <a:spLocks noChangeArrowheads="1"/>
          </p:cNvSpPr>
          <p:nvPr/>
        </p:nvSpPr>
        <p:spPr bwMode="auto">
          <a:xfrm>
            <a:off x="3071843" y="6453688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o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lúk 55"/>
          <p:cNvSpPr>
            <a:spLocks noChangeAspect="1"/>
          </p:cNvSpPr>
          <p:nvPr/>
        </p:nvSpPr>
        <p:spPr>
          <a:xfrm rot="5400000">
            <a:off x="3884801" y="81462"/>
            <a:ext cx="1475899" cy="1475899"/>
          </a:xfrm>
          <a:prstGeom prst="arc">
            <a:avLst>
              <a:gd name="adj1" fmla="val 18328328"/>
              <a:gd name="adj2" fmla="val 4291754"/>
            </a:avLst>
          </a:prstGeom>
          <a:ln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2" name="Oblúk 71"/>
          <p:cNvSpPr>
            <a:spLocks noChangeAspect="1"/>
          </p:cNvSpPr>
          <p:nvPr/>
        </p:nvSpPr>
        <p:spPr>
          <a:xfrm rot="5400000">
            <a:off x="3531186" y="-223576"/>
            <a:ext cx="2061687" cy="2060258"/>
          </a:xfrm>
          <a:prstGeom prst="arc">
            <a:avLst>
              <a:gd name="adj1" fmla="val 454200"/>
              <a:gd name="adj2" fmla="val 4291754"/>
            </a:avLst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7" name="Line 27"/>
          <p:cNvSpPr>
            <a:spLocks noChangeShapeType="1"/>
          </p:cNvSpPr>
          <p:nvPr/>
        </p:nvSpPr>
        <p:spPr bwMode="auto">
          <a:xfrm flipH="1" flipV="1">
            <a:off x="921574" y="2253163"/>
            <a:ext cx="8008144" cy="1838801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Line 21"/>
          <p:cNvSpPr>
            <a:spLocks noChangeShapeType="1"/>
          </p:cNvSpPr>
          <p:nvPr/>
        </p:nvSpPr>
        <p:spPr bwMode="auto">
          <a:xfrm flipH="1">
            <a:off x="2538919" y="4091963"/>
            <a:ext cx="6390799" cy="2623185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Dot"/>
            <a:round/>
            <a:headEnd type="oval" w="med" len="med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921574" y="2253163"/>
            <a:ext cx="3356134" cy="1838801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Freeform 5"/>
          <p:cNvSpPr>
            <a:spLocks/>
          </p:cNvSpPr>
          <p:nvPr/>
        </p:nvSpPr>
        <p:spPr bwMode="auto">
          <a:xfrm>
            <a:off x="3281869" y="1725953"/>
            <a:ext cx="2573179" cy="2577465"/>
          </a:xfrm>
          <a:custGeom>
            <a:avLst/>
            <a:gdLst>
              <a:gd name="T0" fmla="*/ 1133440984 w 7205"/>
              <a:gd name="T1" fmla="*/ 532983463 h 7213"/>
              <a:gd name="T2" fmla="*/ 1124465712 w 7205"/>
              <a:gd name="T3" fmla="*/ 462045525 h 7213"/>
              <a:gd name="T4" fmla="*/ 1106671515 w 7205"/>
              <a:gd name="T5" fmla="*/ 392840964 h 7213"/>
              <a:gd name="T6" fmla="*/ 1080690130 w 7205"/>
              <a:gd name="T7" fmla="*/ 326474146 h 7213"/>
              <a:gd name="T8" fmla="*/ 1046204896 w 7205"/>
              <a:gd name="T9" fmla="*/ 263890723 h 7213"/>
              <a:gd name="T10" fmla="*/ 1004476111 w 7205"/>
              <a:gd name="T11" fmla="*/ 206194017 h 7213"/>
              <a:gd name="T12" fmla="*/ 955661710 w 7205"/>
              <a:gd name="T13" fmla="*/ 154172651 h 7213"/>
              <a:gd name="T14" fmla="*/ 900706125 w 7205"/>
              <a:gd name="T15" fmla="*/ 108614698 h 7213"/>
              <a:gd name="T16" fmla="*/ 840553787 w 7205"/>
              <a:gd name="T17" fmla="*/ 70307861 h 7213"/>
              <a:gd name="T18" fmla="*/ 776150516 w 7205"/>
              <a:gd name="T19" fmla="*/ 40040698 h 7213"/>
              <a:gd name="T20" fmla="*/ 708282809 w 7205"/>
              <a:gd name="T21" fmla="*/ 17813601 h 7213"/>
              <a:gd name="T22" fmla="*/ 638367512 w 7205"/>
              <a:gd name="T23" fmla="*/ 4571520 h 7213"/>
              <a:gd name="T24" fmla="*/ 567350245 w 7205"/>
              <a:gd name="T25" fmla="*/ 0 h 7213"/>
              <a:gd name="T26" fmla="*/ 496333376 w 7205"/>
              <a:gd name="T27" fmla="*/ 4571520 h 7213"/>
              <a:gd name="T28" fmla="*/ 426260937 w 7205"/>
              <a:gd name="T29" fmla="*/ 17813601 h 7213"/>
              <a:gd name="T30" fmla="*/ 358550272 w 7205"/>
              <a:gd name="T31" fmla="*/ 40040698 h 7213"/>
              <a:gd name="T32" fmla="*/ 293989265 w 7205"/>
              <a:gd name="T33" fmla="*/ 70307861 h 7213"/>
              <a:gd name="T34" fmla="*/ 233837324 w 7205"/>
              <a:gd name="T35" fmla="*/ 108614698 h 7213"/>
              <a:gd name="T36" fmla="*/ 179038830 w 7205"/>
              <a:gd name="T37" fmla="*/ 154172651 h 7213"/>
              <a:gd name="T38" fmla="*/ 130381967 w 7205"/>
              <a:gd name="T39" fmla="*/ 206194017 h 7213"/>
              <a:gd name="T40" fmla="*/ 88496016 w 7205"/>
              <a:gd name="T41" fmla="*/ 263890723 h 7213"/>
              <a:gd name="T42" fmla="*/ 54168319 w 7205"/>
              <a:gd name="T43" fmla="*/ 326474146 h 7213"/>
              <a:gd name="T44" fmla="*/ 27871450 w 7205"/>
              <a:gd name="T45" fmla="*/ 392840964 h 7213"/>
              <a:gd name="T46" fmla="*/ 10235178 w 7205"/>
              <a:gd name="T47" fmla="*/ 462045525 h 7213"/>
              <a:gd name="T48" fmla="*/ 1259904 w 7205"/>
              <a:gd name="T49" fmla="*/ 532983463 h 7213"/>
              <a:gd name="T50" fmla="*/ 1259904 w 7205"/>
              <a:gd name="T51" fmla="*/ 604237445 h 7213"/>
              <a:gd name="T52" fmla="*/ 10235178 w 7205"/>
              <a:gd name="T53" fmla="*/ 675018156 h 7213"/>
              <a:gd name="T54" fmla="*/ 27871450 w 7205"/>
              <a:gd name="T55" fmla="*/ 744222221 h 7213"/>
              <a:gd name="T56" fmla="*/ 54168319 w 7205"/>
              <a:gd name="T57" fmla="*/ 810746663 h 7213"/>
              <a:gd name="T58" fmla="*/ 88496016 w 7205"/>
              <a:gd name="T59" fmla="*/ 873172263 h 7213"/>
              <a:gd name="T60" fmla="*/ 130381967 w 7205"/>
              <a:gd name="T61" fmla="*/ 931026544 h 7213"/>
              <a:gd name="T62" fmla="*/ 179038830 w 7205"/>
              <a:gd name="T63" fmla="*/ 983048307 h 7213"/>
              <a:gd name="T64" fmla="*/ 233837324 w 7205"/>
              <a:gd name="T65" fmla="*/ 1028606260 h 7213"/>
              <a:gd name="T66" fmla="*/ 293989265 w 7205"/>
              <a:gd name="T67" fmla="*/ 1066755448 h 7213"/>
              <a:gd name="T68" fmla="*/ 358550272 w 7205"/>
              <a:gd name="T69" fmla="*/ 1097179826 h 7213"/>
              <a:gd name="T70" fmla="*/ 426260937 w 7205"/>
              <a:gd name="T71" fmla="*/ 1119249689 h 7213"/>
              <a:gd name="T72" fmla="*/ 496333376 w 7205"/>
              <a:gd name="T73" fmla="*/ 1132648993 h 7213"/>
              <a:gd name="T74" fmla="*/ 567350245 w 7205"/>
              <a:gd name="T75" fmla="*/ 1137063284 h 7213"/>
              <a:gd name="T76" fmla="*/ 638367512 w 7205"/>
              <a:gd name="T77" fmla="*/ 1132648993 h 7213"/>
              <a:gd name="T78" fmla="*/ 708282809 w 7205"/>
              <a:gd name="T79" fmla="*/ 1119249689 h 7213"/>
              <a:gd name="T80" fmla="*/ 776150516 w 7205"/>
              <a:gd name="T81" fmla="*/ 1097179826 h 7213"/>
              <a:gd name="T82" fmla="*/ 840553787 w 7205"/>
              <a:gd name="T83" fmla="*/ 1066755448 h 7213"/>
              <a:gd name="T84" fmla="*/ 900706125 w 7205"/>
              <a:gd name="T85" fmla="*/ 1028606260 h 7213"/>
              <a:gd name="T86" fmla="*/ 955661710 w 7205"/>
              <a:gd name="T87" fmla="*/ 983048307 h 7213"/>
              <a:gd name="T88" fmla="*/ 1004476111 w 7205"/>
              <a:gd name="T89" fmla="*/ 931026544 h 7213"/>
              <a:gd name="T90" fmla="*/ 1046204896 w 7205"/>
              <a:gd name="T91" fmla="*/ 873172263 h 7213"/>
              <a:gd name="T92" fmla="*/ 1080690130 w 7205"/>
              <a:gd name="T93" fmla="*/ 810746663 h 7213"/>
              <a:gd name="T94" fmla="*/ 1106671515 w 7205"/>
              <a:gd name="T95" fmla="*/ 744222221 h 7213"/>
              <a:gd name="T96" fmla="*/ 1124465712 w 7205"/>
              <a:gd name="T97" fmla="*/ 675018156 h 7213"/>
              <a:gd name="T98" fmla="*/ 1133440984 w 7205"/>
              <a:gd name="T99" fmla="*/ 604237445 h 721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205"/>
              <a:gd name="T151" fmla="*/ 0 h 7213"/>
              <a:gd name="T152" fmla="*/ 7205 w 7205"/>
              <a:gd name="T153" fmla="*/ 7213 h 721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205" h="7213">
                <a:moveTo>
                  <a:pt x="7205" y="3606"/>
                </a:moveTo>
                <a:lnTo>
                  <a:pt x="7198" y="3381"/>
                </a:lnTo>
                <a:lnTo>
                  <a:pt x="7177" y="3155"/>
                </a:lnTo>
                <a:lnTo>
                  <a:pt x="7141" y="2931"/>
                </a:lnTo>
                <a:lnTo>
                  <a:pt x="7092" y="2709"/>
                </a:lnTo>
                <a:lnTo>
                  <a:pt x="7028" y="2492"/>
                </a:lnTo>
                <a:lnTo>
                  <a:pt x="6952" y="2279"/>
                </a:lnTo>
                <a:lnTo>
                  <a:pt x="6863" y="2071"/>
                </a:lnTo>
                <a:lnTo>
                  <a:pt x="6759" y="1869"/>
                </a:lnTo>
                <a:lnTo>
                  <a:pt x="6644" y="1674"/>
                </a:lnTo>
                <a:lnTo>
                  <a:pt x="6517" y="1487"/>
                </a:lnTo>
                <a:lnTo>
                  <a:pt x="6379" y="1308"/>
                </a:lnTo>
                <a:lnTo>
                  <a:pt x="6229" y="1138"/>
                </a:lnTo>
                <a:lnTo>
                  <a:pt x="6069" y="978"/>
                </a:lnTo>
                <a:lnTo>
                  <a:pt x="5899" y="827"/>
                </a:lnTo>
                <a:lnTo>
                  <a:pt x="5720" y="689"/>
                </a:lnTo>
                <a:lnTo>
                  <a:pt x="5533" y="562"/>
                </a:lnTo>
                <a:lnTo>
                  <a:pt x="5338" y="446"/>
                </a:lnTo>
                <a:lnTo>
                  <a:pt x="5136" y="343"/>
                </a:lnTo>
                <a:lnTo>
                  <a:pt x="4929" y="254"/>
                </a:lnTo>
                <a:lnTo>
                  <a:pt x="4716" y="176"/>
                </a:lnTo>
                <a:lnTo>
                  <a:pt x="4498" y="113"/>
                </a:lnTo>
                <a:lnTo>
                  <a:pt x="4278" y="64"/>
                </a:lnTo>
                <a:lnTo>
                  <a:pt x="4054" y="29"/>
                </a:lnTo>
                <a:lnTo>
                  <a:pt x="3829" y="7"/>
                </a:lnTo>
                <a:lnTo>
                  <a:pt x="3603" y="0"/>
                </a:lnTo>
                <a:lnTo>
                  <a:pt x="3377" y="7"/>
                </a:lnTo>
                <a:lnTo>
                  <a:pt x="3152" y="29"/>
                </a:lnTo>
                <a:lnTo>
                  <a:pt x="2928" y="64"/>
                </a:lnTo>
                <a:lnTo>
                  <a:pt x="2707" y="113"/>
                </a:lnTo>
                <a:lnTo>
                  <a:pt x="2490" y="176"/>
                </a:lnTo>
                <a:lnTo>
                  <a:pt x="2277" y="254"/>
                </a:lnTo>
                <a:lnTo>
                  <a:pt x="2069" y="343"/>
                </a:lnTo>
                <a:lnTo>
                  <a:pt x="1867" y="446"/>
                </a:lnTo>
                <a:lnTo>
                  <a:pt x="1672" y="562"/>
                </a:lnTo>
                <a:lnTo>
                  <a:pt x="1485" y="689"/>
                </a:lnTo>
                <a:lnTo>
                  <a:pt x="1306" y="827"/>
                </a:lnTo>
                <a:lnTo>
                  <a:pt x="1137" y="978"/>
                </a:lnTo>
                <a:lnTo>
                  <a:pt x="978" y="1138"/>
                </a:lnTo>
                <a:lnTo>
                  <a:pt x="828" y="1308"/>
                </a:lnTo>
                <a:lnTo>
                  <a:pt x="688" y="1487"/>
                </a:lnTo>
                <a:lnTo>
                  <a:pt x="562" y="1674"/>
                </a:lnTo>
                <a:lnTo>
                  <a:pt x="446" y="1869"/>
                </a:lnTo>
                <a:lnTo>
                  <a:pt x="344" y="2071"/>
                </a:lnTo>
                <a:lnTo>
                  <a:pt x="253" y="2279"/>
                </a:lnTo>
                <a:lnTo>
                  <a:pt x="177" y="2492"/>
                </a:lnTo>
                <a:lnTo>
                  <a:pt x="114" y="2709"/>
                </a:lnTo>
                <a:lnTo>
                  <a:pt x="65" y="2931"/>
                </a:lnTo>
                <a:lnTo>
                  <a:pt x="29" y="3155"/>
                </a:lnTo>
                <a:lnTo>
                  <a:pt x="8" y="3381"/>
                </a:lnTo>
                <a:lnTo>
                  <a:pt x="0" y="3606"/>
                </a:lnTo>
                <a:lnTo>
                  <a:pt x="8" y="3833"/>
                </a:lnTo>
                <a:lnTo>
                  <a:pt x="29" y="4059"/>
                </a:lnTo>
                <a:lnTo>
                  <a:pt x="65" y="4282"/>
                </a:lnTo>
                <a:lnTo>
                  <a:pt x="114" y="4503"/>
                </a:lnTo>
                <a:lnTo>
                  <a:pt x="177" y="4721"/>
                </a:lnTo>
                <a:lnTo>
                  <a:pt x="253" y="4934"/>
                </a:lnTo>
                <a:lnTo>
                  <a:pt x="344" y="5143"/>
                </a:lnTo>
                <a:lnTo>
                  <a:pt x="446" y="5344"/>
                </a:lnTo>
                <a:lnTo>
                  <a:pt x="562" y="5539"/>
                </a:lnTo>
                <a:lnTo>
                  <a:pt x="688" y="5727"/>
                </a:lnTo>
                <a:lnTo>
                  <a:pt x="828" y="5906"/>
                </a:lnTo>
                <a:lnTo>
                  <a:pt x="978" y="6076"/>
                </a:lnTo>
                <a:lnTo>
                  <a:pt x="1137" y="6236"/>
                </a:lnTo>
                <a:lnTo>
                  <a:pt x="1306" y="6385"/>
                </a:lnTo>
                <a:lnTo>
                  <a:pt x="1485" y="6525"/>
                </a:lnTo>
                <a:lnTo>
                  <a:pt x="1672" y="6652"/>
                </a:lnTo>
                <a:lnTo>
                  <a:pt x="1867" y="6767"/>
                </a:lnTo>
                <a:lnTo>
                  <a:pt x="2069" y="6869"/>
                </a:lnTo>
                <a:lnTo>
                  <a:pt x="2277" y="6960"/>
                </a:lnTo>
                <a:lnTo>
                  <a:pt x="2490" y="7036"/>
                </a:lnTo>
                <a:lnTo>
                  <a:pt x="2707" y="7100"/>
                </a:lnTo>
                <a:lnTo>
                  <a:pt x="2928" y="7150"/>
                </a:lnTo>
                <a:lnTo>
                  <a:pt x="3152" y="7185"/>
                </a:lnTo>
                <a:lnTo>
                  <a:pt x="3377" y="7206"/>
                </a:lnTo>
                <a:lnTo>
                  <a:pt x="3603" y="7213"/>
                </a:lnTo>
                <a:lnTo>
                  <a:pt x="3829" y="7206"/>
                </a:lnTo>
                <a:lnTo>
                  <a:pt x="4054" y="7185"/>
                </a:lnTo>
                <a:lnTo>
                  <a:pt x="4278" y="7150"/>
                </a:lnTo>
                <a:lnTo>
                  <a:pt x="4498" y="7100"/>
                </a:lnTo>
                <a:lnTo>
                  <a:pt x="4716" y="7036"/>
                </a:lnTo>
                <a:lnTo>
                  <a:pt x="4929" y="6960"/>
                </a:lnTo>
                <a:lnTo>
                  <a:pt x="5136" y="6869"/>
                </a:lnTo>
                <a:lnTo>
                  <a:pt x="5338" y="6767"/>
                </a:lnTo>
                <a:lnTo>
                  <a:pt x="5533" y="6652"/>
                </a:lnTo>
                <a:lnTo>
                  <a:pt x="5720" y="6525"/>
                </a:lnTo>
                <a:lnTo>
                  <a:pt x="5899" y="6385"/>
                </a:lnTo>
                <a:lnTo>
                  <a:pt x="6069" y="6236"/>
                </a:lnTo>
                <a:lnTo>
                  <a:pt x="6229" y="6076"/>
                </a:lnTo>
                <a:lnTo>
                  <a:pt x="6379" y="5906"/>
                </a:lnTo>
                <a:lnTo>
                  <a:pt x="6517" y="5727"/>
                </a:lnTo>
                <a:lnTo>
                  <a:pt x="6644" y="5539"/>
                </a:lnTo>
                <a:lnTo>
                  <a:pt x="6759" y="5344"/>
                </a:lnTo>
                <a:lnTo>
                  <a:pt x="6863" y="5143"/>
                </a:lnTo>
                <a:lnTo>
                  <a:pt x="6952" y="4934"/>
                </a:lnTo>
                <a:lnTo>
                  <a:pt x="7028" y="4721"/>
                </a:lnTo>
                <a:lnTo>
                  <a:pt x="7092" y="4503"/>
                </a:lnTo>
                <a:lnTo>
                  <a:pt x="7141" y="4282"/>
                </a:lnTo>
                <a:lnTo>
                  <a:pt x="7177" y="4059"/>
                </a:lnTo>
                <a:lnTo>
                  <a:pt x="7198" y="3833"/>
                </a:lnTo>
                <a:lnTo>
                  <a:pt x="7205" y="3606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780128" y="2253163"/>
            <a:ext cx="773239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Line 11"/>
          <p:cNvSpPr>
            <a:spLocks noChangeShapeType="1"/>
          </p:cNvSpPr>
          <p:nvPr/>
        </p:nvSpPr>
        <p:spPr bwMode="auto">
          <a:xfrm flipV="1">
            <a:off x="9053" y="4091962"/>
            <a:ext cx="9036000" cy="20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BlokTextu 5"/>
          <p:cNvSpPr txBox="1">
            <a:spLocks noChangeArrowheads="1"/>
          </p:cNvSpPr>
          <p:nvPr/>
        </p:nvSpPr>
        <p:spPr bwMode="auto">
          <a:xfrm>
            <a:off x="7025194" y="4042919"/>
            <a:ext cx="1608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sk-SK" sz="1400" dirty="0">
                <a:latin typeface="Arial" pitchFamily="34" charset="0"/>
                <a:cs typeface="Arial" pitchFamily="34" charset="0"/>
                <a:sym typeface="Symbol" pitchFamily="18" charset="2"/>
              </a:rPr>
              <a:t>= os </a:t>
            </a:r>
            <a:r>
              <a:rPr lang="sk-SK" sz="14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kolineácie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BlokTextu 7"/>
          <p:cNvSpPr txBox="1">
            <a:spLocks noChangeArrowheads="1"/>
          </p:cNvSpPr>
          <p:nvPr/>
        </p:nvSpPr>
        <p:spPr bwMode="auto">
          <a:xfrm>
            <a:off x="8133904" y="2274593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en-US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BlokTextu 22"/>
          <p:cNvSpPr txBox="1">
            <a:spLocks noChangeArrowheads="1"/>
          </p:cNvSpPr>
          <p:nvPr/>
        </p:nvSpPr>
        <p:spPr bwMode="auto">
          <a:xfrm>
            <a:off x="4524288" y="2750274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H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BlokTextu 70"/>
          <p:cNvSpPr txBox="1">
            <a:spLocks noChangeArrowheads="1"/>
          </p:cNvSpPr>
          <p:nvPr/>
        </p:nvSpPr>
        <p:spPr bwMode="auto">
          <a:xfrm>
            <a:off x="3546188" y="3712877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s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Line 7"/>
          <p:cNvSpPr>
            <a:spLocks noChangeShapeType="1"/>
          </p:cNvSpPr>
          <p:nvPr/>
        </p:nvSpPr>
        <p:spPr bwMode="auto">
          <a:xfrm flipV="1">
            <a:off x="4567744" y="657248"/>
            <a:ext cx="0" cy="5400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567744" y="3014686"/>
            <a:ext cx="1287304" cy="142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567744" y="2253163"/>
            <a:ext cx="1976196" cy="116904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70"/>
          <p:cNvSpPr>
            <a:spLocks noChangeShapeType="1"/>
          </p:cNvSpPr>
          <p:nvPr/>
        </p:nvSpPr>
        <p:spPr bwMode="auto">
          <a:xfrm>
            <a:off x="4567744" y="2253163"/>
            <a:ext cx="0" cy="7615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4567744" y="755833"/>
            <a:ext cx="1495902" cy="2258853"/>
          </a:xfrm>
          <a:custGeom>
            <a:avLst/>
            <a:gdLst>
              <a:gd name="T0" fmla="*/ 567892645 w 4186"/>
              <a:gd name="T1" fmla="*/ 996091053 h 6324"/>
              <a:gd name="T2" fmla="*/ 586496708 w 4186"/>
              <a:gd name="T3" fmla="*/ 962384477 h 6324"/>
              <a:gd name="T4" fmla="*/ 603208360 w 4186"/>
              <a:gd name="T5" fmla="*/ 927574588 h 6324"/>
              <a:gd name="T6" fmla="*/ 617713129 w 4186"/>
              <a:gd name="T7" fmla="*/ 891820138 h 6324"/>
              <a:gd name="T8" fmla="*/ 630168250 w 4186"/>
              <a:gd name="T9" fmla="*/ 855435450 h 6324"/>
              <a:gd name="T10" fmla="*/ 640574120 w 4186"/>
              <a:gd name="T11" fmla="*/ 818262767 h 6324"/>
              <a:gd name="T12" fmla="*/ 648772312 w 4186"/>
              <a:gd name="T13" fmla="*/ 780460443 h 6324"/>
              <a:gd name="T14" fmla="*/ 654763619 w 4186"/>
              <a:gd name="T15" fmla="*/ 742343396 h 6324"/>
              <a:gd name="T16" fmla="*/ 658547247 w 4186"/>
              <a:gd name="T17" fmla="*/ 703910835 h 6324"/>
              <a:gd name="T18" fmla="*/ 659966356 w 4186"/>
              <a:gd name="T19" fmla="*/ 665321110 h 6324"/>
              <a:gd name="T20" fmla="*/ 659020548 w 4186"/>
              <a:gd name="T21" fmla="*/ 626888549 h 6324"/>
              <a:gd name="T22" fmla="*/ 656024696 w 4186"/>
              <a:gd name="T23" fmla="*/ 588298825 h 6324"/>
              <a:gd name="T24" fmla="*/ 650664325 w 4186"/>
              <a:gd name="T25" fmla="*/ 550023822 h 6324"/>
              <a:gd name="T26" fmla="*/ 643096671 w 4186"/>
              <a:gd name="T27" fmla="*/ 512221498 h 6324"/>
              <a:gd name="T28" fmla="*/ 633479371 w 4186"/>
              <a:gd name="T29" fmla="*/ 474891851 h 6324"/>
              <a:gd name="T30" fmla="*/ 621497154 w 4186"/>
              <a:gd name="T31" fmla="*/ 438192045 h 6324"/>
              <a:gd name="T32" fmla="*/ 607622924 w 4186"/>
              <a:gd name="T33" fmla="*/ 402122376 h 6324"/>
              <a:gd name="T34" fmla="*/ 591226143 w 4186"/>
              <a:gd name="T35" fmla="*/ 367155325 h 6324"/>
              <a:gd name="T36" fmla="*/ 573253016 w 4186"/>
              <a:gd name="T37" fmla="*/ 332975674 h 6324"/>
              <a:gd name="T38" fmla="*/ 553230242 w 4186"/>
              <a:gd name="T39" fmla="*/ 300213659 h 6324"/>
              <a:gd name="T40" fmla="*/ 531315455 w 4186"/>
              <a:gd name="T41" fmla="*/ 268396603 h 6324"/>
              <a:gd name="T42" fmla="*/ 507508656 w 4186"/>
              <a:gd name="T43" fmla="*/ 237997185 h 6324"/>
              <a:gd name="T44" fmla="*/ 481967875 w 4186"/>
              <a:gd name="T45" fmla="*/ 209015402 h 6324"/>
              <a:gd name="T46" fmla="*/ 454692717 w 4186"/>
              <a:gd name="T47" fmla="*/ 181608767 h 6324"/>
              <a:gd name="T48" fmla="*/ 425998450 w 4186"/>
              <a:gd name="T49" fmla="*/ 155934539 h 6324"/>
              <a:gd name="T50" fmla="*/ 395727340 w 4186"/>
              <a:gd name="T51" fmla="*/ 131677948 h 6324"/>
              <a:gd name="T52" fmla="*/ 364353284 w 4186"/>
              <a:gd name="T53" fmla="*/ 109626791 h 6324"/>
              <a:gd name="T54" fmla="*/ 331402088 w 4186"/>
              <a:gd name="T55" fmla="*/ 89307967 h 6324"/>
              <a:gd name="T56" fmla="*/ 297505084 w 4186"/>
              <a:gd name="T57" fmla="*/ 70879483 h 6324"/>
              <a:gd name="T58" fmla="*/ 262662273 w 4186"/>
              <a:gd name="T59" fmla="*/ 54498475 h 6324"/>
              <a:gd name="T60" fmla="*/ 226715621 w 4186"/>
              <a:gd name="T61" fmla="*/ 40164933 h 6324"/>
              <a:gd name="T62" fmla="*/ 190138382 w 4186"/>
              <a:gd name="T63" fmla="*/ 28036836 h 6324"/>
              <a:gd name="T64" fmla="*/ 152930654 w 4186"/>
              <a:gd name="T65" fmla="*/ 17798650 h 6324"/>
              <a:gd name="T66" fmla="*/ 115249625 w 4186"/>
              <a:gd name="T67" fmla="*/ 9923064 h 6324"/>
              <a:gd name="T68" fmla="*/ 76938429 w 4186"/>
              <a:gd name="T69" fmla="*/ 4410074 h 6324"/>
              <a:gd name="T70" fmla="*/ 38626849 w 4186"/>
              <a:gd name="T71" fmla="*/ 1102519 h 6324"/>
              <a:gd name="T72" fmla="*/ 0 w 4186"/>
              <a:gd name="T73" fmla="*/ 0 h 63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86"/>
              <a:gd name="T112" fmla="*/ 0 h 6324"/>
              <a:gd name="T113" fmla="*/ 4186 w 4186"/>
              <a:gd name="T114" fmla="*/ 6324 h 63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86" h="6324">
                <a:moveTo>
                  <a:pt x="3602" y="6324"/>
                </a:moveTo>
                <a:lnTo>
                  <a:pt x="3720" y="6110"/>
                </a:lnTo>
                <a:lnTo>
                  <a:pt x="3826" y="5889"/>
                </a:lnTo>
                <a:lnTo>
                  <a:pt x="3918" y="5662"/>
                </a:lnTo>
                <a:lnTo>
                  <a:pt x="3997" y="5431"/>
                </a:lnTo>
                <a:lnTo>
                  <a:pt x="4063" y="5195"/>
                </a:lnTo>
                <a:lnTo>
                  <a:pt x="4115" y="4955"/>
                </a:lnTo>
                <a:lnTo>
                  <a:pt x="4153" y="4713"/>
                </a:lnTo>
                <a:lnTo>
                  <a:pt x="4177" y="4469"/>
                </a:lnTo>
                <a:lnTo>
                  <a:pt x="4186" y="4224"/>
                </a:lnTo>
                <a:lnTo>
                  <a:pt x="4180" y="3980"/>
                </a:lnTo>
                <a:lnTo>
                  <a:pt x="4161" y="3735"/>
                </a:lnTo>
                <a:lnTo>
                  <a:pt x="4127" y="3492"/>
                </a:lnTo>
                <a:lnTo>
                  <a:pt x="4079" y="3252"/>
                </a:lnTo>
                <a:lnTo>
                  <a:pt x="4018" y="3015"/>
                </a:lnTo>
                <a:lnTo>
                  <a:pt x="3942" y="2782"/>
                </a:lnTo>
                <a:lnTo>
                  <a:pt x="3854" y="2553"/>
                </a:lnTo>
                <a:lnTo>
                  <a:pt x="3750" y="2331"/>
                </a:lnTo>
                <a:lnTo>
                  <a:pt x="3636" y="2114"/>
                </a:lnTo>
                <a:lnTo>
                  <a:pt x="3509" y="1906"/>
                </a:lnTo>
                <a:lnTo>
                  <a:pt x="3370" y="1704"/>
                </a:lnTo>
                <a:lnTo>
                  <a:pt x="3219" y="1511"/>
                </a:lnTo>
                <a:lnTo>
                  <a:pt x="3057" y="1327"/>
                </a:lnTo>
                <a:lnTo>
                  <a:pt x="2884" y="1153"/>
                </a:lnTo>
                <a:lnTo>
                  <a:pt x="2702" y="990"/>
                </a:lnTo>
                <a:lnTo>
                  <a:pt x="2510" y="836"/>
                </a:lnTo>
                <a:lnTo>
                  <a:pt x="2311" y="696"/>
                </a:lnTo>
                <a:lnTo>
                  <a:pt x="2102" y="567"/>
                </a:lnTo>
                <a:lnTo>
                  <a:pt x="1887" y="450"/>
                </a:lnTo>
                <a:lnTo>
                  <a:pt x="1666" y="346"/>
                </a:lnTo>
                <a:lnTo>
                  <a:pt x="1438" y="255"/>
                </a:lnTo>
                <a:lnTo>
                  <a:pt x="1206" y="178"/>
                </a:lnTo>
                <a:lnTo>
                  <a:pt x="970" y="113"/>
                </a:lnTo>
                <a:lnTo>
                  <a:pt x="731" y="63"/>
                </a:lnTo>
                <a:lnTo>
                  <a:pt x="488" y="28"/>
                </a:lnTo>
                <a:lnTo>
                  <a:pt x="245" y="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Dot"/>
            <a:round/>
            <a:headEnd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BlokTextu 20"/>
          <p:cNvSpPr txBox="1">
            <a:spLocks noChangeArrowheads="1"/>
          </p:cNvSpPr>
          <p:nvPr/>
        </p:nvSpPr>
        <p:spPr bwMode="auto">
          <a:xfrm>
            <a:off x="5925056" y="2728936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(S)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921574" y="755833"/>
            <a:ext cx="3646170" cy="1497330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3430459" y="755833"/>
            <a:ext cx="1137285" cy="3684746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lokTextu 35"/>
          <p:cNvSpPr txBox="1">
            <a:spLocks noChangeArrowheads="1"/>
          </p:cNvSpPr>
          <p:nvPr/>
        </p:nvSpPr>
        <p:spPr bwMode="auto">
          <a:xfrm>
            <a:off x="2243168" y="4443436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o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BlokTextu 36"/>
          <p:cNvSpPr txBox="1">
            <a:spLocks noChangeArrowheads="1"/>
          </p:cNvSpPr>
          <p:nvPr/>
        </p:nvSpPr>
        <p:spPr bwMode="auto">
          <a:xfrm>
            <a:off x="3200430" y="4091963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o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BlokTextu 9"/>
          <p:cNvSpPr txBox="1">
            <a:spLocks noChangeArrowheads="1"/>
          </p:cNvSpPr>
          <p:nvPr/>
        </p:nvSpPr>
        <p:spPr bwMode="auto">
          <a:xfrm>
            <a:off x="3518625" y="1758309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1400" b="1" baseline="30000" dirty="0" err="1">
                <a:latin typeface="Arial" pitchFamily="34" charset="0"/>
                <a:cs typeface="Arial" pitchFamily="34" charset="0"/>
              </a:rPr>
              <a:t>d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71"/>
          <p:cNvSpPr>
            <a:spLocks/>
          </p:cNvSpPr>
          <p:nvPr/>
        </p:nvSpPr>
        <p:spPr bwMode="auto">
          <a:xfrm>
            <a:off x="2350324" y="4440578"/>
            <a:ext cx="1885950" cy="2021682"/>
          </a:xfrm>
          <a:custGeom>
            <a:avLst/>
            <a:gdLst>
              <a:gd name="T0" fmla="*/ 476174710 w 5279"/>
              <a:gd name="T1" fmla="*/ 0 h 5659"/>
              <a:gd name="T2" fmla="*/ 60506721 w 5279"/>
              <a:gd name="T3" fmla="*/ 170643565 h 5659"/>
              <a:gd name="T4" fmla="*/ 0 w 5279"/>
              <a:gd name="T5" fmla="*/ 616553561 h 5659"/>
              <a:gd name="T6" fmla="*/ 355634382 w 5279"/>
              <a:gd name="T7" fmla="*/ 891662900 h 5659"/>
              <a:gd name="T8" fmla="*/ 771459885 w 5279"/>
              <a:gd name="T9" fmla="*/ 721177170 h 5659"/>
              <a:gd name="T10" fmla="*/ 831808993 w 5279"/>
              <a:gd name="T11" fmla="*/ 275266827 h 5659"/>
              <a:gd name="T12" fmla="*/ 476174710 w 5279"/>
              <a:gd name="T13" fmla="*/ 0 h 56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79"/>
              <a:gd name="T22" fmla="*/ 0 h 5659"/>
              <a:gd name="T23" fmla="*/ 5279 w 5279"/>
              <a:gd name="T24" fmla="*/ 5659 h 56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79" h="5659">
                <a:moveTo>
                  <a:pt x="3022" y="0"/>
                </a:moveTo>
                <a:lnTo>
                  <a:pt x="384" y="1083"/>
                </a:lnTo>
                <a:lnTo>
                  <a:pt x="0" y="3913"/>
                </a:lnTo>
                <a:lnTo>
                  <a:pt x="2257" y="5659"/>
                </a:lnTo>
                <a:lnTo>
                  <a:pt x="4896" y="4577"/>
                </a:lnTo>
                <a:lnTo>
                  <a:pt x="5279" y="1747"/>
                </a:lnTo>
                <a:lnTo>
                  <a:pt x="3022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lokTextu 39"/>
          <p:cNvSpPr txBox="1">
            <a:spLocks noChangeArrowheads="1"/>
          </p:cNvSpPr>
          <p:nvPr/>
        </p:nvSpPr>
        <p:spPr bwMode="auto">
          <a:xfrm>
            <a:off x="4173409" y="4802053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lokTextu 40"/>
          <p:cNvSpPr txBox="1">
            <a:spLocks noChangeArrowheads="1"/>
          </p:cNvSpPr>
          <p:nvPr/>
        </p:nvSpPr>
        <p:spPr bwMode="auto">
          <a:xfrm>
            <a:off x="4107686" y="5969341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lokTextu 42"/>
          <p:cNvSpPr txBox="1">
            <a:spLocks noChangeArrowheads="1"/>
          </p:cNvSpPr>
          <p:nvPr/>
        </p:nvSpPr>
        <p:spPr bwMode="auto">
          <a:xfrm>
            <a:off x="2034570" y="5709308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o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H="1">
            <a:off x="2350324" y="4091963"/>
            <a:ext cx="4253389" cy="1745932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Dot"/>
            <a:round/>
            <a:headEnd type="oval" w="med" len="med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flipH="1" flipV="1">
            <a:off x="921574" y="2253163"/>
            <a:ext cx="5682140" cy="1838801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1537365" y="4091963"/>
            <a:ext cx="2561748" cy="1983105"/>
          </a:xfrm>
          <a:prstGeom prst="line">
            <a:avLst/>
          </a:prstGeom>
          <a:noFill/>
          <a:ln w="12700">
            <a:solidFill>
              <a:srgbClr val="0070C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17"/>
          <p:cNvSpPr>
            <a:spLocks/>
          </p:cNvSpPr>
          <p:nvPr/>
        </p:nvSpPr>
        <p:spPr bwMode="auto">
          <a:xfrm>
            <a:off x="2766090" y="4440578"/>
            <a:ext cx="740093" cy="1367314"/>
          </a:xfrm>
          <a:custGeom>
            <a:avLst/>
            <a:gdLst>
              <a:gd name="T0" fmla="*/ 0 w 2070"/>
              <a:gd name="T1" fmla="*/ 602790356 h 3829"/>
              <a:gd name="T2" fmla="*/ 20989147 w 2070"/>
              <a:gd name="T3" fmla="*/ 596178557 h 3829"/>
              <a:gd name="T4" fmla="*/ 41978691 w 2070"/>
              <a:gd name="T5" fmla="*/ 588622046 h 3829"/>
              <a:gd name="T6" fmla="*/ 62494312 w 2070"/>
              <a:gd name="T7" fmla="*/ 579963305 h 3829"/>
              <a:gd name="T8" fmla="*/ 82536786 w 2070"/>
              <a:gd name="T9" fmla="*/ 570202729 h 3829"/>
              <a:gd name="T10" fmla="*/ 102105728 w 2070"/>
              <a:gd name="T11" fmla="*/ 559655355 h 3829"/>
              <a:gd name="T12" fmla="*/ 121043452 w 2070"/>
              <a:gd name="T13" fmla="*/ 548005751 h 3829"/>
              <a:gd name="T14" fmla="*/ 139507619 w 2070"/>
              <a:gd name="T15" fmla="*/ 535411433 h 3829"/>
              <a:gd name="T16" fmla="*/ 157340940 w 2070"/>
              <a:gd name="T17" fmla="*/ 522029922 h 3829"/>
              <a:gd name="T18" fmla="*/ 174384908 w 2070"/>
              <a:gd name="T19" fmla="*/ 507704094 h 3829"/>
              <a:gd name="T20" fmla="*/ 190639525 w 2070"/>
              <a:gd name="T21" fmla="*/ 492591073 h 3829"/>
              <a:gd name="T22" fmla="*/ 206105186 w 2070"/>
              <a:gd name="T23" fmla="*/ 476690856 h 3829"/>
              <a:gd name="T24" fmla="*/ 221097763 w 2070"/>
              <a:gd name="T25" fmla="*/ 460003446 h 3829"/>
              <a:gd name="T26" fmla="*/ 234985515 w 2070"/>
              <a:gd name="T27" fmla="*/ 442529237 h 3829"/>
              <a:gd name="T28" fmla="*/ 247926203 w 2070"/>
              <a:gd name="T29" fmla="*/ 424582474 h 3829"/>
              <a:gd name="T30" fmla="*/ 260077936 w 2070"/>
              <a:gd name="T31" fmla="*/ 406005936 h 3829"/>
              <a:gd name="T32" fmla="*/ 271282605 w 2070"/>
              <a:gd name="T33" fmla="*/ 386642302 h 3829"/>
              <a:gd name="T34" fmla="*/ 281540608 w 2070"/>
              <a:gd name="T35" fmla="*/ 366806511 h 3829"/>
              <a:gd name="T36" fmla="*/ 290851547 w 2070"/>
              <a:gd name="T37" fmla="*/ 346655683 h 3829"/>
              <a:gd name="T38" fmla="*/ 299058109 w 2070"/>
              <a:gd name="T39" fmla="*/ 326032697 h 3829"/>
              <a:gd name="T40" fmla="*/ 306159498 w 2070"/>
              <a:gd name="T41" fmla="*/ 304937156 h 3829"/>
              <a:gd name="T42" fmla="*/ 312314220 w 2070"/>
              <a:gd name="T43" fmla="*/ 283526975 h 3829"/>
              <a:gd name="T44" fmla="*/ 317206455 w 2070"/>
              <a:gd name="T45" fmla="*/ 261959674 h 3829"/>
              <a:gd name="T46" fmla="*/ 321309736 w 2070"/>
              <a:gd name="T47" fmla="*/ 239919817 h 3829"/>
              <a:gd name="T48" fmla="*/ 324308241 w 2070"/>
              <a:gd name="T49" fmla="*/ 218037479 h 3829"/>
              <a:gd name="T50" fmla="*/ 326044260 w 2070"/>
              <a:gd name="T51" fmla="*/ 195840054 h 3829"/>
              <a:gd name="T52" fmla="*/ 326675503 w 2070"/>
              <a:gd name="T53" fmla="*/ 173642679 h 3829"/>
              <a:gd name="T54" fmla="*/ 326359683 w 2070"/>
              <a:gd name="T55" fmla="*/ 151445305 h 3829"/>
              <a:gd name="T56" fmla="*/ 324781773 w 2070"/>
              <a:gd name="T57" fmla="*/ 129090808 h 3829"/>
              <a:gd name="T58" fmla="*/ 322256800 w 2070"/>
              <a:gd name="T59" fmla="*/ 107050952 h 3829"/>
              <a:gd name="T60" fmla="*/ 318468942 w 2070"/>
              <a:gd name="T61" fmla="*/ 85011070 h 3829"/>
              <a:gd name="T62" fmla="*/ 313734815 w 2070"/>
              <a:gd name="T63" fmla="*/ 63443372 h 3829"/>
              <a:gd name="T64" fmla="*/ 307895516 w 2070"/>
              <a:gd name="T65" fmla="*/ 41875661 h 3829"/>
              <a:gd name="T66" fmla="*/ 300951839 w 2070"/>
              <a:gd name="T67" fmla="*/ 20780510 h 3829"/>
              <a:gd name="T68" fmla="*/ 293061098 w 2070"/>
              <a:gd name="T69" fmla="*/ 0 h 38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70"/>
              <a:gd name="T106" fmla="*/ 0 h 3829"/>
              <a:gd name="T107" fmla="*/ 2070 w 2070"/>
              <a:gd name="T108" fmla="*/ 3829 h 382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70" h="3829">
                <a:moveTo>
                  <a:pt x="0" y="3829"/>
                </a:moveTo>
                <a:lnTo>
                  <a:pt x="133" y="3787"/>
                </a:lnTo>
                <a:lnTo>
                  <a:pt x="266" y="3739"/>
                </a:lnTo>
                <a:lnTo>
                  <a:pt x="396" y="3684"/>
                </a:lnTo>
                <a:lnTo>
                  <a:pt x="523" y="3622"/>
                </a:lnTo>
                <a:lnTo>
                  <a:pt x="647" y="3555"/>
                </a:lnTo>
                <a:lnTo>
                  <a:pt x="767" y="3481"/>
                </a:lnTo>
                <a:lnTo>
                  <a:pt x="884" y="3401"/>
                </a:lnTo>
                <a:lnTo>
                  <a:pt x="997" y="3316"/>
                </a:lnTo>
                <a:lnTo>
                  <a:pt x="1105" y="3225"/>
                </a:lnTo>
                <a:lnTo>
                  <a:pt x="1208" y="3129"/>
                </a:lnTo>
                <a:lnTo>
                  <a:pt x="1306" y="3028"/>
                </a:lnTo>
                <a:lnTo>
                  <a:pt x="1401" y="2922"/>
                </a:lnTo>
                <a:lnTo>
                  <a:pt x="1489" y="2811"/>
                </a:lnTo>
                <a:lnTo>
                  <a:pt x="1571" y="2697"/>
                </a:lnTo>
                <a:lnTo>
                  <a:pt x="1648" y="2579"/>
                </a:lnTo>
                <a:lnTo>
                  <a:pt x="1719" y="2456"/>
                </a:lnTo>
                <a:lnTo>
                  <a:pt x="1784" y="2330"/>
                </a:lnTo>
                <a:lnTo>
                  <a:pt x="1843" y="2202"/>
                </a:lnTo>
                <a:lnTo>
                  <a:pt x="1895" y="2071"/>
                </a:lnTo>
                <a:lnTo>
                  <a:pt x="1940" y="1937"/>
                </a:lnTo>
                <a:lnTo>
                  <a:pt x="1979" y="1801"/>
                </a:lnTo>
                <a:lnTo>
                  <a:pt x="2010" y="1664"/>
                </a:lnTo>
                <a:lnTo>
                  <a:pt x="2036" y="1524"/>
                </a:lnTo>
                <a:lnTo>
                  <a:pt x="2055" y="1385"/>
                </a:lnTo>
                <a:lnTo>
                  <a:pt x="2066" y="1244"/>
                </a:lnTo>
                <a:lnTo>
                  <a:pt x="2070" y="1103"/>
                </a:lnTo>
                <a:lnTo>
                  <a:pt x="2068" y="962"/>
                </a:lnTo>
                <a:lnTo>
                  <a:pt x="2058" y="820"/>
                </a:lnTo>
                <a:lnTo>
                  <a:pt x="2042" y="680"/>
                </a:lnTo>
                <a:lnTo>
                  <a:pt x="2018" y="540"/>
                </a:lnTo>
                <a:lnTo>
                  <a:pt x="1988" y="403"/>
                </a:lnTo>
                <a:lnTo>
                  <a:pt x="1951" y="266"/>
                </a:lnTo>
                <a:lnTo>
                  <a:pt x="1907" y="132"/>
                </a:lnTo>
                <a:lnTo>
                  <a:pt x="185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18"/>
          <p:cNvSpPr>
            <a:spLocks/>
          </p:cNvSpPr>
          <p:nvPr/>
        </p:nvSpPr>
        <p:spPr bwMode="auto">
          <a:xfrm>
            <a:off x="2487484" y="4827770"/>
            <a:ext cx="1405890" cy="632936"/>
          </a:xfrm>
          <a:custGeom>
            <a:avLst/>
            <a:gdLst>
              <a:gd name="T0" fmla="*/ 0 w 3936"/>
              <a:gd name="T1" fmla="*/ 0 h 1772"/>
              <a:gd name="T2" fmla="*/ 8662988 w 3936"/>
              <a:gd name="T3" fmla="*/ 20003677 h 1772"/>
              <a:gd name="T4" fmla="*/ 18271333 w 3936"/>
              <a:gd name="T5" fmla="*/ 39692236 h 1772"/>
              <a:gd name="T6" fmla="*/ 28981802 w 3936"/>
              <a:gd name="T7" fmla="*/ 58750961 h 1772"/>
              <a:gd name="T8" fmla="*/ 40637621 w 3936"/>
              <a:gd name="T9" fmla="*/ 77179833 h 1772"/>
              <a:gd name="T10" fmla="*/ 53080852 w 3936"/>
              <a:gd name="T11" fmla="*/ 95293190 h 1772"/>
              <a:gd name="T12" fmla="*/ 66469030 w 3936"/>
              <a:gd name="T13" fmla="*/ 112619173 h 1772"/>
              <a:gd name="T14" fmla="*/ 80645005 w 3936"/>
              <a:gd name="T15" fmla="*/ 129157732 h 1772"/>
              <a:gd name="T16" fmla="*/ 95608379 w 3936"/>
              <a:gd name="T17" fmla="*/ 145223613 h 1772"/>
              <a:gd name="T18" fmla="*/ 111359575 w 3936"/>
              <a:gd name="T19" fmla="*/ 160344535 h 1772"/>
              <a:gd name="T20" fmla="*/ 127740587 w 3936"/>
              <a:gd name="T21" fmla="*/ 174835618 h 1772"/>
              <a:gd name="T22" fmla="*/ 144908998 w 3936"/>
              <a:gd name="T23" fmla="*/ 188381345 h 1772"/>
              <a:gd name="T24" fmla="*/ 162550087 w 3936"/>
              <a:gd name="T25" fmla="*/ 201139673 h 1772"/>
              <a:gd name="T26" fmla="*/ 180978577 w 3936"/>
              <a:gd name="T27" fmla="*/ 213110651 h 1772"/>
              <a:gd name="T28" fmla="*/ 199879744 w 3936"/>
              <a:gd name="T29" fmla="*/ 223978666 h 1772"/>
              <a:gd name="T30" fmla="*/ 219411198 w 3936"/>
              <a:gd name="T31" fmla="*/ 234059281 h 1772"/>
              <a:gd name="T32" fmla="*/ 239099765 w 3936"/>
              <a:gd name="T33" fmla="*/ 243037378 h 1772"/>
              <a:gd name="T34" fmla="*/ 259576129 w 3936"/>
              <a:gd name="T35" fmla="*/ 251070120 h 1772"/>
              <a:gd name="T36" fmla="*/ 280210052 w 3936"/>
              <a:gd name="T37" fmla="*/ 258315860 h 1772"/>
              <a:gd name="T38" fmla="*/ 301158696 w 3936"/>
              <a:gd name="T39" fmla="*/ 264301126 h 1772"/>
              <a:gd name="T40" fmla="*/ 322422460 w 3936"/>
              <a:gd name="T41" fmla="*/ 269498993 h 1772"/>
              <a:gd name="T42" fmla="*/ 344001342 w 3936"/>
              <a:gd name="T43" fmla="*/ 273436783 h 1772"/>
              <a:gd name="T44" fmla="*/ 365580224 w 3936"/>
              <a:gd name="T45" fmla="*/ 276429217 h 1772"/>
              <a:gd name="T46" fmla="*/ 387316666 w 3936"/>
              <a:gd name="T47" fmla="*/ 278319531 h 1772"/>
              <a:gd name="T48" fmla="*/ 409210270 w 3936"/>
              <a:gd name="T49" fmla="*/ 279106930 h 1772"/>
              <a:gd name="T50" fmla="*/ 431104370 w 3936"/>
              <a:gd name="T51" fmla="*/ 278949371 h 1772"/>
              <a:gd name="T52" fmla="*/ 452840811 w 3936"/>
              <a:gd name="T53" fmla="*/ 277689294 h 1772"/>
              <a:gd name="T54" fmla="*/ 474734415 w 3936"/>
              <a:gd name="T55" fmla="*/ 275169140 h 1772"/>
              <a:gd name="T56" fmla="*/ 496155738 w 3936"/>
              <a:gd name="T57" fmla="*/ 271861587 h 1772"/>
              <a:gd name="T58" fmla="*/ 517577061 w 3936"/>
              <a:gd name="T59" fmla="*/ 267451120 h 1772"/>
              <a:gd name="T60" fmla="*/ 538683662 w 3936"/>
              <a:gd name="T61" fmla="*/ 262096091 h 1772"/>
              <a:gd name="T62" fmla="*/ 559632306 w 3936"/>
              <a:gd name="T63" fmla="*/ 255480588 h 1772"/>
              <a:gd name="T64" fmla="*/ 580108670 w 3936"/>
              <a:gd name="T65" fmla="*/ 247920127 h 1772"/>
              <a:gd name="T66" fmla="*/ 600112356 w 3936"/>
              <a:gd name="T67" fmla="*/ 239571869 h 1772"/>
              <a:gd name="T68" fmla="*/ 619958482 w 3936"/>
              <a:gd name="T69" fmla="*/ 230121491 h 17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936"/>
              <a:gd name="T106" fmla="*/ 0 h 1772"/>
              <a:gd name="T107" fmla="*/ 3936 w 3936"/>
              <a:gd name="T108" fmla="*/ 1772 h 17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936" h="1772">
                <a:moveTo>
                  <a:pt x="0" y="0"/>
                </a:moveTo>
                <a:lnTo>
                  <a:pt x="55" y="127"/>
                </a:lnTo>
                <a:lnTo>
                  <a:pt x="116" y="252"/>
                </a:lnTo>
                <a:lnTo>
                  <a:pt x="184" y="373"/>
                </a:lnTo>
                <a:lnTo>
                  <a:pt x="258" y="490"/>
                </a:lnTo>
                <a:lnTo>
                  <a:pt x="337" y="605"/>
                </a:lnTo>
                <a:lnTo>
                  <a:pt x="422" y="715"/>
                </a:lnTo>
                <a:lnTo>
                  <a:pt x="512" y="820"/>
                </a:lnTo>
                <a:lnTo>
                  <a:pt x="607" y="922"/>
                </a:lnTo>
                <a:lnTo>
                  <a:pt x="707" y="1018"/>
                </a:lnTo>
                <a:lnTo>
                  <a:pt x="811" y="1110"/>
                </a:lnTo>
                <a:lnTo>
                  <a:pt x="920" y="1196"/>
                </a:lnTo>
                <a:lnTo>
                  <a:pt x="1032" y="1277"/>
                </a:lnTo>
                <a:lnTo>
                  <a:pt x="1149" y="1353"/>
                </a:lnTo>
                <a:lnTo>
                  <a:pt x="1269" y="1422"/>
                </a:lnTo>
                <a:lnTo>
                  <a:pt x="1393" y="1486"/>
                </a:lnTo>
                <a:lnTo>
                  <a:pt x="1518" y="1543"/>
                </a:lnTo>
                <a:lnTo>
                  <a:pt x="1648" y="1594"/>
                </a:lnTo>
                <a:lnTo>
                  <a:pt x="1779" y="1640"/>
                </a:lnTo>
                <a:lnTo>
                  <a:pt x="1912" y="1678"/>
                </a:lnTo>
                <a:lnTo>
                  <a:pt x="2047" y="1711"/>
                </a:lnTo>
                <a:lnTo>
                  <a:pt x="2184" y="1736"/>
                </a:lnTo>
                <a:lnTo>
                  <a:pt x="2321" y="1755"/>
                </a:lnTo>
                <a:lnTo>
                  <a:pt x="2459" y="1767"/>
                </a:lnTo>
                <a:lnTo>
                  <a:pt x="2598" y="1772"/>
                </a:lnTo>
                <a:lnTo>
                  <a:pt x="2737" y="1771"/>
                </a:lnTo>
                <a:lnTo>
                  <a:pt x="2875" y="1763"/>
                </a:lnTo>
                <a:lnTo>
                  <a:pt x="3014" y="1747"/>
                </a:lnTo>
                <a:lnTo>
                  <a:pt x="3150" y="1726"/>
                </a:lnTo>
                <a:lnTo>
                  <a:pt x="3286" y="1698"/>
                </a:lnTo>
                <a:lnTo>
                  <a:pt x="3420" y="1664"/>
                </a:lnTo>
                <a:lnTo>
                  <a:pt x="3553" y="1622"/>
                </a:lnTo>
                <a:lnTo>
                  <a:pt x="3683" y="1574"/>
                </a:lnTo>
                <a:lnTo>
                  <a:pt x="3810" y="1521"/>
                </a:lnTo>
                <a:lnTo>
                  <a:pt x="3936" y="146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4567744" y="755833"/>
            <a:ext cx="1934528" cy="1497330"/>
          </a:xfrm>
          <a:prstGeom prst="line">
            <a:avLst/>
          </a:prstGeom>
          <a:noFill/>
          <a:ln w="19050">
            <a:solidFill>
              <a:srgbClr val="0033CC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BlokTextu 53"/>
          <p:cNvSpPr txBox="1">
            <a:spLocks noChangeArrowheads="1"/>
          </p:cNvSpPr>
          <p:nvPr/>
        </p:nvSpPr>
        <p:spPr bwMode="auto">
          <a:xfrm>
            <a:off x="6500826" y="3786190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BlokTextu 56"/>
          <p:cNvSpPr txBox="1">
            <a:spLocks noChangeArrowheads="1"/>
          </p:cNvSpPr>
          <p:nvPr/>
        </p:nvSpPr>
        <p:spPr bwMode="auto">
          <a:xfrm>
            <a:off x="4533454" y="1193030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sk-SK" sz="1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°</a:t>
            </a:r>
          </a:p>
        </p:txBody>
      </p:sp>
      <p:sp>
        <p:nvSpPr>
          <p:cNvPr id="58" name="Freeform 19"/>
          <p:cNvSpPr>
            <a:spLocks/>
          </p:cNvSpPr>
          <p:nvPr/>
        </p:nvSpPr>
        <p:spPr bwMode="auto">
          <a:xfrm>
            <a:off x="2274600" y="4430578"/>
            <a:ext cx="2037398" cy="2040255"/>
          </a:xfrm>
          <a:custGeom>
            <a:avLst/>
            <a:gdLst>
              <a:gd name="T0" fmla="*/ 897018453 w 5705"/>
              <a:gd name="T1" fmla="*/ 417716152 h 5712"/>
              <a:gd name="T2" fmla="*/ 887886376 w 5705"/>
              <a:gd name="T3" fmla="*/ 354239491 h 5712"/>
              <a:gd name="T4" fmla="*/ 869936492 w 5705"/>
              <a:gd name="T5" fmla="*/ 292653243 h 5712"/>
              <a:gd name="T6" fmla="*/ 843326729 w 5705"/>
              <a:gd name="T7" fmla="*/ 234216991 h 5712"/>
              <a:gd name="T8" fmla="*/ 808686618 w 5705"/>
              <a:gd name="T9" fmla="*/ 180191160 h 5712"/>
              <a:gd name="T10" fmla="*/ 766803819 w 5705"/>
              <a:gd name="T11" fmla="*/ 131677970 h 5712"/>
              <a:gd name="T12" fmla="*/ 718307863 w 5705"/>
              <a:gd name="T13" fmla="*/ 89780660 h 5712"/>
              <a:gd name="T14" fmla="*/ 664300677 w 5705"/>
              <a:gd name="T15" fmla="*/ 55128325 h 5712"/>
              <a:gd name="T16" fmla="*/ 606200049 w 5705"/>
              <a:gd name="T17" fmla="*/ 28509121 h 5712"/>
              <a:gd name="T18" fmla="*/ 544635310 w 5705"/>
              <a:gd name="T19" fmla="*/ 10238184 h 5712"/>
              <a:gd name="T20" fmla="*/ 481180985 w 5705"/>
              <a:gd name="T21" fmla="*/ 1102519 h 5712"/>
              <a:gd name="T22" fmla="*/ 417097326 w 5705"/>
              <a:gd name="T23" fmla="*/ 1102519 h 5712"/>
              <a:gd name="T24" fmla="*/ 353642901 w 5705"/>
              <a:gd name="T25" fmla="*/ 10238184 h 5712"/>
              <a:gd name="T26" fmla="*/ 292235694 w 5705"/>
              <a:gd name="T27" fmla="*/ 28509121 h 5712"/>
              <a:gd name="T28" fmla="*/ 233820002 w 5705"/>
              <a:gd name="T29" fmla="*/ 55128325 h 5712"/>
              <a:gd name="T30" fmla="*/ 179970696 w 5705"/>
              <a:gd name="T31" fmla="*/ 89780660 h 5712"/>
              <a:gd name="T32" fmla="*/ 131631874 w 5705"/>
              <a:gd name="T33" fmla="*/ 131677970 h 5712"/>
              <a:gd name="T34" fmla="*/ 89591519 w 5705"/>
              <a:gd name="T35" fmla="*/ 180191160 h 5712"/>
              <a:gd name="T36" fmla="*/ 54951606 w 5705"/>
              <a:gd name="T37" fmla="*/ 234216991 h 5712"/>
              <a:gd name="T38" fmla="*/ 28499363 w 5705"/>
              <a:gd name="T39" fmla="*/ 292653243 h 5712"/>
              <a:gd name="T40" fmla="*/ 10234405 w 5705"/>
              <a:gd name="T41" fmla="*/ 354239491 h 5712"/>
              <a:gd name="T42" fmla="*/ 1102326 w 5705"/>
              <a:gd name="T43" fmla="*/ 417716152 h 5712"/>
              <a:gd name="T44" fmla="*/ 1102326 w 5705"/>
              <a:gd name="T45" fmla="*/ 481822556 h 5712"/>
              <a:gd name="T46" fmla="*/ 10234405 w 5705"/>
              <a:gd name="T47" fmla="*/ 545456281 h 5712"/>
              <a:gd name="T48" fmla="*/ 28499363 w 5705"/>
              <a:gd name="T49" fmla="*/ 607042528 h 5712"/>
              <a:gd name="T50" fmla="*/ 54951606 w 5705"/>
              <a:gd name="T51" fmla="*/ 665478780 h 5712"/>
              <a:gd name="T52" fmla="*/ 89591519 w 5705"/>
              <a:gd name="T53" fmla="*/ 719347002 h 5712"/>
              <a:gd name="T54" fmla="*/ 131631874 w 5705"/>
              <a:gd name="T55" fmla="*/ 768017751 h 5712"/>
              <a:gd name="T56" fmla="*/ 179970696 w 5705"/>
              <a:gd name="T57" fmla="*/ 809915037 h 5712"/>
              <a:gd name="T58" fmla="*/ 233820002 w 5705"/>
              <a:gd name="T59" fmla="*/ 844567571 h 5712"/>
              <a:gd name="T60" fmla="*/ 292235694 w 5705"/>
              <a:gd name="T61" fmla="*/ 871186761 h 5712"/>
              <a:gd name="T62" fmla="*/ 353642901 w 5705"/>
              <a:gd name="T63" fmla="*/ 889457293 h 5712"/>
              <a:gd name="T64" fmla="*/ 417097326 w 5705"/>
              <a:gd name="T65" fmla="*/ 898593352 h 5712"/>
              <a:gd name="T66" fmla="*/ 481180985 w 5705"/>
              <a:gd name="T67" fmla="*/ 898593352 h 5712"/>
              <a:gd name="T68" fmla="*/ 544635310 w 5705"/>
              <a:gd name="T69" fmla="*/ 889457293 h 5712"/>
              <a:gd name="T70" fmla="*/ 606200049 w 5705"/>
              <a:gd name="T71" fmla="*/ 871186761 h 5712"/>
              <a:gd name="T72" fmla="*/ 664300677 w 5705"/>
              <a:gd name="T73" fmla="*/ 844567571 h 5712"/>
              <a:gd name="T74" fmla="*/ 718307863 w 5705"/>
              <a:gd name="T75" fmla="*/ 809915037 h 5712"/>
              <a:gd name="T76" fmla="*/ 766803819 w 5705"/>
              <a:gd name="T77" fmla="*/ 768017751 h 5712"/>
              <a:gd name="T78" fmla="*/ 808686618 w 5705"/>
              <a:gd name="T79" fmla="*/ 719347002 h 5712"/>
              <a:gd name="T80" fmla="*/ 843326729 w 5705"/>
              <a:gd name="T81" fmla="*/ 665478780 h 5712"/>
              <a:gd name="T82" fmla="*/ 869936492 w 5705"/>
              <a:gd name="T83" fmla="*/ 607042528 h 5712"/>
              <a:gd name="T84" fmla="*/ 887886376 w 5705"/>
              <a:gd name="T85" fmla="*/ 545456281 h 5712"/>
              <a:gd name="T86" fmla="*/ 897018453 w 5705"/>
              <a:gd name="T87" fmla="*/ 481822556 h 57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05"/>
              <a:gd name="T133" fmla="*/ 0 h 5712"/>
              <a:gd name="T134" fmla="*/ 5705 w 5705"/>
              <a:gd name="T135" fmla="*/ 5712 h 57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05" h="5712">
                <a:moveTo>
                  <a:pt x="5705" y="2856"/>
                </a:moveTo>
                <a:lnTo>
                  <a:pt x="5697" y="2652"/>
                </a:lnTo>
                <a:lnTo>
                  <a:pt x="5676" y="2449"/>
                </a:lnTo>
                <a:lnTo>
                  <a:pt x="5639" y="2249"/>
                </a:lnTo>
                <a:lnTo>
                  <a:pt x="5590" y="2051"/>
                </a:lnTo>
                <a:lnTo>
                  <a:pt x="5525" y="1858"/>
                </a:lnTo>
                <a:lnTo>
                  <a:pt x="5447" y="1669"/>
                </a:lnTo>
                <a:lnTo>
                  <a:pt x="5356" y="1487"/>
                </a:lnTo>
                <a:lnTo>
                  <a:pt x="5252" y="1312"/>
                </a:lnTo>
                <a:lnTo>
                  <a:pt x="5136" y="1144"/>
                </a:lnTo>
                <a:lnTo>
                  <a:pt x="5008" y="986"/>
                </a:lnTo>
                <a:lnTo>
                  <a:pt x="4870" y="836"/>
                </a:lnTo>
                <a:lnTo>
                  <a:pt x="4720" y="698"/>
                </a:lnTo>
                <a:lnTo>
                  <a:pt x="4562" y="570"/>
                </a:lnTo>
                <a:lnTo>
                  <a:pt x="4395" y="454"/>
                </a:lnTo>
                <a:lnTo>
                  <a:pt x="4219" y="350"/>
                </a:lnTo>
                <a:lnTo>
                  <a:pt x="4038" y="258"/>
                </a:lnTo>
                <a:lnTo>
                  <a:pt x="3850" y="181"/>
                </a:lnTo>
                <a:lnTo>
                  <a:pt x="3656" y="116"/>
                </a:lnTo>
                <a:lnTo>
                  <a:pt x="3459" y="65"/>
                </a:lnTo>
                <a:lnTo>
                  <a:pt x="3258" y="29"/>
                </a:lnTo>
                <a:lnTo>
                  <a:pt x="3056" y="7"/>
                </a:lnTo>
                <a:lnTo>
                  <a:pt x="2852" y="0"/>
                </a:lnTo>
                <a:lnTo>
                  <a:pt x="2649" y="7"/>
                </a:lnTo>
                <a:lnTo>
                  <a:pt x="2446" y="29"/>
                </a:lnTo>
                <a:lnTo>
                  <a:pt x="2246" y="65"/>
                </a:lnTo>
                <a:lnTo>
                  <a:pt x="2049" y="116"/>
                </a:lnTo>
                <a:lnTo>
                  <a:pt x="1856" y="181"/>
                </a:lnTo>
                <a:lnTo>
                  <a:pt x="1668" y="258"/>
                </a:lnTo>
                <a:lnTo>
                  <a:pt x="1485" y="350"/>
                </a:lnTo>
                <a:lnTo>
                  <a:pt x="1311" y="454"/>
                </a:lnTo>
                <a:lnTo>
                  <a:pt x="1143" y="570"/>
                </a:lnTo>
                <a:lnTo>
                  <a:pt x="984" y="698"/>
                </a:lnTo>
                <a:lnTo>
                  <a:pt x="836" y="836"/>
                </a:lnTo>
                <a:lnTo>
                  <a:pt x="697" y="986"/>
                </a:lnTo>
                <a:lnTo>
                  <a:pt x="569" y="1144"/>
                </a:lnTo>
                <a:lnTo>
                  <a:pt x="453" y="1312"/>
                </a:lnTo>
                <a:lnTo>
                  <a:pt x="349" y="1487"/>
                </a:lnTo>
                <a:lnTo>
                  <a:pt x="258" y="1669"/>
                </a:lnTo>
                <a:lnTo>
                  <a:pt x="181" y="1858"/>
                </a:lnTo>
                <a:lnTo>
                  <a:pt x="116" y="2051"/>
                </a:lnTo>
                <a:lnTo>
                  <a:pt x="65" y="2249"/>
                </a:lnTo>
                <a:lnTo>
                  <a:pt x="29" y="2449"/>
                </a:lnTo>
                <a:lnTo>
                  <a:pt x="7" y="2652"/>
                </a:lnTo>
                <a:lnTo>
                  <a:pt x="0" y="2856"/>
                </a:lnTo>
                <a:lnTo>
                  <a:pt x="7" y="3059"/>
                </a:lnTo>
                <a:lnTo>
                  <a:pt x="29" y="3262"/>
                </a:lnTo>
                <a:lnTo>
                  <a:pt x="65" y="3463"/>
                </a:lnTo>
                <a:lnTo>
                  <a:pt x="116" y="3660"/>
                </a:lnTo>
                <a:lnTo>
                  <a:pt x="181" y="3854"/>
                </a:lnTo>
                <a:lnTo>
                  <a:pt x="258" y="4042"/>
                </a:lnTo>
                <a:lnTo>
                  <a:pt x="349" y="4225"/>
                </a:lnTo>
                <a:lnTo>
                  <a:pt x="453" y="4400"/>
                </a:lnTo>
                <a:lnTo>
                  <a:pt x="569" y="4567"/>
                </a:lnTo>
                <a:lnTo>
                  <a:pt x="697" y="4726"/>
                </a:lnTo>
                <a:lnTo>
                  <a:pt x="836" y="4876"/>
                </a:lnTo>
                <a:lnTo>
                  <a:pt x="984" y="5014"/>
                </a:lnTo>
                <a:lnTo>
                  <a:pt x="1143" y="5142"/>
                </a:lnTo>
                <a:lnTo>
                  <a:pt x="1311" y="5258"/>
                </a:lnTo>
                <a:lnTo>
                  <a:pt x="1485" y="5362"/>
                </a:lnTo>
                <a:lnTo>
                  <a:pt x="1668" y="5454"/>
                </a:lnTo>
                <a:lnTo>
                  <a:pt x="1856" y="5531"/>
                </a:lnTo>
                <a:lnTo>
                  <a:pt x="2049" y="5596"/>
                </a:lnTo>
                <a:lnTo>
                  <a:pt x="2246" y="5647"/>
                </a:lnTo>
                <a:lnTo>
                  <a:pt x="2446" y="5683"/>
                </a:lnTo>
                <a:lnTo>
                  <a:pt x="2649" y="5705"/>
                </a:lnTo>
                <a:lnTo>
                  <a:pt x="2852" y="5712"/>
                </a:lnTo>
                <a:lnTo>
                  <a:pt x="3056" y="5705"/>
                </a:lnTo>
                <a:lnTo>
                  <a:pt x="3258" y="5683"/>
                </a:lnTo>
                <a:lnTo>
                  <a:pt x="3459" y="5647"/>
                </a:lnTo>
                <a:lnTo>
                  <a:pt x="3656" y="5596"/>
                </a:lnTo>
                <a:lnTo>
                  <a:pt x="3850" y="5531"/>
                </a:lnTo>
                <a:lnTo>
                  <a:pt x="4038" y="5454"/>
                </a:lnTo>
                <a:lnTo>
                  <a:pt x="4219" y="5362"/>
                </a:lnTo>
                <a:lnTo>
                  <a:pt x="4395" y="5258"/>
                </a:lnTo>
                <a:lnTo>
                  <a:pt x="4562" y="5142"/>
                </a:lnTo>
                <a:lnTo>
                  <a:pt x="4720" y="5014"/>
                </a:lnTo>
                <a:lnTo>
                  <a:pt x="4870" y="4876"/>
                </a:lnTo>
                <a:lnTo>
                  <a:pt x="5008" y="4726"/>
                </a:lnTo>
                <a:lnTo>
                  <a:pt x="5136" y="4567"/>
                </a:lnTo>
                <a:lnTo>
                  <a:pt x="5252" y="4400"/>
                </a:lnTo>
                <a:lnTo>
                  <a:pt x="5356" y="4225"/>
                </a:lnTo>
                <a:lnTo>
                  <a:pt x="5447" y="4042"/>
                </a:lnTo>
                <a:lnTo>
                  <a:pt x="5525" y="3854"/>
                </a:lnTo>
                <a:lnTo>
                  <a:pt x="5590" y="3660"/>
                </a:lnTo>
                <a:lnTo>
                  <a:pt x="5639" y="3463"/>
                </a:lnTo>
                <a:lnTo>
                  <a:pt x="5676" y="3262"/>
                </a:lnTo>
                <a:lnTo>
                  <a:pt x="5697" y="3059"/>
                </a:lnTo>
                <a:lnTo>
                  <a:pt x="5705" y="285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BlokTextu 59"/>
          <p:cNvSpPr txBox="1">
            <a:spLocks noChangeArrowheads="1"/>
          </p:cNvSpPr>
          <p:nvPr/>
        </p:nvSpPr>
        <p:spPr bwMode="auto">
          <a:xfrm>
            <a:off x="3136136" y="5450705"/>
            <a:ext cx="39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o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BlokTextu 60"/>
          <p:cNvSpPr txBox="1">
            <a:spLocks noChangeArrowheads="1"/>
          </p:cNvSpPr>
          <p:nvPr/>
        </p:nvSpPr>
        <p:spPr bwMode="auto">
          <a:xfrm>
            <a:off x="3776216" y="3168991"/>
            <a:ext cx="391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>
                <a:latin typeface="Arial" pitchFamily="34" charset="0"/>
                <a:cs typeface="Arial" pitchFamily="34" charset="0"/>
              </a:rPr>
              <a:t>s</a:t>
            </a: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2980403" y="2253163"/>
            <a:ext cx="3521869" cy="1838801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ine 62"/>
          <p:cNvSpPr>
            <a:spLocks noChangeShapeType="1"/>
          </p:cNvSpPr>
          <p:nvPr/>
        </p:nvSpPr>
        <p:spPr bwMode="auto">
          <a:xfrm flipV="1">
            <a:off x="4366290" y="755833"/>
            <a:ext cx="201453" cy="1497330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BlokTextu 72"/>
          <p:cNvSpPr txBox="1">
            <a:spLocks noChangeArrowheads="1"/>
          </p:cNvSpPr>
          <p:nvPr/>
        </p:nvSpPr>
        <p:spPr bwMode="auto">
          <a:xfrm>
            <a:off x="3686205" y="1241608"/>
            <a:ext cx="455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k-SK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°</a:t>
            </a: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H="1">
            <a:off x="2290210" y="4091963"/>
            <a:ext cx="295858" cy="2191142"/>
          </a:xfrm>
          <a:prstGeom prst="line">
            <a:avLst/>
          </a:prstGeom>
          <a:noFill/>
          <a:ln w="12700">
            <a:solidFill>
              <a:srgbClr val="C0000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 flipH="1">
            <a:off x="3116763" y="4091963"/>
            <a:ext cx="359416" cy="2661922"/>
          </a:xfrm>
          <a:prstGeom prst="line">
            <a:avLst/>
          </a:prstGeom>
          <a:noFill/>
          <a:ln w="12700">
            <a:solidFill>
              <a:srgbClr val="C0000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68"/>
          <p:cNvSpPr>
            <a:spLocks noChangeShapeType="1"/>
          </p:cNvSpPr>
          <p:nvPr/>
        </p:nvSpPr>
        <p:spPr bwMode="auto">
          <a:xfrm flipV="1">
            <a:off x="3476179" y="2253163"/>
            <a:ext cx="890112" cy="1838801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ine 59"/>
          <p:cNvSpPr>
            <a:spLocks noChangeShapeType="1"/>
          </p:cNvSpPr>
          <p:nvPr/>
        </p:nvSpPr>
        <p:spPr bwMode="auto">
          <a:xfrm flipH="1">
            <a:off x="2350324" y="755833"/>
            <a:ext cx="2217420" cy="50820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 flipV="1">
            <a:off x="3293299" y="755833"/>
            <a:ext cx="1274445" cy="469487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28"/>
          <p:cNvSpPr>
            <a:spLocks noChangeShapeType="1"/>
          </p:cNvSpPr>
          <p:nvPr/>
        </p:nvSpPr>
        <p:spPr bwMode="auto">
          <a:xfrm>
            <a:off x="2980403" y="4091963"/>
            <a:ext cx="1754505" cy="1358742"/>
          </a:xfrm>
          <a:prstGeom prst="line">
            <a:avLst/>
          </a:prstGeom>
          <a:noFill/>
          <a:ln w="12700">
            <a:solidFill>
              <a:srgbClr val="0070C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Line 64"/>
          <p:cNvSpPr>
            <a:spLocks noChangeShapeType="1"/>
          </p:cNvSpPr>
          <p:nvPr/>
        </p:nvSpPr>
        <p:spPr bwMode="auto">
          <a:xfrm flipH="1">
            <a:off x="4046412" y="4091962"/>
            <a:ext cx="321308" cy="2372211"/>
          </a:xfrm>
          <a:prstGeom prst="line">
            <a:avLst/>
          </a:prstGeom>
          <a:noFill/>
          <a:ln w="12700">
            <a:solidFill>
              <a:srgbClr val="C0000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Line 65"/>
          <p:cNvSpPr>
            <a:spLocks noChangeShapeType="1"/>
          </p:cNvSpPr>
          <p:nvPr/>
        </p:nvSpPr>
        <p:spPr bwMode="auto">
          <a:xfrm flipH="1" flipV="1">
            <a:off x="4366290" y="2253163"/>
            <a:ext cx="1428" cy="1838801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Line 57"/>
          <p:cNvSpPr>
            <a:spLocks noChangeShapeType="1"/>
          </p:cNvSpPr>
          <p:nvPr/>
        </p:nvSpPr>
        <p:spPr bwMode="auto">
          <a:xfrm flipH="1" flipV="1">
            <a:off x="4021961" y="2964680"/>
            <a:ext cx="344329" cy="785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 flipV="1">
            <a:off x="95756" y="2253163"/>
            <a:ext cx="6406515" cy="1838801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Line 58"/>
          <p:cNvSpPr>
            <a:spLocks noChangeShapeType="1"/>
          </p:cNvSpPr>
          <p:nvPr/>
        </p:nvSpPr>
        <p:spPr bwMode="auto">
          <a:xfrm flipH="1">
            <a:off x="3544759" y="2964680"/>
            <a:ext cx="477203" cy="1371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67"/>
          <p:cNvSpPr>
            <a:spLocks noChangeShapeType="1"/>
          </p:cNvSpPr>
          <p:nvPr/>
        </p:nvSpPr>
        <p:spPr bwMode="auto">
          <a:xfrm flipH="1">
            <a:off x="3171855" y="3101840"/>
            <a:ext cx="372903" cy="3843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BlokTextu 91"/>
          <p:cNvSpPr txBox="1">
            <a:spLocks noChangeArrowheads="1"/>
          </p:cNvSpPr>
          <p:nvPr/>
        </p:nvSpPr>
        <p:spPr bwMode="auto">
          <a:xfrm>
            <a:off x="3780503" y="2628923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E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BlokTextu 92"/>
          <p:cNvSpPr txBox="1">
            <a:spLocks noChangeArrowheads="1"/>
          </p:cNvSpPr>
          <p:nvPr/>
        </p:nvSpPr>
        <p:spPr bwMode="auto">
          <a:xfrm>
            <a:off x="3266153" y="2760744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95756" y="4091963"/>
            <a:ext cx="3251835" cy="2518887"/>
          </a:xfrm>
          <a:prstGeom prst="line">
            <a:avLst/>
          </a:prstGeom>
          <a:noFill/>
          <a:ln w="12700">
            <a:solidFill>
              <a:srgbClr val="0070C0"/>
            </a:solidFill>
            <a:prstDash val="dashDot"/>
            <a:round/>
            <a:headEnd type="oval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96"/>
          <p:cNvGrpSpPr/>
          <p:nvPr/>
        </p:nvGrpSpPr>
        <p:grpSpPr>
          <a:xfrm>
            <a:off x="1775967" y="1497353"/>
            <a:ext cx="907256" cy="3630454"/>
            <a:chOff x="1476376" y="981075"/>
            <a:chExt cx="1008062" cy="4033838"/>
          </a:xfrm>
        </p:grpSpPr>
        <p:cxnSp>
          <p:nvCxnSpPr>
            <p:cNvPr id="28" name="Rovná spojnica 27"/>
            <p:cNvCxnSpPr/>
            <p:nvPr/>
          </p:nvCxnSpPr>
          <p:spPr bwMode="auto">
            <a:xfrm rot="5400000" flipV="1">
              <a:off x="2232025" y="1017588"/>
              <a:ext cx="217488" cy="144462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ovná spojnica 28"/>
            <p:cNvCxnSpPr/>
            <p:nvPr/>
          </p:nvCxnSpPr>
          <p:spPr bwMode="auto">
            <a:xfrm rot="5400000" flipV="1">
              <a:off x="2303463" y="1017587"/>
              <a:ext cx="217488" cy="144463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ovná spojnica 30"/>
            <p:cNvCxnSpPr/>
            <p:nvPr/>
          </p:nvCxnSpPr>
          <p:spPr bwMode="auto">
            <a:xfrm rot="5400000" flipV="1">
              <a:off x="1439864" y="4833937"/>
              <a:ext cx="217488" cy="144463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ovná spojnica 31"/>
            <p:cNvCxnSpPr/>
            <p:nvPr/>
          </p:nvCxnSpPr>
          <p:spPr bwMode="auto">
            <a:xfrm rot="5400000" flipV="1">
              <a:off x="1511300" y="4833938"/>
              <a:ext cx="217488" cy="144462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BlokTextu 98"/>
          <p:cNvSpPr txBox="1"/>
          <p:nvPr/>
        </p:nvSpPr>
        <p:spPr>
          <a:xfrm>
            <a:off x="5256584" y="5436000"/>
            <a:ext cx="3887416" cy="138499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 rysovania:</a:t>
            </a:r>
          </a:p>
          <a:p>
            <a:r>
              <a:rPr lang="sk-SK" sz="1400" b="1" dirty="0" smtClean="0"/>
              <a:t>2) </a:t>
            </a:r>
            <a:r>
              <a:rPr lang="sk-SK" sz="1400" dirty="0" smtClean="0"/>
              <a:t>Zobrazíme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/>
              <a:t>kolmíc na rovinu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Zobrazíme bod </a:t>
            </a:r>
            <a:r>
              <a:rPr lang="sk-SK" sz="1400" b="1" dirty="0" err="1" smtClean="0">
                <a:sym typeface="Symbol"/>
              </a:rPr>
              <a:t>V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 </a:t>
            </a:r>
          </a:p>
          <a:p>
            <a:r>
              <a:rPr lang="sk-SK" sz="1400" dirty="0" smtClean="0">
                <a:sym typeface="Symbol"/>
              </a:rPr>
              <a:t>Pozri príklad S19a</a:t>
            </a:r>
            <a:r>
              <a:rPr lang="sk-SK" sz="1400" dirty="0" smtClean="0"/>
              <a:t> v kapitole </a:t>
            </a:r>
            <a:r>
              <a:rPr lang="sk-SK" sz="1400" b="1" dirty="0" smtClean="0"/>
              <a:t>S2</a:t>
            </a:r>
            <a:r>
              <a:rPr lang="sk-SK" sz="1400" dirty="0" smtClean="0"/>
              <a:t>.</a:t>
            </a:r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3) </a:t>
            </a:r>
            <a:r>
              <a:rPr lang="sk-SK" sz="1400" dirty="0" smtClean="0">
                <a:sym typeface="Symbol"/>
              </a:rPr>
              <a:t>Zobrazíme hrany </a:t>
            </a:r>
            <a:r>
              <a:rPr lang="sk-SK" sz="1400" b="1" dirty="0" smtClean="0">
                <a:sym typeface="Symbol"/>
              </a:rPr>
              <a:t>AV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BV</a:t>
            </a:r>
            <a:r>
              <a:rPr lang="sk-SK" sz="1400" dirty="0" smtClean="0">
                <a:sym typeface="Symbol"/>
              </a:rPr>
              <a:t>, ..., </a:t>
            </a:r>
            <a:r>
              <a:rPr lang="sk-SK" sz="1400" b="1" dirty="0" smtClean="0">
                <a:sym typeface="Symbol"/>
              </a:rPr>
              <a:t>FV</a:t>
            </a:r>
            <a:r>
              <a:rPr lang="sk-SK" sz="1400" dirty="0" smtClean="0">
                <a:sym typeface="Symbol"/>
              </a:rPr>
              <a:t> a určíme viditeľnosť všetkých hrán ihlana.</a:t>
            </a:r>
            <a:endParaRPr lang="sk-SK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71"/>
          <p:cNvSpPr txBox="1">
            <a:spLocks noChangeArrowheads="1"/>
          </p:cNvSpPr>
          <p:nvPr/>
        </p:nvSpPr>
        <p:spPr bwMode="auto">
          <a:xfrm>
            <a:off x="2753152" y="502231"/>
            <a:ext cx="1582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tred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kolineácie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=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BlokTextu 100"/>
          <p:cNvSpPr txBox="1">
            <a:spLocks noChangeArrowheads="1"/>
          </p:cNvSpPr>
          <p:nvPr/>
        </p:nvSpPr>
        <p:spPr bwMode="auto">
          <a:xfrm>
            <a:off x="8496000" y="3786190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BlokTextu 24"/>
          <p:cNvSpPr txBox="1">
            <a:spLocks noChangeArrowheads="1"/>
          </p:cNvSpPr>
          <p:nvPr/>
        </p:nvSpPr>
        <p:spPr bwMode="auto">
          <a:xfrm>
            <a:off x="4014248" y="4142502"/>
            <a:ext cx="46467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>
                <a:latin typeface="Arial" pitchFamily="34" charset="0"/>
                <a:cs typeface="Arial" pitchFamily="34" charset="0"/>
              </a:rPr>
              <a:t>AB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927384" y="4091963"/>
            <a:ext cx="3350324" cy="1376330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Dot"/>
            <a:round/>
            <a:headEnd type="oval" w="med" len="med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BlokTextu 108"/>
          <p:cNvSpPr txBox="1"/>
          <p:nvPr/>
        </p:nvSpPr>
        <p:spPr>
          <a:xfrm>
            <a:off x="2643174" y="1142984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BlokTextu 109"/>
          <p:cNvSpPr txBox="1"/>
          <p:nvPr/>
        </p:nvSpPr>
        <p:spPr>
          <a:xfrm>
            <a:off x="1071538" y="5329681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Ovál 110"/>
          <p:cNvSpPr>
            <a:spLocks noChangeAspect="1"/>
          </p:cNvSpPr>
          <p:nvPr/>
        </p:nvSpPr>
        <p:spPr>
          <a:xfrm>
            <a:off x="3526603" y="3079907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Ovál 111"/>
          <p:cNvSpPr>
            <a:spLocks noChangeAspect="1"/>
          </p:cNvSpPr>
          <p:nvPr/>
        </p:nvSpPr>
        <p:spPr>
          <a:xfrm>
            <a:off x="3881882" y="3200499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BlokTextu 67"/>
          <p:cNvSpPr txBox="1">
            <a:spLocks noChangeArrowheads="1"/>
          </p:cNvSpPr>
          <p:nvPr/>
        </p:nvSpPr>
        <p:spPr bwMode="auto">
          <a:xfrm>
            <a:off x="4298176" y="335743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BlokTextu 102"/>
          <p:cNvSpPr txBox="1">
            <a:spLocks noChangeArrowheads="1"/>
          </p:cNvSpPr>
          <p:nvPr/>
        </p:nvSpPr>
        <p:spPr bwMode="auto">
          <a:xfrm>
            <a:off x="6394584" y="3098910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(s´)</a:t>
            </a:r>
          </a:p>
        </p:txBody>
      </p:sp>
      <p:cxnSp>
        <p:nvCxnSpPr>
          <p:cNvPr id="104" name="Rovná spojnica 103"/>
          <p:cNvCxnSpPr>
            <a:cxnSpLocks noChangeShapeType="1"/>
          </p:cNvCxnSpPr>
          <p:nvPr/>
        </p:nvCxnSpPr>
        <p:spPr bwMode="auto">
          <a:xfrm rot="5400000">
            <a:off x="4106472" y="3379534"/>
            <a:ext cx="2276820" cy="134744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oval" w="med" len="med"/>
          </a:ln>
        </p:spPr>
      </p:cxnSp>
      <p:sp>
        <p:nvSpPr>
          <p:cNvPr id="105" name="BlokTextu 104"/>
          <p:cNvSpPr txBox="1">
            <a:spLocks noChangeArrowheads="1"/>
          </p:cNvSpPr>
          <p:nvPr/>
        </p:nvSpPr>
        <p:spPr bwMode="auto">
          <a:xfrm>
            <a:off x="5036840" y="4214818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(k´)</a:t>
            </a:r>
          </a:p>
        </p:txBody>
      </p:sp>
      <p:sp>
        <p:nvSpPr>
          <p:cNvPr id="114" name="BlokTextu 113"/>
          <p:cNvSpPr txBox="1">
            <a:spLocks noChangeArrowheads="1"/>
          </p:cNvSpPr>
          <p:nvPr/>
        </p:nvSpPr>
        <p:spPr bwMode="auto">
          <a:xfrm>
            <a:off x="4560562" y="5116403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BlokTextu 115"/>
          <p:cNvSpPr txBox="1">
            <a:spLocks noChangeArrowheads="1"/>
          </p:cNvSpPr>
          <p:nvPr/>
        </p:nvSpPr>
        <p:spPr bwMode="auto">
          <a:xfrm>
            <a:off x="2886522" y="956794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blúk 116"/>
          <p:cNvSpPr>
            <a:spLocks noChangeAspect="1"/>
          </p:cNvSpPr>
          <p:nvPr/>
        </p:nvSpPr>
        <p:spPr>
          <a:xfrm>
            <a:off x="2074518" y="2669436"/>
            <a:ext cx="5032058" cy="5032058"/>
          </a:xfrm>
          <a:prstGeom prst="arc">
            <a:avLst>
              <a:gd name="adj1" fmla="val 16169277"/>
              <a:gd name="adj2" fmla="val 18003719"/>
            </a:avLst>
          </a:prstGeom>
          <a:noFill/>
          <a:ln w="19050">
            <a:solidFill>
              <a:schemeClr val="tx1"/>
            </a:solidFill>
            <a:prstDash val="dashDot"/>
            <a:round/>
            <a:headEnd type="arrow"/>
            <a:tailEnd type="none"/>
          </a:ln>
        </p:spPr>
        <p:txBody>
          <a:bodyPr wrap="none" anchor="ctr"/>
          <a:lstStyle/>
          <a:p>
            <a:pPr>
              <a:defRPr/>
            </a:pPr>
            <a:endParaRPr lang="sk-SK" sz="1400" b="1">
              <a:latin typeface="Arial" charset="0"/>
              <a:cs typeface="Arial" charset="0"/>
            </a:endParaRPr>
          </a:p>
        </p:txBody>
      </p:sp>
      <p:sp>
        <p:nvSpPr>
          <p:cNvPr id="118" name="Text Box 35"/>
          <p:cNvSpPr txBox="1">
            <a:spLocks noChangeArrowheads="1"/>
          </p:cNvSpPr>
          <p:nvPr/>
        </p:nvSpPr>
        <p:spPr bwMode="auto">
          <a:xfrm>
            <a:off x="4531975" y="2380223"/>
            <a:ext cx="3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k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9" name="Line 7"/>
          <p:cNvSpPr>
            <a:spLocks noChangeShapeType="1"/>
          </p:cNvSpPr>
          <p:nvPr/>
        </p:nvSpPr>
        <p:spPr bwMode="auto">
          <a:xfrm flipV="1">
            <a:off x="3293261" y="785355"/>
            <a:ext cx="0" cy="55440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Rovná spojnica 119"/>
          <p:cNvCxnSpPr/>
          <p:nvPr/>
        </p:nvCxnSpPr>
        <p:spPr>
          <a:xfrm flipH="1">
            <a:off x="3293871" y="2672266"/>
            <a:ext cx="1281589" cy="1041559"/>
          </a:xfrm>
          <a:prstGeom prst="line">
            <a:avLst/>
          </a:prstGeom>
          <a:ln w="19050">
            <a:solidFill>
              <a:srgbClr val="FF00FF"/>
            </a:solidFill>
            <a:prstDash val="sysDash"/>
            <a:headEnd type="oval"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BlokTextu 120"/>
          <p:cNvSpPr txBox="1">
            <a:spLocks noChangeArrowheads="1"/>
          </p:cNvSpPr>
          <p:nvPr/>
        </p:nvSpPr>
        <p:spPr bwMode="auto">
          <a:xfrm>
            <a:off x="2958946" y="3651947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30000" dirty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AutoShape 27"/>
          <p:cNvSpPr>
            <a:spLocks/>
          </p:cNvSpPr>
          <p:nvPr/>
        </p:nvSpPr>
        <p:spPr bwMode="auto">
          <a:xfrm rot="10800000" flipH="1" flipV="1">
            <a:off x="3130684" y="2672052"/>
            <a:ext cx="158591" cy="1022985"/>
          </a:xfrm>
          <a:prstGeom prst="leftBrace">
            <a:avLst>
              <a:gd name="adj1" fmla="val 78749"/>
              <a:gd name="adj2" fmla="val 50528"/>
            </a:avLst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BlokTextu 122"/>
          <p:cNvSpPr txBox="1">
            <a:spLocks noChangeArrowheads="1"/>
          </p:cNvSpPr>
          <p:nvPr/>
        </p:nvSpPr>
        <p:spPr bwMode="auto">
          <a:xfrm>
            <a:off x="2986093" y="2413663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</a:t>
            </a:r>
            <a:r>
              <a:rPr lang="sk-SK" sz="1400" b="1" baseline="30000" dirty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4" name="Rovná spojnica 123"/>
          <p:cNvCxnSpPr/>
          <p:nvPr/>
        </p:nvCxnSpPr>
        <p:spPr>
          <a:xfrm>
            <a:off x="3290132" y="2663694"/>
            <a:ext cx="1296000" cy="0"/>
          </a:xfrm>
          <a:prstGeom prst="line">
            <a:avLst/>
          </a:prstGeom>
          <a:ln w="19050">
            <a:solidFill>
              <a:srgbClr val="FF00FF"/>
            </a:solidFill>
            <a:prstDash val="sysDash"/>
            <a:headEnd type="oval"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AutoShape 27"/>
          <p:cNvSpPr>
            <a:spLocks/>
          </p:cNvSpPr>
          <p:nvPr/>
        </p:nvSpPr>
        <p:spPr bwMode="auto">
          <a:xfrm rot="4080000" flipH="1" flipV="1">
            <a:off x="2907163" y="4202716"/>
            <a:ext cx="157163" cy="1022985"/>
          </a:xfrm>
          <a:prstGeom prst="leftBrace">
            <a:avLst>
              <a:gd name="adj1" fmla="val 79465"/>
              <a:gd name="adj2" fmla="val 50528"/>
            </a:avLst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ál 125"/>
          <p:cNvSpPr>
            <a:spLocks noChangeAspect="1"/>
          </p:cNvSpPr>
          <p:nvPr/>
        </p:nvSpPr>
        <p:spPr>
          <a:xfrm>
            <a:off x="3673711" y="2634852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BlokTextu 126"/>
          <p:cNvSpPr txBox="1">
            <a:spLocks noChangeArrowheads="1"/>
          </p:cNvSpPr>
          <p:nvPr/>
        </p:nvSpPr>
        <p:spPr bwMode="auto">
          <a:xfrm>
            <a:off x="3624395" y="2336767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V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Rovná spojnica 131"/>
          <p:cNvCxnSpPr/>
          <p:nvPr/>
        </p:nvCxnSpPr>
        <p:spPr>
          <a:xfrm flipH="1">
            <a:off x="3545861" y="2658928"/>
            <a:ext cx="164307" cy="442913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ovná spojnica 133"/>
          <p:cNvCxnSpPr>
            <a:endCxn id="127" idx="2"/>
          </p:cNvCxnSpPr>
          <p:nvPr/>
        </p:nvCxnSpPr>
        <p:spPr>
          <a:xfrm rot="10800000">
            <a:off x="3712866" y="2657790"/>
            <a:ext cx="287630" cy="271145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Line 67"/>
          <p:cNvSpPr>
            <a:spLocks noChangeShapeType="1"/>
          </p:cNvSpPr>
          <p:nvPr/>
        </p:nvSpPr>
        <p:spPr bwMode="auto">
          <a:xfrm flipH="1">
            <a:off x="3171528" y="3103959"/>
            <a:ext cx="372904" cy="384333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Line 58"/>
          <p:cNvSpPr>
            <a:spLocks noChangeShapeType="1"/>
          </p:cNvSpPr>
          <p:nvPr/>
        </p:nvSpPr>
        <p:spPr bwMode="auto">
          <a:xfrm flipH="1">
            <a:off x="3544432" y="2965846"/>
            <a:ext cx="477203" cy="13716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 flipH="1" flipV="1">
            <a:off x="4025921" y="2964418"/>
            <a:ext cx="344329" cy="78582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Rovná spojnica 128"/>
          <p:cNvCxnSpPr>
            <a:cxnSpLocks noChangeShapeType="1"/>
          </p:cNvCxnSpPr>
          <p:nvPr/>
        </p:nvCxnSpPr>
        <p:spPr bwMode="auto">
          <a:xfrm flipH="1">
            <a:off x="3640849" y="2658928"/>
            <a:ext cx="57150" cy="1085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" name="Rovná spojnica 129"/>
          <p:cNvCxnSpPr>
            <a:cxnSpLocks noChangeShapeType="1"/>
          </p:cNvCxnSpPr>
          <p:nvPr/>
        </p:nvCxnSpPr>
        <p:spPr bwMode="auto">
          <a:xfrm>
            <a:off x="3712240" y="2652522"/>
            <a:ext cx="641508" cy="7200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" name="Rovná spojnica 130"/>
          <p:cNvCxnSpPr>
            <a:cxnSpLocks noChangeShapeType="1"/>
          </p:cNvCxnSpPr>
          <p:nvPr/>
        </p:nvCxnSpPr>
        <p:spPr bwMode="auto">
          <a:xfrm>
            <a:off x="3710167" y="2652522"/>
            <a:ext cx="662940" cy="387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Ovál 18"/>
          <p:cNvSpPr>
            <a:spLocks noChangeAspect="1"/>
          </p:cNvSpPr>
          <p:nvPr/>
        </p:nvSpPr>
        <p:spPr>
          <a:xfrm>
            <a:off x="4537740" y="2981825"/>
            <a:ext cx="64293" cy="642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Line 66"/>
          <p:cNvSpPr>
            <a:spLocks noChangeShapeType="1"/>
          </p:cNvSpPr>
          <p:nvPr/>
        </p:nvSpPr>
        <p:spPr bwMode="auto">
          <a:xfrm flipH="1" flipV="1">
            <a:off x="4366290" y="3043261"/>
            <a:ext cx="1428" cy="3243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BlokTextu 85"/>
          <p:cNvSpPr txBox="1">
            <a:spLocks noChangeArrowheads="1"/>
          </p:cNvSpPr>
          <p:nvPr/>
        </p:nvSpPr>
        <p:spPr bwMode="auto">
          <a:xfrm>
            <a:off x="4314080" y="300037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Line 55"/>
          <p:cNvSpPr>
            <a:spLocks noChangeShapeType="1"/>
          </p:cNvSpPr>
          <p:nvPr/>
        </p:nvSpPr>
        <p:spPr bwMode="auto">
          <a:xfrm>
            <a:off x="3171855" y="3486173"/>
            <a:ext cx="472916" cy="2586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Rovná spojnica 127"/>
          <p:cNvCxnSpPr>
            <a:cxnSpLocks noChangeShapeType="1"/>
          </p:cNvCxnSpPr>
          <p:nvPr/>
        </p:nvCxnSpPr>
        <p:spPr bwMode="auto">
          <a:xfrm flipH="1">
            <a:off x="3170869" y="2641783"/>
            <a:ext cx="537210" cy="8443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" name="Rovná spojnica 114"/>
          <p:cNvCxnSpPr/>
          <p:nvPr/>
        </p:nvCxnSpPr>
        <p:spPr>
          <a:xfrm flipH="1" flipV="1">
            <a:off x="3171350" y="1099669"/>
            <a:ext cx="1404461" cy="41062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Line 56"/>
          <p:cNvSpPr>
            <a:spLocks noChangeShapeType="1"/>
          </p:cNvSpPr>
          <p:nvPr/>
        </p:nvSpPr>
        <p:spPr bwMode="auto">
          <a:xfrm flipV="1">
            <a:off x="3644771" y="3367588"/>
            <a:ext cx="721519" cy="377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BlokTextu 138"/>
          <p:cNvSpPr txBox="1">
            <a:spLocks noChangeArrowheads="1"/>
          </p:cNvSpPr>
          <p:nvPr/>
        </p:nvSpPr>
        <p:spPr bwMode="auto">
          <a:xfrm>
            <a:off x="4187787" y="508975"/>
            <a:ext cx="378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43"/>
          <p:cNvSpPr txBox="1">
            <a:spLocks noChangeArrowheads="1"/>
          </p:cNvSpPr>
          <p:nvPr/>
        </p:nvSpPr>
        <p:spPr bwMode="auto">
          <a:xfrm>
            <a:off x="1357290" y="2571744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41" name="BlokTextu 140"/>
          <p:cNvSpPr txBox="1">
            <a:spLocks noChangeArrowheads="1"/>
          </p:cNvSpPr>
          <p:nvPr/>
        </p:nvSpPr>
        <p:spPr bwMode="auto">
          <a:xfrm>
            <a:off x="447229" y="1885973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BlokTextu 141"/>
          <p:cNvSpPr txBox="1">
            <a:spLocks noChangeArrowheads="1"/>
          </p:cNvSpPr>
          <p:nvPr/>
        </p:nvSpPr>
        <p:spPr bwMode="auto">
          <a:xfrm>
            <a:off x="6449408" y="1885973"/>
            <a:ext cx="16834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BlokTextu 142"/>
          <p:cNvSpPr txBox="1">
            <a:spLocks noChangeArrowheads="1"/>
          </p:cNvSpPr>
          <p:nvPr/>
        </p:nvSpPr>
        <p:spPr bwMode="auto">
          <a:xfrm>
            <a:off x="868710" y="1885973"/>
            <a:ext cx="1263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FC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BlokTextu 143"/>
          <p:cNvSpPr txBox="1">
            <a:spLocks noChangeArrowheads="1"/>
          </p:cNvSpPr>
          <p:nvPr/>
        </p:nvSpPr>
        <p:spPr bwMode="auto">
          <a:xfrm>
            <a:off x="4335636" y="1928802"/>
            <a:ext cx="16834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AF</a:t>
            </a:r>
            <a:r>
              <a:rPr lang="sk-SK" sz="14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sk-SK" sz="14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sk-SK" sz="14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2487484" y="755833"/>
            <a:ext cx="2080260" cy="40719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Obdĺžnik 145"/>
          <p:cNvSpPr/>
          <p:nvPr/>
        </p:nvSpPr>
        <p:spPr>
          <a:xfrm>
            <a:off x="2915337" y="3518432"/>
            <a:ext cx="208044" cy="124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82" name="BlokTextu 69"/>
          <p:cNvSpPr txBox="1">
            <a:spLocks noChangeArrowheads="1"/>
          </p:cNvSpPr>
          <p:nvPr/>
        </p:nvSpPr>
        <p:spPr bwMode="auto">
          <a:xfrm>
            <a:off x="2834649" y="336806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 Box 94"/>
          <p:cNvSpPr txBox="1">
            <a:spLocks noChangeArrowheads="1"/>
          </p:cNvSpPr>
          <p:nvPr/>
        </p:nvSpPr>
        <p:spPr bwMode="auto">
          <a:xfrm>
            <a:off x="3239865" y="5786454"/>
            <a:ext cx="375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FF"/>
                </a:solidFill>
              </a:rPr>
              <a:t>p</a:t>
            </a:r>
            <a:r>
              <a:rPr lang="sk-SK" sz="1400" b="1" baseline="30000" dirty="0">
                <a:solidFill>
                  <a:srgbClr val="FF00FF"/>
                </a:solidFill>
                <a:sym typeface="Symbol" pitchFamily="18" charset="2"/>
              </a:rPr>
              <a:t></a:t>
            </a:r>
            <a:endParaRPr lang="sk-SK" sz="1400" b="1" dirty="0">
              <a:solidFill>
                <a:srgbClr val="FF00FF"/>
              </a:solidFill>
              <a:sym typeface="Symbol" pitchFamily="18" charset="2"/>
            </a:endParaRPr>
          </a:p>
        </p:txBody>
      </p:sp>
      <p:sp>
        <p:nvSpPr>
          <p:cNvPr id="149" name="Text Box 127"/>
          <p:cNvSpPr txBox="1">
            <a:spLocks noChangeArrowheads="1"/>
          </p:cNvSpPr>
          <p:nvPr/>
        </p:nvSpPr>
        <p:spPr bwMode="auto">
          <a:xfrm>
            <a:off x="5441893" y="2990151"/>
            <a:ext cx="415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90°</a:t>
            </a:r>
          </a:p>
        </p:txBody>
      </p:sp>
      <p:sp>
        <p:nvSpPr>
          <p:cNvPr id="150" name="Oblúk 149"/>
          <p:cNvSpPr/>
          <p:nvPr/>
        </p:nvSpPr>
        <p:spPr>
          <a:xfrm rot="1980000" flipH="1" flipV="1">
            <a:off x="5452918" y="2625880"/>
            <a:ext cx="834884" cy="834884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51" name="Group 44"/>
          <p:cNvGrpSpPr>
            <a:grpSpLocks noChangeAspect="1"/>
          </p:cNvGrpSpPr>
          <p:nvPr/>
        </p:nvGrpSpPr>
        <p:grpSpPr bwMode="auto">
          <a:xfrm rot="12780000" flipH="1" flipV="1">
            <a:off x="3200740" y="6088640"/>
            <a:ext cx="191494" cy="114388"/>
            <a:chOff x="567" y="2750"/>
            <a:chExt cx="226" cy="135"/>
          </a:xfrm>
        </p:grpSpPr>
        <p:sp>
          <p:nvSpPr>
            <p:cNvPr id="152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  <p:sp>
          <p:nvSpPr>
            <p:cNvPr id="153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</p:grpSp>
      <p:cxnSp>
        <p:nvCxnSpPr>
          <p:cNvPr id="154" name="Rovná spojnica 153"/>
          <p:cNvCxnSpPr/>
          <p:nvPr/>
        </p:nvCxnSpPr>
        <p:spPr>
          <a:xfrm>
            <a:off x="4573610" y="1140739"/>
            <a:ext cx="0" cy="531449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 Box 93"/>
          <p:cNvSpPr txBox="1">
            <a:spLocks noChangeArrowheads="1"/>
          </p:cNvSpPr>
          <p:nvPr/>
        </p:nvSpPr>
        <p:spPr bwMode="auto">
          <a:xfrm>
            <a:off x="4583143" y="5953805"/>
            <a:ext cx="44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FF"/>
                </a:solidFill>
              </a:rPr>
              <a:t>u</a:t>
            </a:r>
            <a:r>
              <a:rPr lang="sk-SK" sz="1400" b="1" baseline="30000" dirty="0" err="1">
                <a:solidFill>
                  <a:srgbClr val="FF00FF"/>
                </a:solidFill>
                <a:sym typeface="Symbol" pitchFamily="18" charset="2"/>
              </a:rPr>
              <a:t></a:t>
            </a:r>
            <a:r>
              <a:rPr lang="sk-SK" sz="1400" b="1" baseline="-25000" dirty="0" err="1">
                <a:solidFill>
                  <a:srgbClr val="FF00FF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FF00FF"/>
              </a:solidFill>
              <a:sym typeface="Symbol" pitchFamily="18" charset="2"/>
            </a:endParaRPr>
          </a:p>
        </p:txBody>
      </p:sp>
      <p:grpSp>
        <p:nvGrpSpPr>
          <p:cNvPr id="156" name="Group 44"/>
          <p:cNvGrpSpPr>
            <a:grpSpLocks noChangeAspect="1"/>
          </p:cNvGrpSpPr>
          <p:nvPr/>
        </p:nvGrpSpPr>
        <p:grpSpPr bwMode="auto">
          <a:xfrm rot="12780000" flipH="1" flipV="1">
            <a:off x="4475458" y="6119368"/>
            <a:ext cx="191494" cy="114388"/>
            <a:chOff x="567" y="2750"/>
            <a:chExt cx="226" cy="135"/>
          </a:xfrm>
        </p:grpSpPr>
        <p:sp>
          <p:nvSpPr>
            <p:cNvPr id="157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  <p:sp>
          <p:nvSpPr>
            <p:cNvPr id="158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</p:grpSp>
      <p:grpSp>
        <p:nvGrpSpPr>
          <p:cNvPr id="159" name="Skupina 15"/>
          <p:cNvGrpSpPr>
            <a:grpSpLocks/>
          </p:cNvGrpSpPr>
          <p:nvPr/>
        </p:nvGrpSpPr>
        <p:grpSpPr bwMode="auto">
          <a:xfrm>
            <a:off x="7000892" y="714356"/>
            <a:ext cx="1913932" cy="393700"/>
            <a:chOff x="2699794" y="4497810"/>
            <a:chExt cx="1912475" cy="393091"/>
          </a:xfrm>
        </p:grpSpPr>
        <p:pic>
          <p:nvPicPr>
            <p:cNvPr id="160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" name="Text Box 6"/>
            <p:cNvSpPr txBox="1">
              <a:spLocks noChangeArrowheads="1"/>
            </p:cNvSpPr>
            <p:nvPr/>
          </p:nvSpPr>
          <p:spPr bwMode="auto">
            <a:xfrm>
              <a:off x="3059821" y="4571245"/>
              <a:ext cx="1552448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Tereňová</a:t>
              </a:r>
              <a:r>
                <a:rPr kumimoji="0" lang="sk-SK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, Mészárosová</a:t>
              </a:r>
              <a:endParaRPr kumimoji="0" lang="sk-S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8" name="Zástupný symbol čísla snímky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  <p:sp>
        <p:nvSpPr>
          <p:cNvPr id="145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904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zobrazte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pravidelný šesťboký ihlan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ABCDEFV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ktorého podstava leží 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rovine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Dané sú vrcholy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priamke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Výška ihlana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14" grpId="0"/>
      <p:bldP spid="116" grpId="0"/>
      <p:bldP spid="118" grpId="0"/>
      <p:bldP spid="119" grpId="0" animBg="1"/>
      <p:bldP spid="121" grpId="0"/>
      <p:bldP spid="122" grpId="1" animBg="1"/>
      <p:bldP spid="123" grpId="0"/>
      <p:bldP spid="125" grpId="0" animBg="1"/>
      <p:bldP spid="126" grpId="0" animBg="1"/>
      <p:bldP spid="127" grpId="0"/>
      <p:bldP spid="135" grpId="0" animBg="1"/>
      <p:bldP spid="136" grpId="0" animBg="1"/>
      <p:bldP spid="137" grpId="0" animBg="1"/>
      <p:bldP spid="147" grpId="0"/>
      <p:bldP spid="149" grpId="0"/>
      <p:bldP spid="150" grpId="0" animBg="1"/>
      <p:bldP spid="1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  <p:pic>
        <p:nvPicPr>
          <p:cNvPr id="1026" name="Picture 2" descr="C:\Users\Katka\Desktop\2019-01-29@10.33.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92" y="467347"/>
            <a:ext cx="4235432" cy="592330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Katka\Desktop\2019-01-29@10.33.5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468000"/>
            <a:ext cx="4234497" cy="5922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44929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V 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zobrazte kváder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ABCDEFGJ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s rozmermi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5 cm, 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BC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3 cm a 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AE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 = 6 cm.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Obdĺžnik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Úsečka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</a:p>
        </p:txBody>
      </p:sp>
      <p:pic>
        <p:nvPicPr>
          <p:cNvPr id="4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BlokTextu 53"/>
          <p:cNvSpPr txBox="1">
            <a:spLocks noChangeArrowheads="1"/>
          </p:cNvSpPr>
          <p:nvPr/>
        </p:nvSpPr>
        <p:spPr bwMode="auto">
          <a:xfrm>
            <a:off x="0" y="7668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23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9" name="Line 5"/>
          <p:cNvSpPr>
            <a:spLocks noChangeShapeType="1"/>
          </p:cNvSpPr>
          <p:nvPr/>
        </p:nvSpPr>
        <p:spPr bwMode="auto">
          <a:xfrm flipH="1">
            <a:off x="71406" y="3750704"/>
            <a:ext cx="680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 flipH="1">
            <a:off x="3266686" y="437069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 flipH="1">
            <a:off x="2507214" y="455161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4" name="Text Box 14"/>
          <p:cNvSpPr txBox="1">
            <a:spLocks noChangeArrowheads="1"/>
          </p:cNvSpPr>
          <p:nvPr/>
        </p:nvSpPr>
        <p:spPr bwMode="auto">
          <a:xfrm flipH="1">
            <a:off x="2432968" y="4946534"/>
            <a:ext cx="37382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33CC"/>
                </a:solidFill>
                <a:sym typeface="Symbol" pitchFamily="18" charset="2"/>
              </a:rPr>
              <a:t>A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95" name="AutoShape 16"/>
          <p:cNvSpPr>
            <a:spLocks/>
          </p:cNvSpPr>
          <p:nvPr/>
        </p:nvSpPr>
        <p:spPr bwMode="auto">
          <a:xfrm rot="5400000" flipH="1">
            <a:off x="3441035" y="4154483"/>
            <a:ext cx="250573" cy="18000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6" name="Text Box 17"/>
          <p:cNvSpPr txBox="1">
            <a:spLocks noChangeArrowheads="1"/>
          </p:cNvSpPr>
          <p:nvPr/>
        </p:nvSpPr>
        <p:spPr bwMode="auto">
          <a:xfrm flipH="1">
            <a:off x="3380362" y="5143512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5 cm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97" name="Text Box 20"/>
          <p:cNvSpPr txBox="1">
            <a:spLocks noChangeArrowheads="1"/>
          </p:cNvSpPr>
          <p:nvPr/>
        </p:nvSpPr>
        <p:spPr bwMode="auto">
          <a:xfrm flipH="1">
            <a:off x="996425" y="1785926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dirty="0"/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 flipH="1" flipV="1">
            <a:off x="2789391" y="1357298"/>
            <a:ext cx="0" cy="2373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0" name="Line 28"/>
          <p:cNvSpPr>
            <a:spLocks noChangeShapeType="1"/>
          </p:cNvSpPr>
          <p:nvPr/>
        </p:nvSpPr>
        <p:spPr bwMode="auto">
          <a:xfrm flipV="1">
            <a:off x="1468081" y="3749039"/>
            <a:ext cx="4415883" cy="1185099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101" name="Text Box 30"/>
          <p:cNvSpPr txBox="1">
            <a:spLocks noChangeArrowheads="1"/>
          </p:cNvSpPr>
          <p:nvPr/>
        </p:nvSpPr>
        <p:spPr bwMode="auto">
          <a:xfrm flipH="1">
            <a:off x="1416802" y="4655475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0033CC"/>
                </a:solidFill>
              </a:rPr>
              <a:t>P</a:t>
            </a:r>
            <a:r>
              <a:rPr lang="sk-SK" sz="1400" b="1" baseline="30000" dirty="0" err="1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auto">
          <a:xfrm flipH="1">
            <a:off x="1831858" y="3469192"/>
            <a:ext cx="3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sym typeface="Symbol" pitchFamily="18" charset="2"/>
              </a:rPr>
              <a:t>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a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104" name="Line 46"/>
          <p:cNvSpPr>
            <a:spLocks noChangeShapeType="1"/>
          </p:cNvSpPr>
          <p:nvPr/>
        </p:nvSpPr>
        <p:spPr bwMode="auto">
          <a:xfrm flipH="1" flipV="1">
            <a:off x="2806809" y="1598211"/>
            <a:ext cx="3072913" cy="2140869"/>
          </a:xfrm>
          <a:prstGeom prst="line">
            <a:avLst/>
          </a:prstGeom>
          <a:noFill/>
          <a:ln w="12700">
            <a:solidFill>
              <a:srgbClr val="0033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5" name="Text Box 47"/>
          <p:cNvSpPr txBox="1">
            <a:spLocks noChangeArrowheads="1"/>
          </p:cNvSpPr>
          <p:nvPr/>
        </p:nvSpPr>
        <p:spPr bwMode="auto">
          <a:xfrm flipH="1">
            <a:off x="5684174" y="3758045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0033CC"/>
                </a:solidFill>
              </a:rPr>
              <a:t>s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06" name="Text Box 83"/>
          <p:cNvSpPr txBox="1">
            <a:spLocks noChangeArrowheads="1"/>
          </p:cNvSpPr>
          <p:nvPr/>
        </p:nvSpPr>
        <p:spPr bwMode="auto">
          <a:xfrm>
            <a:off x="3221042" y="920603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solidFill>
                  <a:srgbClr val="0033CC"/>
                </a:solidFill>
                <a:sym typeface="Symbol" pitchFamily="18" charset="2"/>
              </a:rPr>
              <a:t>a</a:t>
            </a:r>
            <a:r>
              <a:rPr lang="sk-SK" sz="1400" dirty="0" smtClean="0">
                <a:solidFill>
                  <a:srgbClr val="0033CC"/>
                </a:solidFill>
                <a:sym typeface="Symbol" pitchFamily="18" charset="2"/>
              </a:rPr>
              <a:t>)</a:t>
            </a:r>
            <a:endParaRPr lang="sk-SK" sz="1400" b="1" baseline="30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 flipH="1">
            <a:off x="2786050" y="375195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grpSp>
        <p:nvGrpSpPr>
          <p:cNvPr id="3" name="Skupina 46"/>
          <p:cNvGrpSpPr/>
          <p:nvPr/>
        </p:nvGrpSpPr>
        <p:grpSpPr>
          <a:xfrm flipV="1">
            <a:off x="2363724" y="3322234"/>
            <a:ext cx="856474" cy="856474"/>
            <a:chOff x="2430810" y="3033180"/>
            <a:chExt cx="605369" cy="605369"/>
          </a:xfrm>
        </p:grpSpPr>
        <p:sp>
          <p:nvSpPr>
            <p:cNvPr id="109" name="Oblúk 108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0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Line 4"/>
          <p:cNvSpPr>
            <a:spLocks noChangeShapeType="1"/>
          </p:cNvSpPr>
          <p:nvPr/>
        </p:nvSpPr>
        <p:spPr bwMode="auto">
          <a:xfrm flipH="1" flipV="1">
            <a:off x="71406" y="4934138"/>
            <a:ext cx="63115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5" name="Oval 19"/>
          <p:cNvSpPr>
            <a:spLocks noChangeAspect="1" noChangeArrowheads="1"/>
          </p:cNvSpPr>
          <p:nvPr/>
        </p:nvSpPr>
        <p:spPr bwMode="auto">
          <a:xfrm flipH="1">
            <a:off x="631168" y="1590704"/>
            <a:ext cx="4320000" cy="432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val 26"/>
          <p:cNvSpPr>
            <a:spLocks noChangeAspect="1" noChangeArrowheads="1"/>
          </p:cNvSpPr>
          <p:nvPr/>
        </p:nvSpPr>
        <p:spPr bwMode="auto">
          <a:xfrm flipH="1" flipV="1">
            <a:off x="2764269" y="3716056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18" name="Rovná spojnica 117"/>
          <p:cNvCxnSpPr/>
          <p:nvPr/>
        </p:nvCxnSpPr>
        <p:spPr>
          <a:xfrm>
            <a:off x="2145671" y="3748135"/>
            <a:ext cx="2326741" cy="1176950"/>
          </a:xfrm>
          <a:prstGeom prst="line">
            <a:avLst/>
          </a:prstGeom>
          <a:ln w="12700">
            <a:solidFill>
              <a:srgbClr val="0033CC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ovná spojnica 118"/>
          <p:cNvCxnSpPr/>
          <p:nvPr/>
        </p:nvCxnSpPr>
        <p:spPr>
          <a:xfrm rot="16200000" flipH="1">
            <a:off x="1791517" y="4074485"/>
            <a:ext cx="1198766" cy="529672"/>
          </a:xfrm>
          <a:prstGeom prst="line">
            <a:avLst/>
          </a:prstGeom>
          <a:ln w="12700">
            <a:solidFill>
              <a:srgbClr val="0033CC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26"/>
          <p:cNvSpPr>
            <a:spLocks noChangeAspect="1" noChangeArrowheads="1"/>
          </p:cNvSpPr>
          <p:nvPr/>
        </p:nvSpPr>
        <p:spPr bwMode="auto">
          <a:xfrm flipH="1" flipV="1">
            <a:off x="2767096" y="1566650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7" name="BlokTextu 126"/>
          <p:cNvSpPr txBox="1"/>
          <p:nvPr/>
        </p:nvSpPr>
        <p:spPr>
          <a:xfrm>
            <a:off x="4824000" y="648000"/>
            <a:ext cx="428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Riešenie:</a:t>
            </a:r>
          </a:p>
          <a:p>
            <a:r>
              <a:rPr lang="sk-SK" sz="1400" b="1" dirty="0" smtClean="0"/>
              <a:t>H </a:t>
            </a:r>
            <a:r>
              <a:rPr lang="sk-SK" sz="1400" dirty="0" smtClean="0">
                <a:sym typeface="Symbol"/>
              </a:rPr>
              <a:t>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en-US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t. j. r</a:t>
            </a:r>
            <a:r>
              <a:rPr lang="sk-SK" sz="1400" dirty="0" smtClean="0"/>
              <a:t>ovina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je kolmá na priemetňu. </a:t>
            </a:r>
          </a:p>
          <a:p>
            <a:r>
              <a:rPr lang="sk-SK" sz="1400" dirty="0" smtClean="0"/>
              <a:t>Obdĺžnik </a:t>
            </a:r>
            <a:r>
              <a:rPr lang="sk-SK" sz="1400" b="1" dirty="0" smtClean="0"/>
              <a:t>ABCD</a:t>
            </a:r>
            <a:r>
              <a:rPr lang="sk-SK" sz="1400" dirty="0" smtClean="0"/>
              <a:t> zostrojíme pomocou sklopenia smerovej roviny </a:t>
            </a:r>
            <a:r>
              <a:rPr lang="sk-SK" sz="1400" b="1" dirty="0" smtClean="0">
                <a:sym typeface="Symbol"/>
              </a:rPr>
              <a:t>´</a:t>
            </a:r>
            <a:r>
              <a:rPr lang="sk-SK" sz="1400" dirty="0" smtClean="0">
                <a:sym typeface="Symbol"/>
              </a:rPr>
              <a:t> do priemetne.</a:t>
            </a:r>
          </a:p>
          <a:p>
            <a:r>
              <a:rPr lang="sk-SK" sz="1400" dirty="0" smtClean="0"/>
              <a:t>Úloha má 4 riešenia, zobrazíme jedno z nich.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b="1" dirty="0" smtClean="0"/>
              <a:t>1) </a:t>
            </a:r>
            <a:r>
              <a:rPr lang="sk-SK" sz="1400" dirty="0" smtClean="0"/>
              <a:t>Na priamke </a:t>
            </a:r>
            <a:r>
              <a:rPr lang="sk-SK" sz="1400" b="1" dirty="0" smtClean="0"/>
              <a:t>a</a:t>
            </a:r>
            <a:r>
              <a:rPr lang="sk-SK" sz="1400" dirty="0" smtClean="0"/>
              <a:t> narysujeme bod </a:t>
            </a:r>
            <a:r>
              <a:rPr lang="sk-SK" sz="1400" b="1" dirty="0" smtClean="0"/>
              <a:t>B</a:t>
            </a:r>
            <a:r>
              <a:rPr lang="sk-SK" sz="1400" dirty="0" smtClean="0"/>
              <a:t> tak, aby platilo:</a:t>
            </a:r>
          </a:p>
          <a:p>
            <a:r>
              <a:rPr lang="sk-SK" sz="1400" dirty="0" smtClean="0">
                <a:sym typeface="Symbol" pitchFamily="18" charset="2"/>
              </a:rPr>
              <a:t></a:t>
            </a:r>
            <a:r>
              <a:rPr lang="sk-SK" sz="1400" b="1" dirty="0" smtClean="0">
                <a:sym typeface="Symbol" pitchFamily="18" charset="2"/>
              </a:rPr>
              <a:t>AB</a:t>
            </a:r>
            <a:r>
              <a:rPr lang="sk-SK" sz="1400" dirty="0" smtClean="0">
                <a:sym typeface="Symbol" pitchFamily="18" charset="2"/>
              </a:rPr>
              <a:t> = 5 cm.</a:t>
            </a:r>
          </a:p>
          <a:p>
            <a:r>
              <a:rPr lang="sk-SK" sz="1400" dirty="0" smtClean="0">
                <a:sym typeface="Symbol" pitchFamily="18" charset="2"/>
              </a:rPr>
              <a:t>Použijeme merací bod </a:t>
            </a:r>
            <a:r>
              <a:rPr lang="sk-SK" sz="1400" b="1" dirty="0" smtClean="0">
                <a:sym typeface="Symbol" pitchFamily="18" charset="2"/>
              </a:rPr>
              <a:t></a:t>
            </a:r>
            <a:r>
              <a:rPr lang="sk-SK" sz="1400" b="1" baseline="30000" dirty="0" smtClean="0">
                <a:sym typeface="Symbol" pitchFamily="18" charset="2"/>
              </a:rPr>
              <a:t>a</a:t>
            </a:r>
            <a:r>
              <a:rPr lang="sk-SK" sz="1400" dirty="0" smtClean="0">
                <a:sym typeface="Symbol" pitchFamily="18" charset="2"/>
              </a:rPr>
              <a:t>. </a:t>
            </a:r>
          </a:p>
          <a:p>
            <a:r>
              <a:rPr lang="sk-SK" sz="1400" dirty="0" smtClean="0">
                <a:sym typeface="Symbol" pitchFamily="18" charset="2"/>
              </a:rPr>
              <a:t>Pozri príklad S17</a:t>
            </a:r>
            <a:r>
              <a:rPr lang="sk-SK" sz="1400" dirty="0" smtClean="0"/>
              <a:t> v kapitole </a:t>
            </a:r>
            <a:r>
              <a:rPr lang="sk-SK" sz="1400" b="1" dirty="0" smtClean="0"/>
              <a:t>S2</a:t>
            </a:r>
            <a:r>
              <a:rPr lang="sk-SK" sz="1400" dirty="0" smtClean="0"/>
              <a:t>.</a:t>
            </a:r>
            <a:endParaRPr lang="sk-SK" sz="1400" dirty="0" smtClean="0">
              <a:sym typeface="Symbol" pitchFamily="18" charset="2"/>
            </a:endParaRPr>
          </a:p>
          <a:p>
            <a:r>
              <a:rPr lang="sk-SK" sz="1400" b="1" dirty="0" smtClean="0">
                <a:sym typeface="Symbol" pitchFamily="18" charset="2"/>
              </a:rPr>
              <a:t>2) </a:t>
            </a:r>
            <a:r>
              <a:rPr lang="sk-SK" sz="1400" dirty="0" smtClean="0">
                <a:sym typeface="Symbol" pitchFamily="18" charset="2"/>
              </a:rPr>
              <a:t>Narysujeme </a:t>
            </a:r>
            <a:r>
              <a:rPr lang="sk-SK" sz="1400" dirty="0" err="1" smtClean="0">
                <a:sym typeface="Symbol" pitchFamily="18" charset="2"/>
              </a:rPr>
              <a:t>úbežník</a:t>
            </a:r>
            <a:r>
              <a:rPr lang="sk-SK" sz="1400" dirty="0" smtClean="0">
                <a:sym typeface="Symbol" pitchFamily="18" charset="2"/>
              </a:rPr>
              <a:t> priamky</a:t>
            </a:r>
            <a:r>
              <a:rPr lang="sk-SK" sz="1400" b="1" dirty="0" smtClean="0">
                <a:sym typeface="Symbol" pitchFamily="18" charset="2"/>
              </a:rPr>
              <a:t> b </a:t>
            </a:r>
            <a:r>
              <a:rPr lang="sk-SK" sz="1400" dirty="0" smtClean="0">
                <a:sym typeface="Symbol" pitchFamily="18" charset="2"/>
              </a:rPr>
              <a:t>= </a:t>
            </a:r>
            <a:r>
              <a:rPr lang="sk-SK" sz="1400" b="1" dirty="0" smtClean="0">
                <a:sym typeface="Symbol" pitchFamily="18" charset="2"/>
              </a:rPr>
              <a:t>AD</a:t>
            </a:r>
            <a:r>
              <a:rPr lang="sk-SK" sz="1400" dirty="0" smtClean="0">
                <a:sym typeface="Symbol" pitchFamily="18" charset="2"/>
              </a:rPr>
              <a:t>.  </a:t>
            </a:r>
            <a:r>
              <a:rPr lang="sk-SK" sz="1400" b="1" dirty="0" smtClean="0">
                <a:sym typeface="Symbol" pitchFamily="18" charset="2"/>
              </a:rPr>
              <a:t>a</a:t>
            </a:r>
            <a:r>
              <a:rPr lang="sk-SK" sz="1400" dirty="0" smtClean="0">
                <a:sym typeface="Symbol" pitchFamily="18" charset="2"/>
              </a:rPr>
              <a:t> </a:t>
            </a:r>
            <a:r>
              <a:rPr lang="sk-SK" sz="1400" dirty="0" smtClean="0">
                <a:sym typeface="Symbol"/>
              </a:rPr>
              <a:t> </a:t>
            </a:r>
            <a:r>
              <a:rPr lang="sk-SK" sz="1400" b="1" dirty="0" smtClean="0">
                <a:sym typeface="Symbol"/>
              </a:rPr>
              <a:t>b</a:t>
            </a:r>
            <a:endParaRPr lang="sk-SK" sz="1400" dirty="0" smtClean="0">
              <a:sym typeface="Symbol" pitchFamily="18" charset="2"/>
            </a:endParaRPr>
          </a:p>
        </p:txBody>
      </p:sp>
      <p:sp>
        <p:nvSpPr>
          <p:cNvPr id="129" name="Oblúk 128"/>
          <p:cNvSpPr/>
          <p:nvPr/>
        </p:nvSpPr>
        <p:spPr>
          <a:xfrm flipH="1">
            <a:off x="2131366" y="-15978"/>
            <a:ext cx="7512732" cy="7512732"/>
          </a:xfrm>
          <a:prstGeom prst="arc">
            <a:avLst>
              <a:gd name="adj1" fmla="val 18588278"/>
              <a:gd name="adj2" fmla="val 0"/>
            </a:avLst>
          </a:prstGeom>
          <a:noFill/>
          <a:ln w="12700">
            <a:solidFill>
              <a:srgbClr val="0033CC"/>
            </a:solidFill>
            <a:prstDash val="dashDot"/>
            <a:round/>
            <a:headEnd type="none"/>
            <a:tailEnd type="oval" w="sm" len="sm"/>
          </a:ln>
        </p:spPr>
        <p:txBody>
          <a:bodyPr/>
          <a:lstStyle/>
          <a:p>
            <a:endParaRPr lang="sk-SK">
              <a:latin typeface="Arial" charset="0"/>
              <a:cs typeface="Arial" charset="0"/>
            </a:endParaRPr>
          </a:p>
        </p:txBody>
      </p:sp>
      <p:sp>
        <p:nvSpPr>
          <p:cNvPr id="130" name="Oval 26"/>
          <p:cNvSpPr>
            <a:spLocks noChangeAspect="1" noChangeArrowheads="1"/>
          </p:cNvSpPr>
          <p:nvPr/>
        </p:nvSpPr>
        <p:spPr bwMode="auto">
          <a:xfrm flipH="1" flipV="1">
            <a:off x="4447369" y="4902958"/>
            <a:ext cx="54000" cy="540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 flipH="1">
            <a:off x="5256931" y="3097983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</a:rPr>
              <a:t>(</a:t>
            </a:r>
            <a:r>
              <a:rPr lang="sk-SK" sz="1400" b="1" dirty="0" smtClean="0">
                <a:solidFill>
                  <a:srgbClr val="0033CC"/>
                </a:solidFill>
              </a:rPr>
              <a:t>a´</a:t>
            </a:r>
            <a:r>
              <a:rPr lang="sk-SK" sz="1400" dirty="0" smtClean="0">
                <a:solidFill>
                  <a:srgbClr val="0033CC"/>
                </a:solidFill>
              </a:rPr>
              <a:t>)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32" name="Line 46"/>
          <p:cNvSpPr>
            <a:spLocks noChangeShapeType="1"/>
          </p:cNvSpPr>
          <p:nvPr/>
        </p:nvSpPr>
        <p:spPr bwMode="auto">
          <a:xfrm rot="5400000" flipH="1" flipV="1">
            <a:off x="960763" y="1917052"/>
            <a:ext cx="2158417" cy="1503748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oval"/>
            <a:tailEnd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4" name="Skupina 46"/>
          <p:cNvGrpSpPr/>
          <p:nvPr/>
        </p:nvGrpSpPr>
        <p:grpSpPr>
          <a:xfrm rot="7620000" flipV="1">
            <a:off x="2410390" y="1182954"/>
            <a:ext cx="856474" cy="856474"/>
            <a:chOff x="2430810" y="3033180"/>
            <a:chExt cx="605369" cy="605369"/>
          </a:xfrm>
        </p:grpSpPr>
        <p:sp>
          <p:nvSpPr>
            <p:cNvPr id="134" name="Oblúk 133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>
                <a:gd name="adj1" fmla="val 16200000"/>
                <a:gd name="adj2" fmla="val 292865"/>
              </a:avLst>
            </a:prstGeom>
            <a:ln w="127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5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6" name="Text Box 47"/>
          <p:cNvSpPr txBox="1">
            <a:spLocks noChangeArrowheads="1"/>
          </p:cNvSpPr>
          <p:nvPr/>
        </p:nvSpPr>
        <p:spPr bwMode="auto">
          <a:xfrm flipH="1">
            <a:off x="878146" y="3445586"/>
            <a:ext cx="455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8" name="AutoShape 16"/>
          <p:cNvSpPr>
            <a:spLocks/>
          </p:cNvSpPr>
          <p:nvPr/>
        </p:nvSpPr>
        <p:spPr bwMode="auto">
          <a:xfrm rot="5400000" flipH="1">
            <a:off x="1417610" y="4540657"/>
            <a:ext cx="250573" cy="10800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9" name="Text Box 17"/>
          <p:cNvSpPr txBox="1">
            <a:spLocks noChangeArrowheads="1"/>
          </p:cNvSpPr>
          <p:nvPr/>
        </p:nvSpPr>
        <p:spPr bwMode="auto">
          <a:xfrm flipH="1">
            <a:off x="1362948" y="5161984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3 cm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141" name="Oval 26"/>
          <p:cNvSpPr>
            <a:spLocks noChangeAspect="1" noChangeArrowheads="1"/>
          </p:cNvSpPr>
          <p:nvPr/>
        </p:nvSpPr>
        <p:spPr bwMode="auto">
          <a:xfrm flipH="1" flipV="1">
            <a:off x="972392" y="4915041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2" name="Text Box 14"/>
          <p:cNvSpPr txBox="1">
            <a:spLocks noChangeArrowheads="1"/>
          </p:cNvSpPr>
          <p:nvPr/>
        </p:nvSpPr>
        <p:spPr bwMode="auto">
          <a:xfrm flipH="1">
            <a:off x="672838" y="4946534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 pitchFamily="18" charset="2"/>
              </a:rPr>
              <a:t>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cxnSp>
        <p:nvCxnSpPr>
          <p:cNvPr id="144" name="Rovná spojnica 143"/>
          <p:cNvCxnSpPr/>
          <p:nvPr/>
        </p:nvCxnSpPr>
        <p:spPr>
          <a:xfrm>
            <a:off x="1291717" y="3749380"/>
            <a:ext cx="1244128" cy="89740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cxnSp>
        <p:nvCxnSpPr>
          <p:cNvPr id="146" name="Rovná spojnica 145"/>
          <p:cNvCxnSpPr/>
          <p:nvPr/>
        </p:nvCxnSpPr>
        <p:spPr>
          <a:xfrm>
            <a:off x="1284919" y="3745981"/>
            <a:ext cx="2165326" cy="65265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sp>
        <p:nvSpPr>
          <p:cNvPr id="151" name="Oblúk 150"/>
          <p:cNvSpPr/>
          <p:nvPr/>
        </p:nvSpPr>
        <p:spPr>
          <a:xfrm>
            <a:off x="-1373570" y="1106604"/>
            <a:ext cx="5302628" cy="5302628"/>
          </a:xfrm>
          <a:prstGeom prst="arc">
            <a:avLst>
              <a:gd name="adj1" fmla="val 17629352"/>
              <a:gd name="adj2" fmla="val 0"/>
            </a:avLst>
          </a:prstGeom>
          <a:noFill/>
          <a:ln w="12700">
            <a:solidFill>
              <a:srgbClr val="FF0000"/>
            </a:solidFill>
            <a:prstDash val="dashDot"/>
            <a:round/>
            <a:headEnd type="none"/>
            <a:tailEnd type="oval" w="sm" len="sm"/>
          </a:ln>
        </p:spPr>
        <p:txBody>
          <a:bodyPr/>
          <a:lstStyle/>
          <a:p>
            <a:endParaRPr lang="sk-SK">
              <a:latin typeface="Arial" charset="0"/>
              <a:cs typeface="Arial" charset="0"/>
            </a:endParaRPr>
          </a:p>
        </p:txBody>
      </p:sp>
      <p:sp>
        <p:nvSpPr>
          <p:cNvPr id="154" name="Text Box 83"/>
          <p:cNvSpPr txBox="1">
            <a:spLocks noChangeArrowheads="1"/>
          </p:cNvSpPr>
          <p:nvPr/>
        </p:nvSpPr>
        <p:spPr bwMode="auto">
          <a:xfrm>
            <a:off x="1836000" y="108000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 pitchFamily="18" charset="2"/>
              </a:rPr>
              <a:t>b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sk-SK" sz="1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 Box 35"/>
          <p:cNvSpPr txBox="1">
            <a:spLocks noChangeArrowheads="1"/>
          </p:cNvSpPr>
          <p:nvPr/>
        </p:nvSpPr>
        <p:spPr bwMode="auto">
          <a:xfrm flipH="1">
            <a:off x="3911783" y="3472730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 pitchFamily="18" charset="2"/>
              </a:rPr>
              <a:t>b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cxnSp>
        <p:nvCxnSpPr>
          <p:cNvPr id="157" name="Rovná spojnica 156"/>
          <p:cNvCxnSpPr/>
          <p:nvPr/>
        </p:nvCxnSpPr>
        <p:spPr>
          <a:xfrm rot="10800000" flipV="1">
            <a:off x="1001074" y="3759199"/>
            <a:ext cx="2915149" cy="1172494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 Box 31"/>
          <p:cNvSpPr txBox="1">
            <a:spLocks noChangeArrowheads="1"/>
          </p:cNvSpPr>
          <p:nvPr/>
        </p:nvSpPr>
        <p:spPr bwMode="auto">
          <a:xfrm flipH="1">
            <a:off x="1714480" y="2357430"/>
            <a:ext cx="4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b´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162" name="Rovná spojnica 161"/>
          <p:cNvCxnSpPr/>
          <p:nvPr/>
        </p:nvCxnSpPr>
        <p:spPr>
          <a:xfrm rot="10800000" flipV="1">
            <a:off x="2096658" y="3752940"/>
            <a:ext cx="1833963" cy="1179278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14"/>
          <p:cNvSpPr txBox="1">
            <a:spLocks noChangeArrowheads="1"/>
          </p:cNvSpPr>
          <p:nvPr/>
        </p:nvSpPr>
        <p:spPr bwMode="auto">
          <a:xfrm flipH="1">
            <a:off x="1972134" y="4946534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 pitchFamily="18" charset="2"/>
              </a:rPr>
              <a:t>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68" name="Text Box 10"/>
          <p:cNvSpPr txBox="1">
            <a:spLocks noChangeArrowheads="1"/>
          </p:cNvSpPr>
          <p:nvPr/>
        </p:nvSpPr>
        <p:spPr bwMode="auto">
          <a:xfrm flipH="1">
            <a:off x="2060908" y="440746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D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69" name="Text Box 10"/>
          <p:cNvSpPr txBox="1">
            <a:spLocks noChangeArrowheads="1"/>
          </p:cNvSpPr>
          <p:nvPr/>
        </p:nvSpPr>
        <p:spPr bwMode="auto">
          <a:xfrm flipH="1">
            <a:off x="2968224" y="397464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C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171" name="Rovná spojnica 170"/>
          <p:cNvCxnSpPr>
            <a:endCxn id="100" idx="1"/>
          </p:cNvCxnSpPr>
          <p:nvPr/>
        </p:nvCxnSpPr>
        <p:spPr>
          <a:xfrm flipV="1">
            <a:off x="2244830" y="3749039"/>
            <a:ext cx="3639134" cy="684284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med" len="med"/>
            <a:tailEnd type="none" w="sm" len="sm"/>
          </a:ln>
        </p:spPr>
      </p:cxnSp>
      <p:sp>
        <p:nvSpPr>
          <p:cNvPr id="174" name="Oval 26"/>
          <p:cNvSpPr>
            <a:spLocks noChangeAspect="1" noChangeArrowheads="1"/>
          </p:cNvSpPr>
          <p:nvPr/>
        </p:nvSpPr>
        <p:spPr bwMode="auto">
          <a:xfrm flipH="1" flipV="1">
            <a:off x="3000364" y="4249490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0" name="Oval 26"/>
          <p:cNvSpPr>
            <a:spLocks noChangeAspect="1" noChangeArrowheads="1"/>
          </p:cNvSpPr>
          <p:nvPr/>
        </p:nvSpPr>
        <p:spPr bwMode="auto">
          <a:xfrm flipH="1" flipV="1">
            <a:off x="2500599" y="461846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1" name="Oval 26"/>
          <p:cNvSpPr>
            <a:spLocks noChangeAspect="1" noChangeArrowheads="1"/>
          </p:cNvSpPr>
          <p:nvPr/>
        </p:nvSpPr>
        <p:spPr bwMode="auto">
          <a:xfrm flipH="1" flipV="1">
            <a:off x="3419770" y="4379675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7" name="Oval 26"/>
          <p:cNvSpPr>
            <a:spLocks noChangeAspect="1" noChangeArrowheads="1"/>
          </p:cNvSpPr>
          <p:nvPr/>
        </p:nvSpPr>
        <p:spPr bwMode="auto">
          <a:xfrm flipH="1" flipV="1">
            <a:off x="2214794" y="4405368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4" name="Text Box 13"/>
          <p:cNvSpPr txBox="1">
            <a:spLocks noChangeArrowheads="1"/>
          </p:cNvSpPr>
          <p:nvPr/>
        </p:nvSpPr>
        <p:spPr bwMode="auto">
          <a:xfrm flipH="1">
            <a:off x="4390118" y="4907528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33CC"/>
                </a:solidFill>
                <a:sym typeface="Symbol" pitchFamily="18" charset="2"/>
              </a:rPr>
              <a:t>B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175" name="Text Box 31"/>
          <p:cNvSpPr txBox="1">
            <a:spLocks noChangeArrowheads="1"/>
          </p:cNvSpPr>
          <p:nvPr/>
        </p:nvSpPr>
        <p:spPr bwMode="auto">
          <a:xfrm flipH="1">
            <a:off x="1463222" y="392906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98" name="Text Box 22"/>
          <p:cNvSpPr txBox="1">
            <a:spLocks noChangeArrowheads="1"/>
          </p:cNvSpPr>
          <p:nvPr/>
        </p:nvSpPr>
        <p:spPr bwMode="auto">
          <a:xfrm flipH="1">
            <a:off x="2421648" y="1312036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</a:t>
            </a:r>
            <a:r>
              <a:rPr lang="sk-SK" sz="1400" dirty="0"/>
              <a:t>)</a:t>
            </a:r>
          </a:p>
        </p:txBody>
      </p:sp>
      <p:cxnSp>
        <p:nvCxnSpPr>
          <p:cNvPr id="209" name="Rovná spojnica 208"/>
          <p:cNvCxnSpPr/>
          <p:nvPr/>
        </p:nvCxnSpPr>
        <p:spPr>
          <a:xfrm flipV="1">
            <a:off x="2250910" y="4282087"/>
            <a:ext cx="777583" cy="146213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</p:cxnSp>
      <p:cxnSp>
        <p:nvCxnSpPr>
          <p:cNvPr id="211" name="Rovná spojnica 210"/>
          <p:cNvCxnSpPr/>
          <p:nvPr/>
        </p:nvCxnSpPr>
        <p:spPr>
          <a:xfrm>
            <a:off x="3028366" y="4274311"/>
            <a:ext cx="420516" cy="126749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</p:cxnSp>
      <p:sp>
        <p:nvSpPr>
          <p:cNvPr id="225" name="Line 28"/>
          <p:cNvSpPr>
            <a:spLocks noChangeShapeType="1"/>
          </p:cNvSpPr>
          <p:nvPr/>
        </p:nvSpPr>
        <p:spPr bwMode="auto">
          <a:xfrm flipV="1">
            <a:off x="2534835" y="4406557"/>
            <a:ext cx="914536" cy="2454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26" name="Rovná spojnica 225"/>
          <p:cNvCxnSpPr/>
          <p:nvPr/>
        </p:nvCxnSpPr>
        <p:spPr>
          <a:xfrm>
            <a:off x="2236206" y="4432332"/>
            <a:ext cx="298138" cy="215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8" name="BlokTextu 5"/>
          <p:cNvSpPr txBox="1">
            <a:spLocks noChangeArrowheads="1"/>
          </p:cNvSpPr>
          <p:nvPr/>
        </p:nvSpPr>
        <p:spPr bwMode="auto">
          <a:xfrm>
            <a:off x="5639626" y="4916226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BlokTextu 7"/>
          <p:cNvSpPr txBox="1">
            <a:spLocks noChangeArrowheads="1"/>
          </p:cNvSpPr>
          <p:nvPr/>
        </p:nvSpPr>
        <p:spPr bwMode="auto">
          <a:xfrm>
            <a:off x="6286512" y="3714752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en-US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 flipH="1">
            <a:off x="4178598" y="4139154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0033CC"/>
                </a:solidFill>
              </a:rPr>
              <a:t>s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70" name="Zástupný symbol čísla snímky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17</a:t>
            </a:fld>
            <a:endParaRPr lang="sk-SK" dirty="0"/>
          </a:p>
        </p:txBody>
      </p:sp>
      <p:sp>
        <p:nvSpPr>
          <p:cNvPr id="69" name="BlokTextu 68"/>
          <p:cNvSpPr txBox="1"/>
          <p:nvPr/>
        </p:nvSpPr>
        <p:spPr>
          <a:xfrm>
            <a:off x="4824000" y="5559659"/>
            <a:ext cx="42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3)</a:t>
            </a:r>
            <a:r>
              <a:rPr lang="sk-SK" sz="1400" dirty="0" smtClean="0"/>
              <a:t> Na priamke </a:t>
            </a:r>
            <a:r>
              <a:rPr lang="sk-SK" sz="1400" b="1" dirty="0" smtClean="0"/>
              <a:t>b</a:t>
            </a:r>
            <a:r>
              <a:rPr lang="sk-SK" sz="1400" dirty="0" smtClean="0"/>
              <a:t> narysujeme bod </a:t>
            </a:r>
            <a:r>
              <a:rPr lang="sk-SK" sz="1400" b="1" dirty="0" smtClean="0"/>
              <a:t>D</a:t>
            </a:r>
            <a:r>
              <a:rPr lang="sk-SK" sz="1400" dirty="0" smtClean="0"/>
              <a:t> tak, aby platilo:</a:t>
            </a:r>
          </a:p>
          <a:p>
            <a:r>
              <a:rPr lang="sk-SK" sz="1400" dirty="0" smtClean="0">
                <a:sym typeface="Symbol" pitchFamily="18" charset="2"/>
              </a:rPr>
              <a:t></a:t>
            </a:r>
            <a:r>
              <a:rPr lang="sk-SK" sz="1400" b="1" dirty="0" smtClean="0">
                <a:sym typeface="Symbol" pitchFamily="18" charset="2"/>
              </a:rPr>
              <a:t>AD</a:t>
            </a:r>
            <a:r>
              <a:rPr lang="sk-SK" sz="1400" dirty="0" smtClean="0">
                <a:sym typeface="Symbol" pitchFamily="18" charset="2"/>
              </a:rPr>
              <a:t> = 3 cm. Použijeme merací bod </a:t>
            </a:r>
            <a:r>
              <a:rPr lang="sk-SK" sz="1400" b="1" dirty="0" smtClean="0">
                <a:sym typeface="Symbol" pitchFamily="18" charset="2"/>
              </a:rPr>
              <a:t></a:t>
            </a:r>
            <a:r>
              <a:rPr lang="sk-SK" sz="1400" b="1" baseline="30000" dirty="0" smtClean="0">
                <a:sym typeface="Symbol" pitchFamily="18" charset="2"/>
              </a:rPr>
              <a:t>b</a:t>
            </a:r>
            <a:r>
              <a:rPr lang="sk-SK" sz="1400" dirty="0" smtClean="0">
                <a:sym typeface="Symbol" pitchFamily="18" charset="2"/>
              </a:rPr>
              <a:t>.</a:t>
            </a:r>
          </a:p>
          <a:p>
            <a:endParaRPr lang="sk-SK" sz="1400" dirty="0" smtClean="0">
              <a:sym typeface="Symbol" pitchFamily="18" charset="2"/>
            </a:endParaRPr>
          </a:p>
          <a:p>
            <a:r>
              <a:rPr lang="sk-SK" sz="1400" b="1" dirty="0" smtClean="0">
                <a:sym typeface="Symbol" pitchFamily="18" charset="2"/>
              </a:rPr>
              <a:t>4) </a:t>
            </a:r>
            <a:r>
              <a:rPr lang="sk-SK" sz="1400" dirty="0" smtClean="0">
                <a:sym typeface="Symbol" pitchFamily="18" charset="2"/>
              </a:rPr>
              <a:t>Narysujeme stredový priemet obdĺžnika </a:t>
            </a:r>
            <a:r>
              <a:rPr lang="sk-SK" sz="1400" b="1" dirty="0" smtClean="0">
                <a:sym typeface="Symbol" pitchFamily="18" charset="2"/>
              </a:rPr>
              <a:t>ABCD</a:t>
            </a:r>
            <a:r>
              <a:rPr lang="sk-SK" sz="1400" dirty="0" smtClean="0"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 animBg="1"/>
      <p:bldP spid="95" grpId="0" animBg="1"/>
      <p:bldP spid="96" grpId="0"/>
      <p:bldP spid="99" grpId="0" animBg="1"/>
      <p:bldP spid="103" grpId="0"/>
      <p:bldP spid="104" grpId="0" animBg="1"/>
      <p:bldP spid="106" grpId="0"/>
      <p:bldP spid="122" grpId="0" animBg="1"/>
      <p:bldP spid="129" grpId="0" animBg="1"/>
      <p:bldP spid="130" grpId="0" animBg="1"/>
      <p:bldP spid="131" grpId="0"/>
      <p:bldP spid="132" grpId="0" animBg="1"/>
      <p:bldP spid="136" grpId="0"/>
      <p:bldP spid="138" grpId="0" animBg="1"/>
      <p:bldP spid="139" grpId="0"/>
      <p:bldP spid="141" grpId="0" animBg="1"/>
      <p:bldP spid="142" grpId="0"/>
      <p:bldP spid="151" grpId="0" animBg="1"/>
      <p:bldP spid="154" grpId="0"/>
      <p:bldP spid="155" grpId="0"/>
      <p:bldP spid="160" grpId="0"/>
      <p:bldP spid="163" grpId="0"/>
      <p:bldP spid="168" grpId="0"/>
      <p:bldP spid="169" grpId="0"/>
      <p:bldP spid="174" grpId="0" animBg="1"/>
      <p:bldP spid="121" grpId="0" animBg="1"/>
      <p:bldP spid="167" grpId="0" animBg="1"/>
      <p:bldP spid="114" grpId="0"/>
      <p:bldP spid="175" grpId="0"/>
      <p:bldP spid="98" grpId="0"/>
      <p:bldP spid="2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Rovná spojnica 202"/>
          <p:cNvCxnSpPr/>
          <p:nvPr/>
        </p:nvCxnSpPr>
        <p:spPr>
          <a:xfrm rot="10800000" flipV="1">
            <a:off x="1306287" y="3195378"/>
            <a:ext cx="2150346" cy="54763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</p:spPr>
      </p:cxnSp>
      <p:pic>
        <p:nvPicPr>
          <p:cNvPr id="4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Line 5"/>
          <p:cNvSpPr>
            <a:spLocks noChangeShapeType="1"/>
          </p:cNvSpPr>
          <p:nvPr/>
        </p:nvSpPr>
        <p:spPr bwMode="auto">
          <a:xfrm flipH="1">
            <a:off x="71406" y="3750704"/>
            <a:ext cx="680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 flipH="1">
            <a:off x="3266686" y="437069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 flipH="1">
            <a:off x="2507214" y="455161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4" name="Text Box 14"/>
          <p:cNvSpPr txBox="1">
            <a:spLocks noChangeArrowheads="1"/>
          </p:cNvSpPr>
          <p:nvPr/>
        </p:nvSpPr>
        <p:spPr bwMode="auto">
          <a:xfrm flipH="1">
            <a:off x="2432968" y="4946534"/>
            <a:ext cx="37382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33CC"/>
                </a:solidFill>
                <a:sym typeface="Symbol" pitchFamily="18" charset="2"/>
              </a:rPr>
              <a:t>A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95" name="AutoShape 16"/>
          <p:cNvSpPr>
            <a:spLocks/>
          </p:cNvSpPr>
          <p:nvPr/>
        </p:nvSpPr>
        <p:spPr bwMode="auto">
          <a:xfrm rot="5400000" flipH="1">
            <a:off x="3441035" y="4154483"/>
            <a:ext cx="250573" cy="18000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6" name="Text Box 17"/>
          <p:cNvSpPr txBox="1">
            <a:spLocks noChangeArrowheads="1"/>
          </p:cNvSpPr>
          <p:nvPr/>
        </p:nvSpPr>
        <p:spPr bwMode="auto">
          <a:xfrm flipH="1">
            <a:off x="3380362" y="5143512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5 cm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97" name="Text Box 20"/>
          <p:cNvSpPr txBox="1">
            <a:spLocks noChangeArrowheads="1"/>
          </p:cNvSpPr>
          <p:nvPr/>
        </p:nvSpPr>
        <p:spPr bwMode="auto">
          <a:xfrm flipH="1">
            <a:off x="996425" y="1785926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dirty="0"/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 flipH="1" flipV="1">
            <a:off x="2789391" y="1357298"/>
            <a:ext cx="0" cy="2373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0" name="Line 28"/>
          <p:cNvSpPr>
            <a:spLocks noChangeShapeType="1"/>
          </p:cNvSpPr>
          <p:nvPr/>
        </p:nvSpPr>
        <p:spPr bwMode="auto">
          <a:xfrm flipV="1">
            <a:off x="1468081" y="3749039"/>
            <a:ext cx="4415883" cy="1185099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101" name="Text Box 30"/>
          <p:cNvSpPr txBox="1">
            <a:spLocks noChangeArrowheads="1"/>
          </p:cNvSpPr>
          <p:nvPr/>
        </p:nvSpPr>
        <p:spPr bwMode="auto">
          <a:xfrm flipH="1">
            <a:off x="1416802" y="4656251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0033CC"/>
                </a:solidFill>
              </a:rPr>
              <a:t>P</a:t>
            </a:r>
            <a:r>
              <a:rPr lang="sk-SK" sz="1400" b="1" baseline="30000" dirty="0" err="1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 flipH="1">
            <a:off x="4178598" y="4139154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0033CC"/>
                </a:solidFill>
              </a:rPr>
              <a:t>s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auto">
          <a:xfrm flipH="1">
            <a:off x="1831858" y="3469192"/>
            <a:ext cx="3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sym typeface="Symbol" pitchFamily="18" charset="2"/>
              </a:rPr>
              <a:t>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a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104" name="Line 46"/>
          <p:cNvSpPr>
            <a:spLocks noChangeShapeType="1"/>
          </p:cNvSpPr>
          <p:nvPr/>
        </p:nvSpPr>
        <p:spPr bwMode="auto">
          <a:xfrm flipH="1" flipV="1">
            <a:off x="2806809" y="1598211"/>
            <a:ext cx="3072913" cy="2140869"/>
          </a:xfrm>
          <a:prstGeom prst="line">
            <a:avLst/>
          </a:prstGeom>
          <a:noFill/>
          <a:ln w="12700">
            <a:solidFill>
              <a:srgbClr val="0033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5" name="Text Box 47"/>
          <p:cNvSpPr txBox="1">
            <a:spLocks noChangeArrowheads="1"/>
          </p:cNvSpPr>
          <p:nvPr/>
        </p:nvSpPr>
        <p:spPr bwMode="auto">
          <a:xfrm flipH="1">
            <a:off x="5684174" y="3758045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0033CC"/>
                </a:solidFill>
              </a:rPr>
              <a:t>s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06" name="Text Box 83"/>
          <p:cNvSpPr txBox="1">
            <a:spLocks noChangeArrowheads="1"/>
          </p:cNvSpPr>
          <p:nvPr/>
        </p:nvSpPr>
        <p:spPr bwMode="auto">
          <a:xfrm>
            <a:off x="3221042" y="920603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solidFill>
                  <a:srgbClr val="0033CC"/>
                </a:solidFill>
                <a:sym typeface="Symbol" pitchFamily="18" charset="2"/>
              </a:rPr>
              <a:t>a</a:t>
            </a:r>
            <a:r>
              <a:rPr lang="sk-SK" sz="1400" dirty="0" smtClean="0">
                <a:solidFill>
                  <a:srgbClr val="0033CC"/>
                </a:solidFill>
                <a:sym typeface="Symbol" pitchFamily="18" charset="2"/>
              </a:rPr>
              <a:t>)</a:t>
            </a:r>
            <a:endParaRPr lang="sk-SK" sz="1400" b="1" baseline="30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 flipH="1">
            <a:off x="2786050" y="375195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grpSp>
        <p:nvGrpSpPr>
          <p:cNvPr id="3" name="Skupina 46"/>
          <p:cNvGrpSpPr/>
          <p:nvPr/>
        </p:nvGrpSpPr>
        <p:grpSpPr>
          <a:xfrm flipV="1">
            <a:off x="2363724" y="3322234"/>
            <a:ext cx="856474" cy="856474"/>
            <a:chOff x="2430810" y="3033180"/>
            <a:chExt cx="605369" cy="605369"/>
          </a:xfrm>
        </p:grpSpPr>
        <p:sp>
          <p:nvSpPr>
            <p:cNvPr id="109" name="Oblúk 108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0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Line 4"/>
          <p:cNvSpPr>
            <a:spLocks noChangeShapeType="1"/>
          </p:cNvSpPr>
          <p:nvPr/>
        </p:nvSpPr>
        <p:spPr bwMode="auto">
          <a:xfrm flipH="1" flipV="1">
            <a:off x="71406" y="4934138"/>
            <a:ext cx="63115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5" name="Oval 19"/>
          <p:cNvSpPr>
            <a:spLocks noChangeAspect="1" noChangeArrowheads="1"/>
          </p:cNvSpPr>
          <p:nvPr/>
        </p:nvSpPr>
        <p:spPr bwMode="auto">
          <a:xfrm flipH="1">
            <a:off x="631168" y="1590704"/>
            <a:ext cx="4320000" cy="432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val 26"/>
          <p:cNvSpPr>
            <a:spLocks noChangeAspect="1" noChangeArrowheads="1"/>
          </p:cNvSpPr>
          <p:nvPr/>
        </p:nvSpPr>
        <p:spPr bwMode="auto">
          <a:xfrm flipH="1" flipV="1">
            <a:off x="2764269" y="3716056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18" name="Rovná spojnica 117"/>
          <p:cNvCxnSpPr/>
          <p:nvPr/>
        </p:nvCxnSpPr>
        <p:spPr>
          <a:xfrm>
            <a:off x="2145671" y="3748135"/>
            <a:ext cx="2326741" cy="1176950"/>
          </a:xfrm>
          <a:prstGeom prst="line">
            <a:avLst/>
          </a:prstGeom>
          <a:ln w="12700">
            <a:solidFill>
              <a:srgbClr val="0033CC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ovná spojnica 118"/>
          <p:cNvCxnSpPr/>
          <p:nvPr/>
        </p:nvCxnSpPr>
        <p:spPr>
          <a:xfrm rot="16200000" flipH="1">
            <a:off x="1791517" y="4074485"/>
            <a:ext cx="1198766" cy="529672"/>
          </a:xfrm>
          <a:prstGeom prst="line">
            <a:avLst/>
          </a:prstGeom>
          <a:ln w="12700">
            <a:solidFill>
              <a:srgbClr val="0033CC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26"/>
          <p:cNvSpPr>
            <a:spLocks noChangeAspect="1" noChangeArrowheads="1"/>
          </p:cNvSpPr>
          <p:nvPr/>
        </p:nvSpPr>
        <p:spPr bwMode="auto">
          <a:xfrm flipH="1" flipV="1">
            <a:off x="2767096" y="1566650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7" name="BlokTextu 126"/>
          <p:cNvSpPr txBox="1"/>
          <p:nvPr/>
        </p:nvSpPr>
        <p:spPr>
          <a:xfrm>
            <a:off x="4824000" y="648000"/>
            <a:ext cx="428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Riešenie:</a:t>
            </a:r>
          </a:p>
          <a:p>
            <a:r>
              <a:rPr lang="sk-SK" sz="1400" dirty="0" smtClean="0"/>
              <a:t>Kolmice na rovinu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sú rovnobežné s priemetňou, preto ich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je nevlastný, t. j. zobrazujú sa ako rovnobežky kolmé na stopu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b="1" dirty="0" smtClean="0"/>
              <a:t>5) </a:t>
            </a:r>
            <a:r>
              <a:rPr lang="sk-SK" sz="1400" dirty="0" smtClean="0"/>
              <a:t>Narysujeme priamku </a:t>
            </a:r>
            <a:r>
              <a:rPr lang="sk-SK" sz="1400" b="1" dirty="0" smtClean="0"/>
              <a:t>e</a:t>
            </a:r>
            <a:r>
              <a:rPr lang="sk-SK" sz="1400" dirty="0" smtClean="0"/>
              <a:t> = </a:t>
            </a:r>
            <a:r>
              <a:rPr lang="sk-SK" sz="1400" b="1" dirty="0" smtClean="0"/>
              <a:t>AE</a:t>
            </a:r>
            <a:r>
              <a:rPr lang="sk-SK" sz="1400" dirty="0" smtClean="0"/>
              <a:t>.</a:t>
            </a:r>
          </a:p>
          <a:p>
            <a:r>
              <a:rPr lang="sk-SK" sz="1400" b="1" dirty="0" smtClean="0"/>
              <a:t>e </a:t>
            </a:r>
            <a:r>
              <a:rPr lang="sk-SK" sz="1400" b="1" dirty="0" smtClean="0">
                <a:sym typeface="Symbol"/>
              </a:rPr>
              <a:t>   e</a:t>
            </a:r>
            <a:r>
              <a:rPr lang="sk-SK" sz="1400" b="1" baseline="-25000" dirty="0" smtClean="0">
                <a:sym typeface="Symbol"/>
              </a:rPr>
              <a:t>s</a:t>
            </a:r>
            <a:r>
              <a:rPr lang="sk-SK" sz="1400" b="1" dirty="0" smtClean="0"/>
              <a:t> </a:t>
            </a:r>
            <a:r>
              <a:rPr lang="sk-SK" sz="1400" b="1" dirty="0" smtClean="0">
                <a:sym typeface="Symbol"/>
              </a:rPr>
              <a:t> p</a:t>
            </a:r>
            <a:r>
              <a:rPr lang="sk-SK" sz="1400" b="1" baseline="30000" dirty="0" smtClean="0">
                <a:sym typeface="Symbol"/>
              </a:rPr>
              <a:t></a:t>
            </a:r>
          </a:p>
          <a:p>
            <a:r>
              <a:rPr lang="sk-SK" sz="1400" dirty="0" smtClean="0">
                <a:sym typeface="Symbol" pitchFamily="18" charset="2"/>
              </a:rPr>
              <a:t>Narysujeme bod </a:t>
            </a:r>
            <a:r>
              <a:rPr lang="sk-SK" sz="1400" b="1" dirty="0" smtClean="0">
                <a:sym typeface="Symbol" pitchFamily="18" charset="2"/>
              </a:rPr>
              <a:t>E</a:t>
            </a:r>
            <a:r>
              <a:rPr lang="sk-SK" sz="1400" dirty="0" smtClean="0">
                <a:sym typeface="Symbol" pitchFamily="18" charset="2"/>
              </a:rPr>
              <a:t> tak, aby platilo </a:t>
            </a:r>
            <a:r>
              <a:rPr lang="sk-SK" sz="1400" b="1" dirty="0" smtClean="0">
                <a:sym typeface="Symbol" pitchFamily="18" charset="2"/>
              </a:rPr>
              <a:t>AE</a:t>
            </a:r>
            <a:r>
              <a:rPr lang="sk-SK" sz="1400" dirty="0" smtClean="0">
                <a:sym typeface="Symbol" pitchFamily="18" charset="2"/>
              </a:rPr>
              <a:t> = 6 cm.</a:t>
            </a:r>
          </a:p>
          <a:p>
            <a:r>
              <a:rPr lang="sk-SK" sz="1400" dirty="0" smtClean="0">
                <a:sym typeface="Symbol" pitchFamily="18" charset="2"/>
              </a:rPr>
              <a:t>Použijeme postup z príkladu S19b v kapitole </a:t>
            </a:r>
            <a:r>
              <a:rPr lang="sk-SK" sz="1400" b="1" dirty="0" smtClean="0">
                <a:sym typeface="Symbol" pitchFamily="18" charset="2"/>
              </a:rPr>
              <a:t>S2</a:t>
            </a:r>
            <a:r>
              <a:rPr lang="sk-SK" sz="1400" dirty="0" smtClean="0">
                <a:sym typeface="Symbol" pitchFamily="18" charset="2"/>
              </a:rPr>
              <a:t>, pričom je vhodné využiť </a:t>
            </a:r>
            <a:r>
              <a:rPr lang="sk-SK" sz="1400" dirty="0" err="1" smtClean="0">
                <a:sym typeface="Symbol" pitchFamily="18" charset="2"/>
              </a:rPr>
              <a:t>úbežník</a:t>
            </a:r>
            <a:r>
              <a:rPr lang="sk-SK" sz="1400" dirty="0" smtClean="0">
                <a:sym typeface="Symbol" pitchFamily="18" charset="2"/>
              </a:rPr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.</a:t>
            </a:r>
          </a:p>
        </p:txBody>
      </p:sp>
      <p:sp>
        <p:nvSpPr>
          <p:cNvPr id="129" name="Oblúk 128"/>
          <p:cNvSpPr/>
          <p:nvPr/>
        </p:nvSpPr>
        <p:spPr>
          <a:xfrm flipH="1">
            <a:off x="2131366" y="-15978"/>
            <a:ext cx="7512732" cy="7512732"/>
          </a:xfrm>
          <a:prstGeom prst="arc">
            <a:avLst>
              <a:gd name="adj1" fmla="val 18588278"/>
              <a:gd name="adj2" fmla="val 0"/>
            </a:avLst>
          </a:prstGeom>
          <a:noFill/>
          <a:ln w="12700">
            <a:solidFill>
              <a:srgbClr val="0033CC"/>
            </a:solidFill>
            <a:prstDash val="dashDot"/>
            <a:round/>
            <a:headEnd type="none"/>
            <a:tailEnd type="oval" w="sm" len="sm"/>
          </a:ln>
        </p:spPr>
        <p:txBody>
          <a:bodyPr/>
          <a:lstStyle/>
          <a:p>
            <a:endParaRPr lang="sk-SK">
              <a:latin typeface="Arial" charset="0"/>
              <a:cs typeface="Arial" charset="0"/>
            </a:endParaRPr>
          </a:p>
        </p:txBody>
      </p:sp>
      <p:sp>
        <p:nvSpPr>
          <p:cNvPr id="130" name="Oval 26"/>
          <p:cNvSpPr>
            <a:spLocks noChangeAspect="1" noChangeArrowheads="1"/>
          </p:cNvSpPr>
          <p:nvPr/>
        </p:nvSpPr>
        <p:spPr bwMode="auto">
          <a:xfrm flipH="1" flipV="1">
            <a:off x="4447369" y="4902958"/>
            <a:ext cx="54000" cy="540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2" name="Line 46"/>
          <p:cNvSpPr>
            <a:spLocks noChangeShapeType="1"/>
          </p:cNvSpPr>
          <p:nvPr/>
        </p:nvSpPr>
        <p:spPr bwMode="auto">
          <a:xfrm rot="5400000" flipH="1" flipV="1">
            <a:off x="960763" y="1917052"/>
            <a:ext cx="2158417" cy="1503748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oval"/>
            <a:tailEnd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4" name="Skupina 46"/>
          <p:cNvGrpSpPr/>
          <p:nvPr/>
        </p:nvGrpSpPr>
        <p:grpSpPr>
          <a:xfrm rot="7620000" flipV="1">
            <a:off x="2410390" y="1182954"/>
            <a:ext cx="856474" cy="856474"/>
            <a:chOff x="2430810" y="3033180"/>
            <a:chExt cx="605369" cy="605369"/>
          </a:xfrm>
        </p:grpSpPr>
        <p:sp>
          <p:nvSpPr>
            <p:cNvPr id="134" name="Oblúk 133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5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6" name="Text Box 47"/>
          <p:cNvSpPr txBox="1">
            <a:spLocks noChangeArrowheads="1"/>
          </p:cNvSpPr>
          <p:nvPr/>
        </p:nvSpPr>
        <p:spPr bwMode="auto">
          <a:xfrm flipH="1">
            <a:off x="878146" y="3445586"/>
            <a:ext cx="455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8" name="AutoShape 16"/>
          <p:cNvSpPr>
            <a:spLocks/>
          </p:cNvSpPr>
          <p:nvPr/>
        </p:nvSpPr>
        <p:spPr bwMode="auto">
          <a:xfrm rot="5400000" flipH="1">
            <a:off x="1417610" y="4540657"/>
            <a:ext cx="250573" cy="10800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9" name="Text Box 17"/>
          <p:cNvSpPr txBox="1">
            <a:spLocks noChangeArrowheads="1"/>
          </p:cNvSpPr>
          <p:nvPr/>
        </p:nvSpPr>
        <p:spPr bwMode="auto">
          <a:xfrm flipH="1">
            <a:off x="1362948" y="5161984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3 cm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141" name="Oval 26"/>
          <p:cNvSpPr>
            <a:spLocks noChangeAspect="1" noChangeArrowheads="1"/>
          </p:cNvSpPr>
          <p:nvPr/>
        </p:nvSpPr>
        <p:spPr bwMode="auto">
          <a:xfrm flipH="1" flipV="1">
            <a:off x="972392" y="4915041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2" name="Text Box 14"/>
          <p:cNvSpPr txBox="1">
            <a:spLocks noChangeArrowheads="1"/>
          </p:cNvSpPr>
          <p:nvPr/>
        </p:nvSpPr>
        <p:spPr bwMode="auto">
          <a:xfrm flipH="1">
            <a:off x="672838" y="4946534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 pitchFamily="18" charset="2"/>
              </a:rPr>
              <a:t>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cxnSp>
        <p:nvCxnSpPr>
          <p:cNvPr id="144" name="Rovná spojnica 143"/>
          <p:cNvCxnSpPr/>
          <p:nvPr/>
        </p:nvCxnSpPr>
        <p:spPr>
          <a:xfrm>
            <a:off x="1291717" y="3749380"/>
            <a:ext cx="1244128" cy="89740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cxnSp>
        <p:nvCxnSpPr>
          <p:cNvPr id="146" name="Rovná spojnica 145"/>
          <p:cNvCxnSpPr/>
          <p:nvPr/>
        </p:nvCxnSpPr>
        <p:spPr>
          <a:xfrm>
            <a:off x="1284919" y="3745981"/>
            <a:ext cx="2165326" cy="65265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sp>
        <p:nvSpPr>
          <p:cNvPr id="151" name="Oblúk 150"/>
          <p:cNvSpPr/>
          <p:nvPr/>
        </p:nvSpPr>
        <p:spPr>
          <a:xfrm>
            <a:off x="-1373570" y="1106604"/>
            <a:ext cx="5302628" cy="5302628"/>
          </a:xfrm>
          <a:prstGeom prst="arc">
            <a:avLst>
              <a:gd name="adj1" fmla="val 17629352"/>
              <a:gd name="adj2" fmla="val 0"/>
            </a:avLst>
          </a:prstGeom>
          <a:noFill/>
          <a:ln w="12700">
            <a:solidFill>
              <a:srgbClr val="FF0000"/>
            </a:solidFill>
            <a:prstDash val="dashDot"/>
            <a:round/>
            <a:headEnd type="none"/>
            <a:tailEnd type="oval" w="sm" len="sm"/>
          </a:ln>
        </p:spPr>
        <p:txBody>
          <a:bodyPr/>
          <a:lstStyle/>
          <a:p>
            <a:endParaRPr lang="sk-SK">
              <a:latin typeface="Arial" charset="0"/>
              <a:cs typeface="Arial" charset="0"/>
            </a:endParaRPr>
          </a:p>
        </p:txBody>
      </p:sp>
      <p:cxnSp>
        <p:nvCxnSpPr>
          <p:cNvPr id="153" name="Rovná spojnica 152"/>
          <p:cNvCxnSpPr/>
          <p:nvPr/>
        </p:nvCxnSpPr>
        <p:spPr>
          <a:xfrm rot="5400000">
            <a:off x="-563770" y="2889378"/>
            <a:ext cx="4071966" cy="1588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54" name="Text Box 83"/>
          <p:cNvSpPr txBox="1">
            <a:spLocks noChangeArrowheads="1"/>
          </p:cNvSpPr>
          <p:nvPr/>
        </p:nvSpPr>
        <p:spPr bwMode="auto">
          <a:xfrm>
            <a:off x="1836000" y="108000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 pitchFamily="18" charset="2"/>
              </a:rPr>
              <a:t>b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sk-SK" sz="1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 Box 35"/>
          <p:cNvSpPr txBox="1">
            <a:spLocks noChangeArrowheads="1"/>
          </p:cNvSpPr>
          <p:nvPr/>
        </p:nvSpPr>
        <p:spPr bwMode="auto">
          <a:xfrm flipH="1">
            <a:off x="3911783" y="3472730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 pitchFamily="18" charset="2"/>
              </a:rPr>
              <a:t>b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cxnSp>
        <p:nvCxnSpPr>
          <p:cNvPr id="157" name="Rovná spojnica 156"/>
          <p:cNvCxnSpPr/>
          <p:nvPr/>
        </p:nvCxnSpPr>
        <p:spPr>
          <a:xfrm rot="10800000" flipV="1">
            <a:off x="1001074" y="3759199"/>
            <a:ext cx="2915149" cy="1172494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Rovná spojnica 161"/>
          <p:cNvCxnSpPr/>
          <p:nvPr/>
        </p:nvCxnSpPr>
        <p:spPr>
          <a:xfrm rot="10800000" flipV="1">
            <a:off x="2096658" y="3752940"/>
            <a:ext cx="1833963" cy="1179278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14"/>
          <p:cNvSpPr txBox="1">
            <a:spLocks noChangeArrowheads="1"/>
          </p:cNvSpPr>
          <p:nvPr/>
        </p:nvSpPr>
        <p:spPr bwMode="auto">
          <a:xfrm flipH="1">
            <a:off x="1972134" y="4946534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 pitchFamily="18" charset="2"/>
              </a:rPr>
              <a:t>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68" name="Text Box 10"/>
          <p:cNvSpPr txBox="1">
            <a:spLocks noChangeArrowheads="1"/>
          </p:cNvSpPr>
          <p:nvPr/>
        </p:nvSpPr>
        <p:spPr bwMode="auto">
          <a:xfrm flipH="1">
            <a:off x="2060908" y="440746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D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69" name="Text Box 10"/>
          <p:cNvSpPr txBox="1">
            <a:spLocks noChangeArrowheads="1"/>
          </p:cNvSpPr>
          <p:nvPr/>
        </p:nvSpPr>
        <p:spPr bwMode="auto">
          <a:xfrm flipH="1">
            <a:off x="2968224" y="397464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C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171" name="Rovná spojnica 170"/>
          <p:cNvCxnSpPr>
            <a:endCxn id="100" idx="1"/>
          </p:cNvCxnSpPr>
          <p:nvPr/>
        </p:nvCxnSpPr>
        <p:spPr>
          <a:xfrm flipV="1">
            <a:off x="2244830" y="3749039"/>
            <a:ext cx="3639134" cy="684284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med" len="med"/>
            <a:tailEnd type="none" w="sm" len="sm"/>
          </a:ln>
        </p:spPr>
      </p:cxnSp>
      <p:sp>
        <p:nvSpPr>
          <p:cNvPr id="174" name="Oval 26"/>
          <p:cNvSpPr>
            <a:spLocks noChangeAspect="1" noChangeArrowheads="1"/>
          </p:cNvSpPr>
          <p:nvPr/>
        </p:nvSpPr>
        <p:spPr bwMode="auto">
          <a:xfrm flipH="1" flipV="1">
            <a:off x="3000364" y="4249490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0" name="Oval 26"/>
          <p:cNvSpPr>
            <a:spLocks noChangeAspect="1" noChangeArrowheads="1"/>
          </p:cNvSpPr>
          <p:nvPr/>
        </p:nvSpPr>
        <p:spPr bwMode="auto">
          <a:xfrm flipH="1" flipV="1">
            <a:off x="2500599" y="461846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1" name="Oval 26"/>
          <p:cNvSpPr>
            <a:spLocks noChangeAspect="1" noChangeArrowheads="1"/>
          </p:cNvSpPr>
          <p:nvPr/>
        </p:nvSpPr>
        <p:spPr bwMode="auto">
          <a:xfrm flipH="1" flipV="1">
            <a:off x="3419770" y="4379675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7" name="Oval 26"/>
          <p:cNvSpPr>
            <a:spLocks noChangeAspect="1" noChangeArrowheads="1"/>
          </p:cNvSpPr>
          <p:nvPr/>
        </p:nvSpPr>
        <p:spPr bwMode="auto">
          <a:xfrm flipH="1" flipV="1">
            <a:off x="2214794" y="4405368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4" name="Text Box 13"/>
          <p:cNvSpPr txBox="1">
            <a:spLocks noChangeArrowheads="1"/>
          </p:cNvSpPr>
          <p:nvPr/>
        </p:nvSpPr>
        <p:spPr bwMode="auto">
          <a:xfrm flipH="1">
            <a:off x="4390118" y="4907528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33CC"/>
                </a:solidFill>
                <a:sym typeface="Symbol" pitchFamily="18" charset="2"/>
              </a:rPr>
              <a:t>B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175" name="Text Box 31"/>
          <p:cNvSpPr txBox="1">
            <a:spLocks noChangeArrowheads="1"/>
          </p:cNvSpPr>
          <p:nvPr/>
        </p:nvSpPr>
        <p:spPr bwMode="auto">
          <a:xfrm flipH="1">
            <a:off x="1463222" y="3929066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98" name="Text Box 22"/>
          <p:cNvSpPr txBox="1">
            <a:spLocks noChangeArrowheads="1"/>
          </p:cNvSpPr>
          <p:nvPr/>
        </p:nvSpPr>
        <p:spPr bwMode="auto">
          <a:xfrm flipH="1">
            <a:off x="2421648" y="1312036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</a:t>
            </a:r>
            <a:r>
              <a:rPr lang="sk-SK" sz="1400" dirty="0"/>
              <a:t>)</a:t>
            </a:r>
          </a:p>
        </p:txBody>
      </p:sp>
      <p:sp>
        <p:nvSpPr>
          <p:cNvPr id="176" name="AutoShape 16"/>
          <p:cNvSpPr>
            <a:spLocks/>
          </p:cNvSpPr>
          <p:nvPr/>
        </p:nvSpPr>
        <p:spPr bwMode="auto">
          <a:xfrm rot="10800000" flipH="1">
            <a:off x="1209390" y="2778224"/>
            <a:ext cx="250573" cy="21600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78" name="Rovná spojnica 177"/>
          <p:cNvCxnSpPr>
            <a:endCxn id="104" idx="0"/>
          </p:cNvCxnSpPr>
          <p:nvPr/>
        </p:nvCxnSpPr>
        <p:spPr>
          <a:xfrm>
            <a:off x="1482132" y="2773345"/>
            <a:ext cx="4397590" cy="96573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med" len="med"/>
            <a:tailEnd type="oval" w="sm" len="sm"/>
          </a:ln>
        </p:spPr>
      </p:cxnSp>
      <p:sp>
        <p:nvSpPr>
          <p:cNvPr id="181" name="Line 25"/>
          <p:cNvSpPr>
            <a:spLocks noChangeShapeType="1"/>
          </p:cNvSpPr>
          <p:nvPr/>
        </p:nvSpPr>
        <p:spPr bwMode="auto">
          <a:xfrm flipH="1" flipV="1">
            <a:off x="3444064" y="2033690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 flipH="1" flipV="1">
            <a:off x="2497818" y="298027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3" name="Oval 26"/>
          <p:cNvSpPr>
            <a:spLocks noChangeAspect="1" noChangeArrowheads="1"/>
          </p:cNvSpPr>
          <p:nvPr/>
        </p:nvSpPr>
        <p:spPr bwMode="auto">
          <a:xfrm flipH="1" flipV="1">
            <a:off x="3421310" y="317339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" name="Text Box 10"/>
          <p:cNvSpPr txBox="1">
            <a:spLocks noChangeArrowheads="1"/>
          </p:cNvSpPr>
          <p:nvPr/>
        </p:nvSpPr>
        <p:spPr bwMode="auto">
          <a:xfrm flipH="1">
            <a:off x="2468702" y="2750890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E</a:t>
            </a:r>
            <a:r>
              <a:rPr lang="sk-SK" sz="1400" b="1" baseline="-25000" dirty="0" smtClean="0"/>
              <a:t>s</a:t>
            </a:r>
            <a:endParaRPr lang="sk-SK" sz="1400" b="1" dirty="0"/>
          </a:p>
        </p:txBody>
      </p:sp>
      <p:sp>
        <p:nvSpPr>
          <p:cNvPr id="185" name="Text Box 10"/>
          <p:cNvSpPr txBox="1">
            <a:spLocks noChangeArrowheads="1"/>
          </p:cNvSpPr>
          <p:nvPr/>
        </p:nvSpPr>
        <p:spPr bwMode="auto">
          <a:xfrm flipH="1">
            <a:off x="3378752" y="2928934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F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88" name="Text Box 17"/>
          <p:cNvSpPr txBox="1">
            <a:spLocks noChangeArrowheads="1"/>
          </p:cNvSpPr>
          <p:nvPr/>
        </p:nvSpPr>
        <p:spPr bwMode="auto">
          <a:xfrm flipH="1">
            <a:off x="669338" y="3763274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6 cm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189" name="Text Box 14"/>
          <p:cNvSpPr txBox="1">
            <a:spLocks noChangeArrowheads="1"/>
          </p:cNvSpPr>
          <p:nvPr/>
        </p:nvSpPr>
        <p:spPr bwMode="auto">
          <a:xfrm flipH="1">
            <a:off x="1041178" y="2571744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sym typeface="Symbol" pitchFamily="18" charset="2"/>
              </a:rPr>
              <a:t>E</a:t>
            </a:r>
            <a:r>
              <a:rPr lang="sk-SK" sz="1400" b="1" baseline="30000" dirty="0" smtClean="0">
                <a:solidFill>
                  <a:srgbClr val="009900"/>
                </a:solidFill>
                <a:sym typeface="Symbol" pitchFamily="18" charset="2"/>
              </a:rPr>
              <a:t></a:t>
            </a:r>
            <a:endParaRPr lang="sk-SK" sz="1400" b="1" dirty="0">
              <a:solidFill>
                <a:srgbClr val="009900"/>
              </a:solidFill>
              <a:sym typeface="Symbol" pitchFamily="18" charset="2"/>
            </a:endParaRPr>
          </a:p>
        </p:txBody>
      </p:sp>
      <p:cxnSp>
        <p:nvCxnSpPr>
          <p:cNvPr id="191" name="Rovná spojnica 190"/>
          <p:cNvCxnSpPr/>
          <p:nvPr/>
        </p:nvCxnSpPr>
        <p:spPr>
          <a:xfrm rot="10800000" flipV="1">
            <a:off x="1291216" y="3004456"/>
            <a:ext cx="1235945" cy="74860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</p:spPr>
      </p:cxnSp>
      <p:sp>
        <p:nvSpPr>
          <p:cNvPr id="194" name="Line 25"/>
          <p:cNvSpPr>
            <a:spLocks noChangeShapeType="1"/>
          </p:cNvSpPr>
          <p:nvPr/>
        </p:nvSpPr>
        <p:spPr bwMode="auto">
          <a:xfrm flipH="1" flipV="1">
            <a:off x="2240768" y="2061271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95" name="Oval 26"/>
          <p:cNvSpPr>
            <a:spLocks noChangeAspect="1" noChangeArrowheads="1"/>
          </p:cNvSpPr>
          <p:nvPr/>
        </p:nvSpPr>
        <p:spPr bwMode="auto">
          <a:xfrm flipH="1" flipV="1">
            <a:off x="2214546" y="3160000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6" name="Text Box 10"/>
          <p:cNvSpPr txBox="1">
            <a:spLocks noChangeArrowheads="1"/>
          </p:cNvSpPr>
          <p:nvPr/>
        </p:nvSpPr>
        <p:spPr bwMode="auto">
          <a:xfrm flipH="1">
            <a:off x="1926590" y="2940662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J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79" name="Line 25"/>
          <p:cNvSpPr>
            <a:spLocks noChangeShapeType="1"/>
          </p:cNvSpPr>
          <p:nvPr/>
        </p:nvSpPr>
        <p:spPr bwMode="auto">
          <a:xfrm flipH="1" flipV="1">
            <a:off x="2529340" y="2265575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98" name="Line 25"/>
          <p:cNvSpPr>
            <a:spLocks noChangeShapeType="1"/>
          </p:cNvSpPr>
          <p:nvPr/>
        </p:nvSpPr>
        <p:spPr bwMode="auto">
          <a:xfrm flipH="1" flipV="1">
            <a:off x="3028304" y="1901964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00" name="Rovná spojnica 199"/>
          <p:cNvCxnSpPr>
            <a:endCxn id="105" idx="0"/>
          </p:cNvCxnSpPr>
          <p:nvPr/>
        </p:nvCxnSpPr>
        <p:spPr>
          <a:xfrm>
            <a:off x="2245810" y="3190352"/>
            <a:ext cx="3662945" cy="56769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med" len="med"/>
            <a:tailEnd type="oval" w="sm" len="sm"/>
          </a:ln>
        </p:spPr>
      </p:cxnSp>
      <p:sp>
        <p:nvSpPr>
          <p:cNvPr id="206" name="Text Box 10"/>
          <p:cNvSpPr txBox="1">
            <a:spLocks noChangeArrowheads="1"/>
          </p:cNvSpPr>
          <p:nvPr/>
        </p:nvSpPr>
        <p:spPr bwMode="auto">
          <a:xfrm flipH="1">
            <a:off x="2774284" y="3041142"/>
            <a:ext cx="391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G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08" name="Line 25"/>
          <p:cNvSpPr>
            <a:spLocks noChangeShapeType="1"/>
          </p:cNvSpPr>
          <p:nvPr/>
        </p:nvSpPr>
        <p:spPr bwMode="auto">
          <a:xfrm flipH="1" flipV="1">
            <a:off x="3027523" y="3308447"/>
            <a:ext cx="0" cy="97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09" name="Rovná spojnica 208"/>
          <p:cNvCxnSpPr/>
          <p:nvPr/>
        </p:nvCxnSpPr>
        <p:spPr>
          <a:xfrm flipV="1">
            <a:off x="2250910" y="4282087"/>
            <a:ext cx="777583" cy="1462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11" name="Rovná spojnica 210"/>
          <p:cNvCxnSpPr/>
          <p:nvPr/>
        </p:nvCxnSpPr>
        <p:spPr>
          <a:xfrm>
            <a:off x="3028366" y="4274311"/>
            <a:ext cx="420516" cy="12674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13" name="Line 25"/>
          <p:cNvSpPr>
            <a:spLocks noChangeShapeType="1"/>
          </p:cNvSpPr>
          <p:nvPr/>
        </p:nvSpPr>
        <p:spPr bwMode="auto">
          <a:xfrm flipH="1" flipV="1">
            <a:off x="2242088" y="3183831"/>
            <a:ext cx="0" cy="126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4" name="Line 25"/>
          <p:cNvSpPr>
            <a:spLocks noChangeShapeType="1"/>
          </p:cNvSpPr>
          <p:nvPr/>
        </p:nvSpPr>
        <p:spPr bwMode="auto">
          <a:xfrm flipH="1" flipV="1">
            <a:off x="2529562" y="3007902"/>
            <a:ext cx="0" cy="165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" name="Line 25"/>
          <p:cNvSpPr>
            <a:spLocks noChangeShapeType="1"/>
          </p:cNvSpPr>
          <p:nvPr/>
        </p:nvSpPr>
        <p:spPr bwMode="auto">
          <a:xfrm flipH="1" flipV="1">
            <a:off x="3445560" y="3201990"/>
            <a:ext cx="0" cy="118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16" name="Rovná spojnica 215"/>
          <p:cNvCxnSpPr/>
          <p:nvPr/>
        </p:nvCxnSpPr>
        <p:spPr>
          <a:xfrm>
            <a:off x="2245746" y="3189080"/>
            <a:ext cx="786404" cy="12300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19" name="Rovná spojnica 218"/>
          <p:cNvCxnSpPr/>
          <p:nvPr/>
        </p:nvCxnSpPr>
        <p:spPr>
          <a:xfrm rot="10800000" flipV="1">
            <a:off x="3003353" y="3201458"/>
            <a:ext cx="441071" cy="11232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21" name="Rovná spojnica 220"/>
          <p:cNvCxnSpPr/>
          <p:nvPr/>
        </p:nvCxnSpPr>
        <p:spPr>
          <a:xfrm>
            <a:off x="2542838" y="3009425"/>
            <a:ext cx="915586" cy="2010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23" name="Rovná spojnica 222"/>
          <p:cNvCxnSpPr/>
          <p:nvPr/>
        </p:nvCxnSpPr>
        <p:spPr>
          <a:xfrm rot="10800000" flipV="1">
            <a:off x="2209061" y="3000823"/>
            <a:ext cx="322776" cy="1955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25" name="Line 28"/>
          <p:cNvSpPr>
            <a:spLocks noChangeShapeType="1"/>
          </p:cNvSpPr>
          <p:nvPr/>
        </p:nvSpPr>
        <p:spPr bwMode="auto">
          <a:xfrm flipV="1">
            <a:off x="2534835" y="4406557"/>
            <a:ext cx="914536" cy="2454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26" name="Rovná spojnica 225"/>
          <p:cNvCxnSpPr/>
          <p:nvPr/>
        </p:nvCxnSpPr>
        <p:spPr>
          <a:xfrm>
            <a:off x="2236206" y="4432332"/>
            <a:ext cx="298138" cy="215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8" name="BlokTextu 5"/>
          <p:cNvSpPr txBox="1">
            <a:spLocks noChangeArrowheads="1"/>
          </p:cNvSpPr>
          <p:nvPr/>
        </p:nvSpPr>
        <p:spPr bwMode="auto">
          <a:xfrm>
            <a:off x="5639626" y="4916226"/>
            <a:ext cx="4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BlokTextu 7"/>
          <p:cNvSpPr txBox="1">
            <a:spLocks noChangeArrowheads="1"/>
          </p:cNvSpPr>
          <p:nvPr/>
        </p:nvSpPr>
        <p:spPr bwMode="auto">
          <a:xfrm>
            <a:off x="6286512" y="3714752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en-US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BlokTextu 112"/>
          <p:cNvSpPr txBox="1"/>
          <p:nvPr/>
        </p:nvSpPr>
        <p:spPr>
          <a:xfrm>
            <a:off x="360000" y="6480000"/>
            <a:ext cx="650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33CC"/>
                </a:solidFill>
              </a:rPr>
              <a:t>Poznámka</a:t>
            </a:r>
            <a:r>
              <a:rPr lang="sk-SK" sz="1200" dirty="0" smtClean="0"/>
              <a:t>: Porovnajte tento príklad s príkladom P4</a:t>
            </a:r>
            <a:r>
              <a:rPr lang="en-US" sz="1200" dirty="0" smtClean="0"/>
              <a:t> v </a:t>
            </a:r>
            <a:r>
              <a:rPr lang="en-US" sz="1200" dirty="0" err="1" smtClean="0"/>
              <a:t>kapitole</a:t>
            </a:r>
            <a:r>
              <a:rPr lang="en-US" sz="1200" dirty="0" smtClean="0"/>
              <a:t> </a:t>
            </a:r>
            <a:r>
              <a:rPr lang="sk-SK" sz="1200" dirty="0" smtClean="0"/>
              <a:t>P2 </a:t>
            </a:r>
            <a:r>
              <a:rPr lang="en-US" sz="1200" dirty="0" smtClean="0"/>
              <a:t>Line</a:t>
            </a:r>
            <a:r>
              <a:rPr lang="sk-SK" sz="1200" dirty="0" err="1" smtClean="0"/>
              <a:t>árna</a:t>
            </a:r>
            <a:r>
              <a:rPr lang="sk-SK" sz="1200" dirty="0" smtClean="0"/>
              <a:t> zvislá perspektíva.</a:t>
            </a:r>
            <a:endParaRPr lang="sk-SK" sz="1200" dirty="0"/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 flipH="1">
            <a:off x="2481206" y="2285992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e</a:t>
            </a:r>
            <a:r>
              <a:rPr lang="sk-SK" sz="1400" b="1" baseline="-25000" dirty="0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 flipH="1">
            <a:off x="1444862" y="1357298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e</a:t>
            </a:r>
            <a:r>
              <a:rPr lang="sk-SK" sz="1400" b="1" baseline="30000" dirty="0" smtClean="0">
                <a:solidFill>
                  <a:srgbClr val="009900"/>
                </a:solidFill>
                <a:sym typeface="Symbol"/>
              </a:rPr>
              <a:t>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25" name="Text Box 14"/>
          <p:cNvSpPr txBox="1">
            <a:spLocks noChangeArrowheads="1"/>
          </p:cNvSpPr>
          <p:nvPr/>
        </p:nvSpPr>
        <p:spPr bwMode="auto">
          <a:xfrm flipH="1">
            <a:off x="1632002" y="4656251"/>
            <a:ext cx="639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9900"/>
                </a:solidFill>
                <a:sym typeface="Symbol" pitchFamily="18" charset="2"/>
              </a:rPr>
              <a:t>=</a:t>
            </a:r>
            <a:r>
              <a:rPr lang="sk-SK" sz="1400" b="1" dirty="0" smtClean="0">
                <a:solidFill>
                  <a:srgbClr val="009900"/>
                </a:solidFill>
                <a:sym typeface="Symbol" pitchFamily="18" charset="2"/>
              </a:rPr>
              <a:t> A</a:t>
            </a:r>
            <a:r>
              <a:rPr lang="sk-SK" sz="1400" b="1" baseline="30000" dirty="0" smtClean="0">
                <a:solidFill>
                  <a:srgbClr val="009900"/>
                </a:solidFill>
                <a:sym typeface="Symbol" pitchFamily="18" charset="2"/>
              </a:rPr>
              <a:t></a:t>
            </a:r>
            <a:endParaRPr lang="sk-SK" sz="1400" b="1" dirty="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126" name="Zástupný symbol čísla snímky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18</a:t>
            </a:fld>
            <a:endParaRPr lang="sk-SK" dirty="0"/>
          </a:p>
        </p:txBody>
      </p:sp>
      <p:sp>
        <p:nvSpPr>
          <p:cNvPr id="128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44929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V 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zobrazte kváder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ABCDEFGJ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s rozmermi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5 cm, 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BC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3 cm a 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AE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 = 6 cm.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Obdĺžnik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Úsečka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 flipH="1">
            <a:off x="5256931" y="3097983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</a:rPr>
              <a:t>(</a:t>
            </a:r>
            <a:r>
              <a:rPr lang="sk-SK" sz="1400" b="1" dirty="0" smtClean="0">
                <a:solidFill>
                  <a:srgbClr val="0033CC"/>
                </a:solidFill>
              </a:rPr>
              <a:t>a´</a:t>
            </a:r>
            <a:r>
              <a:rPr lang="sk-SK" sz="1400" dirty="0" smtClean="0">
                <a:solidFill>
                  <a:srgbClr val="0033CC"/>
                </a:solidFill>
              </a:rPr>
              <a:t>)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 flipH="1">
            <a:off x="1714480" y="2357430"/>
            <a:ext cx="4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b´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1" name="BlokTextu 130"/>
          <p:cNvSpPr txBox="1"/>
          <p:nvPr/>
        </p:nvSpPr>
        <p:spPr>
          <a:xfrm>
            <a:off x="4824000" y="5344215"/>
            <a:ext cx="42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b="1" dirty="0" smtClean="0"/>
              <a:t>6) </a:t>
            </a:r>
            <a:r>
              <a:rPr lang="sk-SK" sz="1400" dirty="0" smtClean="0"/>
              <a:t>Body </a:t>
            </a:r>
            <a:r>
              <a:rPr lang="sk-SK" sz="1400" b="1" dirty="0" smtClean="0"/>
              <a:t>F</a:t>
            </a:r>
            <a:r>
              <a:rPr lang="sk-SK" sz="1400" dirty="0" smtClean="0"/>
              <a:t>, </a:t>
            </a:r>
            <a:r>
              <a:rPr lang="sk-SK" sz="1400" b="1" dirty="0" smtClean="0"/>
              <a:t>G </a:t>
            </a:r>
            <a:r>
              <a:rPr lang="sk-SK" sz="1400" dirty="0" smtClean="0"/>
              <a:t>a </a:t>
            </a:r>
            <a:r>
              <a:rPr lang="sk-SK" sz="1400" b="1" dirty="0" smtClean="0"/>
              <a:t>J </a:t>
            </a:r>
            <a:r>
              <a:rPr lang="sk-SK" sz="1400" dirty="0" smtClean="0"/>
              <a:t> narysujeme pomocou </a:t>
            </a:r>
            <a:r>
              <a:rPr lang="sk-SK" sz="1400" dirty="0" err="1" smtClean="0"/>
              <a:t>úbežníkov</a:t>
            </a:r>
            <a:endParaRPr lang="sk-SK" sz="1400" dirty="0" smtClean="0"/>
          </a:p>
          <a:p>
            <a:pPr algn="just"/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b="1" dirty="0" smtClean="0"/>
              <a:t> </a:t>
            </a:r>
            <a:r>
              <a:rPr lang="sk-SK" sz="1400" dirty="0" smtClean="0"/>
              <a:t>a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b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.</a:t>
            </a:r>
          </a:p>
          <a:p>
            <a:pPr algn="just"/>
            <a:endParaRPr lang="sk-SK" sz="1400" dirty="0" smtClean="0"/>
          </a:p>
          <a:p>
            <a:r>
              <a:rPr lang="sk-SK" sz="1400" b="1" dirty="0" smtClean="0"/>
              <a:t>7)</a:t>
            </a:r>
            <a:r>
              <a:rPr lang="sk-SK" sz="1400" dirty="0" smtClean="0"/>
              <a:t> Určíme viditeľnosť všetkých hrán hranola.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1" grpId="0" animBg="1"/>
      <p:bldP spid="182" grpId="0" animBg="1"/>
      <p:bldP spid="183" grpId="0" animBg="1"/>
      <p:bldP spid="184" grpId="0"/>
      <p:bldP spid="185" grpId="0"/>
      <p:bldP spid="188" grpId="0"/>
      <p:bldP spid="189" grpId="0"/>
      <p:bldP spid="194" grpId="0" animBg="1"/>
      <p:bldP spid="195" grpId="0" animBg="1"/>
      <p:bldP spid="196" grpId="0"/>
      <p:bldP spid="179" grpId="0" animBg="1"/>
      <p:bldP spid="198" grpId="0" animBg="1"/>
      <p:bldP spid="206" grpId="0"/>
      <p:bldP spid="208" grpId="0" animBg="1"/>
      <p:bldP spid="213" grpId="0" animBg="1"/>
      <p:bldP spid="214" grpId="0" animBg="1"/>
      <p:bldP spid="215" grpId="0" animBg="1"/>
      <p:bldP spid="225" grpId="0" animBg="1"/>
      <p:bldP spid="113" grpId="0"/>
      <p:bldP spid="123" grpId="0"/>
      <p:bldP spid="124" grpId="0"/>
      <p:bldP spid="1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lokTextu 79"/>
          <p:cNvSpPr txBox="1"/>
          <p:nvPr/>
        </p:nvSpPr>
        <p:spPr>
          <a:xfrm>
            <a:off x="4718756" y="783468"/>
            <a:ext cx="4389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Riešenie:</a:t>
            </a:r>
          </a:p>
          <a:p>
            <a:r>
              <a:rPr lang="sk-SK" sz="1400" dirty="0" smtClean="0"/>
              <a:t>Úloha má </a:t>
            </a:r>
            <a:r>
              <a:rPr lang="en-US" sz="1400" dirty="0" smtClean="0"/>
              <a:t>8</a:t>
            </a:r>
            <a:r>
              <a:rPr lang="sk-SK" sz="1400" dirty="0" smtClean="0"/>
              <a:t> riešení, zobrazíme jedno z nich. </a:t>
            </a:r>
          </a:p>
          <a:p>
            <a:endParaRPr lang="sk-SK" sz="1400" dirty="0" smtClean="0"/>
          </a:p>
          <a:p>
            <a:r>
              <a:rPr lang="sk-SK" sz="1400" b="1" dirty="0" smtClean="0"/>
              <a:t>H </a:t>
            </a:r>
            <a:r>
              <a:rPr lang="sk-SK" sz="1400" dirty="0" smtClean="0">
                <a:sym typeface="Symbol"/>
              </a:rPr>
              <a:t>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en-US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t. j. r</a:t>
            </a:r>
            <a:r>
              <a:rPr lang="sk-SK" sz="1400" dirty="0" smtClean="0"/>
              <a:t>ovina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je kolmá na priemetňu. </a:t>
            </a:r>
          </a:p>
          <a:p>
            <a:r>
              <a:rPr lang="en-US" sz="1400" dirty="0" err="1" smtClean="0"/>
              <a:t>Trojuholn</a:t>
            </a:r>
            <a:r>
              <a:rPr lang="sk-SK" sz="1400" dirty="0" err="1" smtClean="0"/>
              <a:t>ík</a:t>
            </a:r>
            <a:r>
              <a:rPr lang="sk-SK" sz="1400" dirty="0" smtClean="0"/>
              <a:t> </a:t>
            </a:r>
            <a:r>
              <a:rPr lang="sk-SK" sz="1400" b="1" dirty="0" smtClean="0"/>
              <a:t>ABC</a:t>
            </a:r>
            <a:r>
              <a:rPr lang="sk-SK" sz="1400" dirty="0" smtClean="0"/>
              <a:t> zostrojíme pomocou sklopenia roviny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 do priemetne</a:t>
            </a:r>
            <a:r>
              <a:rPr lang="en-US" sz="14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(</a:t>
            </a:r>
            <a:r>
              <a:rPr lang="en-US" sz="1400" dirty="0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klopenie je otočenie o 90°)</a:t>
            </a:r>
            <a:r>
              <a:rPr lang="en-US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Medzi stredovými priemetmi bodov roviny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 ich sklopenými polohami do priemetne je vzťah perspektívnej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kolineácie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.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Osou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kolineácie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je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4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Zástupný symbol čísla snímky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19</a:t>
            </a:fld>
            <a:endParaRPr lang="sk-SK" dirty="0"/>
          </a:p>
        </p:txBody>
      </p:sp>
      <p:sp>
        <p:nvSpPr>
          <p:cNvPr id="62" name="BlokTextu 53"/>
          <p:cNvSpPr txBox="1">
            <a:spLocks noChangeArrowheads="1"/>
          </p:cNvSpPr>
          <p:nvPr/>
        </p:nvSpPr>
        <p:spPr bwMode="auto">
          <a:xfrm>
            <a:off x="0" y="7668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24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16" name="Oval 19"/>
          <p:cNvSpPr>
            <a:spLocks noChangeAspect="1" noChangeArrowheads="1"/>
          </p:cNvSpPr>
          <p:nvPr/>
        </p:nvSpPr>
        <p:spPr bwMode="auto">
          <a:xfrm flipH="1">
            <a:off x="620193" y="961105"/>
            <a:ext cx="4116719" cy="41167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dĺžnik 62"/>
          <p:cNvSpPr/>
          <p:nvPr/>
        </p:nvSpPr>
        <p:spPr>
          <a:xfrm>
            <a:off x="2791589" y="896166"/>
            <a:ext cx="208488" cy="17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9" name="Line 5"/>
          <p:cNvSpPr>
            <a:spLocks noChangeShapeType="1"/>
          </p:cNvSpPr>
          <p:nvPr/>
        </p:nvSpPr>
        <p:spPr bwMode="auto">
          <a:xfrm flipH="1">
            <a:off x="86771" y="3019464"/>
            <a:ext cx="520530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7" name="Text Box 20"/>
          <p:cNvSpPr txBox="1">
            <a:spLocks noChangeArrowheads="1"/>
          </p:cNvSpPr>
          <p:nvPr/>
        </p:nvSpPr>
        <p:spPr bwMode="auto">
          <a:xfrm flipH="1">
            <a:off x="968262" y="1147141"/>
            <a:ext cx="340954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dirty="0"/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 flipH="1" flipV="1">
            <a:off x="2676859" y="836712"/>
            <a:ext cx="0" cy="21637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 flipH="1">
            <a:off x="2557069" y="2991500"/>
            <a:ext cx="299710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111" name="Line 4"/>
          <p:cNvSpPr>
            <a:spLocks noChangeShapeType="1"/>
          </p:cNvSpPr>
          <p:nvPr/>
        </p:nvSpPr>
        <p:spPr bwMode="auto">
          <a:xfrm flipH="1" flipV="1">
            <a:off x="86771" y="4699339"/>
            <a:ext cx="601458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8" name="Text Box 22"/>
          <p:cNvSpPr txBox="1">
            <a:spLocks noChangeArrowheads="1"/>
          </p:cNvSpPr>
          <p:nvPr/>
        </p:nvSpPr>
        <p:spPr bwMode="auto">
          <a:xfrm flipH="1">
            <a:off x="2682226" y="838356"/>
            <a:ext cx="403585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</a:t>
            </a:r>
            <a:r>
              <a:rPr lang="sk-SK" sz="1400" dirty="0"/>
              <a:t>)</a:t>
            </a:r>
          </a:p>
        </p:txBody>
      </p:sp>
      <p:sp>
        <p:nvSpPr>
          <p:cNvPr id="108" name="BlokTextu 5"/>
          <p:cNvSpPr txBox="1">
            <a:spLocks noChangeArrowheads="1"/>
          </p:cNvSpPr>
          <p:nvPr/>
        </p:nvSpPr>
        <p:spPr bwMode="auto">
          <a:xfrm>
            <a:off x="27213" y="4753963"/>
            <a:ext cx="399002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BlokTextu 7"/>
          <p:cNvSpPr txBox="1">
            <a:spLocks noChangeArrowheads="1"/>
          </p:cNvSpPr>
          <p:nvPr/>
        </p:nvSpPr>
        <p:spPr bwMode="auto">
          <a:xfrm>
            <a:off x="27213" y="2996493"/>
            <a:ext cx="415806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en-US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7" name="Rovná spojnica 136"/>
          <p:cNvCxnSpPr/>
          <p:nvPr/>
        </p:nvCxnSpPr>
        <p:spPr>
          <a:xfrm flipH="1" flipV="1">
            <a:off x="18725" y="4159307"/>
            <a:ext cx="5814900" cy="531386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ovná spojnica 144"/>
          <p:cNvCxnSpPr/>
          <p:nvPr/>
        </p:nvCxnSpPr>
        <p:spPr>
          <a:xfrm rot="10800000" flipH="1">
            <a:off x="899672" y="3019661"/>
            <a:ext cx="1774005" cy="1673176"/>
          </a:xfrm>
          <a:prstGeom prst="line">
            <a:avLst/>
          </a:prstGeom>
          <a:ln w="12700">
            <a:solidFill>
              <a:srgbClr val="00B050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ovná spojnica 147"/>
          <p:cNvCxnSpPr/>
          <p:nvPr/>
        </p:nvCxnSpPr>
        <p:spPr>
          <a:xfrm rot="5400000">
            <a:off x="-64775" y="5658337"/>
            <a:ext cx="1921135" cy="1513"/>
          </a:xfrm>
          <a:prstGeom prst="line">
            <a:avLst/>
          </a:prstGeom>
          <a:ln w="127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ovná spojnica 149"/>
          <p:cNvCxnSpPr>
            <a:stCxn id="116" idx="0"/>
          </p:cNvCxnSpPr>
          <p:nvPr/>
        </p:nvCxnSpPr>
        <p:spPr>
          <a:xfrm flipH="1">
            <a:off x="739490" y="961105"/>
            <a:ext cx="1939062" cy="4768826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2" name="Oval 26"/>
          <p:cNvSpPr>
            <a:spLocks noChangeAspect="1" noChangeArrowheads="1"/>
          </p:cNvSpPr>
          <p:nvPr/>
        </p:nvSpPr>
        <p:spPr bwMode="auto">
          <a:xfrm flipH="1" flipV="1">
            <a:off x="2651803" y="934373"/>
            <a:ext cx="51459" cy="5145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 flipH="1">
            <a:off x="179227" y="415210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17" name="Oval 26"/>
          <p:cNvSpPr>
            <a:spLocks noChangeAspect="1" noChangeArrowheads="1"/>
          </p:cNvSpPr>
          <p:nvPr/>
        </p:nvSpPr>
        <p:spPr bwMode="auto">
          <a:xfrm flipH="1" flipV="1">
            <a:off x="2652919" y="2992385"/>
            <a:ext cx="51459" cy="5145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0" name="Oval 26"/>
          <p:cNvSpPr>
            <a:spLocks noChangeAspect="1" noChangeArrowheads="1"/>
          </p:cNvSpPr>
          <p:nvPr/>
        </p:nvSpPr>
        <p:spPr bwMode="auto">
          <a:xfrm flipH="1" flipV="1">
            <a:off x="1304160" y="4252849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" name="Oval 26"/>
          <p:cNvSpPr>
            <a:spLocks noChangeAspect="1" noChangeArrowheads="1"/>
          </p:cNvSpPr>
          <p:nvPr/>
        </p:nvSpPr>
        <p:spPr bwMode="auto">
          <a:xfrm flipH="1" flipV="1">
            <a:off x="864442" y="5339643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 flipH="1">
            <a:off x="533811" y="5081075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A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85" name="BlokTextu 84"/>
          <p:cNvSpPr txBox="1"/>
          <p:nvPr/>
        </p:nvSpPr>
        <p:spPr>
          <a:xfrm>
            <a:off x="5684990" y="4696113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 flipH="1">
            <a:off x="1889509" y="3615876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B050"/>
                </a:solidFill>
              </a:rPr>
              <a:t>s</a:t>
            </a:r>
            <a:r>
              <a:rPr lang="sk-SK" sz="1400" b="1" baseline="-25000" dirty="0" err="1" smtClean="0">
                <a:solidFill>
                  <a:srgbClr val="00B050"/>
                </a:solidFill>
              </a:rPr>
              <a:t>s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 flipH="1">
            <a:off x="811408" y="6059943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B050"/>
                </a:solidFill>
              </a:rPr>
              <a:t>(</a:t>
            </a:r>
            <a:r>
              <a:rPr lang="sk-SK" sz="1400" b="1" dirty="0" smtClean="0">
                <a:solidFill>
                  <a:srgbClr val="00B050"/>
                </a:solidFill>
              </a:rPr>
              <a:t>s</a:t>
            </a:r>
            <a:r>
              <a:rPr lang="sk-SK" sz="1400" dirty="0" smtClean="0">
                <a:solidFill>
                  <a:srgbClr val="00B050"/>
                </a:solidFill>
              </a:rPr>
              <a:t>)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92" name="BlokTextu 91"/>
          <p:cNvSpPr txBox="1"/>
          <p:nvPr/>
        </p:nvSpPr>
        <p:spPr>
          <a:xfrm>
            <a:off x="565427" y="470175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B050"/>
                </a:solidFill>
              </a:rPr>
              <a:t>P</a:t>
            </a:r>
            <a:r>
              <a:rPr lang="sk-SK" sz="1400" b="1" baseline="30000" dirty="0" err="1" smtClean="0">
                <a:solidFill>
                  <a:srgbClr val="00B050"/>
                </a:solidFill>
              </a:rPr>
              <a:t>s</a:t>
            </a:r>
            <a:endParaRPr lang="sk-SK" sz="1400" b="1" dirty="0">
              <a:solidFill>
                <a:srgbClr val="00B050"/>
              </a:solidFill>
            </a:endParaRPr>
          </a:p>
        </p:txBody>
      </p:sp>
      <p:grpSp>
        <p:nvGrpSpPr>
          <p:cNvPr id="93" name="Skupina 46"/>
          <p:cNvGrpSpPr/>
          <p:nvPr/>
        </p:nvGrpSpPr>
        <p:grpSpPr>
          <a:xfrm flipH="1" flipV="1">
            <a:off x="2397730" y="2735345"/>
            <a:ext cx="551532" cy="551532"/>
            <a:chOff x="2430810" y="3033180"/>
            <a:chExt cx="605369" cy="605369"/>
          </a:xfrm>
        </p:grpSpPr>
        <p:sp>
          <p:nvSpPr>
            <p:cNvPr id="95" name="Oblúk 94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1" name="Skupina 46"/>
          <p:cNvGrpSpPr/>
          <p:nvPr/>
        </p:nvGrpSpPr>
        <p:grpSpPr>
          <a:xfrm>
            <a:off x="619642" y="4434338"/>
            <a:ext cx="551532" cy="551532"/>
            <a:chOff x="2430810" y="3033180"/>
            <a:chExt cx="605369" cy="605369"/>
          </a:xfrm>
        </p:grpSpPr>
        <p:sp>
          <p:nvSpPr>
            <p:cNvPr id="125" name="Oblúk 124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7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568000" cy="738664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V 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zobrazte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trojbok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ý ihlan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ABCV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s rozmermi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10,5 cm, 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BC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6 cm, </a:t>
            </a:r>
          </a:p>
          <a:p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AC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 = 9</a:t>
            </a:r>
            <a:r>
              <a:rPr lang="en-US" sz="1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cm.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Trojuholník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Úsečka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</a:p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Výška ihlana prechádza ťažiskom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T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trojuholníka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je kolmá na rovinu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 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VT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10 cm.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4718756" y="4964610"/>
            <a:ext cx="41614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b="1" dirty="0" smtClean="0"/>
              <a:t>1) </a:t>
            </a:r>
            <a:r>
              <a:rPr lang="sk-SK" sz="1400" dirty="0" smtClean="0"/>
              <a:t>Zobrazíme sklopenú polohu bodu </a:t>
            </a:r>
            <a:r>
              <a:rPr lang="sk-SK" sz="1400" b="1" dirty="0" smtClean="0"/>
              <a:t>S</a:t>
            </a:r>
            <a:r>
              <a:rPr lang="sk-SK" sz="1400" dirty="0" smtClean="0"/>
              <a:t>.</a:t>
            </a:r>
            <a:r>
              <a:rPr lang="en-US" sz="1400" dirty="0" smtClean="0"/>
              <a:t> </a:t>
            </a:r>
            <a:endParaRPr lang="sk-SK" sz="1400" dirty="0" smtClean="0"/>
          </a:p>
          <a:p>
            <a:r>
              <a:rPr lang="sk-SK" sz="1400" dirty="0" smtClean="0">
                <a:solidFill>
                  <a:srgbClr val="FF0000"/>
                </a:solidFill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r>
              <a:rPr lang="sk-SK" sz="1400" dirty="0" smtClean="0">
                <a:solidFill>
                  <a:srgbClr val="FF0000"/>
                </a:solidFill>
              </a:rPr>
              <a:t>) je stred </a:t>
            </a:r>
            <a:r>
              <a:rPr lang="sk-SK" sz="1400" dirty="0" err="1" smtClean="0">
                <a:solidFill>
                  <a:srgbClr val="FF0000"/>
                </a:solidFill>
              </a:rPr>
              <a:t>kolineácie</a:t>
            </a:r>
            <a:r>
              <a:rPr lang="sk-SK" sz="1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sk-SK" sz="1400" b="1" dirty="0" smtClean="0"/>
              <a:t>2) </a:t>
            </a:r>
            <a:r>
              <a:rPr lang="sk-SK" sz="1400" dirty="0" smtClean="0"/>
              <a:t>Bodom </a:t>
            </a:r>
            <a:r>
              <a:rPr lang="sk-SK" sz="1400" b="1" dirty="0" smtClean="0"/>
              <a:t>A </a:t>
            </a:r>
            <a:r>
              <a:rPr lang="sk-SK" sz="1400" dirty="0" smtClean="0"/>
              <a:t> zostrojíme spádovú priamku roviny </a:t>
            </a:r>
            <a:r>
              <a:rPr lang="sk-SK" sz="1400" b="1" dirty="0" smtClean="0">
                <a:sym typeface="Symbol"/>
              </a:rPr>
              <a:t></a:t>
            </a:r>
          </a:p>
          <a:p>
            <a:r>
              <a:rPr lang="sk-SK" sz="1400" dirty="0" smtClean="0">
                <a:sym typeface="Symbol"/>
              </a:rPr>
              <a:t>a jej sklopenú polohu.</a:t>
            </a:r>
          </a:p>
          <a:p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s</a:t>
            </a:r>
            <a:r>
              <a:rPr lang="sk-SK" sz="1400" b="1" baseline="30000" dirty="0" smtClean="0">
                <a:sym typeface="Symbol"/>
              </a:rPr>
              <a:t>  </a:t>
            </a:r>
            <a:r>
              <a:rPr lang="sk-SK" sz="1400" dirty="0" smtClean="0">
                <a:sym typeface="Symbol"/>
              </a:rPr>
              <a:t> (</a:t>
            </a:r>
            <a:r>
              <a:rPr lang="sk-SK" sz="1400" b="1" dirty="0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), (</a:t>
            </a:r>
            <a:r>
              <a:rPr lang="sk-SK" sz="1400" b="1" dirty="0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) 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, (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) = (</a:t>
            </a:r>
            <a:r>
              <a:rPr lang="sk-SK" sz="1400" b="1" dirty="0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)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 (</a:t>
            </a:r>
            <a:r>
              <a:rPr lang="sk-SK" sz="1400" b="1" dirty="0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)</a:t>
            </a:r>
          </a:p>
          <a:p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(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dvojica zodpovedajúcich si bodov</a:t>
            </a:r>
          </a:p>
          <a:p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kolineácie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  <a:endParaRPr lang="sk-SK" sz="1400" b="1" dirty="0" smtClean="0">
              <a:sym typeface="Symbol" pitchFamily="18" charset="2"/>
            </a:endParaRPr>
          </a:p>
        </p:txBody>
      </p:sp>
      <p:sp>
        <p:nvSpPr>
          <p:cNvPr id="41" name="Text Box 130"/>
          <p:cNvSpPr txBox="1">
            <a:spLocks noChangeArrowheads="1"/>
          </p:cNvSpPr>
          <p:nvPr/>
        </p:nvSpPr>
        <p:spPr bwMode="auto">
          <a:xfrm>
            <a:off x="2738184" y="2991500"/>
            <a:ext cx="603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B050"/>
                </a:solidFill>
              </a:rPr>
              <a:t>= </a:t>
            </a:r>
            <a:r>
              <a:rPr lang="sk-SK" sz="1400" b="1" dirty="0" err="1" smtClean="0">
                <a:solidFill>
                  <a:srgbClr val="00B05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B050"/>
                </a:solidFill>
              </a:rPr>
              <a:t>s</a:t>
            </a:r>
            <a:r>
              <a:rPr lang="sk-SK" sz="1400" b="1" baseline="-25000" dirty="0" err="1" smtClean="0">
                <a:solidFill>
                  <a:srgbClr val="00B050"/>
                </a:solidFill>
              </a:rPr>
              <a:t>s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 flipH="1">
            <a:off x="1033616" y="399051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grpSp>
        <p:nvGrpSpPr>
          <p:cNvPr id="48" name="Skupina 15"/>
          <p:cNvGrpSpPr>
            <a:grpSpLocks/>
          </p:cNvGrpSpPr>
          <p:nvPr/>
        </p:nvGrpSpPr>
        <p:grpSpPr bwMode="auto">
          <a:xfrm>
            <a:off x="1413274" y="6346463"/>
            <a:ext cx="1348082" cy="393700"/>
            <a:chOff x="2699794" y="4497810"/>
            <a:chExt cx="1347057" cy="393091"/>
          </a:xfrm>
        </p:grpSpPr>
        <p:pic>
          <p:nvPicPr>
            <p:cNvPr id="49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9" grpId="0" animBg="1"/>
      <p:bldP spid="98" grpId="0"/>
      <p:bldP spid="122" grpId="0" animBg="1"/>
      <p:bldP spid="71" grpId="0" animBg="1"/>
      <p:bldP spid="72" grpId="0"/>
      <p:bldP spid="82" grpId="0"/>
      <p:bldP spid="87" grpId="0"/>
      <p:bldP spid="92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3"/>
          <p:cNvSpPr>
            <a:spLocks noChangeAspect="1" noChangeArrowheads="1"/>
          </p:cNvSpPr>
          <p:nvPr/>
        </p:nvSpPr>
        <p:spPr bwMode="auto">
          <a:xfrm>
            <a:off x="2786993" y="2109593"/>
            <a:ext cx="2341987" cy="234198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160556" y="2693629"/>
            <a:ext cx="4942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08983" y="4101282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42813" y="2714453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234081" y="3692829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42469" y="2395769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007348" y="3631824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382062" y="3002093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024900" y="4113175"/>
            <a:ext cx="77235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120000">
            <a:off x="1952100" y="2736902"/>
            <a:ext cx="2709443" cy="13279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290028" y="3450223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rot="120000">
            <a:off x="3376300" y="3454638"/>
            <a:ext cx="880399" cy="431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120000" flipV="1">
            <a:off x="3934433" y="3252578"/>
            <a:ext cx="51963" cy="519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667588" y="3278367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18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53"/>
          <p:cNvSpPr txBox="1">
            <a:spLocks noChangeArrowheads="1"/>
          </p:cNvSpPr>
          <p:nvPr/>
        </p:nvSpPr>
        <p:spPr bwMode="auto">
          <a:xfrm>
            <a:off x="0" y="7668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S2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0" name="BlokTextu 34"/>
          <p:cNvSpPr txBox="1">
            <a:spLocks noChangeArrowheads="1"/>
          </p:cNvSpPr>
          <p:nvPr/>
        </p:nvSpPr>
        <p:spPr bwMode="auto">
          <a:xfrm>
            <a:off x="539999" y="36000"/>
            <a:ext cx="8532000" cy="738664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Dané sú prvky vnútornej orientácie 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. 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Priamka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Zobrazte stredový priemet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kocky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´B´C´D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´. Štvorec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a úsečka 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je jeho strana.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5582993" y="5020017"/>
            <a:ext cx="2496397" cy="406543"/>
            <a:chOff x="117701" y="6352884"/>
            <a:chExt cx="2496397" cy="406543"/>
          </a:xfrm>
        </p:grpSpPr>
        <p:pic>
          <p:nvPicPr>
            <p:cNvPr id="22" name="Picture 4" descr="http://studentview.ceskyblog.cz/data/studentview/upload/2007/07/otazni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701" y="6352884"/>
              <a:ext cx="334145" cy="40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BlokTextu 22"/>
            <p:cNvSpPr txBox="1"/>
            <p:nvPr/>
          </p:nvSpPr>
          <p:spPr>
            <a:xfrm>
              <a:off x="390412" y="6467580"/>
              <a:ext cx="2223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dirty="0" smtClean="0"/>
                <a:t>Koľko riešení má daná úloha?</a:t>
              </a:r>
              <a:endParaRPr lang="sk-SK" sz="1200" dirty="0"/>
            </a:p>
          </p:txBody>
        </p:sp>
      </p:grpSp>
      <p:sp>
        <p:nvSpPr>
          <p:cNvPr id="24" name="Zástupný symbol čísla snímky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  <p:grpSp>
        <p:nvGrpSpPr>
          <p:cNvPr id="25" name="Skupina 15"/>
          <p:cNvGrpSpPr>
            <a:grpSpLocks/>
          </p:cNvGrpSpPr>
          <p:nvPr/>
        </p:nvGrpSpPr>
        <p:grpSpPr bwMode="auto">
          <a:xfrm>
            <a:off x="82372" y="6364570"/>
            <a:ext cx="1348082" cy="393700"/>
            <a:chOff x="2699794" y="4497810"/>
            <a:chExt cx="1347057" cy="393091"/>
          </a:xfrm>
        </p:grpSpPr>
        <p:pic>
          <p:nvPicPr>
            <p:cNvPr id="26" name="Picture 5" descr="mandaly"/>
            <p:cNvPicPr>
              <a:picLocks noChangeAspect="1" noChangeArrowheads="1"/>
            </p:cNvPicPr>
            <p:nvPr/>
          </p:nvPicPr>
          <p:blipFill>
            <a:blip r:embed="rId4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Voľná forma 60"/>
          <p:cNvSpPr/>
          <p:nvPr/>
        </p:nvSpPr>
        <p:spPr>
          <a:xfrm>
            <a:off x="914400" y="4888089"/>
            <a:ext cx="3567289" cy="1885244"/>
          </a:xfrm>
          <a:custGeom>
            <a:avLst/>
            <a:gdLst>
              <a:gd name="connsiteX0" fmla="*/ 0 w 3567289"/>
              <a:gd name="connsiteY0" fmla="*/ 474133 h 1885244"/>
              <a:gd name="connsiteX1" fmla="*/ 3567289 w 3567289"/>
              <a:gd name="connsiteY1" fmla="*/ 0 h 1885244"/>
              <a:gd name="connsiteX2" fmla="*/ 2777067 w 3567289"/>
              <a:gd name="connsiteY2" fmla="*/ 1885244 h 1885244"/>
              <a:gd name="connsiteX3" fmla="*/ 0 w 3567289"/>
              <a:gd name="connsiteY3" fmla="*/ 474133 h 188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7289" h="1885244">
                <a:moveTo>
                  <a:pt x="0" y="474133"/>
                </a:moveTo>
                <a:lnTo>
                  <a:pt x="3567289" y="0"/>
                </a:lnTo>
                <a:lnTo>
                  <a:pt x="2777067" y="1885244"/>
                </a:lnTo>
                <a:lnTo>
                  <a:pt x="0" y="474133"/>
                </a:lnTo>
                <a:close/>
              </a:path>
            </a:pathLst>
          </a:cu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Voľná forma 59"/>
          <p:cNvSpPr/>
          <p:nvPr/>
        </p:nvSpPr>
        <p:spPr>
          <a:xfrm>
            <a:off x="1354275" y="3766249"/>
            <a:ext cx="2993709" cy="767644"/>
          </a:xfrm>
          <a:custGeom>
            <a:avLst/>
            <a:gdLst>
              <a:gd name="connsiteX0" fmla="*/ 0 w 3025422"/>
              <a:gd name="connsiteY0" fmla="*/ 474133 h 767644"/>
              <a:gd name="connsiteX1" fmla="*/ 1862667 w 3025422"/>
              <a:gd name="connsiteY1" fmla="*/ 0 h 767644"/>
              <a:gd name="connsiteX2" fmla="*/ 3025422 w 3025422"/>
              <a:gd name="connsiteY2" fmla="*/ 767644 h 767644"/>
              <a:gd name="connsiteX3" fmla="*/ 0 w 3025422"/>
              <a:gd name="connsiteY3" fmla="*/ 474133 h 767644"/>
              <a:gd name="connsiteX0" fmla="*/ 0 w 2993709"/>
              <a:gd name="connsiteY0" fmla="*/ 516417 h 767644"/>
              <a:gd name="connsiteX1" fmla="*/ 1830954 w 2993709"/>
              <a:gd name="connsiteY1" fmla="*/ 0 h 767644"/>
              <a:gd name="connsiteX2" fmla="*/ 2993709 w 2993709"/>
              <a:gd name="connsiteY2" fmla="*/ 767644 h 767644"/>
              <a:gd name="connsiteX3" fmla="*/ 0 w 2993709"/>
              <a:gd name="connsiteY3" fmla="*/ 516417 h 76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709" h="767644">
                <a:moveTo>
                  <a:pt x="0" y="516417"/>
                </a:moveTo>
                <a:lnTo>
                  <a:pt x="1830954" y="0"/>
                </a:lnTo>
                <a:lnTo>
                  <a:pt x="2993709" y="767644"/>
                </a:lnTo>
                <a:lnTo>
                  <a:pt x="0" y="516417"/>
                </a:lnTo>
                <a:close/>
              </a:path>
            </a:pathLst>
          </a:cu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BlokTextu 79"/>
          <p:cNvSpPr txBox="1"/>
          <p:nvPr/>
        </p:nvSpPr>
        <p:spPr>
          <a:xfrm>
            <a:off x="4718756" y="783468"/>
            <a:ext cx="4153101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b="1" dirty="0" smtClean="0">
                <a:sym typeface="Symbol" pitchFamily="18" charset="2"/>
              </a:rPr>
              <a:t>3) </a:t>
            </a:r>
            <a:r>
              <a:rPr lang="sk-SK" sz="1400" dirty="0" smtClean="0">
                <a:sym typeface="Symbol" pitchFamily="18" charset="2"/>
              </a:rPr>
              <a:t>Zobrazíme sklopenú polohu priamky </a:t>
            </a:r>
            <a:r>
              <a:rPr lang="sk-SK" sz="1400" b="1" dirty="0" smtClean="0">
                <a:sym typeface="Symbol" pitchFamily="18" charset="2"/>
              </a:rPr>
              <a:t>a</a:t>
            </a:r>
            <a:r>
              <a:rPr lang="sk-SK" sz="1400" dirty="0" smtClean="0">
                <a:sym typeface="Symbol" pitchFamily="18" charset="2"/>
              </a:rPr>
              <a:t>.</a:t>
            </a:r>
            <a:endParaRPr lang="sk-SK" sz="1400" b="1" dirty="0" smtClean="0">
              <a:sym typeface="Symbol" pitchFamily="18" charset="2"/>
            </a:endParaRPr>
          </a:p>
          <a:p>
            <a:r>
              <a:rPr lang="sk-SK" sz="1400" dirty="0" smtClean="0">
                <a:sym typeface="Symbol" pitchFamily="18" charset="2"/>
              </a:rPr>
              <a:t>(</a:t>
            </a:r>
            <a:r>
              <a:rPr lang="sk-SK" sz="1400" b="1" dirty="0" smtClean="0">
                <a:sym typeface="Symbol" pitchFamily="18" charset="2"/>
              </a:rPr>
              <a:t>a</a:t>
            </a:r>
            <a:r>
              <a:rPr lang="sk-SK" sz="1400" dirty="0" smtClean="0">
                <a:sym typeface="Symbol" pitchFamily="18" charset="2"/>
              </a:rPr>
              <a:t>) = (</a:t>
            </a:r>
            <a:r>
              <a:rPr lang="sk-SK" sz="1400" b="1" dirty="0" smtClean="0">
                <a:sym typeface="Symbol" pitchFamily="18" charset="2"/>
              </a:rPr>
              <a:t>A</a:t>
            </a:r>
            <a:r>
              <a:rPr lang="sk-SK" sz="1400" dirty="0" smtClean="0">
                <a:sym typeface="Symbol" pitchFamily="18" charset="2"/>
              </a:rPr>
              <a:t>)</a:t>
            </a:r>
            <a:r>
              <a:rPr lang="sk-SK" sz="1400" b="1" dirty="0" err="1" smtClean="0">
                <a:sym typeface="Symbol" pitchFamily="18" charset="2"/>
              </a:rPr>
              <a:t>P</a:t>
            </a:r>
            <a:r>
              <a:rPr lang="sk-SK" sz="1400" b="1" baseline="30000" dirty="0" err="1" smtClean="0">
                <a:sym typeface="Symbol" pitchFamily="18" charset="2"/>
              </a:rPr>
              <a:t>a</a:t>
            </a:r>
            <a:endParaRPr lang="sk-SK" sz="1400" b="1" baseline="30000" dirty="0" smtClean="0">
              <a:sym typeface="Symbol" pitchFamily="18" charset="2"/>
            </a:endParaRPr>
          </a:p>
          <a:p>
            <a:endParaRPr lang="sk-SK" sz="1400" b="1" baseline="30000" dirty="0" smtClean="0">
              <a:sym typeface="Symbol" pitchFamily="18" charset="2"/>
            </a:endParaRPr>
          </a:p>
          <a:p>
            <a:r>
              <a:rPr lang="sk-SK" sz="1400" b="1" dirty="0" smtClean="0">
                <a:sym typeface="Symbol" pitchFamily="18" charset="2"/>
              </a:rPr>
              <a:t>4) </a:t>
            </a:r>
            <a:r>
              <a:rPr lang="sk-SK" sz="1400" dirty="0" smtClean="0">
                <a:sym typeface="Symbol" pitchFamily="18" charset="2"/>
              </a:rPr>
              <a:t>V sklopenej polohe narysujeme trojuholník </a:t>
            </a:r>
            <a:r>
              <a:rPr lang="sk-SK" sz="1400" dirty="0" smtClean="0">
                <a:sym typeface="Symbol"/>
              </a:rPr>
              <a:t>(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)(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)(</a:t>
            </a:r>
            <a:r>
              <a:rPr lang="sk-SK" sz="1400" b="1" dirty="0" smtClean="0">
                <a:sym typeface="Symbol"/>
              </a:rPr>
              <a:t>C</a:t>
            </a:r>
            <a:r>
              <a:rPr lang="sk-SK" sz="1400" dirty="0" smtClean="0">
                <a:sym typeface="Symbol"/>
              </a:rPr>
              <a:t>) s danými rozmermi.</a:t>
            </a:r>
          </a:p>
          <a:p>
            <a:endParaRPr lang="sk-SK" sz="1400" b="1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5) 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Pomocou </a:t>
            </a:r>
            <a:r>
              <a:rPr lang="sk-SK" sz="1400" dirty="0" err="1" smtClean="0">
                <a:latin typeface="Arial" pitchFamily="34" charset="0"/>
                <a:cs typeface="Arial" pitchFamily="34" charset="0"/>
                <a:sym typeface="Symbol"/>
              </a:rPr>
              <a:t>kolineácie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 zobrazíme trojuholník 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sk-SK" sz="1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sk-SK" sz="1400" b="1" dirty="0" smtClean="0">
              <a:sym typeface="Symbol" pitchFamily="18" charset="2"/>
            </a:endParaRPr>
          </a:p>
        </p:txBody>
      </p:sp>
      <p:cxnSp>
        <p:nvCxnSpPr>
          <p:cNvPr id="164" name="Rovná spojnica 163"/>
          <p:cNvCxnSpPr/>
          <p:nvPr/>
        </p:nvCxnSpPr>
        <p:spPr>
          <a:xfrm flipH="1">
            <a:off x="179512" y="4707949"/>
            <a:ext cx="5639852" cy="753551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bdĺžnik 104"/>
          <p:cNvSpPr/>
          <p:nvPr/>
        </p:nvSpPr>
        <p:spPr>
          <a:xfrm rot="21240000">
            <a:off x="4595419" y="4796709"/>
            <a:ext cx="607616" cy="11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Zástupný symbol čísla snímky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20</a:t>
            </a:fld>
            <a:endParaRPr lang="sk-SK" dirty="0"/>
          </a:p>
        </p:txBody>
      </p:sp>
      <p:sp>
        <p:nvSpPr>
          <p:cNvPr id="116" name="Oval 19"/>
          <p:cNvSpPr>
            <a:spLocks noChangeAspect="1" noChangeArrowheads="1"/>
          </p:cNvSpPr>
          <p:nvPr/>
        </p:nvSpPr>
        <p:spPr bwMode="auto">
          <a:xfrm flipH="1">
            <a:off x="620193" y="961105"/>
            <a:ext cx="4116719" cy="41167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dĺžnik 62"/>
          <p:cNvSpPr/>
          <p:nvPr/>
        </p:nvSpPr>
        <p:spPr>
          <a:xfrm>
            <a:off x="2791589" y="896166"/>
            <a:ext cx="208488" cy="17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9" name="Line 5"/>
          <p:cNvSpPr>
            <a:spLocks noChangeShapeType="1"/>
          </p:cNvSpPr>
          <p:nvPr/>
        </p:nvSpPr>
        <p:spPr bwMode="auto">
          <a:xfrm flipH="1">
            <a:off x="86771" y="3019464"/>
            <a:ext cx="520530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7" name="Text Box 20"/>
          <p:cNvSpPr txBox="1">
            <a:spLocks noChangeArrowheads="1"/>
          </p:cNvSpPr>
          <p:nvPr/>
        </p:nvSpPr>
        <p:spPr bwMode="auto">
          <a:xfrm flipH="1">
            <a:off x="968262" y="1147141"/>
            <a:ext cx="340954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dirty="0"/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 flipH="1" flipV="1">
            <a:off x="2676859" y="836712"/>
            <a:ext cx="0" cy="21637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 flipH="1">
            <a:off x="2557069" y="2991500"/>
            <a:ext cx="299710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111" name="Line 4"/>
          <p:cNvSpPr>
            <a:spLocks noChangeShapeType="1"/>
          </p:cNvSpPr>
          <p:nvPr/>
        </p:nvSpPr>
        <p:spPr bwMode="auto">
          <a:xfrm flipH="1" flipV="1">
            <a:off x="86771" y="4699339"/>
            <a:ext cx="601458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8" name="Text Box 22"/>
          <p:cNvSpPr txBox="1">
            <a:spLocks noChangeArrowheads="1"/>
          </p:cNvSpPr>
          <p:nvPr/>
        </p:nvSpPr>
        <p:spPr bwMode="auto">
          <a:xfrm flipH="1">
            <a:off x="2682226" y="838356"/>
            <a:ext cx="403585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</a:t>
            </a:r>
            <a:r>
              <a:rPr lang="sk-SK" sz="1400" dirty="0"/>
              <a:t>)</a:t>
            </a:r>
          </a:p>
        </p:txBody>
      </p:sp>
      <p:sp>
        <p:nvSpPr>
          <p:cNvPr id="108" name="BlokTextu 5"/>
          <p:cNvSpPr txBox="1">
            <a:spLocks noChangeArrowheads="1"/>
          </p:cNvSpPr>
          <p:nvPr/>
        </p:nvSpPr>
        <p:spPr bwMode="auto">
          <a:xfrm>
            <a:off x="27213" y="4753963"/>
            <a:ext cx="399002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BlokTextu 7"/>
          <p:cNvSpPr txBox="1">
            <a:spLocks noChangeArrowheads="1"/>
          </p:cNvSpPr>
          <p:nvPr/>
        </p:nvSpPr>
        <p:spPr bwMode="auto">
          <a:xfrm>
            <a:off x="27213" y="2996493"/>
            <a:ext cx="415806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en-US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7" name="Rovná spojnica 136"/>
          <p:cNvCxnSpPr/>
          <p:nvPr/>
        </p:nvCxnSpPr>
        <p:spPr>
          <a:xfrm flipH="1" flipV="1">
            <a:off x="18725" y="4159307"/>
            <a:ext cx="5814900" cy="531386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ovná spojnica 144"/>
          <p:cNvCxnSpPr/>
          <p:nvPr/>
        </p:nvCxnSpPr>
        <p:spPr>
          <a:xfrm rot="10800000" flipH="1">
            <a:off x="899672" y="3019661"/>
            <a:ext cx="1774005" cy="1673176"/>
          </a:xfrm>
          <a:prstGeom prst="line">
            <a:avLst/>
          </a:prstGeom>
          <a:ln w="12700">
            <a:solidFill>
              <a:srgbClr val="00B050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ovná spojnica 147"/>
          <p:cNvCxnSpPr/>
          <p:nvPr/>
        </p:nvCxnSpPr>
        <p:spPr>
          <a:xfrm rot="5400000">
            <a:off x="-64775" y="5658337"/>
            <a:ext cx="1921135" cy="1513"/>
          </a:xfrm>
          <a:prstGeom prst="line">
            <a:avLst/>
          </a:prstGeom>
          <a:ln w="127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ovná spojnica 149"/>
          <p:cNvCxnSpPr>
            <a:stCxn id="116" idx="0"/>
          </p:cNvCxnSpPr>
          <p:nvPr/>
        </p:nvCxnSpPr>
        <p:spPr>
          <a:xfrm flipH="1">
            <a:off x="739490" y="961105"/>
            <a:ext cx="1939062" cy="4768826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2" name="Rovná spojnica 191"/>
          <p:cNvCxnSpPr/>
          <p:nvPr/>
        </p:nvCxnSpPr>
        <p:spPr>
          <a:xfrm flipH="1">
            <a:off x="3689390" y="4716647"/>
            <a:ext cx="879255" cy="2058588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Rovná spojnica 200"/>
          <p:cNvCxnSpPr/>
          <p:nvPr/>
        </p:nvCxnSpPr>
        <p:spPr>
          <a:xfrm>
            <a:off x="887444" y="5366868"/>
            <a:ext cx="2801946" cy="140159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nica 43"/>
          <p:cNvCxnSpPr/>
          <p:nvPr/>
        </p:nvCxnSpPr>
        <p:spPr>
          <a:xfrm>
            <a:off x="2682250" y="965303"/>
            <a:ext cx="1813074" cy="390385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7" name="Rovná spojnica 46"/>
          <p:cNvCxnSpPr/>
          <p:nvPr/>
        </p:nvCxnSpPr>
        <p:spPr>
          <a:xfrm>
            <a:off x="2683089" y="961602"/>
            <a:ext cx="1006300" cy="581363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1" name="Rovná spojnica 50"/>
          <p:cNvCxnSpPr>
            <a:cxnSpLocks noChangeAspect="1"/>
          </p:cNvCxnSpPr>
          <p:nvPr/>
        </p:nvCxnSpPr>
        <p:spPr>
          <a:xfrm flipH="1" flipV="1">
            <a:off x="3161984" y="3748254"/>
            <a:ext cx="1404000" cy="95438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 flipV="1">
            <a:off x="1356323" y="3752838"/>
            <a:ext cx="1806049" cy="51613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26"/>
          <p:cNvSpPr>
            <a:spLocks noChangeAspect="1" noChangeArrowheads="1"/>
          </p:cNvSpPr>
          <p:nvPr/>
        </p:nvSpPr>
        <p:spPr bwMode="auto">
          <a:xfrm flipH="1" flipV="1">
            <a:off x="2651803" y="934373"/>
            <a:ext cx="51459" cy="5145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 flipH="1">
            <a:off x="179227" y="415210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 flipH="1">
            <a:off x="173581" y="5433405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a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117" name="Oval 26"/>
          <p:cNvSpPr>
            <a:spLocks noChangeAspect="1" noChangeArrowheads="1"/>
          </p:cNvSpPr>
          <p:nvPr/>
        </p:nvSpPr>
        <p:spPr bwMode="auto">
          <a:xfrm flipH="1" flipV="1">
            <a:off x="2652919" y="2992385"/>
            <a:ext cx="51459" cy="5145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0" name="Oval 26"/>
          <p:cNvSpPr>
            <a:spLocks noChangeAspect="1" noChangeArrowheads="1"/>
          </p:cNvSpPr>
          <p:nvPr/>
        </p:nvSpPr>
        <p:spPr bwMode="auto">
          <a:xfrm flipH="1" flipV="1">
            <a:off x="1304160" y="4252849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" name="Oval 26"/>
          <p:cNvSpPr>
            <a:spLocks noChangeAspect="1" noChangeArrowheads="1"/>
          </p:cNvSpPr>
          <p:nvPr/>
        </p:nvSpPr>
        <p:spPr bwMode="auto">
          <a:xfrm flipH="1" flipV="1">
            <a:off x="864442" y="5339643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 flipH="1">
            <a:off x="533811" y="5081075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A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 flipH="1">
            <a:off x="1033616" y="399051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74" name="Oval 26"/>
          <p:cNvSpPr>
            <a:spLocks noChangeAspect="1" noChangeArrowheads="1"/>
          </p:cNvSpPr>
          <p:nvPr/>
        </p:nvSpPr>
        <p:spPr bwMode="auto">
          <a:xfrm flipH="1" flipV="1">
            <a:off x="3659252" y="6736685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5" name="Oval 26"/>
          <p:cNvSpPr>
            <a:spLocks noChangeAspect="1" noChangeArrowheads="1"/>
          </p:cNvSpPr>
          <p:nvPr/>
        </p:nvSpPr>
        <p:spPr bwMode="auto">
          <a:xfrm flipH="1" flipV="1">
            <a:off x="4472775" y="485149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 flipH="1">
            <a:off x="3673508" y="6549226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C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 flipH="1">
            <a:off x="4396339" y="4928968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B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85" name="BlokTextu 84"/>
          <p:cNvSpPr txBox="1"/>
          <p:nvPr/>
        </p:nvSpPr>
        <p:spPr>
          <a:xfrm>
            <a:off x="5684990" y="4696113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sp>
        <p:nvSpPr>
          <p:cNvPr id="86" name="BlokTextu 85"/>
          <p:cNvSpPr txBox="1"/>
          <p:nvPr/>
        </p:nvSpPr>
        <p:spPr>
          <a:xfrm>
            <a:off x="5924284" y="4695415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</a:t>
            </a:r>
            <a:r>
              <a:rPr lang="sk-SK" sz="1400" b="1" dirty="0" smtClean="0"/>
              <a:t> 1</a:t>
            </a:r>
            <a:r>
              <a:rPr lang="sk-SK" sz="1400" b="1" baseline="-25000" dirty="0" smtClean="0"/>
              <a:t>s</a:t>
            </a:r>
            <a:r>
              <a:rPr lang="sk-SK" sz="1400" b="1" dirty="0" smtClean="0"/>
              <a:t> </a:t>
            </a:r>
            <a:r>
              <a:rPr lang="sk-SK" sz="1400" dirty="0" smtClean="0"/>
              <a:t>= (</a:t>
            </a:r>
            <a:r>
              <a:rPr lang="sk-SK" sz="1400" b="1" dirty="0" smtClean="0"/>
              <a:t>1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 flipH="1">
            <a:off x="4278484" y="424738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 flipH="1">
            <a:off x="3183451" y="354746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C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4" name="Oval 26"/>
          <p:cNvSpPr>
            <a:spLocks noChangeAspect="1" noChangeArrowheads="1"/>
          </p:cNvSpPr>
          <p:nvPr/>
        </p:nvSpPr>
        <p:spPr bwMode="auto">
          <a:xfrm flipH="1" flipV="1">
            <a:off x="3138241" y="3723198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0" name="Oval 26"/>
          <p:cNvSpPr>
            <a:spLocks noChangeAspect="1" noChangeArrowheads="1"/>
          </p:cNvSpPr>
          <p:nvPr/>
        </p:nvSpPr>
        <p:spPr bwMode="auto">
          <a:xfrm flipH="1" flipV="1">
            <a:off x="4320124" y="4526983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 flipH="1">
            <a:off x="1889509" y="3615876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B050"/>
                </a:solidFill>
              </a:rPr>
              <a:t>s</a:t>
            </a:r>
            <a:r>
              <a:rPr lang="sk-SK" sz="1400" b="1" baseline="-25000" dirty="0" err="1" smtClean="0">
                <a:solidFill>
                  <a:srgbClr val="00B050"/>
                </a:solidFill>
              </a:rPr>
              <a:t>s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 flipH="1">
            <a:off x="811408" y="6059943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B050"/>
                </a:solidFill>
              </a:rPr>
              <a:t>(</a:t>
            </a:r>
            <a:r>
              <a:rPr lang="sk-SK" sz="1400" b="1" dirty="0" smtClean="0">
                <a:solidFill>
                  <a:srgbClr val="00B050"/>
                </a:solidFill>
              </a:rPr>
              <a:t>s</a:t>
            </a:r>
            <a:r>
              <a:rPr lang="sk-SK" sz="1400" dirty="0" smtClean="0">
                <a:solidFill>
                  <a:srgbClr val="00B050"/>
                </a:solidFill>
              </a:rPr>
              <a:t>)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92" name="BlokTextu 91"/>
          <p:cNvSpPr txBox="1"/>
          <p:nvPr/>
        </p:nvSpPr>
        <p:spPr>
          <a:xfrm>
            <a:off x="565427" y="470175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B050"/>
                </a:solidFill>
              </a:rPr>
              <a:t>P</a:t>
            </a:r>
            <a:r>
              <a:rPr lang="sk-SK" sz="1400" b="1" baseline="30000" dirty="0" err="1" smtClean="0">
                <a:solidFill>
                  <a:srgbClr val="00B050"/>
                </a:solidFill>
              </a:rPr>
              <a:t>s</a:t>
            </a:r>
            <a:endParaRPr lang="sk-SK" sz="1400" b="1" dirty="0">
              <a:solidFill>
                <a:srgbClr val="00B050"/>
              </a:solidFill>
            </a:endParaRPr>
          </a:p>
        </p:txBody>
      </p:sp>
      <p:grpSp>
        <p:nvGrpSpPr>
          <p:cNvPr id="2" name="Skupina 46"/>
          <p:cNvGrpSpPr/>
          <p:nvPr/>
        </p:nvGrpSpPr>
        <p:grpSpPr>
          <a:xfrm flipH="1" flipV="1">
            <a:off x="2397730" y="2735345"/>
            <a:ext cx="551532" cy="551532"/>
            <a:chOff x="2430810" y="3033180"/>
            <a:chExt cx="605369" cy="605369"/>
          </a:xfrm>
        </p:grpSpPr>
        <p:sp>
          <p:nvSpPr>
            <p:cNvPr id="95" name="Oblúk 94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" name="BlokTextu 101"/>
          <p:cNvSpPr txBox="1"/>
          <p:nvPr/>
        </p:nvSpPr>
        <p:spPr>
          <a:xfrm>
            <a:off x="4508401" y="4677916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 2</a:t>
            </a:r>
            <a:r>
              <a:rPr lang="sk-SK" sz="1400" b="1" baseline="-25000" dirty="0" smtClean="0"/>
              <a:t>s</a:t>
            </a:r>
            <a:r>
              <a:rPr lang="sk-SK" sz="1400" b="1" dirty="0" smtClean="0"/>
              <a:t> </a:t>
            </a:r>
            <a:r>
              <a:rPr lang="sk-SK" sz="1400" dirty="0" smtClean="0"/>
              <a:t>= (</a:t>
            </a:r>
            <a:r>
              <a:rPr lang="sk-SK" sz="1400" b="1" dirty="0" smtClean="0"/>
              <a:t>2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106" name="Oval 26"/>
          <p:cNvSpPr>
            <a:spLocks noChangeAspect="1" noChangeArrowheads="1"/>
          </p:cNvSpPr>
          <p:nvPr/>
        </p:nvSpPr>
        <p:spPr bwMode="auto">
          <a:xfrm flipH="1" flipV="1">
            <a:off x="4537105" y="4675984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13" name="Rovná spojnica 112"/>
          <p:cNvCxnSpPr>
            <a:cxnSpLocks noChangeAspect="1"/>
          </p:cNvCxnSpPr>
          <p:nvPr/>
        </p:nvCxnSpPr>
        <p:spPr>
          <a:xfrm flipH="1" flipV="1">
            <a:off x="1328979" y="4285476"/>
            <a:ext cx="3024000" cy="27634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46"/>
          <p:cNvGrpSpPr/>
          <p:nvPr/>
        </p:nvGrpSpPr>
        <p:grpSpPr>
          <a:xfrm>
            <a:off x="619642" y="4434338"/>
            <a:ext cx="551532" cy="551532"/>
            <a:chOff x="2430810" y="3033180"/>
            <a:chExt cx="605369" cy="605369"/>
          </a:xfrm>
        </p:grpSpPr>
        <p:sp>
          <p:nvSpPr>
            <p:cNvPr id="125" name="Oblúk 124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7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BlokTextu 63"/>
          <p:cNvSpPr txBox="1"/>
          <p:nvPr/>
        </p:nvSpPr>
        <p:spPr>
          <a:xfrm>
            <a:off x="4207715" y="5712893"/>
            <a:ext cx="48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Pozn</a:t>
            </a:r>
            <a:r>
              <a:rPr lang="sk-SK" sz="1200" dirty="0" err="1" smtClean="0">
                <a:solidFill>
                  <a:srgbClr val="0000FF"/>
                </a:solidFill>
              </a:rPr>
              <a:t>ámka</a:t>
            </a:r>
            <a:r>
              <a:rPr lang="sk-SK" sz="1200" dirty="0" smtClean="0">
                <a:solidFill>
                  <a:srgbClr val="0000FF"/>
                </a:solidFill>
              </a:rPr>
              <a:t>: </a:t>
            </a:r>
            <a:r>
              <a:rPr lang="sk-SK" sz="1200" dirty="0" smtClean="0"/>
              <a:t>Pomocou otočenia (sklopenia) roviny do priemetne a s využitím </a:t>
            </a:r>
            <a:r>
              <a:rPr lang="sk-SK" sz="1200" dirty="0" err="1" smtClean="0"/>
              <a:t>kolineácie</a:t>
            </a:r>
            <a:r>
              <a:rPr lang="sk-SK" sz="1200" dirty="0" smtClean="0"/>
              <a:t> môžeme zobraziť ľubovoľný útvar ležiaci v danej rovine. Môže to byť aj útvar, ktorý neobsahuje žiadne priamky. Taký útvar zobrazíme približne pomocou jednotlivých bodov.</a:t>
            </a:r>
            <a:endParaRPr lang="sk-SK" sz="1200" dirty="0">
              <a:solidFill>
                <a:srgbClr val="0000FF"/>
              </a:solidFill>
            </a:endParaRPr>
          </a:p>
        </p:txBody>
      </p:sp>
      <p:sp>
        <p:nvSpPr>
          <p:cNvPr id="81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568000" cy="738664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V 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zobrazte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trojbok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ý ihlan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ABCV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s rozmermi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10,5 cm, 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BC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6 cm, </a:t>
            </a:r>
          </a:p>
          <a:p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AC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 = 9</a:t>
            </a:r>
            <a:r>
              <a:rPr lang="en-US" sz="1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cm.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Trojuholník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Úsečka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</a:p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Výška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ihlana prechádza ťažiskom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T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trojuholníka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je kolmá na rovinu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 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VT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10 cm.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</p:txBody>
      </p:sp>
      <p:grpSp>
        <p:nvGrpSpPr>
          <p:cNvPr id="62" name="Skupina 15"/>
          <p:cNvGrpSpPr>
            <a:grpSpLocks/>
          </p:cNvGrpSpPr>
          <p:nvPr/>
        </p:nvGrpSpPr>
        <p:grpSpPr bwMode="auto">
          <a:xfrm>
            <a:off x="1413274" y="6346463"/>
            <a:ext cx="1348082" cy="393700"/>
            <a:chOff x="2699794" y="4497810"/>
            <a:chExt cx="1347057" cy="393091"/>
          </a:xfrm>
        </p:grpSpPr>
        <p:pic>
          <p:nvPicPr>
            <p:cNvPr id="65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105" grpId="0" animBg="1"/>
      <p:bldP spid="68" grpId="0"/>
      <p:bldP spid="74" grpId="0" animBg="1"/>
      <p:bldP spid="75" grpId="0" animBg="1"/>
      <p:bldP spid="76" grpId="0"/>
      <p:bldP spid="77" grpId="0"/>
      <p:bldP spid="86" grpId="0"/>
      <p:bldP spid="88" grpId="0"/>
      <p:bldP spid="90" grpId="0"/>
      <p:bldP spid="94" grpId="0" animBg="1"/>
      <p:bldP spid="100" grpId="0" animBg="1"/>
      <p:bldP spid="102" grpId="0"/>
      <p:bldP spid="106" grpId="0" animBg="1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5"/>
          <p:cNvSpPr>
            <a:spLocks noChangeShapeType="1"/>
          </p:cNvSpPr>
          <p:nvPr/>
        </p:nvSpPr>
        <p:spPr bwMode="auto">
          <a:xfrm flipH="1">
            <a:off x="86771" y="3019464"/>
            <a:ext cx="520530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" name="BlokTextu 79"/>
          <p:cNvSpPr txBox="1"/>
          <p:nvPr/>
        </p:nvSpPr>
        <p:spPr>
          <a:xfrm>
            <a:off x="4718756" y="783468"/>
            <a:ext cx="4425244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b="1" dirty="0" smtClean="0"/>
              <a:t>6) </a:t>
            </a:r>
            <a:r>
              <a:rPr lang="sk-SK" sz="1400" dirty="0" smtClean="0"/>
              <a:t>Stredové premietanie nezachováva deliaci pomer</a:t>
            </a:r>
          </a:p>
          <a:p>
            <a:r>
              <a:rPr lang="sk-SK" sz="1400" dirty="0" smtClean="0"/>
              <a:t>bodov na priamke, ktorá nie je rovnobežná s priemetňou. Preto v sklopenej polohe narysujeme ťažisko (</a:t>
            </a:r>
            <a:r>
              <a:rPr lang="sk-SK" sz="1400" b="1" dirty="0" smtClean="0"/>
              <a:t>T</a:t>
            </a:r>
            <a:r>
              <a:rPr lang="sk-SK" sz="1400" dirty="0" smtClean="0"/>
              <a:t>) a pomocou </a:t>
            </a:r>
            <a:r>
              <a:rPr lang="sk-SK" sz="1400" dirty="0" err="1" smtClean="0"/>
              <a:t>kolineácie</a:t>
            </a:r>
            <a:r>
              <a:rPr lang="sk-SK" sz="1400" dirty="0" smtClean="0"/>
              <a:t> zostrojíme bod </a:t>
            </a:r>
            <a:r>
              <a:rPr lang="sk-SK" sz="1400" b="1" dirty="0" err="1" smtClean="0"/>
              <a:t>T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.</a:t>
            </a:r>
          </a:p>
          <a:p>
            <a:endParaRPr lang="sk-SK" sz="1400" dirty="0" smtClean="0"/>
          </a:p>
          <a:p>
            <a:r>
              <a:rPr lang="sk-SK" sz="1400" b="1" dirty="0" smtClean="0"/>
              <a:t>7) </a:t>
            </a:r>
            <a:r>
              <a:rPr lang="sk-SK" sz="1400" dirty="0" smtClean="0"/>
              <a:t>Zostrojíme vrchol </a:t>
            </a:r>
            <a:r>
              <a:rPr lang="sk-SK" sz="1400" b="1" dirty="0" smtClean="0"/>
              <a:t>V</a:t>
            </a:r>
            <a:r>
              <a:rPr lang="sk-SK" sz="1400" dirty="0" smtClean="0"/>
              <a:t> ihlana:</a:t>
            </a:r>
          </a:p>
          <a:p>
            <a:r>
              <a:rPr lang="sk-SK" sz="1400" dirty="0" smtClean="0"/>
              <a:t>Výška ihlana </a:t>
            </a:r>
            <a:r>
              <a:rPr lang="sk-SK" sz="1400" b="1" dirty="0" smtClean="0"/>
              <a:t>k </a:t>
            </a:r>
            <a:r>
              <a:rPr lang="sk-SK" sz="1400" dirty="0" smtClean="0"/>
              <a:t>= </a:t>
            </a:r>
            <a:r>
              <a:rPr lang="sk-SK" sz="1400" b="1" dirty="0" smtClean="0"/>
              <a:t>TV </a:t>
            </a:r>
            <a:r>
              <a:rPr lang="sk-SK" sz="1400" dirty="0" smtClean="0"/>
              <a:t> je kolmá na rovinu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  <a:endParaRPr lang="sk-SK" sz="1400" b="1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Rovina </a:t>
            </a:r>
            <a:r>
              <a:rPr lang="sk-SK" sz="1400" b="1" dirty="0" smtClean="0">
                <a:sym typeface="Symbol"/>
              </a:rPr>
              <a:t> </a:t>
            </a:r>
            <a:r>
              <a:rPr lang="sk-SK" sz="1400" dirty="0" smtClean="0">
                <a:sym typeface="Symbol"/>
              </a:rPr>
              <a:t> je kolmá na priemetňu a preto sa priamka </a:t>
            </a:r>
          </a:p>
          <a:p>
            <a:r>
              <a:rPr lang="sk-SK" sz="1400" b="1" dirty="0" smtClean="0">
                <a:sym typeface="Symbol"/>
              </a:rPr>
              <a:t>k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VT </a:t>
            </a:r>
            <a:r>
              <a:rPr lang="sk-SK" sz="1400" dirty="0" smtClean="0">
                <a:sym typeface="Symbol"/>
              </a:rPr>
              <a:t> zobrazuje ako kolmica na stopu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 </a:t>
            </a:r>
          </a:p>
          <a:p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priamky </a:t>
            </a:r>
            <a:r>
              <a:rPr lang="sk-SK" sz="1400" b="1" dirty="0" smtClean="0">
                <a:sym typeface="Symbol"/>
              </a:rPr>
              <a:t>k </a:t>
            </a:r>
            <a:r>
              <a:rPr lang="sk-SK" sz="1400" dirty="0" smtClean="0">
                <a:sym typeface="Symbol"/>
              </a:rPr>
              <a:t>je nevlastný bod.</a:t>
            </a:r>
          </a:p>
          <a:p>
            <a:endParaRPr lang="en-US" sz="1400" b="1" dirty="0" smtClean="0"/>
          </a:p>
          <a:p>
            <a:r>
              <a:rPr lang="sk-SK" sz="1400" dirty="0" smtClean="0"/>
              <a:t>Narysujeme vrchol </a:t>
            </a:r>
            <a:r>
              <a:rPr lang="sk-SK" sz="1400" b="1" dirty="0" smtClean="0"/>
              <a:t>V</a:t>
            </a:r>
            <a:r>
              <a:rPr lang="sk-SK" sz="1400" dirty="0" smtClean="0"/>
              <a:t>, pričom použijeme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t</a:t>
            </a:r>
            <a:r>
              <a:rPr lang="sk-SK" sz="1400" b="1" baseline="-25000" dirty="0" err="1" smtClean="0"/>
              <a:t>s</a:t>
            </a:r>
            <a:r>
              <a:rPr lang="sk-SK" sz="1400" dirty="0" smtClean="0"/>
              <a:t> ťažnice </a:t>
            </a:r>
            <a:r>
              <a:rPr lang="sk-SK" sz="1400" b="1" dirty="0" smtClean="0"/>
              <a:t>t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Pozri príklad S19b v kapitole </a:t>
            </a:r>
            <a:r>
              <a:rPr lang="sk-SK" sz="1400" b="1" dirty="0" smtClean="0"/>
              <a:t>S2</a:t>
            </a:r>
            <a:r>
              <a:rPr lang="sk-SK" sz="1400" dirty="0" smtClean="0"/>
              <a:t>.</a:t>
            </a:r>
            <a:endParaRPr lang="sk-SK" sz="1200" dirty="0" smtClean="0">
              <a:solidFill>
                <a:srgbClr val="0000FF"/>
              </a:solidFill>
            </a:endParaRPr>
          </a:p>
        </p:txBody>
      </p:sp>
      <p:sp>
        <p:nvSpPr>
          <p:cNvPr id="114" name="Voľná forma 113"/>
          <p:cNvSpPr/>
          <p:nvPr/>
        </p:nvSpPr>
        <p:spPr>
          <a:xfrm>
            <a:off x="1339986" y="3761486"/>
            <a:ext cx="2993709" cy="767644"/>
          </a:xfrm>
          <a:custGeom>
            <a:avLst/>
            <a:gdLst>
              <a:gd name="connsiteX0" fmla="*/ 0 w 3025422"/>
              <a:gd name="connsiteY0" fmla="*/ 474133 h 767644"/>
              <a:gd name="connsiteX1" fmla="*/ 1862667 w 3025422"/>
              <a:gd name="connsiteY1" fmla="*/ 0 h 767644"/>
              <a:gd name="connsiteX2" fmla="*/ 3025422 w 3025422"/>
              <a:gd name="connsiteY2" fmla="*/ 767644 h 767644"/>
              <a:gd name="connsiteX3" fmla="*/ 0 w 3025422"/>
              <a:gd name="connsiteY3" fmla="*/ 474133 h 767644"/>
              <a:gd name="connsiteX0" fmla="*/ 0 w 2993709"/>
              <a:gd name="connsiteY0" fmla="*/ 516417 h 767644"/>
              <a:gd name="connsiteX1" fmla="*/ 1830954 w 2993709"/>
              <a:gd name="connsiteY1" fmla="*/ 0 h 767644"/>
              <a:gd name="connsiteX2" fmla="*/ 2993709 w 2993709"/>
              <a:gd name="connsiteY2" fmla="*/ 767644 h 767644"/>
              <a:gd name="connsiteX3" fmla="*/ 0 w 2993709"/>
              <a:gd name="connsiteY3" fmla="*/ 516417 h 76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709" h="767644">
                <a:moveTo>
                  <a:pt x="0" y="516417"/>
                </a:moveTo>
                <a:lnTo>
                  <a:pt x="1830954" y="0"/>
                </a:lnTo>
                <a:lnTo>
                  <a:pt x="2993709" y="767644"/>
                </a:lnTo>
                <a:lnTo>
                  <a:pt x="0" y="516417"/>
                </a:lnTo>
                <a:close/>
              </a:path>
            </a:pathLst>
          </a:cu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4" name="Rovná spojnica 43"/>
          <p:cNvCxnSpPr/>
          <p:nvPr/>
        </p:nvCxnSpPr>
        <p:spPr>
          <a:xfrm>
            <a:off x="2682250" y="965303"/>
            <a:ext cx="1813074" cy="390385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6" name="Obdĺžnik 145"/>
          <p:cNvSpPr/>
          <p:nvPr/>
        </p:nvSpPr>
        <p:spPr>
          <a:xfrm>
            <a:off x="3019425" y="1633536"/>
            <a:ext cx="438150" cy="271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3" name="Voľná forma 112"/>
          <p:cNvSpPr/>
          <p:nvPr/>
        </p:nvSpPr>
        <p:spPr>
          <a:xfrm>
            <a:off x="914400" y="4888089"/>
            <a:ext cx="3567289" cy="1885244"/>
          </a:xfrm>
          <a:custGeom>
            <a:avLst/>
            <a:gdLst>
              <a:gd name="connsiteX0" fmla="*/ 0 w 3567289"/>
              <a:gd name="connsiteY0" fmla="*/ 474133 h 1885244"/>
              <a:gd name="connsiteX1" fmla="*/ 3567289 w 3567289"/>
              <a:gd name="connsiteY1" fmla="*/ 0 h 1885244"/>
              <a:gd name="connsiteX2" fmla="*/ 2777067 w 3567289"/>
              <a:gd name="connsiteY2" fmla="*/ 1885244 h 1885244"/>
              <a:gd name="connsiteX3" fmla="*/ 0 w 3567289"/>
              <a:gd name="connsiteY3" fmla="*/ 474133 h 188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7289" h="1885244">
                <a:moveTo>
                  <a:pt x="0" y="474133"/>
                </a:moveTo>
                <a:lnTo>
                  <a:pt x="3567289" y="0"/>
                </a:lnTo>
                <a:lnTo>
                  <a:pt x="2777067" y="1885244"/>
                </a:lnTo>
                <a:lnTo>
                  <a:pt x="0" y="474133"/>
                </a:lnTo>
                <a:close/>
              </a:path>
            </a:pathLst>
          </a:cu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" name="AutoShape 16"/>
          <p:cNvSpPr>
            <a:spLocks/>
          </p:cNvSpPr>
          <p:nvPr/>
        </p:nvSpPr>
        <p:spPr bwMode="auto">
          <a:xfrm rot="10800000" flipH="1">
            <a:off x="2175434" y="1196751"/>
            <a:ext cx="250573" cy="3505641"/>
          </a:xfrm>
          <a:prstGeom prst="leftBrace">
            <a:avLst>
              <a:gd name="adj1" fmla="val 59438"/>
              <a:gd name="adj2" fmla="val 55892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 flipH="1">
            <a:off x="2368520" y="1852121"/>
            <a:ext cx="343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sym typeface="Symbol"/>
              </a:rPr>
              <a:t>k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/>
              </a:rPr>
              <a:t>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26" name="Zástupný symbol čísla snímky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21</a:t>
            </a:fld>
            <a:endParaRPr lang="sk-SK" dirty="0"/>
          </a:p>
        </p:txBody>
      </p:sp>
      <p:sp>
        <p:nvSpPr>
          <p:cNvPr id="116" name="Oval 19"/>
          <p:cNvSpPr>
            <a:spLocks noChangeAspect="1" noChangeArrowheads="1"/>
          </p:cNvSpPr>
          <p:nvPr/>
        </p:nvSpPr>
        <p:spPr bwMode="auto">
          <a:xfrm flipH="1">
            <a:off x="620193" y="961105"/>
            <a:ext cx="4116719" cy="41167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dĺžnik 62"/>
          <p:cNvSpPr/>
          <p:nvPr/>
        </p:nvSpPr>
        <p:spPr>
          <a:xfrm>
            <a:off x="2791589" y="896166"/>
            <a:ext cx="208488" cy="17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7" name="Text Box 20"/>
          <p:cNvSpPr txBox="1">
            <a:spLocks noChangeArrowheads="1"/>
          </p:cNvSpPr>
          <p:nvPr/>
        </p:nvSpPr>
        <p:spPr bwMode="auto">
          <a:xfrm flipH="1">
            <a:off x="968262" y="1147141"/>
            <a:ext cx="340954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dirty="0"/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 flipH="1" flipV="1">
            <a:off x="2676859" y="836712"/>
            <a:ext cx="0" cy="21637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 flipH="1">
            <a:off x="2557069" y="2991500"/>
            <a:ext cx="299710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111" name="Line 4"/>
          <p:cNvSpPr>
            <a:spLocks noChangeShapeType="1"/>
          </p:cNvSpPr>
          <p:nvPr/>
        </p:nvSpPr>
        <p:spPr bwMode="auto">
          <a:xfrm flipH="1" flipV="1">
            <a:off x="86771" y="4699339"/>
            <a:ext cx="601458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53" name="Rovná spojnica 152"/>
          <p:cNvCxnSpPr/>
          <p:nvPr/>
        </p:nvCxnSpPr>
        <p:spPr>
          <a:xfrm>
            <a:off x="2434792" y="836712"/>
            <a:ext cx="0" cy="4205958"/>
          </a:xfrm>
          <a:prstGeom prst="line">
            <a:avLst/>
          </a:prstGeom>
          <a:noFill/>
          <a:ln w="19050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98" name="Text Box 22"/>
          <p:cNvSpPr txBox="1">
            <a:spLocks noChangeArrowheads="1"/>
          </p:cNvSpPr>
          <p:nvPr/>
        </p:nvSpPr>
        <p:spPr bwMode="auto">
          <a:xfrm flipH="1">
            <a:off x="2682226" y="838356"/>
            <a:ext cx="403585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</a:t>
            </a:r>
            <a:r>
              <a:rPr lang="sk-SK" sz="1400" dirty="0"/>
              <a:t>)</a:t>
            </a:r>
          </a:p>
        </p:txBody>
      </p:sp>
      <p:sp>
        <p:nvSpPr>
          <p:cNvPr id="108" name="BlokTextu 5"/>
          <p:cNvSpPr txBox="1">
            <a:spLocks noChangeArrowheads="1"/>
          </p:cNvSpPr>
          <p:nvPr/>
        </p:nvSpPr>
        <p:spPr bwMode="auto">
          <a:xfrm>
            <a:off x="27213" y="4753963"/>
            <a:ext cx="399002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BlokTextu 7"/>
          <p:cNvSpPr txBox="1">
            <a:spLocks noChangeArrowheads="1"/>
          </p:cNvSpPr>
          <p:nvPr/>
        </p:nvSpPr>
        <p:spPr bwMode="auto">
          <a:xfrm>
            <a:off x="27213" y="2996493"/>
            <a:ext cx="415806" cy="2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u</a:t>
            </a:r>
            <a:r>
              <a:rPr lang="en-US" sz="1400" b="1" baseline="30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400" b="1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7" name="Rovná spojnica 136"/>
          <p:cNvCxnSpPr/>
          <p:nvPr/>
        </p:nvCxnSpPr>
        <p:spPr>
          <a:xfrm flipH="1" flipV="1">
            <a:off x="18725" y="4159307"/>
            <a:ext cx="5814900" cy="531386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ovná spojnica 144"/>
          <p:cNvCxnSpPr/>
          <p:nvPr/>
        </p:nvCxnSpPr>
        <p:spPr>
          <a:xfrm rot="10800000" flipH="1">
            <a:off x="899672" y="3019661"/>
            <a:ext cx="1774005" cy="1673176"/>
          </a:xfrm>
          <a:prstGeom prst="line">
            <a:avLst/>
          </a:prstGeom>
          <a:ln w="12700">
            <a:solidFill>
              <a:srgbClr val="00B050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ovná spojnica 147"/>
          <p:cNvCxnSpPr/>
          <p:nvPr/>
        </p:nvCxnSpPr>
        <p:spPr>
          <a:xfrm rot="5400000">
            <a:off x="-64775" y="5658337"/>
            <a:ext cx="1921135" cy="1513"/>
          </a:xfrm>
          <a:prstGeom prst="line">
            <a:avLst/>
          </a:prstGeom>
          <a:ln w="127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ovná spojnica 149"/>
          <p:cNvCxnSpPr>
            <a:stCxn id="116" idx="0"/>
          </p:cNvCxnSpPr>
          <p:nvPr/>
        </p:nvCxnSpPr>
        <p:spPr>
          <a:xfrm flipH="1">
            <a:off x="739490" y="961105"/>
            <a:ext cx="1939062" cy="4768826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4" name="Rovná spojnica 163"/>
          <p:cNvCxnSpPr/>
          <p:nvPr/>
        </p:nvCxnSpPr>
        <p:spPr>
          <a:xfrm flipH="1">
            <a:off x="179512" y="4707949"/>
            <a:ext cx="5639852" cy="753551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Rovná spojnica 191"/>
          <p:cNvCxnSpPr/>
          <p:nvPr/>
        </p:nvCxnSpPr>
        <p:spPr>
          <a:xfrm flipH="1">
            <a:off x="3689390" y="4716647"/>
            <a:ext cx="879255" cy="2058588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Rovná spojnica 200"/>
          <p:cNvCxnSpPr/>
          <p:nvPr/>
        </p:nvCxnSpPr>
        <p:spPr>
          <a:xfrm>
            <a:off x="887444" y="5366868"/>
            <a:ext cx="2801946" cy="140159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nica 46"/>
          <p:cNvCxnSpPr/>
          <p:nvPr/>
        </p:nvCxnSpPr>
        <p:spPr>
          <a:xfrm>
            <a:off x="2683089" y="961602"/>
            <a:ext cx="1006300" cy="581363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1" name="Rovná spojnica 50"/>
          <p:cNvCxnSpPr/>
          <p:nvPr/>
        </p:nvCxnSpPr>
        <p:spPr>
          <a:xfrm flipH="1" flipV="1">
            <a:off x="3131840" y="3728157"/>
            <a:ext cx="1429222" cy="971532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/>
          <p:cNvCxnSpPr/>
          <p:nvPr/>
        </p:nvCxnSpPr>
        <p:spPr>
          <a:xfrm flipV="1">
            <a:off x="1356323" y="3752838"/>
            <a:ext cx="1806049" cy="51613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ovná spojnica 128"/>
          <p:cNvCxnSpPr/>
          <p:nvPr/>
        </p:nvCxnSpPr>
        <p:spPr>
          <a:xfrm flipH="1" flipV="1">
            <a:off x="910245" y="5372810"/>
            <a:ext cx="3190862" cy="441751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ovná spojnica 139"/>
          <p:cNvCxnSpPr>
            <a:stCxn id="133" idx="1"/>
          </p:cNvCxnSpPr>
          <p:nvPr/>
        </p:nvCxnSpPr>
        <p:spPr>
          <a:xfrm>
            <a:off x="2717285" y="5146095"/>
            <a:ext cx="973291" cy="1621918"/>
          </a:xfrm>
          <a:prstGeom prst="line">
            <a:avLst/>
          </a:prstGeom>
          <a:ln w="1270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Rovná spojnica 148"/>
          <p:cNvCxnSpPr/>
          <p:nvPr/>
        </p:nvCxnSpPr>
        <p:spPr>
          <a:xfrm>
            <a:off x="2385617" y="4592934"/>
            <a:ext cx="345739" cy="574299"/>
          </a:xfrm>
          <a:prstGeom prst="line">
            <a:avLst/>
          </a:prstGeom>
          <a:ln w="1270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Rovná spojnica 153"/>
          <p:cNvCxnSpPr/>
          <p:nvPr/>
        </p:nvCxnSpPr>
        <p:spPr>
          <a:xfrm flipH="1">
            <a:off x="2432232" y="3021532"/>
            <a:ext cx="1296144" cy="1680768"/>
          </a:xfrm>
          <a:prstGeom prst="line">
            <a:avLst/>
          </a:prstGeom>
          <a:ln w="1270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Rovná spojnica 165"/>
          <p:cNvCxnSpPr/>
          <p:nvPr/>
        </p:nvCxnSpPr>
        <p:spPr>
          <a:xfrm flipH="1" flipV="1">
            <a:off x="2431377" y="1196752"/>
            <a:ext cx="1309508" cy="1811484"/>
          </a:xfrm>
          <a:prstGeom prst="line">
            <a:avLst/>
          </a:prstGeom>
          <a:noFill/>
          <a:ln w="19050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22" name="Oval 26"/>
          <p:cNvSpPr>
            <a:spLocks noChangeAspect="1" noChangeArrowheads="1"/>
          </p:cNvSpPr>
          <p:nvPr/>
        </p:nvSpPr>
        <p:spPr bwMode="auto">
          <a:xfrm flipH="1" flipV="1">
            <a:off x="2651803" y="934373"/>
            <a:ext cx="51459" cy="5145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 flipH="1">
            <a:off x="179227" y="415210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 flipH="1">
            <a:off x="173581" y="5433405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a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117" name="Oval 26"/>
          <p:cNvSpPr>
            <a:spLocks noChangeAspect="1" noChangeArrowheads="1"/>
          </p:cNvSpPr>
          <p:nvPr/>
        </p:nvSpPr>
        <p:spPr bwMode="auto">
          <a:xfrm flipH="1" flipV="1">
            <a:off x="2652919" y="2992385"/>
            <a:ext cx="51459" cy="5145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3" name="Oval 26"/>
          <p:cNvSpPr>
            <a:spLocks noChangeAspect="1" noChangeArrowheads="1"/>
          </p:cNvSpPr>
          <p:nvPr/>
        </p:nvSpPr>
        <p:spPr bwMode="auto">
          <a:xfrm flipH="1" flipV="1">
            <a:off x="4075477" y="5792232"/>
            <a:ext cx="50400" cy="50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" name="Oval 26"/>
          <p:cNvSpPr>
            <a:spLocks noChangeAspect="1" noChangeArrowheads="1"/>
          </p:cNvSpPr>
          <p:nvPr/>
        </p:nvSpPr>
        <p:spPr bwMode="auto">
          <a:xfrm flipH="1" flipV="1">
            <a:off x="2674266" y="5103076"/>
            <a:ext cx="50400" cy="50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" name="Oval 26"/>
          <p:cNvSpPr>
            <a:spLocks noChangeAspect="1" noChangeArrowheads="1"/>
          </p:cNvSpPr>
          <p:nvPr/>
        </p:nvSpPr>
        <p:spPr bwMode="auto">
          <a:xfrm flipH="1" flipV="1">
            <a:off x="864442" y="5339643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 flipH="1">
            <a:off x="533811" y="5081075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A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74" name="Oval 26"/>
          <p:cNvSpPr>
            <a:spLocks noChangeAspect="1" noChangeArrowheads="1"/>
          </p:cNvSpPr>
          <p:nvPr/>
        </p:nvSpPr>
        <p:spPr bwMode="auto">
          <a:xfrm flipH="1" flipV="1">
            <a:off x="3659252" y="6736685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5" name="Oval 26"/>
          <p:cNvSpPr>
            <a:spLocks noChangeAspect="1" noChangeArrowheads="1"/>
          </p:cNvSpPr>
          <p:nvPr/>
        </p:nvSpPr>
        <p:spPr bwMode="auto">
          <a:xfrm flipH="1" flipV="1">
            <a:off x="4472775" y="485149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 flipH="1">
            <a:off x="3673508" y="6549226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C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 flipH="1">
            <a:off x="4396339" y="4928968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B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 flipH="1">
            <a:off x="4049360" y="5704368"/>
            <a:ext cx="44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Q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 flipH="1">
            <a:off x="2404960" y="5102946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b="1" dirty="0" smtClean="0"/>
              <a:t>R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85" name="BlokTextu 84"/>
          <p:cNvSpPr txBox="1"/>
          <p:nvPr/>
        </p:nvSpPr>
        <p:spPr>
          <a:xfrm>
            <a:off x="5684990" y="4696113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30000" dirty="0" err="1" smtClean="0"/>
              <a:t>a</a:t>
            </a:r>
            <a:endParaRPr lang="sk-SK" sz="1400" b="1" dirty="0"/>
          </a:p>
        </p:txBody>
      </p:sp>
      <p:sp>
        <p:nvSpPr>
          <p:cNvPr id="86" name="BlokTextu 85"/>
          <p:cNvSpPr txBox="1"/>
          <p:nvPr/>
        </p:nvSpPr>
        <p:spPr>
          <a:xfrm>
            <a:off x="5924284" y="4695415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</a:t>
            </a:r>
            <a:r>
              <a:rPr lang="sk-SK" sz="1400" b="1" dirty="0" smtClean="0"/>
              <a:t> 1</a:t>
            </a:r>
            <a:r>
              <a:rPr lang="sk-SK" sz="1400" b="1" baseline="-25000" dirty="0" smtClean="0"/>
              <a:t>s</a:t>
            </a:r>
            <a:r>
              <a:rPr lang="sk-SK" sz="1400" b="1" dirty="0" smtClean="0"/>
              <a:t> </a:t>
            </a:r>
            <a:r>
              <a:rPr lang="sk-SK" sz="1400" dirty="0" smtClean="0"/>
              <a:t>= (</a:t>
            </a:r>
            <a:r>
              <a:rPr lang="sk-SK" sz="1400" b="1" dirty="0" smtClean="0"/>
              <a:t>1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 flipH="1">
            <a:off x="4278484" y="4247382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 flipH="1">
            <a:off x="3183451" y="354746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C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 flipH="1">
            <a:off x="2870887" y="4010313"/>
            <a:ext cx="3476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T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01" name="BlokTextu 100"/>
          <p:cNvSpPr txBox="1"/>
          <p:nvPr/>
        </p:nvSpPr>
        <p:spPr>
          <a:xfrm>
            <a:off x="1689452" y="4649695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 3</a:t>
            </a:r>
            <a:r>
              <a:rPr lang="sk-SK" sz="1400" b="1" baseline="-25000" dirty="0" smtClean="0"/>
              <a:t>s</a:t>
            </a:r>
            <a:r>
              <a:rPr lang="sk-SK" sz="1400" b="1" dirty="0" smtClean="0"/>
              <a:t> </a:t>
            </a:r>
            <a:r>
              <a:rPr lang="sk-SK" sz="1400" dirty="0" smtClean="0"/>
              <a:t>= (</a:t>
            </a:r>
            <a:r>
              <a:rPr lang="sk-SK" sz="1400" b="1" dirty="0" smtClean="0"/>
              <a:t>3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104" name="Text Box 22"/>
          <p:cNvSpPr txBox="1">
            <a:spLocks noChangeArrowheads="1"/>
          </p:cNvSpPr>
          <p:nvPr/>
        </p:nvSpPr>
        <p:spPr bwMode="auto">
          <a:xfrm flipH="1">
            <a:off x="2857492" y="1650841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V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130" name="Rovná spojnica 129"/>
          <p:cNvCxnSpPr/>
          <p:nvPr/>
        </p:nvCxnSpPr>
        <p:spPr>
          <a:xfrm>
            <a:off x="2677846" y="956261"/>
            <a:ext cx="350845" cy="472046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2" name="Oval 26"/>
          <p:cNvSpPr>
            <a:spLocks noChangeAspect="1" noChangeArrowheads="1"/>
          </p:cNvSpPr>
          <p:nvPr/>
        </p:nvSpPr>
        <p:spPr bwMode="auto">
          <a:xfrm flipH="1" flipV="1">
            <a:off x="3001688" y="5645302"/>
            <a:ext cx="50400" cy="50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>
              <a:solidFill>
                <a:srgbClr val="0000FF"/>
              </a:solidFill>
            </a:endParaRPr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 flipH="1">
            <a:off x="2712080" y="5641592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00FF"/>
                </a:solidFill>
              </a:rPr>
              <a:t>(</a:t>
            </a:r>
            <a:r>
              <a:rPr lang="sk-SK" sz="1400" b="1" dirty="0" smtClean="0">
                <a:solidFill>
                  <a:srgbClr val="0000FF"/>
                </a:solidFill>
              </a:rPr>
              <a:t>T</a:t>
            </a:r>
            <a:r>
              <a:rPr lang="sk-SK" sz="1400" dirty="0" smtClean="0">
                <a:solidFill>
                  <a:srgbClr val="0000FF"/>
                </a:solidFill>
              </a:rPr>
              <a:t>)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55" name="Text Box 47"/>
          <p:cNvSpPr txBox="1">
            <a:spLocks noChangeArrowheads="1"/>
          </p:cNvSpPr>
          <p:nvPr/>
        </p:nvSpPr>
        <p:spPr bwMode="auto">
          <a:xfrm flipH="1">
            <a:off x="3677818" y="2982737"/>
            <a:ext cx="421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t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56" name="Text Box 10"/>
          <p:cNvSpPr txBox="1">
            <a:spLocks noChangeArrowheads="1"/>
          </p:cNvSpPr>
          <p:nvPr/>
        </p:nvSpPr>
        <p:spPr bwMode="auto">
          <a:xfrm flipH="1">
            <a:off x="2487826" y="4010991"/>
            <a:ext cx="311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t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57" name="Text Box 10"/>
          <p:cNvSpPr txBox="1">
            <a:spLocks noChangeArrowheads="1"/>
          </p:cNvSpPr>
          <p:nvPr/>
        </p:nvSpPr>
        <p:spPr bwMode="auto">
          <a:xfrm flipH="1">
            <a:off x="2933740" y="5935764"/>
            <a:ext cx="3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00FF"/>
                </a:solidFill>
              </a:rPr>
              <a:t>(</a:t>
            </a:r>
            <a:r>
              <a:rPr lang="sk-SK" sz="1400" b="1" dirty="0" smtClean="0">
                <a:solidFill>
                  <a:srgbClr val="0000FF"/>
                </a:solidFill>
              </a:rPr>
              <a:t>t</a:t>
            </a:r>
            <a:r>
              <a:rPr lang="sk-SK" sz="1400" dirty="0" smtClean="0">
                <a:solidFill>
                  <a:srgbClr val="0000FF"/>
                </a:solidFill>
              </a:rPr>
              <a:t>)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58" name="Text Box 14"/>
          <p:cNvSpPr txBox="1">
            <a:spLocks noChangeArrowheads="1"/>
          </p:cNvSpPr>
          <p:nvPr/>
        </p:nvSpPr>
        <p:spPr bwMode="auto">
          <a:xfrm flipH="1">
            <a:off x="2023651" y="1021750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sym typeface="Symbol" pitchFamily="18" charset="2"/>
              </a:rPr>
              <a:t>V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159" name="Text Box 14"/>
          <p:cNvSpPr txBox="1">
            <a:spLocks noChangeArrowheads="1"/>
          </p:cNvSpPr>
          <p:nvPr/>
        </p:nvSpPr>
        <p:spPr bwMode="auto">
          <a:xfrm flipH="1">
            <a:off x="2379251" y="4673705"/>
            <a:ext cx="506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  <a:sym typeface="Symbol" pitchFamily="18" charset="2"/>
              </a:rPr>
              <a:t>= </a:t>
            </a:r>
            <a:r>
              <a:rPr lang="sk-SK" sz="1400" b="1" dirty="0" smtClean="0">
                <a:solidFill>
                  <a:srgbClr val="0033CC"/>
                </a:solidFill>
                <a:sym typeface="Symbol" pitchFamily="18" charset="2"/>
              </a:rPr>
              <a:t>T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161" name="Oval 26"/>
          <p:cNvSpPr>
            <a:spLocks noChangeAspect="1" noChangeArrowheads="1"/>
          </p:cNvSpPr>
          <p:nvPr/>
        </p:nvSpPr>
        <p:spPr bwMode="auto">
          <a:xfrm flipH="1" flipV="1">
            <a:off x="2887465" y="4056332"/>
            <a:ext cx="50400" cy="50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7" name="BlokTextu 166"/>
          <p:cNvSpPr txBox="1"/>
          <p:nvPr/>
        </p:nvSpPr>
        <p:spPr>
          <a:xfrm>
            <a:off x="1521157" y="255807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10 cm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 flipH="1">
            <a:off x="1889509" y="3615876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B050"/>
                </a:solidFill>
              </a:rPr>
              <a:t>s</a:t>
            </a:r>
            <a:r>
              <a:rPr lang="sk-SK" sz="1400" b="1" baseline="-25000" dirty="0" err="1" smtClean="0">
                <a:solidFill>
                  <a:srgbClr val="00B050"/>
                </a:solidFill>
              </a:rPr>
              <a:t>s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 flipH="1">
            <a:off x="811408" y="6059943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B050"/>
                </a:solidFill>
              </a:rPr>
              <a:t>(</a:t>
            </a:r>
            <a:r>
              <a:rPr lang="sk-SK" sz="1400" b="1" dirty="0" smtClean="0">
                <a:solidFill>
                  <a:srgbClr val="00B050"/>
                </a:solidFill>
              </a:rPr>
              <a:t>s</a:t>
            </a:r>
            <a:r>
              <a:rPr lang="sk-SK" sz="1400" dirty="0" smtClean="0">
                <a:solidFill>
                  <a:srgbClr val="00B050"/>
                </a:solidFill>
              </a:rPr>
              <a:t>)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92" name="BlokTextu 91"/>
          <p:cNvSpPr txBox="1"/>
          <p:nvPr/>
        </p:nvSpPr>
        <p:spPr>
          <a:xfrm>
            <a:off x="565427" y="470175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B050"/>
                </a:solidFill>
              </a:rPr>
              <a:t>P</a:t>
            </a:r>
            <a:r>
              <a:rPr lang="sk-SK" sz="1400" b="1" baseline="30000" dirty="0" err="1" smtClean="0">
                <a:solidFill>
                  <a:srgbClr val="00B050"/>
                </a:solidFill>
              </a:rPr>
              <a:t>s</a:t>
            </a:r>
            <a:endParaRPr lang="sk-SK" sz="1400" b="1" dirty="0">
              <a:solidFill>
                <a:srgbClr val="00B050"/>
              </a:solidFill>
            </a:endParaRPr>
          </a:p>
        </p:txBody>
      </p:sp>
      <p:cxnSp>
        <p:nvCxnSpPr>
          <p:cNvPr id="96" name="Rovná spojnica 95"/>
          <p:cNvCxnSpPr/>
          <p:nvPr/>
        </p:nvCxnSpPr>
        <p:spPr>
          <a:xfrm flipH="1" flipV="1">
            <a:off x="3171350" y="3756378"/>
            <a:ext cx="1184626" cy="80526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bdĺžnik 104"/>
          <p:cNvSpPr/>
          <p:nvPr/>
        </p:nvSpPr>
        <p:spPr>
          <a:xfrm rot="21240000">
            <a:off x="4595419" y="4796709"/>
            <a:ext cx="607616" cy="11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6" name="Oval 26"/>
          <p:cNvSpPr>
            <a:spLocks noChangeAspect="1" noChangeArrowheads="1"/>
          </p:cNvSpPr>
          <p:nvPr/>
        </p:nvSpPr>
        <p:spPr bwMode="auto">
          <a:xfrm flipH="1" flipV="1">
            <a:off x="4472775" y="485149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9" name="BlokTextu 108"/>
          <p:cNvSpPr txBox="1"/>
          <p:nvPr/>
        </p:nvSpPr>
        <p:spPr>
          <a:xfrm>
            <a:off x="4508401" y="4677916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 2</a:t>
            </a:r>
            <a:r>
              <a:rPr lang="sk-SK" sz="1400" b="1" baseline="-25000" dirty="0" smtClean="0"/>
              <a:t>s</a:t>
            </a:r>
            <a:r>
              <a:rPr lang="sk-SK" sz="1400" b="1" dirty="0" smtClean="0"/>
              <a:t> </a:t>
            </a:r>
            <a:r>
              <a:rPr lang="sk-SK" sz="1400" dirty="0" smtClean="0"/>
              <a:t>= (</a:t>
            </a:r>
            <a:r>
              <a:rPr lang="sk-SK" sz="1400" b="1" dirty="0" smtClean="0"/>
              <a:t>2</a:t>
            </a:r>
            <a:r>
              <a:rPr lang="sk-SK" sz="1400" dirty="0" smtClean="0"/>
              <a:t>)</a:t>
            </a:r>
            <a:endParaRPr lang="sk-SK" sz="1400" b="1" dirty="0"/>
          </a:p>
        </p:txBody>
      </p:sp>
      <p:sp>
        <p:nvSpPr>
          <p:cNvPr id="110" name="Oval 26"/>
          <p:cNvSpPr>
            <a:spLocks noChangeAspect="1" noChangeArrowheads="1"/>
          </p:cNvSpPr>
          <p:nvPr/>
        </p:nvSpPr>
        <p:spPr bwMode="auto">
          <a:xfrm flipH="1" flipV="1">
            <a:off x="2410272" y="4671742"/>
            <a:ext cx="50400" cy="50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>
              <a:solidFill>
                <a:srgbClr val="0000FF"/>
              </a:solidFill>
            </a:endParaRPr>
          </a:p>
        </p:txBody>
      </p:sp>
      <p:sp>
        <p:nvSpPr>
          <p:cNvPr id="115" name="Oval 26"/>
          <p:cNvSpPr>
            <a:spLocks noChangeAspect="1" noChangeArrowheads="1"/>
          </p:cNvSpPr>
          <p:nvPr/>
        </p:nvSpPr>
        <p:spPr bwMode="auto">
          <a:xfrm flipH="1" flipV="1">
            <a:off x="2405343" y="1178755"/>
            <a:ext cx="50400" cy="504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>
              <a:solidFill>
                <a:srgbClr val="0000FF"/>
              </a:solidFill>
            </a:endParaRPr>
          </a:p>
        </p:txBody>
      </p:sp>
      <p:cxnSp>
        <p:nvCxnSpPr>
          <p:cNvPr id="118" name="Rovná spojnica 117"/>
          <p:cNvCxnSpPr>
            <a:cxnSpLocks noChangeAspect="1"/>
          </p:cNvCxnSpPr>
          <p:nvPr/>
        </p:nvCxnSpPr>
        <p:spPr>
          <a:xfrm flipH="1" flipV="1">
            <a:off x="1328979" y="4285476"/>
            <a:ext cx="3024000" cy="27634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Skupina 46"/>
          <p:cNvGrpSpPr/>
          <p:nvPr/>
        </p:nvGrpSpPr>
        <p:grpSpPr>
          <a:xfrm>
            <a:off x="614032" y="4434338"/>
            <a:ext cx="551532" cy="551532"/>
            <a:chOff x="2430810" y="3033180"/>
            <a:chExt cx="605369" cy="605369"/>
          </a:xfrm>
        </p:grpSpPr>
        <p:sp>
          <p:nvSpPr>
            <p:cNvPr id="120" name="Oblúk 119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1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5" name="Skupina 46"/>
          <p:cNvGrpSpPr/>
          <p:nvPr/>
        </p:nvGrpSpPr>
        <p:grpSpPr>
          <a:xfrm flipV="1">
            <a:off x="2646016" y="2735273"/>
            <a:ext cx="551532" cy="551532"/>
            <a:chOff x="2430810" y="3033180"/>
            <a:chExt cx="605369" cy="605369"/>
          </a:xfrm>
        </p:grpSpPr>
        <p:sp>
          <p:nvSpPr>
            <p:cNvPr id="127" name="Oblúk 126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95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1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Skupina 46"/>
          <p:cNvGrpSpPr/>
          <p:nvPr/>
        </p:nvGrpSpPr>
        <p:grpSpPr>
          <a:xfrm flipH="1" flipV="1">
            <a:off x="2397730" y="2735345"/>
            <a:ext cx="551532" cy="551532"/>
            <a:chOff x="2430810" y="3033180"/>
            <a:chExt cx="605369" cy="605369"/>
          </a:xfrm>
        </p:grpSpPr>
        <p:sp>
          <p:nvSpPr>
            <p:cNvPr id="134" name="Oblúk 133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5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9" name="Rovná spojnica 168"/>
          <p:cNvCxnSpPr>
            <a:endCxn id="94" idx="4"/>
          </p:cNvCxnSpPr>
          <p:nvPr/>
        </p:nvCxnSpPr>
        <p:spPr>
          <a:xfrm rot="16200000" flipH="1">
            <a:off x="2123165" y="2681122"/>
            <a:ext cx="1835464" cy="2486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26"/>
          <p:cNvSpPr>
            <a:spLocks noChangeAspect="1" noChangeArrowheads="1"/>
          </p:cNvSpPr>
          <p:nvPr/>
        </p:nvSpPr>
        <p:spPr bwMode="auto">
          <a:xfrm flipH="1" flipV="1">
            <a:off x="4320124" y="4526983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95" name="Rovná spojnica 94"/>
          <p:cNvCxnSpPr/>
          <p:nvPr/>
        </p:nvCxnSpPr>
        <p:spPr>
          <a:xfrm flipV="1">
            <a:off x="1328099" y="3759066"/>
            <a:ext cx="1806049" cy="51613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26"/>
          <p:cNvSpPr>
            <a:spLocks noChangeAspect="1" noChangeArrowheads="1"/>
          </p:cNvSpPr>
          <p:nvPr/>
        </p:nvSpPr>
        <p:spPr bwMode="auto">
          <a:xfrm flipH="1" flipV="1">
            <a:off x="1304160" y="4252849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4" name="Oval 26"/>
          <p:cNvSpPr>
            <a:spLocks noChangeAspect="1" noChangeArrowheads="1"/>
          </p:cNvSpPr>
          <p:nvPr/>
        </p:nvSpPr>
        <p:spPr bwMode="auto">
          <a:xfrm flipH="1" flipV="1">
            <a:off x="3138241" y="3723198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" name="Line 25"/>
          <p:cNvSpPr>
            <a:spLocks noChangeShapeType="1"/>
          </p:cNvSpPr>
          <p:nvPr/>
        </p:nvSpPr>
        <p:spPr bwMode="auto">
          <a:xfrm flipV="1">
            <a:off x="2916536" y="1214422"/>
            <a:ext cx="0" cy="2871076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3" name="Oval 26"/>
          <p:cNvSpPr>
            <a:spLocks noChangeAspect="1" noChangeArrowheads="1"/>
          </p:cNvSpPr>
          <p:nvPr/>
        </p:nvSpPr>
        <p:spPr bwMode="auto">
          <a:xfrm flipH="1" flipV="1">
            <a:off x="2894069" y="1846873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47" name="Rovná spojnica 146"/>
          <p:cNvCxnSpPr/>
          <p:nvPr/>
        </p:nvCxnSpPr>
        <p:spPr>
          <a:xfrm rot="16200000" flipH="1">
            <a:off x="2123149" y="2695395"/>
            <a:ext cx="1835464" cy="2486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Voľná forma 135"/>
          <p:cNvSpPr/>
          <p:nvPr/>
        </p:nvSpPr>
        <p:spPr>
          <a:xfrm>
            <a:off x="1360200" y="1897240"/>
            <a:ext cx="2980266" cy="2641600"/>
          </a:xfrm>
          <a:custGeom>
            <a:avLst/>
            <a:gdLst>
              <a:gd name="connsiteX0" fmla="*/ 0 w 2980266"/>
              <a:gd name="connsiteY0" fmla="*/ 2359378 h 2641600"/>
              <a:gd name="connsiteX1" fmla="*/ 1557866 w 2980266"/>
              <a:gd name="connsiteY1" fmla="*/ 0 h 2641600"/>
              <a:gd name="connsiteX2" fmla="*/ 2980266 w 2980266"/>
              <a:gd name="connsiteY2" fmla="*/ 2641600 h 2641600"/>
              <a:gd name="connsiteX3" fmla="*/ 0 w 2980266"/>
              <a:gd name="connsiteY3" fmla="*/ 2359378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0266" h="2641600">
                <a:moveTo>
                  <a:pt x="0" y="2359378"/>
                </a:moveTo>
                <a:lnTo>
                  <a:pt x="1557866" y="0"/>
                </a:lnTo>
                <a:lnTo>
                  <a:pt x="2980266" y="2641600"/>
                </a:lnTo>
                <a:lnTo>
                  <a:pt x="0" y="2359378"/>
                </a:lnTo>
                <a:close/>
              </a:path>
            </a:pathLst>
          </a:custGeom>
          <a:solidFill>
            <a:srgbClr val="00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1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568000" cy="738664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V 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zobrazte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trojbok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ý ihlan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ABCV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s rozmermi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10,5 cm, 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BC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6 cm, </a:t>
            </a:r>
          </a:p>
          <a:p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AC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 = 9</a:t>
            </a:r>
            <a:r>
              <a:rPr lang="en-US" sz="1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cm.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Trojuholník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Úsečka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</a:p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Výška ihlana prechádza ťažiskom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T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trojuholníka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je kolmá na rovinu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 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VT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10 cm.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152" name="Text Box 22"/>
          <p:cNvSpPr txBox="1">
            <a:spLocks noChangeArrowheads="1"/>
          </p:cNvSpPr>
          <p:nvPr/>
        </p:nvSpPr>
        <p:spPr bwMode="auto">
          <a:xfrm flipH="1">
            <a:off x="2874097" y="1251008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k</a:t>
            </a:r>
            <a:r>
              <a:rPr lang="sk-SK" sz="1400" b="1" baseline="-25000" dirty="0" smtClean="0">
                <a:solidFill>
                  <a:srgbClr val="0033CC"/>
                </a:solidFill>
              </a:rPr>
              <a:t>s</a:t>
            </a:r>
            <a:endParaRPr lang="sk-SK" sz="1400" b="1" dirty="0">
              <a:solidFill>
                <a:srgbClr val="0033CC"/>
              </a:solidFill>
            </a:endParaRPr>
          </a:p>
        </p:txBody>
      </p:sp>
      <p:cxnSp>
        <p:nvCxnSpPr>
          <p:cNvPr id="172" name="Rovná spojnica 171"/>
          <p:cNvCxnSpPr/>
          <p:nvPr/>
        </p:nvCxnSpPr>
        <p:spPr>
          <a:xfrm rot="5400000">
            <a:off x="925942" y="2286975"/>
            <a:ext cx="2389852" cy="15913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Rovná spojnica 173"/>
          <p:cNvCxnSpPr>
            <a:stCxn id="103" idx="1"/>
          </p:cNvCxnSpPr>
          <p:nvPr/>
        </p:nvCxnSpPr>
        <p:spPr>
          <a:xfrm rot="16200000" flipH="1">
            <a:off x="2317652" y="2515474"/>
            <a:ext cx="2641713" cy="139669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 Box 10"/>
          <p:cNvSpPr txBox="1">
            <a:spLocks noChangeArrowheads="1"/>
          </p:cNvSpPr>
          <p:nvPr/>
        </p:nvSpPr>
        <p:spPr bwMode="auto">
          <a:xfrm flipH="1">
            <a:off x="1033616" y="399051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grpSp>
        <p:nvGrpSpPr>
          <p:cNvPr id="102" name="Skupina 15"/>
          <p:cNvGrpSpPr>
            <a:grpSpLocks/>
          </p:cNvGrpSpPr>
          <p:nvPr/>
        </p:nvGrpSpPr>
        <p:grpSpPr bwMode="auto">
          <a:xfrm>
            <a:off x="1413274" y="6346463"/>
            <a:ext cx="1348082" cy="393700"/>
            <a:chOff x="2699794" y="4497810"/>
            <a:chExt cx="1347057" cy="393091"/>
          </a:xfrm>
        </p:grpSpPr>
        <p:pic>
          <p:nvPicPr>
            <p:cNvPr id="128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139" name="BlokTextu 138"/>
          <p:cNvSpPr txBox="1"/>
          <p:nvPr/>
        </p:nvSpPr>
        <p:spPr>
          <a:xfrm>
            <a:off x="4718756" y="5738671"/>
            <a:ext cx="442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8) </a:t>
            </a:r>
            <a:r>
              <a:rPr lang="sk-SK" sz="1400" dirty="0" smtClean="0"/>
              <a:t>Zobrazíme hrany </a:t>
            </a:r>
            <a:r>
              <a:rPr lang="sk-SK" sz="1400" b="1" dirty="0" smtClean="0"/>
              <a:t>AV</a:t>
            </a:r>
            <a:r>
              <a:rPr lang="sk-SK" sz="1400" dirty="0" smtClean="0"/>
              <a:t>, </a:t>
            </a:r>
            <a:r>
              <a:rPr lang="sk-SK" sz="1400" b="1" dirty="0" smtClean="0"/>
              <a:t>BV</a:t>
            </a:r>
            <a:r>
              <a:rPr lang="sk-SK" sz="1400" dirty="0" smtClean="0"/>
              <a:t>, </a:t>
            </a:r>
            <a:r>
              <a:rPr lang="sk-SK" sz="1400" b="1" dirty="0" smtClean="0"/>
              <a:t>CV</a:t>
            </a:r>
            <a:r>
              <a:rPr lang="sk-SK" sz="1400" dirty="0" smtClean="0"/>
              <a:t> ihlana a viditeľnosť</a:t>
            </a:r>
          </a:p>
          <a:p>
            <a:r>
              <a:rPr lang="sk-SK" sz="1400" dirty="0" smtClean="0"/>
              <a:t>všetkých hrán ihlana.</a:t>
            </a:r>
            <a:endParaRPr lang="sk-SK" sz="12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76" grpId="0" animBg="1"/>
      <p:bldP spid="124" grpId="0"/>
      <p:bldP spid="123" grpId="0" animBg="1"/>
      <p:bldP spid="133" grpId="0" animBg="1"/>
      <p:bldP spid="81" grpId="0"/>
      <p:bldP spid="84" grpId="0"/>
      <p:bldP spid="91" grpId="0"/>
      <p:bldP spid="101" grpId="0"/>
      <p:bldP spid="104" grpId="0"/>
      <p:bldP spid="142" grpId="0" animBg="1"/>
      <p:bldP spid="83" grpId="0"/>
      <p:bldP spid="155" grpId="0"/>
      <p:bldP spid="156" grpId="0"/>
      <p:bldP spid="157" grpId="0"/>
      <p:bldP spid="158" grpId="0"/>
      <p:bldP spid="159" grpId="0"/>
      <p:bldP spid="161" grpId="0" animBg="1"/>
      <p:bldP spid="167" grpId="0"/>
      <p:bldP spid="106" grpId="0" animBg="1"/>
      <p:bldP spid="110" grpId="0" animBg="1"/>
      <p:bldP spid="115" grpId="0" animBg="1"/>
      <p:bldP spid="143" grpId="0" animBg="1"/>
      <p:bldP spid="103" grpId="0" animBg="1"/>
      <p:bldP spid="136" grpId="0" animBg="1"/>
      <p:bldP spid="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Voľná forma 182"/>
          <p:cNvSpPr/>
          <p:nvPr/>
        </p:nvSpPr>
        <p:spPr>
          <a:xfrm>
            <a:off x="3401194" y="3150187"/>
            <a:ext cx="1125822" cy="750548"/>
          </a:xfrm>
          <a:custGeom>
            <a:avLst/>
            <a:gdLst>
              <a:gd name="connsiteX0" fmla="*/ 0 w 1125822"/>
              <a:gd name="connsiteY0" fmla="*/ 290705 h 750548"/>
              <a:gd name="connsiteX1" fmla="*/ 502128 w 1125822"/>
              <a:gd name="connsiteY1" fmla="*/ 0 h 750548"/>
              <a:gd name="connsiteX2" fmla="*/ 1125822 w 1125822"/>
              <a:gd name="connsiteY2" fmla="*/ 158567 h 750548"/>
              <a:gd name="connsiteX3" fmla="*/ 850974 w 1125822"/>
              <a:gd name="connsiteY3" fmla="*/ 750548 h 750548"/>
              <a:gd name="connsiteX4" fmla="*/ 0 w 1125822"/>
              <a:gd name="connsiteY4" fmla="*/ 290705 h 7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822" h="750548">
                <a:moveTo>
                  <a:pt x="0" y="290705"/>
                </a:moveTo>
                <a:lnTo>
                  <a:pt x="502128" y="0"/>
                </a:lnTo>
                <a:lnTo>
                  <a:pt x="1125822" y="158567"/>
                </a:lnTo>
                <a:lnTo>
                  <a:pt x="850974" y="750548"/>
                </a:lnTo>
                <a:lnTo>
                  <a:pt x="0" y="290705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6" name="Rovná spojnica 125"/>
          <p:cNvCxnSpPr/>
          <p:nvPr/>
        </p:nvCxnSpPr>
        <p:spPr>
          <a:xfrm>
            <a:off x="2097293" y="4113687"/>
            <a:ext cx="1705916" cy="2593414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 type="none" w="sm" len="sm"/>
            <a:tailEnd type="oval" w="sm" len="sm"/>
          </a:ln>
        </p:spPr>
      </p:cxnSp>
      <p:sp>
        <p:nvSpPr>
          <p:cNvPr id="152" name="Text Box 53"/>
          <p:cNvSpPr txBox="1">
            <a:spLocks noChangeArrowheads="1"/>
          </p:cNvSpPr>
          <p:nvPr/>
        </p:nvSpPr>
        <p:spPr bwMode="auto">
          <a:xfrm>
            <a:off x="3931491" y="4089163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o</a:t>
            </a:r>
            <a:endParaRPr lang="sk-SK" sz="1400" b="1" dirty="0"/>
          </a:p>
        </p:txBody>
      </p:sp>
      <p:pic>
        <p:nvPicPr>
          <p:cNvPr id="81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Oval 23"/>
          <p:cNvSpPr>
            <a:spLocks noChangeAspect="1" noChangeArrowheads="1"/>
          </p:cNvSpPr>
          <p:nvPr/>
        </p:nvSpPr>
        <p:spPr bwMode="auto">
          <a:xfrm>
            <a:off x="2786993" y="2109593"/>
            <a:ext cx="2341987" cy="234198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>
            <a:off x="1160556" y="2693629"/>
            <a:ext cx="4942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cxnSp>
        <p:nvCxnSpPr>
          <p:cNvPr id="112" name="Rovná spojnica 111"/>
          <p:cNvCxnSpPr/>
          <p:nvPr/>
        </p:nvCxnSpPr>
        <p:spPr>
          <a:xfrm>
            <a:off x="3958006" y="1140739"/>
            <a:ext cx="0" cy="4087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ovná spojnica 112"/>
          <p:cNvCxnSpPr/>
          <p:nvPr/>
        </p:nvCxnSpPr>
        <p:spPr>
          <a:xfrm>
            <a:off x="3946682" y="3276454"/>
            <a:ext cx="118747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med" len="med"/>
            <a:tailEnd type="oval" w="sm" len="sm"/>
          </a:ln>
        </p:spPr>
      </p:cxnSp>
      <p:sp>
        <p:nvSpPr>
          <p:cNvPr id="114" name="Oblúk 113"/>
          <p:cNvSpPr/>
          <p:nvPr/>
        </p:nvSpPr>
        <p:spPr>
          <a:xfrm>
            <a:off x="2650560" y="1393223"/>
            <a:ext cx="2621438" cy="2621438"/>
          </a:xfrm>
          <a:prstGeom prst="arc">
            <a:avLst>
              <a:gd name="adj1" fmla="val 16200000"/>
              <a:gd name="adj2" fmla="val 1865600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charset="0"/>
              <a:cs typeface="Arial" charset="0"/>
            </a:endParaRPr>
          </a:p>
        </p:txBody>
      </p:sp>
      <p:cxnSp>
        <p:nvCxnSpPr>
          <p:cNvPr id="120" name="Rovná spojnica 119"/>
          <p:cNvCxnSpPr/>
          <p:nvPr/>
        </p:nvCxnSpPr>
        <p:spPr>
          <a:xfrm flipV="1">
            <a:off x="1976796" y="1394652"/>
            <a:ext cx="1980182" cy="130254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22" name="Rovná spojnica 121"/>
          <p:cNvCxnSpPr/>
          <p:nvPr/>
        </p:nvCxnSpPr>
        <p:spPr>
          <a:xfrm>
            <a:off x="3971629" y="1402547"/>
            <a:ext cx="843428" cy="1282219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 type="oval" w="sm" len="sm"/>
            <a:tailEnd type="oval" w="sm" len="sm"/>
          </a:ln>
        </p:spPr>
      </p:cxnSp>
      <p:cxnSp>
        <p:nvCxnSpPr>
          <p:cNvPr id="123" name="Rovná spojnica 122"/>
          <p:cNvCxnSpPr>
            <a:stCxn id="114" idx="0"/>
          </p:cNvCxnSpPr>
          <p:nvPr/>
        </p:nvCxnSpPr>
        <p:spPr>
          <a:xfrm flipH="1">
            <a:off x="2731966" y="1393223"/>
            <a:ext cx="1229315" cy="4370906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24" name="Rovná spojnica 123"/>
          <p:cNvCxnSpPr>
            <a:stCxn id="114" idx="0"/>
          </p:cNvCxnSpPr>
          <p:nvPr/>
        </p:nvCxnSpPr>
        <p:spPr>
          <a:xfrm>
            <a:off x="3961281" y="1393223"/>
            <a:ext cx="373602" cy="331760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25" name="Rovná spojnica 124"/>
          <p:cNvCxnSpPr/>
          <p:nvPr/>
        </p:nvCxnSpPr>
        <p:spPr>
          <a:xfrm>
            <a:off x="4148898" y="4113663"/>
            <a:ext cx="1092839" cy="1661385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 type="oval" w="sm" len="sm"/>
            <a:tailEnd type="oval" w="sm" len="sm"/>
          </a:ln>
        </p:spPr>
      </p:cxnSp>
      <p:sp>
        <p:nvSpPr>
          <p:cNvPr id="127" name="Obdĺžnik 126"/>
          <p:cNvSpPr/>
          <p:nvPr/>
        </p:nvSpPr>
        <p:spPr>
          <a:xfrm rot="19599872">
            <a:off x="3198870" y="4677485"/>
            <a:ext cx="1709771" cy="1709771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8" name="Rovná spojnica 127"/>
          <p:cNvCxnSpPr/>
          <p:nvPr/>
        </p:nvCxnSpPr>
        <p:spPr>
          <a:xfrm flipV="1">
            <a:off x="3844332" y="4136585"/>
            <a:ext cx="3889007" cy="255814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29" name="Rovná spojnica 128"/>
          <p:cNvCxnSpPr/>
          <p:nvPr/>
        </p:nvCxnSpPr>
        <p:spPr>
          <a:xfrm flipH="1">
            <a:off x="3795464" y="1413670"/>
            <a:ext cx="163528" cy="5433458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30" name="Rovná spojnica 129"/>
          <p:cNvCxnSpPr/>
          <p:nvPr/>
        </p:nvCxnSpPr>
        <p:spPr>
          <a:xfrm>
            <a:off x="3960774" y="1393574"/>
            <a:ext cx="1388540" cy="4733816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31" name="Rovná spojnica 130"/>
          <p:cNvCxnSpPr/>
          <p:nvPr/>
        </p:nvCxnSpPr>
        <p:spPr>
          <a:xfrm flipV="1">
            <a:off x="2085798" y="2685143"/>
            <a:ext cx="2729848" cy="14212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sp>
        <p:nvSpPr>
          <p:cNvPr id="134" name="Text Box 30"/>
          <p:cNvSpPr txBox="1">
            <a:spLocks noChangeArrowheads="1"/>
          </p:cNvSpPr>
          <p:nvPr/>
        </p:nvSpPr>
        <p:spPr bwMode="auto">
          <a:xfrm rot="120000">
            <a:off x="3613056" y="1159792"/>
            <a:ext cx="364345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S</a:t>
            </a:r>
            <a:r>
              <a:rPr lang="sk-SK" sz="1400" b="1" baseline="-25000" dirty="0">
                <a:solidFill>
                  <a:srgbClr val="FF0000"/>
                </a:solidFill>
              </a:rPr>
              <a:t>o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5" name="Text Box 71"/>
          <p:cNvSpPr txBox="1">
            <a:spLocks noChangeArrowheads="1"/>
          </p:cNvSpPr>
          <p:nvPr/>
        </p:nvSpPr>
        <p:spPr bwMode="auto">
          <a:xfrm>
            <a:off x="2177201" y="1159792"/>
            <a:ext cx="1522781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s</a:t>
            </a:r>
            <a:r>
              <a:rPr lang="sk-SK" sz="1400" dirty="0" smtClean="0"/>
              <a:t>tred </a:t>
            </a:r>
            <a:r>
              <a:rPr lang="sk-SK" sz="1400" dirty="0" err="1" smtClean="0"/>
              <a:t>kolineácie</a:t>
            </a:r>
            <a:r>
              <a:rPr lang="sk-SK" sz="1400" dirty="0" smtClean="0"/>
              <a:t> =</a:t>
            </a:r>
            <a:endParaRPr lang="sk-SK" sz="1400" dirty="0"/>
          </a:p>
        </p:txBody>
      </p:sp>
      <p:sp>
        <p:nvSpPr>
          <p:cNvPr id="136" name="Text Box 9"/>
          <p:cNvSpPr txBox="1">
            <a:spLocks noChangeArrowheads="1"/>
          </p:cNvSpPr>
          <p:nvPr/>
        </p:nvSpPr>
        <p:spPr bwMode="auto">
          <a:xfrm>
            <a:off x="1008983" y="4101282"/>
            <a:ext cx="355090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37" name="Text Box 10"/>
          <p:cNvSpPr txBox="1">
            <a:spLocks noChangeArrowheads="1"/>
          </p:cNvSpPr>
          <p:nvPr/>
        </p:nvSpPr>
        <p:spPr bwMode="auto">
          <a:xfrm>
            <a:off x="1042813" y="2714453"/>
            <a:ext cx="419876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38" name="Text Box 12"/>
          <p:cNvSpPr txBox="1">
            <a:spLocks noChangeArrowheads="1"/>
          </p:cNvSpPr>
          <p:nvPr/>
        </p:nvSpPr>
        <p:spPr bwMode="auto">
          <a:xfrm>
            <a:off x="4234081" y="3692829"/>
            <a:ext cx="308325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39" name="Text Box 13"/>
          <p:cNvSpPr txBox="1">
            <a:spLocks noChangeArrowheads="1"/>
          </p:cNvSpPr>
          <p:nvPr/>
        </p:nvSpPr>
        <p:spPr bwMode="auto">
          <a:xfrm>
            <a:off x="1542469" y="2395769"/>
            <a:ext cx="534023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0" name="Text Box 14"/>
          <p:cNvSpPr txBox="1">
            <a:spLocks noChangeArrowheads="1"/>
          </p:cNvSpPr>
          <p:nvPr/>
        </p:nvSpPr>
        <p:spPr bwMode="auto">
          <a:xfrm>
            <a:off x="4487693" y="4096881"/>
            <a:ext cx="37221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1" name="Text Box 24"/>
          <p:cNvSpPr txBox="1">
            <a:spLocks noChangeArrowheads="1"/>
          </p:cNvSpPr>
          <p:nvPr/>
        </p:nvSpPr>
        <p:spPr bwMode="auto">
          <a:xfrm>
            <a:off x="5007348" y="3631824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143" name="Text Box 27"/>
          <p:cNvSpPr txBox="1">
            <a:spLocks noChangeArrowheads="1"/>
          </p:cNvSpPr>
          <p:nvPr/>
        </p:nvSpPr>
        <p:spPr bwMode="auto">
          <a:xfrm>
            <a:off x="5127042" y="3056922"/>
            <a:ext cx="407536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FF0000"/>
                </a:solidFill>
              </a:rPr>
              <a:t>(</a:t>
            </a:r>
            <a:r>
              <a:rPr lang="sk-SK" sz="1400" b="1" dirty="0">
                <a:solidFill>
                  <a:srgbClr val="FF0000"/>
                </a:solidFill>
              </a:rPr>
              <a:t>S</a:t>
            </a:r>
            <a:r>
              <a:rPr lang="sk-SK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4" name="Text Box 36"/>
          <p:cNvSpPr txBox="1">
            <a:spLocks noChangeArrowheads="1"/>
          </p:cNvSpPr>
          <p:nvPr/>
        </p:nvSpPr>
        <p:spPr bwMode="auto">
          <a:xfrm>
            <a:off x="4759815" y="2395769"/>
            <a:ext cx="11288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BC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  <a:r>
              <a:rPr lang="sk-SK" sz="1400" dirty="0" smtClean="0">
                <a:solidFill>
                  <a:srgbClr val="0000FF"/>
                </a:solidFill>
              </a:rPr>
              <a:t>=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AD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45" name="Arc 37"/>
          <p:cNvSpPr>
            <a:spLocks/>
          </p:cNvSpPr>
          <p:nvPr/>
        </p:nvSpPr>
        <p:spPr bwMode="auto">
          <a:xfrm rot="8865071">
            <a:off x="3499649" y="1533647"/>
            <a:ext cx="738360" cy="738360"/>
          </a:xfrm>
          <a:custGeom>
            <a:avLst/>
            <a:gdLst>
              <a:gd name="T0" fmla="*/ 0 w 21600"/>
              <a:gd name="T1" fmla="*/ 0 h 21600"/>
              <a:gd name="T2" fmla="*/ 38709597 w 21600"/>
              <a:gd name="T3" fmla="*/ 38709597 h 21600"/>
              <a:gd name="T4" fmla="*/ 0 w 21600"/>
              <a:gd name="T5" fmla="*/ 3870959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6" name="Text Box 38"/>
          <p:cNvSpPr txBox="1">
            <a:spLocks noChangeArrowheads="1"/>
          </p:cNvSpPr>
          <p:nvPr/>
        </p:nvSpPr>
        <p:spPr bwMode="auto">
          <a:xfrm>
            <a:off x="3495219" y="1640506"/>
            <a:ext cx="367867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90°</a:t>
            </a:r>
          </a:p>
        </p:txBody>
      </p:sp>
      <p:sp>
        <p:nvSpPr>
          <p:cNvPr id="147" name="Text Box 42"/>
          <p:cNvSpPr txBox="1">
            <a:spLocks noChangeArrowheads="1"/>
          </p:cNvSpPr>
          <p:nvPr/>
        </p:nvSpPr>
        <p:spPr bwMode="auto">
          <a:xfrm>
            <a:off x="1759413" y="5508463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a</a:t>
            </a:r>
            <a:r>
              <a:rPr lang="en-US" sz="1400" b="1" baseline="-25000" dirty="0" err="1">
                <a:solidFill>
                  <a:srgbClr val="FF0000"/>
                </a:solidFill>
              </a:rPr>
              <a:t>o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8" name="Text Box 43"/>
          <p:cNvSpPr txBox="1">
            <a:spLocks noChangeArrowheads="1"/>
          </p:cNvSpPr>
          <p:nvPr/>
        </p:nvSpPr>
        <p:spPr bwMode="auto">
          <a:xfrm>
            <a:off x="2507561" y="1794423"/>
            <a:ext cx="401366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</a:t>
            </a:r>
            <a:r>
              <a:rPr lang="sk-SK" sz="1400" b="1" dirty="0">
                <a:solidFill>
                  <a:srgbClr val="FF0000"/>
                </a:solidFill>
              </a:rPr>
              <a:t>´</a:t>
            </a:r>
            <a:r>
              <a:rPr lang="en-US" sz="1400" b="1" baseline="-25000" dirty="0">
                <a:solidFill>
                  <a:srgbClr val="FF0000"/>
                </a:solidFill>
              </a:rPr>
              <a:t>o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44"/>
          <p:cNvGrpSpPr>
            <a:grpSpLocks noChangeAspect="1"/>
          </p:cNvGrpSpPr>
          <p:nvPr/>
        </p:nvGrpSpPr>
        <p:grpSpPr bwMode="auto">
          <a:xfrm rot="15611854">
            <a:off x="2803170" y="2062986"/>
            <a:ext cx="184269" cy="110072"/>
            <a:chOff x="567" y="2750"/>
            <a:chExt cx="226" cy="135"/>
          </a:xfrm>
        </p:grpSpPr>
        <p:sp>
          <p:nvSpPr>
            <p:cNvPr id="150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  <p:sp>
          <p:nvSpPr>
            <p:cNvPr id="151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</p:grpSp>
      <p:sp>
        <p:nvSpPr>
          <p:cNvPr id="153" name="Text Box 54"/>
          <p:cNvSpPr txBox="1">
            <a:spLocks noChangeArrowheads="1"/>
          </p:cNvSpPr>
          <p:nvPr/>
        </p:nvSpPr>
        <p:spPr bwMode="auto">
          <a:xfrm>
            <a:off x="2489071" y="5026595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baseline="-25000" dirty="0"/>
              <a:t>o</a:t>
            </a:r>
            <a:endParaRPr lang="sk-SK" sz="1400" b="1" dirty="0"/>
          </a:p>
        </p:txBody>
      </p:sp>
      <p:sp>
        <p:nvSpPr>
          <p:cNvPr id="154" name="Text Box 58"/>
          <p:cNvSpPr txBox="1">
            <a:spLocks noChangeArrowheads="1"/>
          </p:cNvSpPr>
          <p:nvPr/>
        </p:nvSpPr>
        <p:spPr bwMode="auto">
          <a:xfrm>
            <a:off x="3436988" y="6530117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C</a:t>
            </a:r>
            <a:r>
              <a:rPr lang="sk-SK" sz="1400" b="1" baseline="-25000" dirty="0" err="1"/>
              <a:t>o</a:t>
            </a:r>
            <a:endParaRPr lang="sk-SK" sz="1400" b="1" dirty="0"/>
          </a:p>
        </p:txBody>
      </p:sp>
      <p:sp>
        <p:nvSpPr>
          <p:cNvPr id="155" name="Text Box 59"/>
          <p:cNvSpPr txBox="1">
            <a:spLocks noChangeArrowheads="1"/>
          </p:cNvSpPr>
          <p:nvPr/>
        </p:nvSpPr>
        <p:spPr bwMode="auto">
          <a:xfrm>
            <a:off x="5234694" y="5749390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D</a:t>
            </a:r>
            <a:r>
              <a:rPr lang="sk-SK" sz="1400" b="1" baseline="-25000" dirty="0"/>
              <a:t>o</a:t>
            </a:r>
            <a:endParaRPr lang="sk-SK" sz="1400" b="1" dirty="0"/>
          </a:p>
        </p:txBody>
      </p:sp>
      <p:sp>
        <p:nvSpPr>
          <p:cNvPr id="156" name="Text Box 65"/>
          <p:cNvSpPr txBox="1">
            <a:spLocks noChangeArrowheads="1"/>
          </p:cNvSpPr>
          <p:nvPr/>
        </p:nvSpPr>
        <p:spPr bwMode="auto">
          <a:xfrm>
            <a:off x="3609527" y="2829284"/>
            <a:ext cx="308325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C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57" name="Text Box 70"/>
          <p:cNvSpPr txBox="1">
            <a:spLocks noChangeArrowheads="1"/>
          </p:cNvSpPr>
          <p:nvPr/>
        </p:nvSpPr>
        <p:spPr bwMode="auto">
          <a:xfrm>
            <a:off x="1241874" y="4124806"/>
            <a:ext cx="1322253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= </a:t>
            </a:r>
            <a:r>
              <a:rPr lang="en-US" sz="1400" dirty="0" err="1"/>
              <a:t>os</a:t>
            </a:r>
            <a:r>
              <a:rPr lang="en-US" sz="1400" dirty="0"/>
              <a:t> </a:t>
            </a:r>
            <a:r>
              <a:rPr lang="en-US" sz="1400" dirty="0" err="1"/>
              <a:t>koline</a:t>
            </a:r>
            <a:r>
              <a:rPr lang="sk-SK" sz="1400" dirty="0" err="1"/>
              <a:t>ácie</a:t>
            </a:r>
            <a:endParaRPr lang="sk-SK" sz="1400" dirty="0"/>
          </a:p>
        </p:txBody>
      </p:sp>
      <p:sp>
        <p:nvSpPr>
          <p:cNvPr id="158" name="Text Box 72"/>
          <p:cNvSpPr txBox="1">
            <a:spLocks noChangeArrowheads="1"/>
          </p:cNvSpPr>
          <p:nvPr/>
        </p:nvSpPr>
        <p:spPr bwMode="auto">
          <a:xfrm>
            <a:off x="968680" y="2395769"/>
            <a:ext cx="729923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CD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b="1" dirty="0" smtClean="0">
                <a:solidFill>
                  <a:srgbClr val="CC0000"/>
                </a:solidFill>
              </a:rPr>
              <a:t> </a:t>
            </a:r>
            <a:r>
              <a:rPr lang="sk-SK" sz="1400" dirty="0">
                <a:solidFill>
                  <a:srgbClr val="CC0000"/>
                </a:solidFill>
              </a:rPr>
              <a:t>=</a:t>
            </a:r>
            <a:r>
              <a:rPr lang="sk-SK" sz="1400" b="1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59" name="Text Box 43"/>
          <p:cNvSpPr txBox="1">
            <a:spLocks noChangeArrowheads="1"/>
          </p:cNvSpPr>
          <p:nvPr/>
        </p:nvSpPr>
        <p:spPr bwMode="auto">
          <a:xfrm>
            <a:off x="2382062" y="3002093"/>
            <a:ext cx="338121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0" name="Text Box 42"/>
          <p:cNvSpPr txBox="1">
            <a:spLocks noChangeArrowheads="1"/>
          </p:cNvSpPr>
          <p:nvPr/>
        </p:nvSpPr>
        <p:spPr bwMode="auto">
          <a:xfrm>
            <a:off x="4726131" y="4111690"/>
            <a:ext cx="784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dirty="0" smtClean="0">
                <a:solidFill>
                  <a:srgbClr val="FF0000"/>
                </a:solidFill>
              </a:rPr>
              <a:t>=</a:t>
            </a:r>
            <a:r>
              <a:rPr lang="sk-SK" sz="1200" b="1" dirty="0" smtClean="0">
                <a:solidFill>
                  <a:srgbClr val="FF0000"/>
                </a:solidFill>
              </a:rPr>
              <a:t> 1</a:t>
            </a:r>
            <a:r>
              <a:rPr lang="sk-SK" sz="1200" b="1" baseline="-25000" dirty="0" smtClean="0">
                <a:solidFill>
                  <a:srgbClr val="FF0000"/>
                </a:solidFill>
              </a:rPr>
              <a:t>s</a:t>
            </a:r>
            <a:r>
              <a:rPr lang="sk-SK" sz="1200" dirty="0" smtClean="0">
                <a:solidFill>
                  <a:srgbClr val="FF0000"/>
                </a:solidFill>
              </a:rPr>
              <a:t> = </a:t>
            </a:r>
            <a:r>
              <a:rPr lang="sk-SK" sz="1200" b="1" dirty="0" smtClean="0">
                <a:solidFill>
                  <a:srgbClr val="FF0000"/>
                </a:solidFill>
              </a:rPr>
              <a:t>1</a:t>
            </a:r>
            <a:r>
              <a:rPr lang="sk-SK" sz="1200" b="1" baseline="-25000" dirty="0" smtClean="0">
                <a:solidFill>
                  <a:srgbClr val="FF0000"/>
                </a:solidFill>
              </a:rPr>
              <a:t>o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61" name="Text Box 42"/>
          <p:cNvSpPr txBox="1">
            <a:spLocks noChangeArrowheads="1"/>
          </p:cNvSpPr>
          <p:nvPr/>
        </p:nvSpPr>
        <p:spPr bwMode="auto">
          <a:xfrm>
            <a:off x="1550941" y="3867433"/>
            <a:ext cx="626574" cy="26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solidFill>
                  <a:srgbClr val="0000FF"/>
                </a:solidFill>
              </a:rPr>
              <a:t>2</a:t>
            </a:r>
            <a:r>
              <a:rPr lang="sk-SK" sz="1200" b="1" baseline="-25000" dirty="0" smtClean="0">
                <a:solidFill>
                  <a:srgbClr val="0000FF"/>
                </a:solidFill>
              </a:rPr>
              <a:t>s</a:t>
            </a:r>
            <a:r>
              <a:rPr lang="sk-SK" sz="1200" dirty="0" smtClean="0">
                <a:solidFill>
                  <a:srgbClr val="0000FF"/>
                </a:solidFill>
              </a:rPr>
              <a:t> = </a:t>
            </a:r>
            <a:r>
              <a:rPr lang="sk-SK" sz="1200" b="1" dirty="0" smtClean="0">
                <a:solidFill>
                  <a:srgbClr val="0000FF"/>
                </a:solidFill>
              </a:rPr>
              <a:t>2</a:t>
            </a:r>
            <a:r>
              <a:rPr lang="sk-SK" sz="1200" b="1" baseline="-25000" dirty="0" smtClean="0">
                <a:solidFill>
                  <a:srgbClr val="0000FF"/>
                </a:solidFill>
              </a:rPr>
              <a:t>o</a:t>
            </a:r>
            <a:endParaRPr lang="sk-SK" sz="1200" b="1" dirty="0">
              <a:solidFill>
                <a:srgbClr val="0000FF"/>
              </a:solidFill>
            </a:endParaRPr>
          </a:p>
        </p:txBody>
      </p:sp>
      <p:sp>
        <p:nvSpPr>
          <p:cNvPr id="162" name="Text Box 42"/>
          <p:cNvSpPr txBox="1">
            <a:spLocks noChangeArrowheads="1"/>
          </p:cNvSpPr>
          <p:nvPr/>
        </p:nvSpPr>
        <p:spPr bwMode="auto">
          <a:xfrm>
            <a:off x="3610939" y="3867100"/>
            <a:ext cx="626574" cy="26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solidFill>
                  <a:srgbClr val="0000FF"/>
                </a:solidFill>
              </a:rPr>
              <a:t>3</a:t>
            </a:r>
            <a:r>
              <a:rPr lang="sk-SK" sz="1200" b="1" baseline="-25000" dirty="0" smtClean="0">
                <a:solidFill>
                  <a:srgbClr val="0000FF"/>
                </a:solidFill>
              </a:rPr>
              <a:t>s</a:t>
            </a:r>
            <a:r>
              <a:rPr lang="sk-SK" sz="1200" dirty="0" smtClean="0">
                <a:solidFill>
                  <a:srgbClr val="0000FF"/>
                </a:solidFill>
              </a:rPr>
              <a:t> = </a:t>
            </a:r>
            <a:r>
              <a:rPr lang="sk-SK" sz="1200" b="1" dirty="0" smtClean="0">
                <a:solidFill>
                  <a:srgbClr val="0000FF"/>
                </a:solidFill>
              </a:rPr>
              <a:t>3</a:t>
            </a:r>
            <a:r>
              <a:rPr lang="sk-SK" sz="1200" b="1" baseline="-25000" dirty="0" smtClean="0">
                <a:solidFill>
                  <a:srgbClr val="0000FF"/>
                </a:solidFill>
              </a:rPr>
              <a:t>o</a:t>
            </a:r>
            <a:endParaRPr lang="sk-SK" sz="1200" b="1" dirty="0">
              <a:solidFill>
                <a:srgbClr val="0000FF"/>
              </a:solidFill>
            </a:endParaRPr>
          </a:p>
        </p:txBody>
      </p:sp>
      <p:grpSp>
        <p:nvGrpSpPr>
          <p:cNvPr id="3" name="Skupina 95"/>
          <p:cNvGrpSpPr/>
          <p:nvPr/>
        </p:nvGrpSpPr>
        <p:grpSpPr>
          <a:xfrm rot="19200000">
            <a:off x="4591770" y="2433705"/>
            <a:ext cx="189598" cy="118551"/>
            <a:chOff x="3716568" y="6239568"/>
            <a:chExt cx="197032" cy="123199"/>
          </a:xfrm>
        </p:grpSpPr>
        <p:cxnSp>
          <p:nvCxnSpPr>
            <p:cNvPr id="164" name="Rovná spojnica 163"/>
            <p:cNvCxnSpPr/>
            <p:nvPr/>
          </p:nvCxnSpPr>
          <p:spPr>
            <a:xfrm rot="9833804">
              <a:off x="3716568" y="6288000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>
            <a:xfrm rot="9833804">
              <a:off x="3732316" y="6264968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>
            <a:xfrm rot="9833804">
              <a:off x="3764066" y="6239568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 Box 42"/>
          <p:cNvSpPr txBox="1">
            <a:spLocks noChangeArrowheads="1"/>
          </p:cNvSpPr>
          <p:nvPr/>
        </p:nvSpPr>
        <p:spPr bwMode="auto">
          <a:xfrm>
            <a:off x="7587997" y="4116789"/>
            <a:ext cx="6944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</a:rPr>
              <a:t> 4</a:t>
            </a:r>
            <a:r>
              <a:rPr lang="sk-SK" sz="1200" b="1" baseline="-25000" dirty="0" smtClean="0">
                <a:solidFill>
                  <a:srgbClr val="FF0000"/>
                </a:solidFill>
              </a:rPr>
              <a:t>s</a:t>
            </a:r>
            <a:r>
              <a:rPr lang="sk-SK" sz="1200" dirty="0" smtClean="0">
                <a:solidFill>
                  <a:srgbClr val="FF0000"/>
                </a:solidFill>
              </a:rPr>
              <a:t> = </a:t>
            </a:r>
            <a:r>
              <a:rPr lang="sk-SK" sz="1200" b="1" dirty="0" smtClean="0">
                <a:solidFill>
                  <a:srgbClr val="FF0000"/>
                </a:solidFill>
              </a:rPr>
              <a:t>4</a:t>
            </a:r>
            <a:r>
              <a:rPr lang="sk-SK" sz="1200" b="1" baseline="-25000" dirty="0" smtClean="0">
                <a:solidFill>
                  <a:srgbClr val="FF0000"/>
                </a:solidFill>
              </a:rPr>
              <a:t>o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69" name="Line 7"/>
          <p:cNvSpPr>
            <a:spLocks noChangeShapeType="1"/>
          </p:cNvSpPr>
          <p:nvPr/>
        </p:nvSpPr>
        <p:spPr bwMode="auto">
          <a:xfrm>
            <a:off x="1024900" y="4113175"/>
            <a:ext cx="77235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cxnSp>
        <p:nvCxnSpPr>
          <p:cNvPr id="170" name="Rovná spojnica 169"/>
          <p:cNvCxnSpPr/>
          <p:nvPr/>
        </p:nvCxnSpPr>
        <p:spPr>
          <a:xfrm flipV="1">
            <a:off x="1991696" y="4115496"/>
            <a:ext cx="2646798" cy="174103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grpSp>
        <p:nvGrpSpPr>
          <p:cNvPr id="4" name="Group 44"/>
          <p:cNvGrpSpPr>
            <a:grpSpLocks noChangeAspect="1"/>
          </p:cNvGrpSpPr>
          <p:nvPr/>
        </p:nvGrpSpPr>
        <p:grpSpPr bwMode="auto">
          <a:xfrm rot="15611854">
            <a:off x="2013347" y="5729662"/>
            <a:ext cx="184269" cy="110072"/>
            <a:chOff x="567" y="2750"/>
            <a:chExt cx="226" cy="135"/>
          </a:xfrm>
        </p:grpSpPr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</p:grpSp>
      <p:sp>
        <p:nvSpPr>
          <p:cNvPr id="174" name="Text Box 62"/>
          <p:cNvSpPr txBox="1">
            <a:spLocks noChangeArrowheads="1"/>
          </p:cNvSpPr>
          <p:nvPr/>
        </p:nvSpPr>
        <p:spPr bwMode="auto">
          <a:xfrm>
            <a:off x="4528993" y="3088158"/>
            <a:ext cx="308325" cy="2485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D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cxnSp>
        <p:nvCxnSpPr>
          <p:cNvPr id="175" name="Rovná spojnica 174"/>
          <p:cNvCxnSpPr>
            <a:endCxn id="121" idx="0"/>
          </p:cNvCxnSpPr>
          <p:nvPr/>
        </p:nvCxnSpPr>
        <p:spPr>
          <a:xfrm flipH="1" flipV="1">
            <a:off x="1976098" y="2690027"/>
            <a:ext cx="5798332" cy="14164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cxnSp>
        <p:nvCxnSpPr>
          <p:cNvPr id="176" name="Rovná spojnica 175"/>
          <p:cNvCxnSpPr/>
          <p:nvPr/>
        </p:nvCxnSpPr>
        <p:spPr>
          <a:xfrm flipH="1">
            <a:off x="4153560" y="2682904"/>
            <a:ext cx="662892" cy="14194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sm"/>
            <a:tailEnd type="none" w="sm" len="sm"/>
          </a:ln>
        </p:spPr>
      </p:cxnSp>
      <p:cxnSp>
        <p:nvCxnSpPr>
          <p:cNvPr id="133" name="Rovná spojnica 132"/>
          <p:cNvCxnSpPr/>
          <p:nvPr/>
        </p:nvCxnSpPr>
        <p:spPr>
          <a:xfrm>
            <a:off x="3950820" y="2693219"/>
            <a:ext cx="1179203" cy="58753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oval" w="sm" len="sm"/>
            <a:tailEnd type="oval" w="sm" len="sm"/>
          </a:ln>
        </p:spPr>
      </p:cxnSp>
      <p:sp>
        <p:nvSpPr>
          <p:cNvPr id="178" name="Oval 132"/>
          <p:cNvSpPr>
            <a:spLocks noChangeAspect="1" noChangeArrowheads="1"/>
          </p:cNvSpPr>
          <p:nvPr/>
        </p:nvSpPr>
        <p:spPr bwMode="auto">
          <a:xfrm flipV="1">
            <a:off x="2830447" y="5261552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9" name="Oval 132"/>
          <p:cNvSpPr>
            <a:spLocks noChangeAspect="1" noChangeArrowheads="1"/>
          </p:cNvSpPr>
          <p:nvPr/>
        </p:nvSpPr>
        <p:spPr bwMode="auto">
          <a:xfrm flipV="1">
            <a:off x="4267739" y="431581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2" name="Oval 132"/>
          <p:cNvSpPr>
            <a:spLocks noChangeAspect="1" noChangeArrowheads="1"/>
          </p:cNvSpPr>
          <p:nvPr/>
        </p:nvSpPr>
        <p:spPr bwMode="auto">
          <a:xfrm flipV="1">
            <a:off x="4498881" y="3277510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21" name="Line 11"/>
          <p:cNvSpPr>
            <a:spLocks noChangeShapeType="1"/>
          </p:cNvSpPr>
          <p:nvPr/>
        </p:nvSpPr>
        <p:spPr bwMode="auto">
          <a:xfrm rot="120000">
            <a:off x="1952100" y="2736902"/>
            <a:ext cx="2709443" cy="13279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32" name="Oval 19"/>
          <p:cNvSpPr>
            <a:spLocks noChangeArrowheads="1"/>
          </p:cNvSpPr>
          <p:nvPr/>
        </p:nvSpPr>
        <p:spPr bwMode="auto">
          <a:xfrm rot="120000" flipV="1">
            <a:off x="3934433" y="3252578"/>
            <a:ext cx="51963" cy="519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2" name="Text Box 25"/>
          <p:cNvSpPr txBox="1">
            <a:spLocks noChangeArrowheads="1"/>
          </p:cNvSpPr>
          <p:nvPr/>
        </p:nvSpPr>
        <p:spPr bwMode="auto">
          <a:xfrm>
            <a:off x="3667588" y="3278367"/>
            <a:ext cx="302644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8" name="Text Box 15"/>
          <p:cNvSpPr txBox="1">
            <a:spLocks noChangeArrowheads="1"/>
          </p:cNvSpPr>
          <p:nvPr/>
        </p:nvSpPr>
        <p:spPr bwMode="auto">
          <a:xfrm>
            <a:off x="3290028" y="3450223"/>
            <a:ext cx="308325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77" name="Line 11"/>
          <p:cNvSpPr>
            <a:spLocks noChangeShapeType="1"/>
          </p:cNvSpPr>
          <p:nvPr/>
        </p:nvSpPr>
        <p:spPr bwMode="auto">
          <a:xfrm rot="120000">
            <a:off x="3376300" y="3454638"/>
            <a:ext cx="880399" cy="431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81" name="Oval 132"/>
          <p:cNvSpPr>
            <a:spLocks noChangeAspect="1" noChangeArrowheads="1"/>
          </p:cNvSpPr>
          <p:nvPr/>
        </p:nvSpPr>
        <p:spPr bwMode="auto">
          <a:xfrm flipV="1">
            <a:off x="3877239" y="3135682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4" name="Oval 132"/>
          <p:cNvSpPr>
            <a:spLocks noChangeAspect="1" noChangeArrowheads="1"/>
          </p:cNvSpPr>
          <p:nvPr/>
        </p:nvSpPr>
        <p:spPr bwMode="auto">
          <a:xfrm flipV="1">
            <a:off x="3927246" y="137048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6" name="BlokTextu 75"/>
          <p:cNvSpPr txBox="1"/>
          <p:nvPr/>
        </p:nvSpPr>
        <p:spPr>
          <a:xfrm>
            <a:off x="5040000" y="900000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 </a:t>
            </a:r>
          </a:p>
          <a:p>
            <a:pPr marL="342900" indent="-342900"/>
            <a:r>
              <a:rPr lang="sk-SK" sz="1400" b="1" dirty="0" smtClean="0"/>
              <a:t>1) </a:t>
            </a:r>
            <a:r>
              <a:rPr lang="sk-SK" sz="1400" dirty="0" smtClean="0"/>
              <a:t>Zobrazíme stredový priemet podstavy, t.</a:t>
            </a:r>
            <a:r>
              <a:rPr lang="en-US" sz="1400" dirty="0" smtClean="0"/>
              <a:t> </a:t>
            </a:r>
            <a:r>
              <a:rPr lang="sk-SK" sz="1400" dirty="0" smtClean="0"/>
              <a:t>j. </a:t>
            </a:r>
          </a:p>
          <a:p>
            <a:pPr marL="342900" indent="-342900"/>
            <a:r>
              <a:rPr lang="sk-SK" sz="1400" dirty="0" smtClean="0"/>
              <a:t>štvorec </a:t>
            </a:r>
            <a:r>
              <a:rPr lang="sk-SK" sz="1400" b="1" dirty="0" smtClean="0"/>
              <a:t>ABCD </a:t>
            </a:r>
            <a:r>
              <a:rPr lang="sk-SK" sz="1400" dirty="0" smtClean="0">
                <a:sym typeface="Symbol"/>
              </a:rPr>
              <a:t>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 </a:t>
            </a:r>
            <a:endParaRPr lang="en-US" sz="1400" dirty="0" smtClean="0">
              <a:sym typeface="Symbol"/>
            </a:endParaRPr>
          </a:p>
          <a:p>
            <a:pPr marL="342900" indent="-342900"/>
            <a:r>
              <a:rPr lang="sk-SK" sz="1400" dirty="0" smtClean="0">
                <a:sym typeface="Symbol"/>
              </a:rPr>
              <a:t>Postup pozri </a:t>
            </a:r>
            <a:r>
              <a:rPr lang="en-US" sz="1400" dirty="0" smtClean="0"/>
              <a:t>v </a:t>
            </a:r>
            <a:r>
              <a:rPr lang="sk-SK" sz="1400" dirty="0" smtClean="0"/>
              <a:t>príklad</a:t>
            </a:r>
            <a:r>
              <a:rPr lang="en-US" sz="1400" dirty="0" smtClean="0"/>
              <a:t>e</a:t>
            </a:r>
            <a:r>
              <a:rPr lang="sk-SK" sz="1400" dirty="0" smtClean="0"/>
              <a:t> </a:t>
            </a:r>
            <a:r>
              <a:rPr lang="en-US" sz="1400" dirty="0" smtClean="0"/>
              <a:t>S</a:t>
            </a:r>
            <a:r>
              <a:rPr lang="sk-SK" sz="1400" dirty="0" smtClean="0"/>
              <a:t>10 v kapitole </a:t>
            </a:r>
            <a:r>
              <a:rPr lang="sk-SK" sz="1400" b="1" dirty="0" smtClean="0"/>
              <a:t>S2</a:t>
            </a:r>
            <a:r>
              <a:rPr lang="sk-SK" sz="1400" dirty="0" smtClean="0"/>
              <a:t>.</a:t>
            </a:r>
          </a:p>
        </p:txBody>
      </p:sp>
      <p:sp>
        <p:nvSpPr>
          <p:cNvPr id="78" name="Text Box 130"/>
          <p:cNvSpPr txBox="1">
            <a:spLocks noChangeArrowheads="1"/>
          </p:cNvSpPr>
          <p:nvPr/>
        </p:nvSpPr>
        <p:spPr bwMode="auto">
          <a:xfrm>
            <a:off x="3914124" y="2412886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s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79" name="Zástupný symbol čísla snímky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  <p:sp>
        <p:nvSpPr>
          <p:cNvPr id="77" name="BlokTextu 34"/>
          <p:cNvSpPr txBox="1">
            <a:spLocks noChangeArrowheads="1"/>
          </p:cNvSpPr>
          <p:nvPr/>
        </p:nvSpPr>
        <p:spPr bwMode="auto">
          <a:xfrm>
            <a:off x="539999" y="36000"/>
            <a:ext cx="8532000" cy="738664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Dané sú prvky vnútornej orientácie 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. 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Priamka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Zobrazte stredový priemet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kocky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´B´C´D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´. Štvorec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a úsečka 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je jeho strana.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80" name="Skupina 15"/>
          <p:cNvGrpSpPr>
            <a:grpSpLocks/>
          </p:cNvGrpSpPr>
          <p:nvPr/>
        </p:nvGrpSpPr>
        <p:grpSpPr bwMode="auto">
          <a:xfrm>
            <a:off x="82372" y="6364570"/>
            <a:ext cx="1348082" cy="393700"/>
            <a:chOff x="2699794" y="4497810"/>
            <a:chExt cx="1347057" cy="393091"/>
          </a:xfrm>
        </p:grpSpPr>
        <p:pic>
          <p:nvPicPr>
            <p:cNvPr id="82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Voľná forma 182"/>
          <p:cNvSpPr/>
          <p:nvPr/>
        </p:nvSpPr>
        <p:spPr>
          <a:xfrm>
            <a:off x="3401194" y="3150187"/>
            <a:ext cx="1125822" cy="750548"/>
          </a:xfrm>
          <a:custGeom>
            <a:avLst/>
            <a:gdLst>
              <a:gd name="connsiteX0" fmla="*/ 0 w 1125822"/>
              <a:gd name="connsiteY0" fmla="*/ 290705 h 750548"/>
              <a:gd name="connsiteX1" fmla="*/ 502128 w 1125822"/>
              <a:gd name="connsiteY1" fmla="*/ 0 h 750548"/>
              <a:gd name="connsiteX2" fmla="*/ 1125822 w 1125822"/>
              <a:gd name="connsiteY2" fmla="*/ 158567 h 750548"/>
              <a:gd name="connsiteX3" fmla="*/ 850974 w 1125822"/>
              <a:gd name="connsiteY3" fmla="*/ 750548 h 750548"/>
              <a:gd name="connsiteX4" fmla="*/ 0 w 1125822"/>
              <a:gd name="connsiteY4" fmla="*/ 290705 h 7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822" h="750548">
                <a:moveTo>
                  <a:pt x="0" y="290705"/>
                </a:moveTo>
                <a:lnTo>
                  <a:pt x="502128" y="0"/>
                </a:lnTo>
                <a:lnTo>
                  <a:pt x="1125822" y="158567"/>
                </a:lnTo>
                <a:lnTo>
                  <a:pt x="850974" y="750548"/>
                </a:lnTo>
                <a:lnTo>
                  <a:pt x="0" y="290705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0" name="Rovná spojnica 119"/>
          <p:cNvCxnSpPr/>
          <p:nvPr/>
        </p:nvCxnSpPr>
        <p:spPr>
          <a:xfrm flipV="1">
            <a:off x="1976796" y="1394652"/>
            <a:ext cx="1980182" cy="130254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189" name="Obdĺžnik 188"/>
          <p:cNvSpPr/>
          <p:nvPr/>
        </p:nvSpPr>
        <p:spPr>
          <a:xfrm>
            <a:off x="2563086" y="1844824"/>
            <a:ext cx="586040" cy="58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6" name="Rovná spojnica 95"/>
          <p:cNvCxnSpPr/>
          <p:nvPr/>
        </p:nvCxnSpPr>
        <p:spPr>
          <a:xfrm>
            <a:off x="3958006" y="1140739"/>
            <a:ext cx="0" cy="4087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ovná spojnica 130"/>
          <p:cNvCxnSpPr/>
          <p:nvPr/>
        </p:nvCxnSpPr>
        <p:spPr>
          <a:xfrm flipV="1">
            <a:off x="2085798" y="2685143"/>
            <a:ext cx="2729848" cy="14212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sp>
        <p:nvSpPr>
          <p:cNvPr id="168" name="Text Box 15"/>
          <p:cNvSpPr txBox="1">
            <a:spLocks noChangeArrowheads="1"/>
          </p:cNvSpPr>
          <p:nvPr/>
        </p:nvSpPr>
        <p:spPr bwMode="auto">
          <a:xfrm>
            <a:off x="3003086" y="3281008"/>
            <a:ext cx="308325" cy="2485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cxnSp>
        <p:nvCxnSpPr>
          <p:cNvPr id="126" name="Rovná spojnica 125"/>
          <p:cNvCxnSpPr/>
          <p:nvPr/>
        </p:nvCxnSpPr>
        <p:spPr>
          <a:xfrm>
            <a:off x="2097293" y="4113687"/>
            <a:ext cx="1705916" cy="2593414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Dot"/>
            <a:round/>
            <a:headEnd type="oval" w="sm" len="sm"/>
            <a:tailEnd type="oval" w="sm" len="sm"/>
          </a:ln>
        </p:spPr>
      </p:cxnSp>
      <p:sp>
        <p:nvSpPr>
          <p:cNvPr id="152" name="Text Box 53"/>
          <p:cNvSpPr txBox="1">
            <a:spLocks noChangeArrowheads="1"/>
          </p:cNvSpPr>
          <p:nvPr/>
        </p:nvSpPr>
        <p:spPr bwMode="auto">
          <a:xfrm>
            <a:off x="3931491" y="4089163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o</a:t>
            </a:r>
            <a:endParaRPr lang="sk-SK" sz="1400" b="1" dirty="0"/>
          </a:p>
        </p:txBody>
      </p:sp>
      <p:pic>
        <p:nvPicPr>
          <p:cNvPr id="81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Oval 23"/>
          <p:cNvSpPr>
            <a:spLocks noChangeAspect="1" noChangeArrowheads="1"/>
          </p:cNvSpPr>
          <p:nvPr/>
        </p:nvSpPr>
        <p:spPr bwMode="auto">
          <a:xfrm>
            <a:off x="2786993" y="2109593"/>
            <a:ext cx="2341987" cy="234198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13" name="Rovná spojnica 112"/>
          <p:cNvCxnSpPr/>
          <p:nvPr/>
        </p:nvCxnSpPr>
        <p:spPr>
          <a:xfrm>
            <a:off x="3946682" y="3276454"/>
            <a:ext cx="118747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med" len="med"/>
            <a:tailEnd type="oval" w="sm" len="sm"/>
          </a:ln>
        </p:spPr>
      </p:cxnSp>
      <p:sp>
        <p:nvSpPr>
          <p:cNvPr id="114" name="Oblúk 113"/>
          <p:cNvSpPr/>
          <p:nvPr/>
        </p:nvSpPr>
        <p:spPr>
          <a:xfrm>
            <a:off x="2650560" y="1393223"/>
            <a:ext cx="2621438" cy="2621438"/>
          </a:xfrm>
          <a:prstGeom prst="arc">
            <a:avLst>
              <a:gd name="adj1" fmla="val 16200000"/>
              <a:gd name="adj2" fmla="val 1865600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charset="0"/>
              <a:cs typeface="Arial" charset="0"/>
            </a:endParaRPr>
          </a:p>
        </p:txBody>
      </p:sp>
      <p:cxnSp>
        <p:nvCxnSpPr>
          <p:cNvPr id="122" name="Rovná spojnica 121"/>
          <p:cNvCxnSpPr/>
          <p:nvPr/>
        </p:nvCxnSpPr>
        <p:spPr>
          <a:xfrm>
            <a:off x="3971629" y="1402547"/>
            <a:ext cx="843428" cy="1282219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 type="oval" w="sm" len="sm"/>
            <a:tailEnd type="oval" w="sm" len="sm"/>
          </a:ln>
        </p:spPr>
      </p:cxnSp>
      <p:cxnSp>
        <p:nvCxnSpPr>
          <p:cNvPr id="123" name="Rovná spojnica 122"/>
          <p:cNvCxnSpPr>
            <a:stCxn id="114" idx="0"/>
          </p:cNvCxnSpPr>
          <p:nvPr/>
        </p:nvCxnSpPr>
        <p:spPr>
          <a:xfrm flipH="1">
            <a:off x="2731966" y="1393223"/>
            <a:ext cx="1229315" cy="4370906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24" name="Rovná spojnica 123"/>
          <p:cNvCxnSpPr>
            <a:stCxn id="114" idx="0"/>
          </p:cNvCxnSpPr>
          <p:nvPr/>
        </p:nvCxnSpPr>
        <p:spPr>
          <a:xfrm>
            <a:off x="3961281" y="1393223"/>
            <a:ext cx="373602" cy="331760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25" name="Rovná spojnica 124"/>
          <p:cNvCxnSpPr/>
          <p:nvPr/>
        </p:nvCxnSpPr>
        <p:spPr>
          <a:xfrm>
            <a:off x="4148898" y="4113663"/>
            <a:ext cx="1092839" cy="166138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Dot"/>
            <a:round/>
            <a:headEnd type="oval" w="sm" len="sm"/>
            <a:tailEnd type="oval" w="sm" len="sm"/>
          </a:ln>
        </p:spPr>
      </p:cxnSp>
      <p:cxnSp>
        <p:nvCxnSpPr>
          <p:cNvPr id="128" name="Rovná spojnica 127"/>
          <p:cNvCxnSpPr/>
          <p:nvPr/>
        </p:nvCxnSpPr>
        <p:spPr>
          <a:xfrm flipV="1">
            <a:off x="3844332" y="4136585"/>
            <a:ext cx="3889007" cy="255814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0" name="Rovná spojnica 129"/>
          <p:cNvCxnSpPr/>
          <p:nvPr/>
        </p:nvCxnSpPr>
        <p:spPr>
          <a:xfrm>
            <a:off x="3960774" y="1393574"/>
            <a:ext cx="1388540" cy="4733816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134" name="Text Box 30"/>
          <p:cNvSpPr txBox="1">
            <a:spLocks noChangeArrowheads="1"/>
          </p:cNvSpPr>
          <p:nvPr/>
        </p:nvSpPr>
        <p:spPr bwMode="auto">
          <a:xfrm rot="120000">
            <a:off x="3613056" y="1159792"/>
            <a:ext cx="364345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S</a:t>
            </a:r>
            <a:r>
              <a:rPr lang="sk-SK" sz="1400" b="1" baseline="-25000" dirty="0">
                <a:solidFill>
                  <a:srgbClr val="FF0000"/>
                </a:solidFill>
              </a:rPr>
              <a:t>o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6" name="Text Box 9"/>
          <p:cNvSpPr txBox="1">
            <a:spLocks noChangeArrowheads="1"/>
          </p:cNvSpPr>
          <p:nvPr/>
        </p:nvSpPr>
        <p:spPr bwMode="auto">
          <a:xfrm>
            <a:off x="1008983" y="4101282"/>
            <a:ext cx="355090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37" name="Text Box 10"/>
          <p:cNvSpPr txBox="1">
            <a:spLocks noChangeArrowheads="1"/>
          </p:cNvSpPr>
          <p:nvPr/>
        </p:nvSpPr>
        <p:spPr bwMode="auto">
          <a:xfrm>
            <a:off x="1042813" y="2714453"/>
            <a:ext cx="419876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38" name="Text Box 12"/>
          <p:cNvSpPr txBox="1">
            <a:spLocks noChangeArrowheads="1"/>
          </p:cNvSpPr>
          <p:nvPr/>
        </p:nvSpPr>
        <p:spPr bwMode="auto">
          <a:xfrm>
            <a:off x="4234081" y="3692829"/>
            <a:ext cx="308325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39" name="Text Box 13"/>
          <p:cNvSpPr txBox="1">
            <a:spLocks noChangeArrowheads="1"/>
          </p:cNvSpPr>
          <p:nvPr/>
        </p:nvSpPr>
        <p:spPr bwMode="auto">
          <a:xfrm>
            <a:off x="1542469" y="2395769"/>
            <a:ext cx="534023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0" name="Text Box 14"/>
          <p:cNvSpPr txBox="1">
            <a:spLocks noChangeArrowheads="1"/>
          </p:cNvSpPr>
          <p:nvPr/>
        </p:nvSpPr>
        <p:spPr bwMode="auto">
          <a:xfrm>
            <a:off x="4487693" y="4096881"/>
            <a:ext cx="358175" cy="296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1" name="Text Box 24"/>
          <p:cNvSpPr txBox="1">
            <a:spLocks noChangeArrowheads="1"/>
          </p:cNvSpPr>
          <p:nvPr/>
        </p:nvSpPr>
        <p:spPr bwMode="auto">
          <a:xfrm>
            <a:off x="5007348" y="3631824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143" name="Text Box 27"/>
          <p:cNvSpPr txBox="1">
            <a:spLocks noChangeArrowheads="1"/>
          </p:cNvSpPr>
          <p:nvPr/>
        </p:nvSpPr>
        <p:spPr bwMode="auto">
          <a:xfrm>
            <a:off x="5127042" y="3056922"/>
            <a:ext cx="407536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FF0000"/>
                </a:solidFill>
              </a:rPr>
              <a:t>(</a:t>
            </a:r>
            <a:r>
              <a:rPr lang="sk-SK" sz="1400" b="1" dirty="0">
                <a:solidFill>
                  <a:srgbClr val="FF0000"/>
                </a:solidFill>
              </a:rPr>
              <a:t>S</a:t>
            </a:r>
            <a:r>
              <a:rPr lang="sk-SK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4" name="Text Box 36"/>
          <p:cNvSpPr txBox="1">
            <a:spLocks noChangeArrowheads="1"/>
          </p:cNvSpPr>
          <p:nvPr/>
        </p:nvSpPr>
        <p:spPr bwMode="auto">
          <a:xfrm>
            <a:off x="4759815" y="2395769"/>
            <a:ext cx="11288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BC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  <a:r>
              <a:rPr lang="sk-SK" sz="1400" dirty="0" smtClean="0">
                <a:solidFill>
                  <a:srgbClr val="0000FF"/>
                </a:solidFill>
              </a:rPr>
              <a:t>=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AD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45" name="Arc 37"/>
          <p:cNvSpPr>
            <a:spLocks/>
          </p:cNvSpPr>
          <p:nvPr/>
        </p:nvSpPr>
        <p:spPr bwMode="auto">
          <a:xfrm rot="8865071">
            <a:off x="3499649" y="1533647"/>
            <a:ext cx="738360" cy="738360"/>
          </a:xfrm>
          <a:custGeom>
            <a:avLst/>
            <a:gdLst>
              <a:gd name="T0" fmla="*/ 0 w 21600"/>
              <a:gd name="T1" fmla="*/ 0 h 21600"/>
              <a:gd name="T2" fmla="*/ 38709597 w 21600"/>
              <a:gd name="T3" fmla="*/ 38709597 h 21600"/>
              <a:gd name="T4" fmla="*/ 0 w 21600"/>
              <a:gd name="T5" fmla="*/ 3870959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6" name="Text Box 38"/>
          <p:cNvSpPr txBox="1">
            <a:spLocks noChangeArrowheads="1"/>
          </p:cNvSpPr>
          <p:nvPr/>
        </p:nvSpPr>
        <p:spPr bwMode="auto">
          <a:xfrm>
            <a:off x="3495219" y="1640506"/>
            <a:ext cx="367867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90°</a:t>
            </a:r>
          </a:p>
        </p:txBody>
      </p:sp>
      <p:sp>
        <p:nvSpPr>
          <p:cNvPr id="147" name="Text Box 42"/>
          <p:cNvSpPr txBox="1">
            <a:spLocks noChangeArrowheads="1"/>
          </p:cNvSpPr>
          <p:nvPr/>
        </p:nvSpPr>
        <p:spPr bwMode="auto">
          <a:xfrm>
            <a:off x="1759413" y="5508463"/>
            <a:ext cx="344292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a</a:t>
            </a:r>
            <a:r>
              <a:rPr lang="en-US" sz="1400" b="1" baseline="-25000" dirty="0" err="1">
                <a:solidFill>
                  <a:srgbClr val="FF0000"/>
                </a:solidFill>
              </a:rPr>
              <a:t>o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8" name="Text Box 43"/>
          <p:cNvSpPr txBox="1">
            <a:spLocks noChangeArrowheads="1"/>
          </p:cNvSpPr>
          <p:nvPr/>
        </p:nvSpPr>
        <p:spPr bwMode="auto">
          <a:xfrm>
            <a:off x="2891573" y="1538226"/>
            <a:ext cx="401366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</a:t>
            </a:r>
            <a:r>
              <a:rPr lang="sk-SK" sz="1400" b="1" dirty="0">
                <a:solidFill>
                  <a:srgbClr val="FF0000"/>
                </a:solidFill>
              </a:rPr>
              <a:t>´</a:t>
            </a:r>
            <a:r>
              <a:rPr lang="en-US" sz="1400" b="1" baseline="-25000" dirty="0">
                <a:solidFill>
                  <a:srgbClr val="FF0000"/>
                </a:solidFill>
              </a:rPr>
              <a:t>o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44"/>
          <p:cNvGrpSpPr>
            <a:grpSpLocks noChangeAspect="1"/>
          </p:cNvGrpSpPr>
          <p:nvPr/>
        </p:nvGrpSpPr>
        <p:grpSpPr bwMode="auto">
          <a:xfrm rot="15611854">
            <a:off x="3187182" y="1806789"/>
            <a:ext cx="184269" cy="110072"/>
            <a:chOff x="567" y="2750"/>
            <a:chExt cx="226" cy="135"/>
          </a:xfrm>
        </p:grpSpPr>
        <p:sp>
          <p:nvSpPr>
            <p:cNvPr id="150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  <p:sp>
          <p:nvSpPr>
            <p:cNvPr id="151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</p:grpSp>
      <p:sp>
        <p:nvSpPr>
          <p:cNvPr id="153" name="Text Box 54"/>
          <p:cNvSpPr txBox="1">
            <a:spLocks noChangeArrowheads="1"/>
          </p:cNvSpPr>
          <p:nvPr/>
        </p:nvSpPr>
        <p:spPr bwMode="auto">
          <a:xfrm>
            <a:off x="2489071" y="5026595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baseline="-25000" dirty="0"/>
              <a:t>o</a:t>
            </a:r>
            <a:endParaRPr lang="sk-SK" sz="1400" b="1" dirty="0"/>
          </a:p>
        </p:txBody>
      </p:sp>
      <p:sp>
        <p:nvSpPr>
          <p:cNvPr id="154" name="Text Box 58"/>
          <p:cNvSpPr txBox="1">
            <a:spLocks noChangeArrowheads="1"/>
          </p:cNvSpPr>
          <p:nvPr/>
        </p:nvSpPr>
        <p:spPr bwMode="auto">
          <a:xfrm>
            <a:off x="3436988" y="6530117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C</a:t>
            </a:r>
            <a:r>
              <a:rPr lang="sk-SK" sz="1400" b="1" baseline="-25000" dirty="0" err="1"/>
              <a:t>o</a:t>
            </a:r>
            <a:endParaRPr lang="sk-SK" sz="1400" b="1" dirty="0"/>
          </a:p>
        </p:txBody>
      </p:sp>
      <p:sp>
        <p:nvSpPr>
          <p:cNvPr id="155" name="Text Box 59"/>
          <p:cNvSpPr txBox="1">
            <a:spLocks noChangeArrowheads="1"/>
          </p:cNvSpPr>
          <p:nvPr/>
        </p:nvSpPr>
        <p:spPr bwMode="auto">
          <a:xfrm>
            <a:off x="5234694" y="5758443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D</a:t>
            </a:r>
            <a:r>
              <a:rPr lang="sk-SK" sz="1400" b="1" baseline="-25000" dirty="0"/>
              <a:t>o</a:t>
            </a:r>
            <a:endParaRPr lang="sk-SK" sz="1400" b="1" dirty="0"/>
          </a:p>
        </p:txBody>
      </p:sp>
      <p:sp>
        <p:nvSpPr>
          <p:cNvPr id="156" name="Text Box 65"/>
          <p:cNvSpPr txBox="1">
            <a:spLocks noChangeArrowheads="1"/>
          </p:cNvSpPr>
          <p:nvPr/>
        </p:nvSpPr>
        <p:spPr bwMode="auto">
          <a:xfrm>
            <a:off x="3609527" y="2829284"/>
            <a:ext cx="308325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C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58" name="Text Box 72"/>
          <p:cNvSpPr txBox="1">
            <a:spLocks noChangeArrowheads="1"/>
          </p:cNvSpPr>
          <p:nvPr/>
        </p:nvSpPr>
        <p:spPr bwMode="auto">
          <a:xfrm>
            <a:off x="968680" y="2395769"/>
            <a:ext cx="729923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CD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b="1" dirty="0" smtClean="0">
                <a:solidFill>
                  <a:srgbClr val="CC0000"/>
                </a:solidFill>
              </a:rPr>
              <a:t> </a:t>
            </a:r>
            <a:r>
              <a:rPr lang="sk-SK" sz="1400" dirty="0">
                <a:solidFill>
                  <a:srgbClr val="CC0000"/>
                </a:solidFill>
              </a:rPr>
              <a:t>=</a:t>
            </a:r>
            <a:r>
              <a:rPr lang="sk-SK" sz="1400" b="1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59" name="Text Box 43"/>
          <p:cNvSpPr txBox="1">
            <a:spLocks noChangeArrowheads="1"/>
          </p:cNvSpPr>
          <p:nvPr/>
        </p:nvSpPr>
        <p:spPr bwMode="auto">
          <a:xfrm>
            <a:off x="1996092" y="2728945"/>
            <a:ext cx="338121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3" name="Skupina 95"/>
          <p:cNvGrpSpPr/>
          <p:nvPr/>
        </p:nvGrpSpPr>
        <p:grpSpPr>
          <a:xfrm rot="19200000">
            <a:off x="4591770" y="2433705"/>
            <a:ext cx="189598" cy="118551"/>
            <a:chOff x="3716568" y="6239568"/>
            <a:chExt cx="197032" cy="123199"/>
          </a:xfrm>
        </p:grpSpPr>
        <p:cxnSp>
          <p:nvCxnSpPr>
            <p:cNvPr id="164" name="Rovná spojnica 163"/>
            <p:cNvCxnSpPr/>
            <p:nvPr/>
          </p:nvCxnSpPr>
          <p:spPr>
            <a:xfrm rot="9833804">
              <a:off x="3716568" y="6288000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>
            <a:xfrm rot="9833804">
              <a:off x="3732316" y="6264968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>
            <a:xfrm rot="9833804">
              <a:off x="3764066" y="6239568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 Box 42"/>
          <p:cNvSpPr txBox="1">
            <a:spLocks noChangeArrowheads="1"/>
          </p:cNvSpPr>
          <p:nvPr/>
        </p:nvSpPr>
        <p:spPr bwMode="auto">
          <a:xfrm>
            <a:off x="7587997" y="4116789"/>
            <a:ext cx="668222" cy="26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</a:rPr>
              <a:t> 4</a:t>
            </a:r>
            <a:r>
              <a:rPr lang="sk-SK" sz="1200" b="1" baseline="-25000" dirty="0" smtClean="0">
                <a:solidFill>
                  <a:srgbClr val="FF0000"/>
                </a:solidFill>
              </a:rPr>
              <a:t>s</a:t>
            </a:r>
            <a:r>
              <a:rPr lang="sk-SK" sz="1200" dirty="0" smtClean="0">
                <a:solidFill>
                  <a:srgbClr val="FF0000"/>
                </a:solidFill>
              </a:rPr>
              <a:t> = </a:t>
            </a:r>
            <a:r>
              <a:rPr lang="sk-SK" sz="1200" b="1" dirty="0" smtClean="0">
                <a:solidFill>
                  <a:srgbClr val="FF0000"/>
                </a:solidFill>
              </a:rPr>
              <a:t>4</a:t>
            </a:r>
            <a:r>
              <a:rPr lang="sk-SK" sz="1200" b="1" baseline="-25000" dirty="0" smtClean="0">
                <a:solidFill>
                  <a:srgbClr val="FF0000"/>
                </a:solidFill>
              </a:rPr>
              <a:t>o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69" name="Line 7"/>
          <p:cNvSpPr>
            <a:spLocks noChangeShapeType="1"/>
          </p:cNvSpPr>
          <p:nvPr/>
        </p:nvSpPr>
        <p:spPr bwMode="auto">
          <a:xfrm>
            <a:off x="1024900" y="4113175"/>
            <a:ext cx="77235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cxnSp>
        <p:nvCxnSpPr>
          <p:cNvPr id="170" name="Rovná spojnica 169"/>
          <p:cNvCxnSpPr/>
          <p:nvPr/>
        </p:nvCxnSpPr>
        <p:spPr>
          <a:xfrm flipV="1">
            <a:off x="1991696" y="4115496"/>
            <a:ext cx="2646798" cy="174103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grpSp>
        <p:nvGrpSpPr>
          <p:cNvPr id="4" name="Group 44"/>
          <p:cNvGrpSpPr>
            <a:grpSpLocks noChangeAspect="1"/>
          </p:cNvGrpSpPr>
          <p:nvPr/>
        </p:nvGrpSpPr>
        <p:grpSpPr bwMode="auto">
          <a:xfrm rot="15611854">
            <a:off x="2013347" y="5729662"/>
            <a:ext cx="184269" cy="110072"/>
            <a:chOff x="567" y="2750"/>
            <a:chExt cx="226" cy="135"/>
          </a:xfrm>
        </p:grpSpPr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</p:grpSp>
      <p:sp>
        <p:nvSpPr>
          <p:cNvPr id="174" name="Text Box 62"/>
          <p:cNvSpPr txBox="1">
            <a:spLocks noChangeArrowheads="1"/>
          </p:cNvSpPr>
          <p:nvPr/>
        </p:nvSpPr>
        <p:spPr bwMode="auto">
          <a:xfrm>
            <a:off x="4528993" y="3088158"/>
            <a:ext cx="308325" cy="2485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D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cxnSp>
        <p:nvCxnSpPr>
          <p:cNvPr id="175" name="Rovná spojnica 174"/>
          <p:cNvCxnSpPr>
            <a:endCxn id="121" idx="0"/>
          </p:cNvCxnSpPr>
          <p:nvPr/>
        </p:nvCxnSpPr>
        <p:spPr>
          <a:xfrm flipH="1" flipV="1">
            <a:off x="1976098" y="2690027"/>
            <a:ext cx="5798332" cy="141640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cxnSp>
        <p:nvCxnSpPr>
          <p:cNvPr id="176" name="Rovná spojnica 175"/>
          <p:cNvCxnSpPr/>
          <p:nvPr/>
        </p:nvCxnSpPr>
        <p:spPr>
          <a:xfrm flipH="1">
            <a:off x="4153560" y="2682904"/>
            <a:ext cx="662892" cy="14194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cxnSp>
        <p:nvCxnSpPr>
          <p:cNvPr id="133" name="Rovná spojnica 132"/>
          <p:cNvCxnSpPr/>
          <p:nvPr/>
        </p:nvCxnSpPr>
        <p:spPr>
          <a:xfrm flipH="1" flipV="1">
            <a:off x="3950821" y="2693220"/>
            <a:ext cx="1727879" cy="86090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none" w="med" len="med"/>
            <a:tailEnd type="oval" w="sm" len="sm"/>
          </a:ln>
        </p:spPr>
      </p:cxnSp>
      <p:sp>
        <p:nvSpPr>
          <p:cNvPr id="178" name="Oval 132"/>
          <p:cNvSpPr>
            <a:spLocks noChangeAspect="1" noChangeArrowheads="1"/>
          </p:cNvSpPr>
          <p:nvPr/>
        </p:nvSpPr>
        <p:spPr bwMode="auto">
          <a:xfrm flipV="1">
            <a:off x="2830447" y="5261552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9" name="Oval 132"/>
          <p:cNvSpPr>
            <a:spLocks noChangeAspect="1" noChangeArrowheads="1"/>
          </p:cNvSpPr>
          <p:nvPr/>
        </p:nvSpPr>
        <p:spPr bwMode="auto">
          <a:xfrm flipV="1">
            <a:off x="4267739" y="431581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2" name="Oval 132"/>
          <p:cNvSpPr>
            <a:spLocks noChangeAspect="1" noChangeArrowheads="1"/>
          </p:cNvSpPr>
          <p:nvPr/>
        </p:nvSpPr>
        <p:spPr bwMode="auto">
          <a:xfrm flipV="1">
            <a:off x="4498881" y="3277510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32" name="Oval 19"/>
          <p:cNvSpPr>
            <a:spLocks noChangeArrowheads="1"/>
          </p:cNvSpPr>
          <p:nvPr/>
        </p:nvSpPr>
        <p:spPr bwMode="auto">
          <a:xfrm rot="120000" flipV="1">
            <a:off x="3934433" y="3252578"/>
            <a:ext cx="51963" cy="519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2" name="Text Box 25"/>
          <p:cNvSpPr txBox="1">
            <a:spLocks noChangeArrowheads="1"/>
          </p:cNvSpPr>
          <p:nvPr/>
        </p:nvSpPr>
        <p:spPr bwMode="auto">
          <a:xfrm>
            <a:off x="3667588" y="3278367"/>
            <a:ext cx="302644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81" name="Oval 132"/>
          <p:cNvSpPr>
            <a:spLocks noChangeAspect="1" noChangeArrowheads="1"/>
          </p:cNvSpPr>
          <p:nvPr/>
        </p:nvSpPr>
        <p:spPr bwMode="auto">
          <a:xfrm flipV="1">
            <a:off x="3877239" y="3135682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4" name="Oval 132"/>
          <p:cNvSpPr>
            <a:spLocks noChangeAspect="1" noChangeArrowheads="1"/>
          </p:cNvSpPr>
          <p:nvPr/>
        </p:nvSpPr>
        <p:spPr bwMode="auto">
          <a:xfrm flipV="1">
            <a:off x="3927246" y="137048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6" name="BlokTextu 75"/>
          <p:cNvSpPr txBox="1"/>
          <p:nvPr/>
        </p:nvSpPr>
        <p:spPr>
          <a:xfrm>
            <a:off x="5040000" y="900000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 </a:t>
            </a:r>
          </a:p>
          <a:p>
            <a:r>
              <a:rPr lang="sk-SK" sz="1400" b="1" dirty="0" smtClean="0"/>
              <a:t>2) </a:t>
            </a:r>
            <a:r>
              <a:rPr lang="sk-SK" sz="1400" dirty="0" smtClean="0"/>
              <a:t>Zobrazíme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k</a:t>
            </a:r>
            <a:r>
              <a:rPr lang="sk-SK" sz="1400" b="1" baseline="-25000" dirty="0" err="1" smtClean="0"/>
              <a:t>s</a:t>
            </a:r>
            <a:r>
              <a:rPr lang="en-US" sz="1400" b="1" baseline="-25000" dirty="0" smtClean="0"/>
              <a:t>  </a:t>
            </a:r>
            <a:r>
              <a:rPr lang="sk-SK" sz="1400" dirty="0" smtClean="0"/>
              <a:t>kolmíc na rovinu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Zobrazíme bod </a:t>
            </a:r>
            <a:r>
              <a:rPr lang="sk-SK" sz="1400" b="1" dirty="0" err="1" smtClean="0">
                <a:sym typeface="Symbol"/>
              </a:rPr>
              <a:t>B´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  <a:endParaRPr lang="en-US" sz="1400" dirty="0" smtClean="0">
              <a:sym typeface="Symbol"/>
            </a:endParaRPr>
          </a:p>
          <a:p>
            <a:r>
              <a:rPr lang="en-US" sz="1400" dirty="0" err="1" smtClean="0">
                <a:sym typeface="Symbol"/>
              </a:rPr>
              <a:t>Postup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pozri</a:t>
            </a:r>
            <a:r>
              <a:rPr lang="en-US" sz="1400" dirty="0" smtClean="0">
                <a:sym typeface="Symbol"/>
              </a:rPr>
              <a:t> v pr</a:t>
            </a:r>
            <a:r>
              <a:rPr lang="sk-SK" sz="1400" dirty="0" smtClean="0">
                <a:sym typeface="Symbol"/>
              </a:rPr>
              <a:t>í</a:t>
            </a:r>
            <a:r>
              <a:rPr lang="en-US" sz="1400" dirty="0" err="1" smtClean="0">
                <a:sym typeface="Symbol"/>
              </a:rPr>
              <a:t>klade</a:t>
            </a:r>
            <a:r>
              <a:rPr lang="en-US" sz="1400" dirty="0" smtClean="0">
                <a:sym typeface="Symbol"/>
              </a:rPr>
              <a:t> S</a:t>
            </a:r>
            <a:r>
              <a:rPr lang="sk-SK" sz="1400" dirty="0" smtClean="0">
                <a:sym typeface="Symbol"/>
              </a:rPr>
              <a:t>19a </a:t>
            </a:r>
            <a:r>
              <a:rPr lang="sk-SK" sz="1400" dirty="0" smtClean="0"/>
              <a:t>v kapitole </a:t>
            </a:r>
            <a:r>
              <a:rPr lang="sk-SK" sz="1400" b="1" dirty="0" smtClean="0"/>
              <a:t>S2</a:t>
            </a:r>
            <a:r>
              <a:rPr lang="sk-SK" sz="1400" dirty="0" smtClean="0"/>
              <a:t>.</a:t>
            </a:r>
            <a:endParaRPr lang="sk-SK" sz="1400" b="1" dirty="0"/>
          </a:p>
        </p:txBody>
      </p:sp>
      <p:sp>
        <p:nvSpPr>
          <p:cNvPr id="79" name="Text Box 124"/>
          <p:cNvSpPr txBox="1">
            <a:spLocks noChangeArrowheads="1"/>
          </p:cNvSpPr>
          <p:nvPr/>
        </p:nvSpPr>
        <p:spPr bwMode="auto">
          <a:xfrm>
            <a:off x="5522106" y="3187010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s´</a:t>
            </a:r>
            <a:r>
              <a:rPr lang="sk-SK" sz="1400" dirty="0"/>
              <a:t>)</a:t>
            </a:r>
          </a:p>
        </p:txBody>
      </p:sp>
      <p:sp>
        <p:nvSpPr>
          <p:cNvPr id="80" name="Text Box 125"/>
          <p:cNvSpPr txBox="1">
            <a:spLocks noChangeArrowheads="1"/>
          </p:cNvSpPr>
          <p:nvPr/>
        </p:nvSpPr>
        <p:spPr bwMode="auto">
          <a:xfrm>
            <a:off x="5330352" y="2811419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009900"/>
                </a:solidFill>
              </a:rPr>
              <a:t>(</a:t>
            </a:r>
            <a:r>
              <a:rPr lang="sk-SK" sz="1400" b="1" dirty="0">
                <a:solidFill>
                  <a:srgbClr val="009900"/>
                </a:solidFill>
              </a:rPr>
              <a:t>k´</a:t>
            </a:r>
            <a:r>
              <a:rPr lang="sk-SK" sz="1400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83" name="Text Box 134"/>
          <p:cNvSpPr txBox="1">
            <a:spLocks noChangeArrowheads="1"/>
          </p:cNvSpPr>
          <p:nvPr/>
        </p:nvSpPr>
        <p:spPr bwMode="auto">
          <a:xfrm>
            <a:off x="3894386" y="2686677"/>
            <a:ext cx="362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</a:t>
            </a:r>
            <a:r>
              <a:rPr lang="sk-SK" sz="1400" b="1" baseline="30000" dirty="0">
                <a:sym typeface="Symbol" pitchFamily="18" charset="2"/>
              </a:rPr>
              <a:t>k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84" name="Text Box 144"/>
          <p:cNvSpPr txBox="1">
            <a:spLocks noChangeArrowheads="1"/>
          </p:cNvSpPr>
          <p:nvPr/>
        </p:nvSpPr>
        <p:spPr bwMode="auto">
          <a:xfrm>
            <a:off x="3948816" y="5494045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009900"/>
                </a:solidFill>
              </a:rPr>
              <a:t>U</a:t>
            </a:r>
            <a:r>
              <a:rPr lang="sk-SK" sz="1400" b="1" baseline="30000" dirty="0" err="1">
                <a:solidFill>
                  <a:srgbClr val="009900"/>
                </a:solidFill>
              </a:rPr>
              <a:t>k</a:t>
            </a:r>
            <a:r>
              <a:rPr lang="sk-SK" sz="1400" b="1" baseline="-25000" dirty="0" err="1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cxnSp>
        <p:nvCxnSpPr>
          <p:cNvPr id="92" name="Rovná spojnica 91"/>
          <p:cNvCxnSpPr/>
          <p:nvPr/>
        </p:nvCxnSpPr>
        <p:spPr>
          <a:xfrm flipH="1" flipV="1">
            <a:off x="2915338" y="1633994"/>
            <a:ext cx="1037537" cy="4023856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Line 11"/>
          <p:cNvSpPr>
            <a:spLocks noChangeShapeType="1"/>
          </p:cNvSpPr>
          <p:nvPr/>
        </p:nvSpPr>
        <p:spPr bwMode="auto">
          <a:xfrm rot="120000">
            <a:off x="1952100" y="2736902"/>
            <a:ext cx="2709443" cy="132795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2985072" y="3740904"/>
            <a:ext cx="35137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s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05" name="Text Box 93"/>
          <p:cNvSpPr txBox="1">
            <a:spLocks noChangeArrowheads="1"/>
          </p:cNvSpPr>
          <p:nvPr/>
        </p:nvSpPr>
        <p:spPr bwMode="auto">
          <a:xfrm>
            <a:off x="3967539" y="5953805"/>
            <a:ext cx="44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FF"/>
                </a:solidFill>
              </a:rPr>
              <a:t>u</a:t>
            </a:r>
            <a:r>
              <a:rPr lang="sk-SK" sz="1400" b="1" baseline="30000" dirty="0" err="1">
                <a:solidFill>
                  <a:srgbClr val="FF00FF"/>
                </a:solidFill>
                <a:sym typeface="Symbol" pitchFamily="18" charset="2"/>
              </a:rPr>
              <a:t></a:t>
            </a:r>
            <a:r>
              <a:rPr lang="sk-SK" sz="1400" b="1" baseline="-25000" dirty="0" err="1">
                <a:solidFill>
                  <a:srgbClr val="FF00FF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FF00FF"/>
              </a:solidFill>
              <a:sym typeface="Symbol" pitchFamily="18" charset="2"/>
            </a:endParaRPr>
          </a:p>
        </p:txBody>
      </p:sp>
      <p:sp>
        <p:nvSpPr>
          <p:cNvPr id="106" name="Text Box 94"/>
          <p:cNvSpPr txBox="1">
            <a:spLocks noChangeArrowheads="1"/>
          </p:cNvSpPr>
          <p:nvPr/>
        </p:nvSpPr>
        <p:spPr bwMode="auto">
          <a:xfrm>
            <a:off x="2875084" y="6154343"/>
            <a:ext cx="375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FF"/>
                </a:solidFill>
              </a:rPr>
              <a:t>p</a:t>
            </a:r>
            <a:r>
              <a:rPr lang="sk-SK" sz="1400" b="1" baseline="30000" dirty="0">
                <a:solidFill>
                  <a:srgbClr val="FF00FF"/>
                </a:solidFill>
                <a:sym typeface="Symbol" pitchFamily="18" charset="2"/>
              </a:rPr>
              <a:t></a:t>
            </a:r>
            <a:endParaRPr lang="sk-SK" sz="1400" b="1" dirty="0">
              <a:solidFill>
                <a:srgbClr val="FF00FF"/>
              </a:solidFill>
              <a:sym typeface="Symbol" pitchFamily="18" charset="2"/>
            </a:endParaRPr>
          </a:p>
        </p:txBody>
      </p:sp>
      <p:grpSp>
        <p:nvGrpSpPr>
          <p:cNvPr id="5" name="Group 44"/>
          <p:cNvGrpSpPr>
            <a:grpSpLocks noChangeAspect="1"/>
          </p:cNvGrpSpPr>
          <p:nvPr/>
        </p:nvGrpSpPr>
        <p:grpSpPr bwMode="auto">
          <a:xfrm rot="12780000" flipH="1" flipV="1">
            <a:off x="2757143" y="6152011"/>
            <a:ext cx="191494" cy="114388"/>
            <a:chOff x="567" y="2750"/>
            <a:chExt cx="226" cy="135"/>
          </a:xfrm>
        </p:grpSpPr>
        <p:sp>
          <p:nvSpPr>
            <p:cNvPr id="108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  <p:sp>
          <p:nvSpPr>
            <p:cNvPr id="110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</p:grpSp>
      <p:grpSp>
        <p:nvGrpSpPr>
          <p:cNvPr id="6" name="Group 44"/>
          <p:cNvGrpSpPr>
            <a:grpSpLocks noChangeAspect="1"/>
          </p:cNvGrpSpPr>
          <p:nvPr/>
        </p:nvGrpSpPr>
        <p:grpSpPr bwMode="auto">
          <a:xfrm rot="12780000" flipH="1" flipV="1">
            <a:off x="3859854" y="6119368"/>
            <a:ext cx="191494" cy="114388"/>
            <a:chOff x="567" y="2750"/>
            <a:chExt cx="226" cy="135"/>
          </a:xfrm>
        </p:grpSpPr>
        <p:sp>
          <p:nvSpPr>
            <p:cNvPr id="116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  <p:sp>
          <p:nvSpPr>
            <p:cNvPr id="117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</p:grpSp>
      <p:cxnSp>
        <p:nvCxnSpPr>
          <p:cNvPr id="112" name="Rovná spojnica 111"/>
          <p:cNvCxnSpPr/>
          <p:nvPr/>
        </p:nvCxnSpPr>
        <p:spPr>
          <a:xfrm>
            <a:off x="3958006" y="1140739"/>
            <a:ext cx="0" cy="531449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 Box 130"/>
          <p:cNvSpPr txBox="1">
            <a:spLocks noChangeArrowheads="1"/>
          </p:cNvSpPr>
          <p:nvPr/>
        </p:nvSpPr>
        <p:spPr bwMode="auto">
          <a:xfrm>
            <a:off x="3914124" y="2412886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s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3" name="Text Box 149"/>
          <p:cNvSpPr txBox="1">
            <a:spLocks noChangeArrowheads="1"/>
          </p:cNvSpPr>
          <p:nvPr/>
        </p:nvSpPr>
        <p:spPr bwMode="auto">
          <a:xfrm>
            <a:off x="2533330" y="407287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baseline="30000" dirty="0"/>
              <a:t>s</a:t>
            </a:r>
            <a:endParaRPr lang="sk-SK" sz="1400" b="1" dirty="0"/>
          </a:p>
        </p:txBody>
      </p:sp>
      <p:sp>
        <p:nvSpPr>
          <p:cNvPr id="99" name="Oblúk 98"/>
          <p:cNvSpPr/>
          <p:nvPr/>
        </p:nvSpPr>
        <p:spPr>
          <a:xfrm>
            <a:off x="1335404" y="3004455"/>
            <a:ext cx="5252820" cy="5252820"/>
          </a:xfrm>
          <a:prstGeom prst="arc">
            <a:avLst>
              <a:gd name="adj1" fmla="val 16200000"/>
              <a:gd name="adj2" fmla="val 17794162"/>
            </a:avLst>
          </a:prstGeom>
          <a:noFill/>
          <a:ln w="19050">
            <a:solidFill>
              <a:schemeClr val="tx1"/>
            </a:solidFill>
            <a:prstDash val="dashDot"/>
            <a:round/>
            <a:headEnd type="arrow"/>
            <a:tailEnd type="none"/>
          </a:ln>
        </p:spPr>
        <p:txBody>
          <a:bodyPr wrap="none" anchor="ctr"/>
          <a:lstStyle/>
          <a:p>
            <a:endParaRPr lang="sk-SK" sz="1400" b="1">
              <a:latin typeface="Arial" charset="0"/>
              <a:cs typeface="Arial" charset="0"/>
            </a:endParaRPr>
          </a:p>
        </p:txBody>
      </p:sp>
      <p:sp>
        <p:nvSpPr>
          <p:cNvPr id="163" name="Text Box 139"/>
          <p:cNvSpPr txBox="1">
            <a:spLocks noChangeArrowheads="1"/>
          </p:cNvSpPr>
          <p:nvPr/>
        </p:nvSpPr>
        <p:spPr bwMode="auto">
          <a:xfrm>
            <a:off x="2546016" y="3758488"/>
            <a:ext cx="37382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FF"/>
                </a:solidFill>
                <a:sym typeface="Symbol" pitchFamily="18" charset="2"/>
              </a:rPr>
              <a:t>B</a:t>
            </a:r>
            <a:r>
              <a:rPr lang="sk-SK" sz="1400" b="1" baseline="30000" dirty="0" smtClean="0">
                <a:solidFill>
                  <a:srgbClr val="FF00FF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FF00FF"/>
              </a:solidFill>
              <a:sym typeface="Symbol" pitchFamily="18" charset="2"/>
            </a:endParaRPr>
          </a:p>
        </p:txBody>
      </p:sp>
      <p:cxnSp>
        <p:nvCxnSpPr>
          <p:cNvPr id="104" name="Rovná spojnica 103"/>
          <p:cNvCxnSpPr/>
          <p:nvPr/>
        </p:nvCxnSpPr>
        <p:spPr>
          <a:xfrm>
            <a:off x="2857291" y="1502229"/>
            <a:ext cx="0" cy="5040085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ovná spojnica 106"/>
          <p:cNvCxnSpPr/>
          <p:nvPr/>
        </p:nvCxnSpPr>
        <p:spPr>
          <a:xfrm flipV="1">
            <a:off x="2851497" y="3004455"/>
            <a:ext cx="1106827" cy="822283"/>
          </a:xfrm>
          <a:prstGeom prst="line">
            <a:avLst/>
          </a:prstGeom>
          <a:ln w="19050">
            <a:solidFill>
              <a:srgbClr val="FF00FF"/>
            </a:solidFill>
            <a:prstDash val="sysDash"/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AutoShape 98"/>
          <p:cNvSpPr>
            <a:spLocks/>
          </p:cNvSpPr>
          <p:nvPr/>
        </p:nvSpPr>
        <p:spPr bwMode="auto">
          <a:xfrm rot="-7440000">
            <a:off x="4476502" y="5449400"/>
            <a:ext cx="142875" cy="1701367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0" name="Text Box 140"/>
          <p:cNvSpPr txBox="1">
            <a:spLocks noChangeArrowheads="1"/>
          </p:cNvSpPr>
          <p:nvPr/>
        </p:nvSpPr>
        <p:spPr bwMode="auto">
          <a:xfrm>
            <a:off x="4550632" y="626780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FF"/>
                </a:solidFill>
              </a:rPr>
              <a:t>v</a:t>
            </a:r>
            <a:endParaRPr lang="sk-SK" sz="1400" b="1" dirty="0">
              <a:solidFill>
                <a:srgbClr val="FF00FF"/>
              </a:solidFill>
            </a:endParaRPr>
          </a:p>
        </p:txBody>
      </p:sp>
      <p:sp>
        <p:nvSpPr>
          <p:cNvPr id="185" name="AutoShape 98"/>
          <p:cNvSpPr>
            <a:spLocks/>
          </p:cNvSpPr>
          <p:nvPr/>
        </p:nvSpPr>
        <p:spPr bwMode="auto">
          <a:xfrm>
            <a:off x="2703057" y="2121732"/>
            <a:ext cx="142875" cy="1701367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6" name="Text Box 140"/>
          <p:cNvSpPr txBox="1">
            <a:spLocks noChangeArrowheads="1"/>
          </p:cNvSpPr>
          <p:nvPr/>
        </p:nvSpPr>
        <p:spPr bwMode="auto">
          <a:xfrm>
            <a:off x="2461212" y="275198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FF"/>
                </a:solidFill>
              </a:rPr>
              <a:t>v</a:t>
            </a:r>
            <a:endParaRPr lang="sk-SK" sz="1400" b="1" dirty="0">
              <a:solidFill>
                <a:srgbClr val="FF00FF"/>
              </a:solidFill>
            </a:endParaRPr>
          </a:p>
        </p:txBody>
      </p:sp>
      <p:sp>
        <p:nvSpPr>
          <p:cNvPr id="187" name="Oval 132"/>
          <p:cNvSpPr>
            <a:spLocks noChangeAspect="1" noChangeArrowheads="1"/>
          </p:cNvSpPr>
          <p:nvPr/>
        </p:nvSpPr>
        <p:spPr bwMode="auto">
          <a:xfrm flipV="1">
            <a:off x="2832747" y="2089786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8" name="Text Box 139"/>
          <p:cNvSpPr txBox="1">
            <a:spLocks noChangeArrowheads="1"/>
          </p:cNvSpPr>
          <p:nvPr/>
        </p:nvSpPr>
        <p:spPr bwMode="auto">
          <a:xfrm>
            <a:off x="2432450" y="1876018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FF"/>
                </a:solidFill>
                <a:sym typeface="Symbol" pitchFamily="18" charset="2"/>
              </a:rPr>
              <a:t>B´</a:t>
            </a:r>
            <a:r>
              <a:rPr lang="sk-SK" sz="1400" b="1" baseline="30000" dirty="0" smtClean="0">
                <a:solidFill>
                  <a:srgbClr val="FF00FF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FF00FF"/>
              </a:solidFill>
              <a:sym typeface="Symbol" pitchFamily="18" charset="2"/>
            </a:endParaRPr>
          </a:p>
        </p:txBody>
      </p:sp>
      <p:sp>
        <p:nvSpPr>
          <p:cNvPr id="190" name="Oval 132"/>
          <p:cNvSpPr>
            <a:spLocks noChangeAspect="1" noChangeArrowheads="1"/>
          </p:cNvSpPr>
          <p:nvPr/>
        </p:nvSpPr>
        <p:spPr bwMode="auto">
          <a:xfrm flipV="1">
            <a:off x="2836697" y="380035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192" name="Rovná spojnica 191"/>
          <p:cNvCxnSpPr/>
          <p:nvPr/>
        </p:nvCxnSpPr>
        <p:spPr>
          <a:xfrm flipH="1" flipV="1">
            <a:off x="2859996" y="2114093"/>
            <a:ext cx="1098328" cy="890362"/>
          </a:xfrm>
          <a:prstGeom prst="line">
            <a:avLst/>
          </a:prstGeom>
          <a:ln w="19050">
            <a:solidFill>
              <a:srgbClr val="FF00FF"/>
            </a:solidFill>
            <a:prstDash val="sysDash"/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32"/>
          <p:cNvSpPr>
            <a:spLocks noChangeAspect="1" noChangeArrowheads="1"/>
          </p:cNvSpPr>
          <p:nvPr/>
        </p:nvSpPr>
        <p:spPr bwMode="auto">
          <a:xfrm flipV="1">
            <a:off x="3063203" y="2279176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5" name="Text Box 15"/>
          <p:cNvSpPr txBox="1">
            <a:spLocks noChangeArrowheads="1"/>
          </p:cNvSpPr>
          <p:nvPr/>
        </p:nvSpPr>
        <p:spPr bwMode="auto">
          <a:xfrm>
            <a:off x="2777717" y="2206328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B´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77" name="Line 11"/>
          <p:cNvSpPr>
            <a:spLocks noChangeShapeType="1"/>
          </p:cNvSpPr>
          <p:nvPr/>
        </p:nvSpPr>
        <p:spPr bwMode="auto">
          <a:xfrm rot="120000">
            <a:off x="3376300" y="3454638"/>
            <a:ext cx="880399" cy="431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>
            <a:off x="1160556" y="2693629"/>
            <a:ext cx="4942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cxnSp>
        <p:nvCxnSpPr>
          <p:cNvPr id="98" name="Rovná spojnica 97"/>
          <p:cNvCxnSpPr/>
          <p:nvPr/>
        </p:nvCxnSpPr>
        <p:spPr>
          <a:xfrm flipV="1">
            <a:off x="2855703" y="2691517"/>
            <a:ext cx="1101256" cy="1431234"/>
          </a:xfrm>
          <a:prstGeom prst="line">
            <a:avLst/>
          </a:prstGeom>
          <a:ln w="1905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ovná spojnica 84"/>
          <p:cNvCxnSpPr/>
          <p:nvPr/>
        </p:nvCxnSpPr>
        <p:spPr>
          <a:xfrm flipH="1">
            <a:off x="3955142" y="2892977"/>
            <a:ext cx="1375215" cy="2760111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round/>
            <a:headEnd type="none" w="med" len="med"/>
            <a:tailEnd type="oval" w="med" len="med"/>
          </a:ln>
        </p:spPr>
      </p:cxnSp>
      <p:sp>
        <p:nvSpPr>
          <p:cNvPr id="103" name="BlokTextu 102"/>
          <p:cNvSpPr txBox="1"/>
          <p:nvPr/>
        </p:nvSpPr>
        <p:spPr>
          <a:xfrm>
            <a:off x="5786446" y="5715016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0033CC"/>
                </a:solidFill>
              </a:rPr>
              <a:t>Poznámka: </a:t>
            </a:r>
            <a:r>
              <a:rPr lang="sk-SK" sz="1200" b="1" dirty="0" err="1" smtClean="0"/>
              <a:t>P</a:t>
            </a:r>
            <a:r>
              <a:rPr lang="sk-SK" sz="1200" b="1" baseline="30000" dirty="0" err="1" smtClean="0"/>
              <a:t>s</a:t>
            </a:r>
            <a:r>
              <a:rPr lang="sk-SK" sz="1200" dirty="0" smtClean="0"/>
              <a:t> </a:t>
            </a:r>
            <a:r>
              <a:rPr lang="sk-SK" sz="1200" dirty="0" smtClean="0">
                <a:sym typeface="Symbol"/>
              </a:rPr>
              <a:t></a:t>
            </a:r>
            <a:r>
              <a:rPr lang="sk-SK" sz="1200" b="1" dirty="0" smtClean="0">
                <a:sym typeface="Symbol"/>
              </a:rPr>
              <a:t> s </a:t>
            </a:r>
            <a:r>
              <a:rPr lang="sk-SK" sz="1200" dirty="0" smtClean="0">
                <a:sym typeface="Symbol"/>
              </a:rPr>
              <a:t>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P</a:t>
            </a:r>
            <a:r>
              <a:rPr lang="sk-SK" sz="1200" b="1" baseline="30000" dirty="0" err="1" smtClean="0"/>
              <a:t>s</a:t>
            </a:r>
            <a:r>
              <a:rPr lang="sk-SK" sz="1200" dirty="0" smtClean="0"/>
              <a:t> </a:t>
            </a:r>
            <a:r>
              <a:rPr lang="sk-SK" sz="1200" dirty="0" smtClean="0">
                <a:sym typeface="Symbol"/>
              </a:rPr>
              <a:t> </a:t>
            </a:r>
            <a:r>
              <a:rPr lang="sk-SK" sz="1200" b="1" dirty="0" smtClean="0"/>
              <a:t>p</a:t>
            </a:r>
            <a:r>
              <a:rPr lang="sk-SK" sz="1200" b="1" baseline="30000" dirty="0" smtClean="0">
                <a:sym typeface="Symbol"/>
              </a:rPr>
              <a:t> </a:t>
            </a:r>
            <a:r>
              <a:rPr lang="sk-SK" sz="1200" dirty="0" smtClean="0">
                <a:sym typeface="Symbol"/>
              </a:rPr>
              <a:t>.</a:t>
            </a:r>
          </a:p>
          <a:p>
            <a:r>
              <a:rPr lang="sk-SK" sz="1200" dirty="0" smtClean="0"/>
              <a:t>Stopa </a:t>
            </a:r>
            <a:r>
              <a:rPr lang="sk-SK" sz="1200" b="1" dirty="0" smtClean="0"/>
              <a:t>p</a:t>
            </a:r>
            <a:r>
              <a:rPr lang="sk-SK" sz="1200" b="1" baseline="30000" dirty="0" smtClean="0">
                <a:sym typeface="Symbol"/>
              </a:rPr>
              <a:t>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je totožná s priamkou </a:t>
            </a:r>
            <a:r>
              <a:rPr lang="sk-SK" sz="1200" b="1" dirty="0" smtClean="0">
                <a:sym typeface="Symbol"/>
              </a:rPr>
              <a:t>s</a:t>
            </a:r>
            <a:r>
              <a:rPr lang="sk-SK" sz="1200" b="1" baseline="-25000" dirty="0" smtClean="0">
                <a:sym typeface="Symbol"/>
              </a:rPr>
              <a:t>o</a:t>
            </a:r>
            <a:r>
              <a:rPr lang="sk-SK" sz="1200" dirty="0" smtClean="0">
                <a:sym typeface="Symbol"/>
              </a:rPr>
              <a:t>, </a:t>
            </a:r>
          </a:p>
          <a:p>
            <a:r>
              <a:rPr lang="sk-SK" sz="1200" dirty="0" smtClean="0">
                <a:sym typeface="Symbol"/>
              </a:rPr>
              <a:t>preto platí: </a:t>
            </a:r>
            <a:r>
              <a:rPr lang="sk-SK" sz="1200" b="1" dirty="0" smtClean="0">
                <a:sym typeface="Symbol"/>
              </a:rPr>
              <a:t>B</a:t>
            </a:r>
            <a:r>
              <a:rPr lang="sk-SK" sz="1200" b="1" baseline="-25000" dirty="0" smtClean="0">
                <a:sym typeface="Symbol"/>
              </a:rPr>
              <a:t>o</a:t>
            </a:r>
            <a:r>
              <a:rPr lang="sk-SK" sz="1200" dirty="0" smtClean="0">
                <a:sym typeface="Symbol"/>
              </a:rPr>
              <a:t> 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b="1" dirty="0" smtClean="0"/>
              <a:t>p</a:t>
            </a:r>
            <a:r>
              <a:rPr lang="sk-SK" sz="1200" b="1" baseline="30000" dirty="0" smtClean="0">
                <a:sym typeface="Symbol"/>
              </a:rPr>
              <a:t></a:t>
            </a:r>
            <a:r>
              <a:rPr lang="sk-SK" sz="1200" dirty="0" smtClean="0">
                <a:sym typeface="Symbol"/>
              </a:rPr>
              <a:t>.</a:t>
            </a:r>
          </a:p>
          <a:p>
            <a:r>
              <a:rPr lang="sk-SK" sz="1200" dirty="0" smtClean="0">
                <a:sym typeface="Symbol"/>
              </a:rPr>
              <a:t>Túto vlastnosť môžeme použiť pri kontrole presnosti rysovania.</a:t>
            </a:r>
            <a:endParaRPr lang="sk-SK" sz="1200" dirty="0">
              <a:solidFill>
                <a:srgbClr val="0033CC"/>
              </a:solidFill>
            </a:endParaRPr>
          </a:p>
        </p:txBody>
      </p:sp>
      <p:sp>
        <p:nvSpPr>
          <p:cNvPr id="115" name="Text Box 43"/>
          <p:cNvSpPr txBox="1">
            <a:spLocks noChangeArrowheads="1"/>
          </p:cNvSpPr>
          <p:nvPr/>
        </p:nvSpPr>
        <p:spPr bwMode="auto">
          <a:xfrm>
            <a:off x="3137472" y="6160464"/>
            <a:ext cx="511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=</a:t>
            </a:r>
            <a:r>
              <a:rPr lang="sk-SK" sz="1400" b="1" dirty="0" smtClean="0"/>
              <a:t> s</a:t>
            </a:r>
            <a:r>
              <a:rPr lang="sk-SK" sz="1400" b="1" baseline="-25000" dirty="0" smtClean="0"/>
              <a:t>o</a:t>
            </a:r>
            <a:endParaRPr lang="sk-SK" sz="1400" b="1" dirty="0"/>
          </a:p>
        </p:txBody>
      </p:sp>
      <p:cxnSp>
        <p:nvCxnSpPr>
          <p:cNvPr id="119" name="Rovná spojnica 118"/>
          <p:cNvCxnSpPr/>
          <p:nvPr/>
        </p:nvCxnSpPr>
        <p:spPr>
          <a:xfrm>
            <a:off x="2857488" y="4134144"/>
            <a:ext cx="0" cy="248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127" name="Zástupný symbol čísla snímky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</a:t>
            </a:fld>
            <a:endParaRPr lang="sk-SK" dirty="0"/>
          </a:p>
        </p:txBody>
      </p:sp>
      <p:sp>
        <p:nvSpPr>
          <p:cNvPr id="135" name="BlokTextu 34"/>
          <p:cNvSpPr txBox="1">
            <a:spLocks noChangeArrowheads="1"/>
          </p:cNvSpPr>
          <p:nvPr/>
        </p:nvSpPr>
        <p:spPr bwMode="auto">
          <a:xfrm>
            <a:off x="539999" y="36000"/>
            <a:ext cx="8532000" cy="738664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Dané sú prvky vnútornej orientácie 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. 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Priamka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Zobrazte stredový priemet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kocky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´B´C´D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´. Štvorec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a úsečka 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je jeho strana.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18" name="Text Box 127"/>
          <p:cNvSpPr txBox="1">
            <a:spLocks noChangeArrowheads="1"/>
          </p:cNvSpPr>
          <p:nvPr/>
        </p:nvSpPr>
        <p:spPr bwMode="auto">
          <a:xfrm>
            <a:off x="4776070" y="3206175"/>
            <a:ext cx="415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90°</a:t>
            </a:r>
          </a:p>
        </p:txBody>
      </p:sp>
      <p:sp>
        <p:nvSpPr>
          <p:cNvPr id="129" name="Oblúk 128"/>
          <p:cNvSpPr/>
          <p:nvPr/>
        </p:nvSpPr>
        <p:spPr>
          <a:xfrm rot="1487501" flipH="1" flipV="1">
            <a:off x="4828123" y="2975822"/>
            <a:ext cx="599980" cy="59998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57" name="Skupina 15"/>
          <p:cNvGrpSpPr>
            <a:grpSpLocks/>
          </p:cNvGrpSpPr>
          <p:nvPr/>
        </p:nvGrpSpPr>
        <p:grpSpPr bwMode="auto">
          <a:xfrm>
            <a:off x="82372" y="6364570"/>
            <a:ext cx="1348082" cy="393700"/>
            <a:chOff x="2699794" y="4497810"/>
            <a:chExt cx="1347057" cy="393091"/>
          </a:xfrm>
        </p:grpSpPr>
        <p:pic>
          <p:nvPicPr>
            <p:cNvPr id="160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animBg="1"/>
      <p:bldP spid="79" grpId="0"/>
      <p:bldP spid="80" grpId="0"/>
      <p:bldP spid="83" grpId="0" animBg="1"/>
      <p:bldP spid="84" grpId="0"/>
      <p:bldP spid="102" grpId="0" animBg="1"/>
      <p:bldP spid="105" grpId="0"/>
      <p:bldP spid="106" grpId="0"/>
      <p:bldP spid="93" grpId="0"/>
      <p:bldP spid="99" grpId="0" animBg="1"/>
      <p:bldP spid="163" grpId="0" animBg="1"/>
      <p:bldP spid="171" grpId="0" animBg="1"/>
      <p:bldP spid="180" grpId="0"/>
      <p:bldP spid="185" grpId="0" animBg="1"/>
      <p:bldP spid="186" grpId="0"/>
      <p:bldP spid="187" grpId="0" animBg="1"/>
      <p:bldP spid="188" grpId="0"/>
      <p:bldP spid="190" grpId="0" animBg="1"/>
      <p:bldP spid="194" grpId="0" animBg="1"/>
      <p:bldP spid="195" grpId="0"/>
      <p:bldP spid="103" grpId="0"/>
      <p:bldP spid="115" grpId="0"/>
      <p:bldP spid="118" grpId="0"/>
      <p:bldP spid="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Rovná spojnica 303"/>
          <p:cNvCxnSpPr/>
          <p:nvPr/>
        </p:nvCxnSpPr>
        <p:spPr>
          <a:xfrm flipH="1">
            <a:off x="1987236" y="2407802"/>
            <a:ext cx="2768350" cy="28560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cxnSp>
        <p:nvCxnSpPr>
          <p:cNvPr id="120" name="Rovná spojnica 119"/>
          <p:cNvCxnSpPr/>
          <p:nvPr/>
        </p:nvCxnSpPr>
        <p:spPr>
          <a:xfrm flipV="1">
            <a:off x="1976796" y="1394652"/>
            <a:ext cx="1980182" cy="130254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189" name="Obdĺžnik 188"/>
          <p:cNvSpPr/>
          <p:nvPr/>
        </p:nvSpPr>
        <p:spPr>
          <a:xfrm>
            <a:off x="2563086" y="1844824"/>
            <a:ext cx="586040" cy="58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6" name="Rovná spojnica 95"/>
          <p:cNvCxnSpPr/>
          <p:nvPr/>
        </p:nvCxnSpPr>
        <p:spPr>
          <a:xfrm>
            <a:off x="3958006" y="1140739"/>
            <a:ext cx="0" cy="4087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ovná spojnica 130"/>
          <p:cNvCxnSpPr/>
          <p:nvPr/>
        </p:nvCxnSpPr>
        <p:spPr>
          <a:xfrm flipV="1">
            <a:off x="2085798" y="2685143"/>
            <a:ext cx="2729848" cy="14212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sp>
        <p:nvSpPr>
          <p:cNvPr id="168" name="Text Box 15"/>
          <p:cNvSpPr txBox="1">
            <a:spLocks noChangeArrowheads="1"/>
          </p:cNvSpPr>
          <p:nvPr/>
        </p:nvSpPr>
        <p:spPr bwMode="auto">
          <a:xfrm>
            <a:off x="3003086" y="3281008"/>
            <a:ext cx="308325" cy="2485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83" name="Voľná forma 182"/>
          <p:cNvSpPr/>
          <p:nvPr/>
        </p:nvSpPr>
        <p:spPr>
          <a:xfrm>
            <a:off x="3401194" y="3150187"/>
            <a:ext cx="1125822" cy="750548"/>
          </a:xfrm>
          <a:custGeom>
            <a:avLst/>
            <a:gdLst>
              <a:gd name="connsiteX0" fmla="*/ 0 w 1125822"/>
              <a:gd name="connsiteY0" fmla="*/ 290705 h 750548"/>
              <a:gd name="connsiteX1" fmla="*/ 502128 w 1125822"/>
              <a:gd name="connsiteY1" fmla="*/ 0 h 750548"/>
              <a:gd name="connsiteX2" fmla="*/ 1125822 w 1125822"/>
              <a:gd name="connsiteY2" fmla="*/ 158567 h 750548"/>
              <a:gd name="connsiteX3" fmla="*/ 850974 w 1125822"/>
              <a:gd name="connsiteY3" fmla="*/ 750548 h 750548"/>
              <a:gd name="connsiteX4" fmla="*/ 0 w 1125822"/>
              <a:gd name="connsiteY4" fmla="*/ 290705 h 7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822" h="750548">
                <a:moveTo>
                  <a:pt x="0" y="290705"/>
                </a:moveTo>
                <a:lnTo>
                  <a:pt x="502128" y="0"/>
                </a:lnTo>
                <a:lnTo>
                  <a:pt x="1125822" y="158567"/>
                </a:lnTo>
                <a:lnTo>
                  <a:pt x="850974" y="750548"/>
                </a:lnTo>
                <a:lnTo>
                  <a:pt x="0" y="290705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6" name="Rovná spojnica 125"/>
          <p:cNvCxnSpPr/>
          <p:nvPr/>
        </p:nvCxnSpPr>
        <p:spPr>
          <a:xfrm>
            <a:off x="2097293" y="4113687"/>
            <a:ext cx="1705916" cy="2593414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Dot"/>
            <a:round/>
            <a:headEnd type="none" w="sm" len="sm"/>
            <a:tailEnd type="oval" w="sm" len="sm"/>
          </a:ln>
        </p:spPr>
      </p:cxnSp>
      <p:sp>
        <p:nvSpPr>
          <p:cNvPr id="152" name="Text Box 53"/>
          <p:cNvSpPr txBox="1">
            <a:spLocks noChangeArrowheads="1"/>
          </p:cNvSpPr>
          <p:nvPr/>
        </p:nvSpPr>
        <p:spPr bwMode="auto">
          <a:xfrm>
            <a:off x="3931491" y="4089163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o</a:t>
            </a:r>
            <a:endParaRPr lang="sk-SK" sz="1400" b="1" dirty="0"/>
          </a:p>
        </p:txBody>
      </p:sp>
      <p:pic>
        <p:nvPicPr>
          <p:cNvPr id="81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Oval 23"/>
          <p:cNvSpPr>
            <a:spLocks noChangeAspect="1" noChangeArrowheads="1"/>
          </p:cNvSpPr>
          <p:nvPr/>
        </p:nvSpPr>
        <p:spPr bwMode="auto">
          <a:xfrm>
            <a:off x="2786993" y="2109593"/>
            <a:ext cx="2341987" cy="234198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13" name="Rovná spojnica 112"/>
          <p:cNvCxnSpPr/>
          <p:nvPr/>
        </p:nvCxnSpPr>
        <p:spPr>
          <a:xfrm>
            <a:off x="3946682" y="3276454"/>
            <a:ext cx="118747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med" len="med"/>
            <a:tailEnd type="oval" w="sm" len="sm"/>
          </a:ln>
        </p:spPr>
      </p:cxnSp>
      <p:sp>
        <p:nvSpPr>
          <p:cNvPr id="114" name="Oblúk 113"/>
          <p:cNvSpPr/>
          <p:nvPr/>
        </p:nvSpPr>
        <p:spPr>
          <a:xfrm>
            <a:off x="2650560" y="1393223"/>
            <a:ext cx="2621438" cy="2621438"/>
          </a:xfrm>
          <a:prstGeom prst="arc">
            <a:avLst>
              <a:gd name="adj1" fmla="val 16200000"/>
              <a:gd name="adj2" fmla="val 1865600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charset="0"/>
              <a:cs typeface="Arial" charset="0"/>
            </a:endParaRPr>
          </a:p>
        </p:txBody>
      </p:sp>
      <p:cxnSp>
        <p:nvCxnSpPr>
          <p:cNvPr id="122" name="Rovná spojnica 121"/>
          <p:cNvCxnSpPr/>
          <p:nvPr/>
        </p:nvCxnSpPr>
        <p:spPr>
          <a:xfrm>
            <a:off x="3971629" y="1402547"/>
            <a:ext cx="843428" cy="1282219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Dot"/>
            <a:round/>
            <a:headEnd type="oval" w="sm" len="sm"/>
            <a:tailEnd type="oval" w="sm" len="sm"/>
          </a:ln>
        </p:spPr>
      </p:cxnSp>
      <p:cxnSp>
        <p:nvCxnSpPr>
          <p:cNvPr id="123" name="Rovná spojnica 122"/>
          <p:cNvCxnSpPr>
            <a:stCxn id="114" idx="0"/>
          </p:cNvCxnSpPr>
          <p:nvPr/>
        </p:nvCxnSpPr>
        <p:spPr>
          <a:xfrm flipH="1">
            <a:off x="2731966" y="1393223"/>
            <a:ext cx="1229315" cy="437090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24" name="Rovná spojnica 123"/>
          <p:cNvCxnSpPr>
            <a:stCxn id="114" idx="0"/>
          </p:cNvCxnSpPr>
          <p:nvPr/>
        </p:nvCxnSpPr>
        <p:spPr>
          <a:xfrm>
            <a:off x="3961281" y="1393223"/>
            <a:ext cx="373602" cy="331760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25" name="Rovná spojnica 124"/>
          <p:cNvCxnSpPr/>
          <p:nvPr/>
        </p:nvCxnSpPr>
        <p:spPr>
          <a:xfrm>
            <a:off x="4148898" y="4113663"/>
            <a:ext cx="1092839" cy="1661385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Dot"/>
            <a:round/>
            <a:headEnd type="oval" w="sm" len="sm"/>
            <a:tailEnd type="oval" w="sm" len="sm"/>
          </a:ln>
        </p:spPr>
      </p:cxnSp>
      <p:cxnSp>
        <p:nvCxnSpPr>
          <p:cNvPr id="128" name="Rovná spojnica 127"/>
          <p:cNvCxnSpPr/>
          <p:nvPr/>
        </p:nvCxnSpPr>
        <p:spPr>
          <a:xfrm flipV="1">
            <a:off x="3844332" y="4136585"/>
            <a:ext cx="3889007" cy="255814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0" name="Rovná spojnica 129"/>
          <p:cNvCxnSpPr/>
          <p:nvPr/>
        </p:nvCxnSpPr>
        <p:spPr>
          <a:xfrm>
            <a:off x="3960774" y="1393574"/>
            <a:ext cx="1388540" cy="473381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134" name="Text Box 30"/>
          <p:cNvSpPr txBox="1">
            <a:spLocks noChangeArrowheads="1"/>
          </p:cNvSpPr>
          <p:nvPr/>
        </p:nvSpPr>
        <p:spPr bwMode="auto">
          <a:xfrm rot="120000">
            <a:off x="3613056" y="1159792"/>
            <a:ext cx="364345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S</a:t>
            </a:r>
            <a:r>
              <a:rPr lang="sk-SK" sz="1400" b="1" baseline="-25000" dirty="0">
                <a:solidFill>
                  <a:srgbClr val="FF0000"/>
                </a:solidFill>
              </a:rPr>
              <a:t>o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6" name="Text Box 9"/>
          <p:cNvSpPr txBox="1">
            <a:spLocks noChangeArrowheads="1"/>
          </p:cNvSpPr>
          <p:nvPr/>
        </p:nvSpPr>
        <p:spPr bwMode="auto">
          <a:xfrm>
            <a:off x="1008983" y="4101282"/>
            <a:ext cx="355090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37" name="Text Box 10"/>
          <p:cNvSpPr txBox="1">
            <a:spLocks noChangeArrowheads="1"/>
          </p:cNvSpPr>
          <p:nvPr/>
        </p:nvSpPr>
        <p:spPr bwMode="auto">
          <a:xfrm>
            <a:off x="1042813" y="2714453"/>
            <a:ext cx="419876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38" name="Text Box 12"/>
          <p:cNvSpPr txBox="1">
            <a:spLocks noChangeArrowheads="1"/>
          </p:cNvSpPr>
          <p:nvPr/>
        </p:nvSpPr>
        <p:spPr bwMode="auto">
          <a:xfrm>
            <a:off x="4234081" y="3692829"/>
            <a:ext cx="308325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39" name="Text Box 13"/>
          <p:cNvSpPr txBox="1">
            <a:spLocks noChangeArrowheads="1"/>
          </p:cNvSpPr>
          <p:nvPr/>
        </p:nvSpPr>
        <p:spPr bwMode="auto">
          <a:xfrm>
            <a:off x="1618671" y="2344686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0" name="Text Box 14"/>
          <p:cNvSpPr txBox="1">
            <a:spLocks noChangeArrowheads="1"/>
          </p:cNvSpPr>
          <p:nvPr/>
        </p:nvSpPr>
        <p:spPr bwMode="auto">
          <a:xfrm>
            <a:off x="4487693" y="4096881"/>
            <a:ext cx="358175" cy="296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1" name="Text Box 24"/>
          <p:cNvSpPr txBox="1">
            <a:spLocks noChangeArrowheads="1"/>
          </p:cNvSpPr>
          <p:nvPr/>
        </p:nvSpPr>
        <p:spPr bwMode="auto">
          <a:xfrm>
            <a:off x="5007348" y="3631824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143" name="Text Box 27"/>
          <p:cNvSpPr txBox="1">
            <a:spLocks noChangeArrowheads="1"/>
          </p:cNvSpPr>
          <p:nvPr/>
        </p:nvSpPr>
        <p:spPr bwMode="auto">
          <a:xfrm>
            <a:off x="5127042" y="3056922"/>
            <a:ext cx="407536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FF0000"/>
                </a:solidFill>
              </a:rPr>
              <a:t>(</a:t>
            </a:r>
            <a:r>
              <a:rPr lang="sk-SK" sz="1400" b="1" dirty="0">
                <a:solidFill>
                  <a:srgbClr val="FF0000"/>
                </a:solidFill>
              </a:rPr>
              <a:t>S</a:t>
            </a:r>
            <a:r>
              <a:rPr lang="sk-SK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4" name="Text Box 36"/>
          <p:cNvSpPr txBox="1">
            <a:spLocks noChangeArrowheads="1"/>
          </p:cNvSpPr>
          <p:nvPr/>
        </p:nvSpPr>
        <p:spPr bwMode="auto">
          <a:xfrm>
            <a:off x="5083539" y="2414196"/>
            <a:ext cx="201689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00FF"/>
                </a:solidFill>
              </a:rPr>
              <a:t> =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AD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dirty="0" smtClean="0">
                <a:solidFill>
                  <a:srgbClr val="0000FF"/>
                </a:solidFill>
              </a:rPr>
              <a:t>=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B´C´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dirty="0" smtClean="0">
                <a:solidFill>
                  <a:srgbClr val="0000FF"/>
                </a:solidFill>
              </a:rPr>
              <a:t>=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A´D´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7" name="Text Box 42"/>
          <p:cNvSpPr txBox="1">
            <a:spLocks noChangeArrowheads="1"/>
          </p:cNvSpPr>
          <p:nvPr/>
        </p:nvSpPr>
        <p:spPr bwMode="auto">
          <a:xfrm>
            <a:off x="1759413" y="5508463"/>
            <a:ext cx="344292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a</a:t>
            </a:r>
            <a:r>
              <a:rPr lang="en-US" sz="1400" b="1" baseline="-25000" dirty="0" err="1">
                <a:solidFill>
                  <a:srgbClr val="FF0000"/>
                </a:solidFill>
              </a:rPr>
              <a:t>o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53" name="Text Box 54"/>
          <p:cNvSpPr txBox="1">
            <a:spLocks noChangeArrowheads="1"/>
          </p:cNvSpPr>
          <p:nvPr/>
        </p:nvSpPr>
        <p:spPr bwMode="auto">
          <a:xfrm>
            <a:off x="2489071" y="5026595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baseline="-25000" dirty="0"/>
              <a:t>o</a:t>
            </a:r>
            <a:endParaRPr lang="sk-SK" sz="1400" b="1" dirty="0"/>
          </a:p>
        </p:txBody>
      </p:sp>
      <p:sp>
        <p:nvSpPr>
          <p:cNvPr id="154" name="Text Box 58"/>
          <p:cNvSpPr txBox="1">
            <a:spLocks noChangeArrowheads="1"/>
          </p:cNvSpPr>
          <p:nvPr/>
        </p:nvSpPr>
        <p:spPr bwMode="auto">
          <a:xfrm>
            <a:off x="3436988" y="6530117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C</a:t>
            </a:r>
            <a:r>
              <a:rPr lang="sk-SK" sz="1400" b="1" baseline="-25000" dirty="0" err="1"/>
              <a:t>o</a:t>
            </a:r>
            <a:endParaRPr lang="sk-SK" sz="1400" b="1" dirty="0"/>
          </a:p>
        </p:txBody>
      </p:sp>
      <p:sp>
        <p:nvSpPr>
          <p:cNvPr id="155" name="Text Box 59"/>
          <p:cNvSpPr txBox="1">
            <a:spLocks noChangeArrowheads="1"/>
          </p:cNvSpPr>
          <p:nvPr/>
        </p:nvSpPr>
        <p:spPr bwMode="auto">
          <a:xfrm>
            <a:off x="5234694" y="5740337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D</a:t>
            </a:r>
            <a:r>
              <a:rPr lang="sk-SK" sz="1400" b="1" baseline="-25000" dirty="0"/>
              <a:t>o</a:t>
            </a:r>
            <a:endParaRPr lang="sk-SK" sz="1400" b="1" dirty="0"/>
          </a:p>
        </p:txBody>
      </p:sp>
      <p:sp>
        <p:nvSpPr>
          <p:cNvPr id="156" name="Text Box 65"/>
          <p:cNvSpPr txBox="1">
            <a:spLocks noChangeArrowheads="1"/>
          </p:cNvSpPr>
          <p:nvPr/>
        </p:nvSpPr>
        <p:spPr bwMode="auto">
          <a:xfrm>
            <a:off x="3609527" y="2829284"/>
            <a:ext cx="308325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C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58" name="Text Box 72"/>
          <p:cNvSpPr txBox="1">
            <a:spLocks noChangeArrowheads="1"/>
          </p:cNvSpPr>
          <p:nvPr/>
        </p:nvSpPr>
        <p:spPr bwMode="auto">
          <a:xfrm>
            <a:off x="1124172" y="2344686"/>
            <a:ext cx="659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CD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dirty="0" smtClean="0">
                <a:solidFill>
                  <a:srgbClr val="FF0000"/>
                </a:solidFill>
              </a:rPr>
              <a:t>=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59" name="Text Box 43"/>
          <p:cNvSpPr txBox="1">
            <a:spLocks noChangeArrowheads="1"/>
          </p:cNvSpPr>
          <p:nvPr/>
        </p:nvSpPr>
        <p:spPr bwMode="auto">
          <a:xfrm>
            <a:off x="1996092" y="2728945"/>
            <a:ext cx="338121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7" name="Text Box 42"/>
          <p:cNvSpPr txBox="1">
            <a:spLocks noChangeArrowheads="1"/>
          </p:cNvSpPr>
          <p:nvPr/>
        </p:nvSpPr>
        <p:spPr bwMode="auto">
          <a:xfrm>
            <a:off x="7587997" y="4116789"/>
            <a:ext cx="668222" cy="26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</a:rPr>
              <a:t> 4</a:t>
            </a:r>
            <a:r>
              <a:rPr lang="sk-SK" sz="1200" b="1" baseline="-25000" dirty="0" smtClean="0">
                <a:solidFill>
                  <a:srgbClr val="FF0000"/>
                </a:solidFill>
              </a:rPr>
              <a:t>s</a:t>
            </a:r>
            <a:r>
              <a:rPr lang="sk-SK" sz="1200" dirty="0" smtClean="0">
                <a:solidFill>
                  <a:srgbClr val="FF0000"/>
                </a:solidFill>
              </a:rPr>
              <a:t> = </a:t>
            </a:r>
            <a:r>
              <a:rPr lang="sk-SK" sz="1200" b="1" dirty="0" smtClean="0">
                <a:solidFill>
                  <a:srgbClr val="FF0000"/>
                </a:solidFill>
              </a:rPr>
              <a:t>4</a:t>
            </a:r>
            <a:r>
              <a:rPr lang="sk-SK" sz="1200" b="1" baseline="-25000" dirty="0" smtClean="0">
                <a:solidFill>
                  <a:srgbClr val="FF0000"/>
                </a:solidFill>
              </a:rPr>
              <a:t>o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69" name="Line 7"/>
          <p:cNvSpPr>
            <a:spLocks noChangeShapeType="1"/>
          </p:cNvSpPr>
          <p:nvPr/>
        </p:nvSpPr>
        <p:spPr bwMode="auto">
          <a:xfrm>
            <a:off x="1024900" y="4113175"/>
            <a:ext cx="77235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cxnSp>
        <p:nvCxnSpPr>
          <p:cNvPr id="170" name="Rovná spojnica 169"/>
          <p:cNvCxnSpPr/>
          <p:nvPr/>
        </p:nvCxnSpPr>
        <p:spPr>
          <a:xfrm flipV="1">
            <a:off x="1991696" y="4115496"/>
            <a:ext cx="2646798" cy="174103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grpSp>
        <p:nvGrpSpPr>
          <p:cNvPr id="4" name="Group 44"/>
          <p:cNvGrpSpPr>
            <a:grpSpLocks noChangeAspect="1"/>
          </p:cNvGrpSpPr>
          <p:nvPr/>
        </p:nvGrpSpPr>
        <p:grpSpPr bwMode="auto">
          <a:xfrm rot="15611854">
            <a:off x="2013347" y="5729662"/>
            <a:ext cx="184269" cy="110072"/>
            <a:chOff x="567" y="2750"/>
            <a:chExt cx="226" cy="135"/>
          </a:xfrm>
        </p:grpSpPr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</p:grpSp>
      <p:sp>
        <p:nvSpPr>
          <p:cNvPr id="174" name="Text Box 62"/>
          <p:cNvSpPr txBox="1">
            <a:spLocks noChangeArrowheads="1"/>
          </p:cNvSpPr>
          <p:nvPr/>
        </p:nvSpPr>
        <p:spPr bwMode="auto">
          <a:xfrm>
            <a:off x="4528993" y="3088158"/>
            <a:ext cx="308325" cy="2485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D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cxnSp>
        <p:nvCxnSpPr>
          <p:cNvPr id="175" name="Rovná spojnica 174"/>
          <p:cNvCxnSpPr>
            <a:endCxn id="121" idx="0"/>
          </p:cNvCxnSpPr>
          <p:nvPr/>
        </p:nvCxnSpPr>
        <p:spPr>
          <a:xfrm flipH="1" flipV="1">
            <a:off x="1976098" y="2690027"/>
            <a:ext cx="5798332" cy="141640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cxnSp>
        <p:nvCxnSpPr>
          <p:cNvPr id="176" name="Rovná spojnica 175"/>
          <p:cNvCxnSpPr/>
          <p:nvPr/>
        </p:nvCxnSpPr>
        <p:spPr>
          <a:xfrm flipH="1">
            <a:off x="4153560" y="2682904"/>
            <a:ext cx="662892" cy="14194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cxnSp>
        <p:nvCxnSpPr>
          <p:cNvPr id="133" name="Rovná spojnica 132"/>
          <p:cNvCxnSpPr/>
          <p:nvPr/>
        </p:nvCxnSpPr>
        <p:spPr>
          <a:xfrm flipH="1" flipV="1">
            <a:off x="3950821" y="2693220"/>
            <a:ext cx="1727879" cy="8609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med" len="med"/>
            <a:tailEnd type="oval" w="sm" len="sm"/>
          </a:ln>
        </p:spPr>
      </p:cxnSp>
      <p:sp>
        <p:nvSpPr>
          <p:cNvPr id="178" name="Oval 132"/>
          <p:cNvSpPr>
            <a:spLocks noChangeAspect="1" noChangeArrowheads="1"/>
          </p:cNvSpPr>
          <p:nvPr/>
        </p:nvSpPr>
        <p:spPr bwMode="auto">
          <a:xfrm flipV="1">
            <a:off x="2830447" y="5261552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9" name="Oval 132"/>
          <p:cNvSpPr>
            <a:spLocks noChangeAspect="1" noChangeArrowheads="1"/>
          </p:cNvSpPr>
          <p:nvPr/>
        </p:nvSpPr>
        <p:spPr bwMode="auto">
          <a:xfrm flipV="1">
            <a:off x="4267739" y="431581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32" name="Oval 19"/>
          <p:cNvSpPr>
            <a:spLocks noChangeArrowheads="1"/>
          </p:cNvSpPr>
          <p:nvPr/>
        </p:nvSpPr>
        <p:spPr bwMode="auto">
          <a:xfrm rot="120000" flipV="1">
            <a:off x="3934433" y="3252578"/>
            <a:ext cx="51963" cy="519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42" name="Text Box 25"/>
          <p:cNvSpPr txBox="1">
            <a:spLocks noChangeArrowheads="1"/>
          </p:cNvSpPr>
          <p:nvPr/>
        </p:nvSpPr>
        <p:spPr bwMode="auto">
          <a:xfrm>
            <a:off x="3667588" y="3278367"/>
            <a:ext cx="302644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84" name="Oval 132"/>
          <p:cNvSpPr>
            <a:spLocks noChangeAspect="1" noChangeArrowheads="1"/>
          </p:cNvSpPr>
          <p:nvPr/>
        </p:nvSpPr>
        <p:spPr bwMode="auto">
          <a:xfrm flipV="1">
            <a:off x="3927246" y="137048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6" name="BlokTextu 75"/>
          <p:cNvSpPr txBox="1"/>
          <p:nvPr/>
        </p:nvSpPr>
        <p:spPr>
          <a:xfrm>
            <a:off x="4968000" y="900000"/>
            <a:ext cx="41760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 </a:t>
            </a:r>
          </a:p>
          <a:p>
            <a:r>
              <a:rPr lang="sk-SK" sz="1400" b="1" dirty="0" smtClean="0">
                <a:sym typeface="Symbol"/>
              </a:rPr>
              <a:t>3)</a:t>
            </a:r>
            <a:r>
              <a:rPr lang="sk-SK" sz="1400" dirty="0" smtClean="0">
                <a:sym typeface="Symbol"/>
              </a:rPr>
              <a:t> Pomocou </a:t>
            </a:r>
            <a:r>
              <a:rPr lang="sk-SK" sz="1400" dirty="0" err="1" smtClean="0">
                <a:sym typeface="Symbol"/>
              </a:rPr>
              <a:t>úbežníkov</a:t>
            </a:r>
            <a:r>
              <a:rPr lang="sk-SK" sz="1400" dirty="0" smtClean="0">
                <a:sym typeface="Symbol"/>
              </a:rPr>
              <a:t> zobrazíme body </a:t>
            </a:r>
            <a:r>
              <a:rPr lang="sk-SK" sz="1400" b="1" dirty="0" smtClean="0">
                <a:sym typeface="Symbol"/>
              </a:rPr>
              <a:t>A´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C´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D´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b="1" dirty="0" smtClean="0">
                <a:solidFill>
                  <a:srgbClr val="CC0000"/>
                </a:solidFill>
              </a:rPr>
              <a:t> </a:t>
            </a:r>
            <a:r>
              <a:rPr lang="sk-SK" sz="1400" dirty="0" smtClean="0">
                <a:solidFill>
                  <a:srgbClr val="CC0000"/>
                </a:solidFill>
              </a:rPr>
              <a:t>= </a:t>
            </a:r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CD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b="1" dirty="0" smtClean="0">
                <a:solidFill>
                  <a:srgbClr val="CC0000"/>
                </a:solidFill>
              </a:rPr>
              <a:t> </a:t>
            </a:r>
            <a:r>
              <a:rPr lang="sk-SK" sz="1400" dirty="0" smtClean="0">
                <a:solidFill>
                  <a:srgbClr val="CC0000"/>
                </a:solidFill>
              </a:rPr>
              <a:t>=</a:t>
            </a:r>
            <a:r>
              <a:rPr lang="sk-SK" sz="1400" b="1" dirty="0" smtClean="0">
                <a:solidFill>
                  <a:srgbClr val="CC0000"/>
                </a:solidFill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A´B´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b="1" dirty="0" smtClean="0">
                <a:solidFill>
                  <a:srgbClr val="CC0000"/>
                </a:solidFill>
              </a:rPr>
              <a:t> </a:t>
            </a:r>
            <a:r>
              <a:rPr lang="sk-SK" sz="1400" dirty="0" smtClean="0">
                <a:solidFill>
                  <a:srgbClr val="CC0000"/>
                </a:solidFill>
              </a:rPr>
              <a:t>=</a:t>
            </a:r>
            <a:r>
              <a:rPr lang="sk-SK" sz="1400" b="1" dirty="0" smtClean="0">
                <a:solidFill>
                  <a:srgbClr val="CC0000"/>
                </a:solidFill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C´D´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baseline="-25000" dirty="0" smtClean="0">
              <a:solidFill>
                <a:srgbClr val="FF0000"/>
              </a:solidFill>
            </a:endParaRPr>
          </a:p>
          <a:p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BC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  <a:r>
              <a:rPr lang="sk-SK" sz="1400" dirty="0" smtClean="0">
                <a:solidFill>
                  <a:srgbClr val="0000FF"/>
                </a:solidFill>
              </a:rPr>
              <a:t>=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AD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  <a:r>
              <a:rPr lang="sk-SK" sz="1400" dirty="0" smtClean="0">
                <a:solidFill>
                  <a:srgbClr val="0000FF"/>
                </a:solidFill>
              </a:rPr>
              <a:t>=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B´C´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  <a:r>
              <a:rPr lang="sk-SK" sz="1400" dirty="0" smtClean="0">
                <a:solidFill>
                  <a:srgbClr val="0000FF"/>
                </a:solidFill>
              </a:rPr>
              <a:t>=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A´D´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AA´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r>
              <a:rPr lang="sk-SK" sz="1400" b="1" dirty="0" smtClean="0">
                <a:solidFill>
                  <a:srgbClr val="009900"/>
                </a:solidFill>
              </a:rPr>
              <a:t> </a:t>
            </a:r>
            <a:r>
              <a:rPr lang="sk-SK" sz="1400" dirty="0" smtClean="0">
                <a:solidFill>
                  <a:srgbClr val="009900"/>
                </a:solidFill>
              </a:rPr>
              <a:t>= </a:t>
            </a:r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BB´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r>
              <a:rPr lang="sk-SK" sz="1400" b="1" dirty="0" smtClean="0">
                <a:solidFill>
                  <a:srgbClr val="009900"/>
                </a:solidFill>
              </a:rPr>
              <a:t> </a:t>
            </a:r>
            <a:r>
              <a:rPr lang="sk-SK" sz="1400" dirty="0" smtClean="0">
                <a:solidFill>
                  <a:srgbClr val="009900"/>
                </a:solidFill>
              </a:rPr>
              <a:t>=</a:t>
            </a:r>
            <a:r>
              <a:rPr lang="sk-SK" sz="1400" b="1" dirty="0" smtClean="0">
                <a:solidFill>
                  <a:srgbClr val="009900"/>
                </a:solidFill>
              </a:rPr>
              <a:t> </a:t>
            </a:r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CC´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r>
              <a:rPr lang="sk-SK" sz="1400" b="1" dirty="0" smtClean="0">
                <a:solidFill>
                  <a:srgbClr val="009900"/>
                </a:solidFill>
              </a:rPr>
              <a:t> </a:t>
            </a:r>
            <a:r>
              <a:rPr lang="sk-SK" sz="1400" dirty="0" smtClean="0">
                <a:solidFill>
                  <a:srgbClr val="009900"/>
                </a:solidFill>
              </a:rPr>
              <a:t>=</a:t>
            </a:r>
            <a:r>
              <a:rPr lang="sk-SK" sz="1400" b="1" dirty="0" smtClean="0">
                <a:solidFill>
                  <a:srgbClr val="009900"/>
                </a:solidFill>
              </a:rPr>
              <a:t> </a:t>
            </a:r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DD´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r>
              <a:rPr lang="sk-SK" sz="1400" dirty="0" smtClean="0">
                <a:sym typeface="Symbol"/>
              </a:rPr>
              <a:t> </a:t>
            </a:r>
            <a:endParaRPr lang="sk-SK" sz="1400" b="1" dirty="0"/>
          </a:p>
        </p:txBody>
      </p:sp>
      <p:sp>
        <p:nvSpPr>
          <p:cNvPr id="79" name="Text Box 124"/>
          <p:cNvSpPr txBox="1">
            <a:spLocks noChangeArrowheads="1"/>
          </p:cNvSpPr>
          <p:nvPr/>
        </p:nvSpPr>
        <p:spPr bwMode="auto">
          <a:xfrm>
            <a:off x="5522106" y="3187010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s´</a:t>
            </a:r>
            <a:r>
              <a:rPr lang="sk-SK" sz="1400" dirty="0"/>
              <a:t>)</a:t>
            </a:r>
          </a:p>
        </p:txBody>
      </p:sp>
      <p:sp>
        <p:nvSpPr>
          <p:cNvPr id="80" name="Text Box 125"/>
          <p:cNvSpPr txBox="1">
            <a:spLocks noChangeArrowheads="1"/>
          </p:cNvSpPr>
          <p:nvPr/>
        </p:nvSpPr>
        <p:spPr bwMode="auto">
          <a:xfrm>
            <a:off x="5330352" y="2811419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009900"/>
                </a:solidFill>
              </a:rPr>
              <a:t>(</a:t>
            </a:r>
            <a:r>
              <a:rPr lang="sk-SK" sz="1400" b="1" dirty="0">
                <a:solidFill>
                  <a:srgbClr val="009900"/>
                </a:solidFill>
              </a:rPr>
              <a:t>k´</a:t>
            </a:r>
            <a:r>
              <a:rPr lang="sk-SK" sz="1400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83" name="Text Box 134"/>
          <p:cNvSpPr txBox="1">
            <a:spLocks noChangeArrowheads="1"/>
          </p:cNvSpPr>
          <p:nvPr/>
        </p:nvSpPr>
        <p:spPr bwMode="auto">
          <a:xfrm>
            <a:off x="3894386" y="2686677"/>
            <a:ext cx="362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</a:t>
            </a:r>
            <a:r>
              <a:rPr lang="sk-SK" sz="1400" b="1" baseline="30000" dirty="0">
                <a:sym typeface="Symbol" pitchFamily="18" charset="2"/>
              </a:rPr>
              <a:t>k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84" name="Text Box 144"/>
          <p:cNvSpPr txBox="1">
            <a:spLocks noChangeArrowheads="1"/>
          </p:cNvSpPr>
          <p:nvPr/>
        </p:nvSpPr>
        <p:spPr bwMode="auto">
          <a:xfrm>
            <a:off x="3860104" y="5439727"/>
            <a:ext cx="28889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8000"/>
                </a:solidFill>
              </a:rPr>
              <a:t>        </a:t>
            </a:r>
            <a:r>
              <a:rPr lang="sk-SK" sz="1400" dirty="0" smtClean="0">
                <a:solidFill>
                  <a:srgbClr val="008000"/>
                </a:solidFill>
              </a:rPr>
              <a:t>= </a:t>
            </a:r>
            <a:r>
              <a:rPr lang="sk-SK" sz="1400" b="1" dirty="0" err="1" smtClean="0">
                <a:solidFill>
                  <a:srgbClr val="008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8000"/>
                </a:solidFill>
              </a:rPr>
              <a:t>AA´</a:t>
            </a:r>
            <a:r>
              <a:rPr lang="sk-SK" sz="1400" b="1" baseline="-25000" dirty="0" err="1" smtClean="0">
                <a:solidFill>
                  <a:srgbClr val="008000"/>
                </a:solidFill>
              </a:rPr>
              <a:t>s</a:t>
            </a:r>
            <a:r>
              <a:rPr lang="sk-SK" sz="1400" dirty="0" smtClean="0">
                <a:solidFill>
                  <a:srgbClr val="008000"/>
                </a:solidFill>
              </a:rPr>
              <a:t>= </a:t>
            </a:r>
            <a:r>
              <a:rPr lang="sk-SK" sz="1400" b="1" dirty="0" err="1" smtClean="0">
                <a:solidFill>
                  <a:srgbClr val="008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8000"/>
                </a:solidFill>
              </a:rPr>
              <a:t>BB´</a:t>
            </a:r>
            <a:r>
              <a:rPr lang="sk-SK" sz="1400" b="1" baseline="-25000" dirty="0" err="1" smtClean="0">
                <a:solidFill>
                  <a:srgbClr val="008000"/>
                </a:solidFill>
              </a:rPr>
              <a:t>s</a:t>
            </a:r>
            <a:r>
              <a:rPr lang="sk-SK" sz="1400" dirty="0" smtClean="0">
                <a:solidFill>
                  <a:srgbClr val="008000"/>
                </a:solidFill>
              </a:rPr>
              <a:t>= </a:t>
            </a:r>
            <a:r>
              <a:rPr lang="sk-SK" sz="1400" b="1" dirty="0" err="1" smtClean="0">
                <a:solidFill>
                  <a:srgbClr val="008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8000"/>
                </a:solidFill>
              </a:rPr>
              <a:t>CC´</a:t>
            </a:r>
            <a:r>
              <a:rPr lang="sk-SK" sz="1400" b="1" baseline="-25000" dirty="0" err="1" smtClean="0">
                <a:solidFill>
                  <a:srgbClr val="008000"/>
                </a:solidFill>
              </a:rPr>
              <a:t>s</a:t>
            </a:r>
            <a:r>
              <a:rPr lang="sk-SK" sz="1400" dirty="0" smtClean="0">
                <a:solidFill>
                  <a:srgbClr val="008000"/>
                </a:solidFill>
              </a:rPr>
              <a:t>= </a:t>
            </a:r>
            <a:r>
              <a:rPr lang="sk-SK" sz="1400" b="1" dirty="0" err="1" smtClean="0">
                <a:solidFill>
                  <a:srgbClr val="008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8000"/>
                </a:solidFill>
              </a:rPr>
              <a:t>DD´</a:t>
            </a:r>
            <a:r>
              <a:rPr lang="sk-SK" sz="1400" b="1" baseline="-25000" dirty="0" err="1" smtClean="0">
                <a:solidFill>
                  <a:srgbClr val="008000"/>
                </a:solidFill>
              </a:rPr>
              <a:t>s</a:t>
            </a:r>
            <a:r>
              <a:rPr lang="sk-SK" sz="1400" dirty="0" smtClean="0">
                <a:solidFill>
                  <a:srgbClr val="008000"/>
                </a:solidFill>
                <a:sym typeface="Symbol"/>
              </a:rPr>
              <a:t> </a:t>
            </a:r>
            <a:endParaRPr lang="sk-SK" sz="1400" b="1" dirty="0">
              <a:solidFill>
                <a:srgbClr val="008000"/>
              </a:solidFill>
            </a:endParaRPr>
          </a:p>
        </p:txBody>
      </p:sp>
      <p:cxnSp>
        <p:nvCxnSpPr>
          <p:cNvPr id="85" name="Rovná spojnica 84"/>
          <p:cNvCxnSpPr/>
          <p:nvPr/>
        </p:nvCxnSpPr>
        <p:spPr>
          <a:xfrm flipH="1">
            <a:off x="3968885" y="2892977"/>
            <a:ext cx="1361472" cy="2732528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Dot"/>
            <a:round/>
            <a:headEnd type="none" w="med" len="med"/>
            <a:tailEnd type="oval" w="med" len="med"/>
          </a:ln>
        </p:spPr>
      </p:cxnSp>
      <p:cxnSp>
        <p:nvCxnSpPr>
          <p:cNvPr id="92" name="Rovná spojnica 91"/>
          <p:cNvCxnSpPr/>
          <p:nvPr/>
        </p:nvCxnSpPr>
        <p:spPr>
          <a:xfrm flipH="1" flipV="1">
            <a:off x="2915337" y="1633993"/>
            <a:ext cx="1044327" cy="3992107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Line 11"/>
          <p:cNvSpPr>
            <a:spLocks noChangeShapeType="1"/>
          </p:cNvSpPr>
          <p:nvPr/>
        </p:nvSpPr>
        <p:spPr bwMode="auto">
          <a:xfrm rot="120000">
            <a:off x="1952100" y="2736902"/>
            <a:ext cx="2709443" cy="132795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2985072" y="3740904"/>
            <a:ext cx="35137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s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06" name="Text Box 94"/>
          <p:cNvSpPr txBox="1">
            <a:spLocks noChangeArrowheads="1"/>
          </p:cNvSpPr>
          <p:nvPr/>
        </p:nvSpPr>
        <p:spPr bwMode="auto">
          <a:xfrm>
            <a:off x="2875084" y="6154343"/>
            <a:ext cx="375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FF"/>
                </a:solidFill>
              </a:rPr>
              <a:t>p</a:t>
            </a:r>
            <a:r>
              <a:rPr lang="sk-SK" sz="1400" b="1" baseline="30000" dirty="0">
                <a:solidFill>
                  <a:srgbClr val="FF00FF"/>
                </a:solidFill>
                <a:sym typeface="Symbol" pitchFamily="18" charset="2"/>
              </a:rPr>
              <a:t></a:t>
            </a:r>
            <a:endParaRPr lang="sk-SK" sz="1400" b="1" dirty="0">
              <a:solidFill>
                <a:srgbClr val="FF00FF"/>
              </a:solidFill>
              <a:sym typeface="Symbol" pitchFamily="18" charset="2"/>
            </a:endParaRPr>
          </a:p>
        </p:txBody>
      </p:sp>
      <p:grpSp>
        <p:nvGrpSpPr>
          <p:cNvPr id="5" name="Group 44"/>
          <p:cNvGrpSpPr>
            <a:grpSpLocks noChangeAspect="1"/>
          </p:cNvGrpSpPr>
          <p:nvPr/>
        </p:nvGrpSpPr>
        <p:grpSpPr bwMode="auto">
          <a:xfrm rot="12780000" flipH="1" flipV="1">
            <a:off x="2757143" y="6152011"/>
            <a:ext cx="191494" cy="114388"/>
            <a:chOff x="567" y="2750"/>
            <a:chExt cx="226" cy="135"/>
          </a:xfrm>
        </p:grpSpPr>
        <p:sp>
          <p:nvSpPr>
            <p:cNvPr id="108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  <p:sp>
          <p:nvSpPr>
            <p:cNvPr id="110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</p:grpSp>
      <p:cxnSp>
        <p:nvCxnSpPr>
          <p:cNvPr id="112" name="Rovná spojnica 111"/>
          <p:cNvCxnSpPr/>
          <p:nvPr/>
        </p:nvCxnSpPr>
        <p:spPr>
          <a:xfrm>
            <a:off x="3958006" y="1140739"/>
            <a:ext cx="0" cy="531449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49"/>
          <p:cNvSpPr txBox="1">
            <a:spLocks noChangeArrowheads="1"/>
          </p:cNvSpPr>
          <p:nvPr/>
        </p:nvSpPr>
        <p:spPr bwMode="auto">
          <a:xfrm>
            <a:off x="2533330" y="407287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baseline="30000" dirty="0"/>
              <a:t>s</a:t>
            </a:r>
            <a:endParaRPr lang="sk-SK" sz="1400" b="1" dirty="0"/>
          </a:p>
        </p:txBody>
      </p:sp>
      <p:sp>
        <p:nvSpPr>
          <p:cNvPr id="99" name="Oblúk 98"/>
          <p:cNvSpPr/>
          <p:nvPr/>
        </p:nvSpPr>
        <p:spPr>
          <a:xfrm>
            <a:off x="1335404" y="3004455"/>
            <a:ext cx="5252820" cy="5252820"/>
          </a:xfrm>
          <a:prstGeom prst="arc">
            <a:avLst>
              <a:gd name="adj1" fmla="val 16200000"/>
              <a:gd name="adj2" fmla="val 17794162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/>
            <a:tailEnd type="none"/>
          </a:ln>
        </p:spPr>
        <p:txBody>
          <a:bodyPr wrap="none" anchor="ctr"/>
          <a:lstStyle/>
          <a:p>
            <a:endParaRPr lang="sk-SK" sz="1400" b="1">
              <a:latin typeface="Arial" charset="0"/>
              <a:cs typeface="Arial" charset="0"/>
            </a:endParaRPr>
          </a:p>
        </p:txBody>
      </p:sp>
      <p:sp>
        <p:nvSpPr>
          <p:cNvPr id="163" name="Text Box 139"/>
          <p:cNvSpPr txBox="1">
            <a:spLocks noChangeArrowheads="1"/>
          </p:cNvSpPr>
          <p:nvPr/>
        </p:nvSpPr>
        <p:spPr bwMode="auto">
          <a:xfrm>
            <a:off x="2546016" y="3758488"/>
            <a:ext cx="37382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FF"/>
                </a:solidFill>
                <a:sym typeface="Symbol" pitchFamily="18" charset="2"/>
              </a:rPr>
              <a:t>B</a:t>
            </a:r>
            <a:r>
              <a:rPr lang="sk-SK" sz="1400" b="1" baseline="30000" dirty="0" smtClean="0">
                <a:solidFill>
                  <a:srgbClr val="FF00FF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FF00FF"/>
              </a:solidFill>
              <a:sym typeface="Symbol" pitchFamily="18" charset="2"/>
            </a:endParaRPr>
          </a:p>
        </p:txBody>
      </p:sp>
      <p:cxnSp>
        <p:nvCxnSpPr>
          <p:cNvPr id="104" name="Rovná spojnica 103"/>
          <p:cNvCxnSpPr/>
          <p:nvPr/>
        </p:nvCxnSpPr>
        <p:spPr>
          <a:xfrm>
            <a:off x="2857291" y="1502229"/>
            <a:ext cx="0" cy="5040085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ovná spojnica 106"/>
          <p:cNvCxnSpPr/>
          <p:nvPr/>
        </p:nvCxnSpPr>
        <p:spPr>
          <a:xfrm flipV="1">
            <a:off x="2851497" y="3004455"/>
            <a:ext cx="1106827" cy="822283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AutoShape 98"/>
          <p:cNvSpPr>
            <a:spLocks/>
          </p:cNvSpPr>
          <p:nvPr/>
        </p:nvSpPr>
        <p:spPr bwMode="auto">
          <a:xfrm rot="-7440000">
            <a:off x="4495002" y="5455338"/>
            <a:ext cx="142875" cy="1701367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5" name="AutoShape 98"/>
          <p:cNvSpPr>
            <a:spLocks/>
          </p:cNvSpPr>
          <p:nvPr/>
        </p:nvSpPr>
        <p:spPr bwMode="auto">
          <a:xfrm>
            <a:off x="2703057" y="2121732"/>
            <a:ext cx="142875" cy="1701367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7" name="Oval 132"/>
          <p:cNvSpPr>
            <a:spLocks noChangeAspect="1" noChangeArrowheads="1"/>
          </p:cNvSpPr>
          <p:nvPr/>
        </p:nvSpPr>
        <p:spPr bwMode="auto">
          <a:xfrm flipV="1">
            <a:off x="2832747" y="2089786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8" name="Text Box 139"/>
          <p:cNvSpPr txBox="1">
            <a:spLocks noChangeArrowheads="1"/>
          </p:cNvSpPr>
          <p:nvPr/>
        </p:nvSpPr>
        <p:spPr bwMode="auto">
          <a:xfrm>
            <a:off x="2432450" y="1876018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FF"/>
                </a:solidFill>
                <a:sym typeface="Symbol" pitchFamily="18" charset="2"/>
              </a:rPr>
              <a:t>B´</a:t>
            </a:r>
            <a:r>
              <a:rPr lang="sk-SK" sz="1400" b="1" baseline="30000" dirty="0" smtClean="0">
                <a:solidFill>
                  <a:srgbClr val="FF00FF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FF00FF"/>
              </a:solidFill>
              <a:sym typeface="Symbol" pitchFamily="18" charset="2"/>
            </a:endParaRPr>
          </a:p>
        </p:txBody>
      </p:sp>
      <p:sp>
        <p:nvSpPr>
          <p:cNvPr id="190" name="Oval 132"/>
          <p:cNvSpPr>
            <a:spLocks noChangeAspect="1" noChangeArrowheads="1"/>
          </p:cNvSpPr>
          <p:nvPr/>
        </p:nvSpPr>
        <p:spPr bwMode="auto">
          <a:xfrm flipV="1">
            <a:off x="2836697" y="380035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192" name="Rovná spojnica 191"/>
          <p:cNvCxnSpPr/>
          <p:nvPr/>
        </p:nvCxnSpPr>
        <p:spPr>
          <a:xfrm flipH="1" flipV="1">
            <a:off x="2859996" y="2114093"/>
            <a:ext cx="1098328" cy="890362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5"/>
          <p:cNvSpPr txBox="1">
            <a:spLocks noChangeArrowheads="1"/>
          </p:cNvSpPr>
          <p:nvPr/>
        </p:nvSpPr>
        <p:spPr bwMode="auto">
          <a:xfrm>
            <a:off x="2786426" y="2328432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B´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>
            <a:off x="1160556" y="2693629"/>
            <a:ext cx="4942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cxnSp>
        <p:nvCxnSpPr>
          <p:cNvPr id="98" name="Rovná spojnica 97"/>
          <p:cNvCxnSpPr/>
          <p:nvPr/>
        </p:nvCxnSpPr>
        <p:spPr>
          <a:xfrm flipV="1">
            <a:off x="2855703" y="2691517"/>
            <a:ext cx="1101256" cy="1431234"/>
          </a:xfrm>
          <a:prstGeom prst="line">
            <a:avLst/>
          </a:prstGeom>
          <a:ln w="1905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AutoShape 90"/>
          <p:cNvSpPr>
            <a:spLocks noChangeArrowheads="1"/>
          </p:cNvSpPr>
          <p:nvPr/>
        </p:nvSpPr>
        <p:spPr bwMode="auto">
          <a:xfrm>
            <a:off x="6883167" y="5069211"/>
            <a:ext cx="1435233" cy="1215961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400"/>
          </a:p>
        </p:txBody>
      </p:sp>
      <p:sp>
        <p:nvSpPr>
          <p:cNvPr id="216" name="Text Box 91"/>
          <p:cNvSpPr txBox="1">
            <a:spLocks noChangeArrowheads="1"/>
          </p:cNvSpPr>
          <p:nvPr/>
        </p:nvSpPr>
        <p:spPr bwMode="auto">
          <a:xfrm>
            <a:off x="6858386" y="6260560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B</a:t>
            </a:r>
          </a:p>
        </p:txBody>
      </p:sp>
      <p:sp>
        <p:nvSpPr>
          <p:cNvPr id="217" name="Text Box 92"/>
          <p:cNvSpPr txBox="1">
            <a:spLocks noChangeArrowheads="1"/>
          </p:cNvSpPr>
          <p:nvPr/>
        </p:nvSpPr>
        <p:spPr bwMode="auto">
          <a:xfrm>
            <a:off x="8253749" y="5939262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/>
              <a:t>D</a:t>
            </a:r>
          </a:p>
        </p:txBody>
      </p:sp>
      <p:sp>
        <p:nvSpPr>
          <p:cNvPr id="218" name="Text Box 93"/>
          <p:cNvSpPr txBox="1">
            <a:spLocks noChangeArrowheads="1"/>
          </p:cNvSpPr>
          <p:nvPr/>
        </p:nvSpPr>
        <p:spPr bwMode="auto">
          <a:xfrm>
            <a:off x="7966477" y="6260560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A</a:t>
            </a:r>
          </a:p>
        </p:txBody>
      </p:sp>
      <p:sp>
        <p:nvSpPr>
          <p:cNvPr id="219" name="Line 94"/>
          <p:cNvSpPr>
            <a:spLocks noChangeShapeType="1"/>
          </p:cNvSpPr>
          <p:nvPr/>
        </p:nvSpPr>
        <p:spPr bwMode="auto">
          <a:xfrm>
            <a:off x="7202108" y="5062176"/>
            <a:ext cx="0" cy="86770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0" name="Line 95"/>
          <p:cNvSpPr>
            <a:spLocks noChangeShapeType="1"/>
          </p:cNvSpPr>
          <p:nvPr/>
        </p:nvSpPr>
        <p:spPr bwMode="auto">
          <a:xfrm flipV="1">
            <a:off x="6887857" y="5968577"/>
            <a:ext cx="296661" cy="29666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1" name="Line 96"/>
          <p:cNvSpPr>
            <a:spLocks noChangeShapeType="1"/>
          </p:cNvSpPr>
          <p:nvPr/>
        </p:nvSpPr>
        <p:spPr bwMode="auto">
          <a:xfrm>
            <a:off x="7202108" y="5966232"/>
            <a:ext cx="111746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2" name="Text Box 97"/>
          <p:cNvSpPr txBox="1">
            <a:spLocks noChangeArrowheads="1"/>
          </p:cNvSpPr>
          <p:nvPr/>
        </p:nvSpPr>
        <p:spPr bwMode="auto">
          <a:xfrm>
            <a:off x="7135777" y="5938596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C</a:t>
            </a:r>
            <a:endParaRPr lang="sk-SK" sz="1200" b="1" dirty="0"/>
          </a:p>
        </p:txBody>
      </p:sp>
      <p:sp>
        <p:nvSpPr>
          <p:cNvPr id="223" name="Text Box 98"/>
          <p:cNvSpPr txBox="1">
            <a:spLocks noChangeArrowheads="1"/>
          </p:cNvSpPr>
          <p:nvPr/>
        </p:nvSpPr>
        <p:spPr bwMode="auto">
          <a:xfrm>
            <a:off x="6815001" y="5357170"/>
            <a:ext cx="346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B´</a:t>
            </a:r>
          </a:p>
        </p:txBody>
      </p:sp>
      <p:sp>
        <p:nvSpPr>
          <p:cNvPr id="224" name="Text Box 99"/>
          <p:cNvSpPr txBox="1">
            <a:spLocks noChangeArrowheads="1"/>
          </p:cNvSpPr>
          <p:nvPr/>
        </p:nvSpPr>
        <p:spPr bwMode="auto">
          <a:xfrm>
            <a:off x="8265475" y="5035713"/>
            <a:ext cx="346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D´</a:t>
            </a:r>
          </a:p>
        </p:txBody>
      </p:sp>
      <p:sp>
        <p:nvSpPr>
          <p:cNvPr id="225" name="Text Box 100"/>
          <p:cNvSpPr txBox="1">
            <a:spLocks noChangeArrowheads="1"/>
          </p:cNvSpPr>
          <p:nvPr/>
        </p:nvSpPr>
        <p:spPr bwMode="auto">
          <a:xfrm>
            <a:off x="7957087" y="5348458"/>
            <a:ext cx="346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/>
              <a:t>A´</a:t>
            </a:r>
          </a:p>
        </p:txBody>
      </p:sp>
      <p:sp>
        <p:nvSpPr>
          <p:cNvPr id="226" name="Text Box 101"/>
          <p:cNvSpPr txBox="1">
            <a:spLocks noChangeArrowheads="1"/>
          </p:cNvSpPr>
          <p:nvPr/>
        </p:nvSpPr>
        <p:spPr bwMode="auto">
          <a:xfrm>
            <a:off x="7164098" y="5034386"/>
            <a:ext cx="346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C</a:t>
            </a:r>
            <a:r>
              <a:rPr lang="sk-SK" sz="1200" b="1" dirty="0"/>
              <a:t>´</a:t>
            </a:r>
          </a:p>
        </p:txBody>
      </p:sp>
      <p:sp>
        <p:nvSpPr>
          <p:cNvPr id="227" name="Line 102"/>
          <p:cNvSpPr>
            <a:spLocks noChangeShapeType="1"/>
          </p:cNvSpPr>
          <p:nvPr/>
        </p:nvSpPr>
        <p:spPr bwMode="auto">
          <a:xfrm flipH="1">
            <a:off x="6777635" y="5370564"/>
            <a:ext cx="1887846" cy="1055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8" name="Line 103"/>
          <p:cNvSpPr>
            <a:spLocks noChangeShapeType="1"/>
          </p:cNvSpPr>
          <p:nvPr/>
        </p:nvSpPr>
        <p:spPr bwMode="auto">
          <a:xfrm flipH="1">
            <a:off x="6777635" y="6265238"/>
            <a:ext cx="1887846" cy="1055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9" name="Line 104"/>
          <p:cNvSpPr>
            <a:spLocks noChangeShapeType="1"/>
          </p:cNvSpPr>
          <p:nvPr/>
        </p:nvSpPr>
        <p:spPr bwMode="auto">
          <a:xfrm flipH="1">
            <a:off x="7076642" y="5956851"/>
            <a:ext cx="1887846" cy="1055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0" name="Line 105"/>
          <p:cNvSpPr>
            <a:spLocks noChangeShapeType="1"/>
          </p:cNvSpPr>
          <p:nvPr/>
        </p:nvSpPr>
        <p:spPr bwMode="auto">
          <a:xfrm flipH="1">
            <a:off x="7067261" y="5053968"/>
            <a:ext cx="1887846" cy="1055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1" name="Line 106"/>
          <p:cNvSpPr>
            <a:spLocks noChangeShapeType="1"/>
          </p:cNvSpPr>
          <p:nvPr/>
        </p:nvSpPr>
        <p:spPr bwMode="auto">
          <a:xfrm flipV="1">
            <a:off x="6683829" y="4519273"/>
            <a:ext cx="1010760" cy="106352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2" name="Line 107"/>
          <p:cNvSpPr>
            <a:spLocks noChangeShapeType="1"/>
          </p:cNvSpPr>
          <p:nvPr/>
        </p:nvSpPr>
        <p:spPr bwMode="auto">
          <a:xfrm flipV="1">
            <a:off x="7827089" y="5416770"/>
            <a:ext cx="1010760" cy="106352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3" name="Line 108"/>
          <p:cNvSpPr>
            <a:spLocks noChangeShapeType="1"/>
          </p:cNvSpPr>
          <p:nvPr/>
        </p:nvSpPr>
        <p:spPr bwMode="auto">
          <a:xfrm flipV="1">
            <a:off x="6803431" y="5304899"/>
            <a:ext cx="1010760" cy="106352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4" name="Line 109"/>
          <p:cNvSpPr>
            <a:spLocks noChangeShapeType="1"/>
          </p:cNvSpPr>
          <p:nvPr/>
        </p:nvSpPr>
        <p:spPr bwMode="auto">
          <a:xfrm flipV="1">
            <a:off x="7737974" y="4600181"/>
            <a:ext cx="1010760" cy="106352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5" name="Line 111"/>
          <p:cNvSpPr>
            <a:spLocks noChangeShapeType="1"/>
          </p:cNvSpPr>
          <p:nvPr/>
        </p:nvSpPr>
        <p:spPr bwMode="auto">
          <a:xfrm>
            <a:off x="7198589" y="4644739"/>
            <a:ext cx="0" cy="170140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6" name="Line 113"/>
          <p:cNvSpPr>
            <a:spLocks noChangeShapeType="1"/>
          </p:cNvSpPr>
          <p:nvPr/>
        </p:nvSpPr>
        <p:spPr bwMode="auto">
          <a:xfrm>
            <a:off x="8321917" y="4627150"/>
            <a:ext cx="0" cy="170140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7" name="Line 110"/>
          <p:cNvSpPr>
            <a:spLocks noChangeShapeType="1"/>
          </p:cNvSpPr>
          <p:nvPr/>
        </p:nvSpPr>
        <p:spPr bwMode="auto">
          <a:xfrm>
            <a:off x="6882887" y="5086815"/>
            <a:ext cx="0" cy="170140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>
            <a:off x="8015123" y="5042872"/>
            <a:ext cx="0" cy="170140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cxnSp>
        <p:nvCxnSpPr>
          <p:cNvPr id="268" name="Rovná spojnica 267"/>
          <p:cNvCxnSpPr/>
          <p:nvPr/>
        </p:nvCxnSpPr>
        <p:spPr>
          <a:xfrm flipV="1">
            <a:off x="2000250" y="1758950"/>
            <a:ext cx="2590800" cy="927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sp>
        <p:nvSpPr>
          <p:cNvPr id="270" name="Text Box 15"/>
          <p:cNvSpPr txBox="1">
            <a:spLocks noChangeArrowheads="1"/>
          </p:cNvSpPr>
          <p:nvPr/>
        </p:nvSpPr>
        <p:spPr bwMode="auto">
          <a:xfrm>
            <a:off x="4183812" y="1495326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A´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272" name="Rovná spojnica 271"/>
          <p:cNvCxnSpPr/>
          <p:nvPr/>
        </p:nvCxnSpPr>
        <p:spPr>
          <a:xfrm>
            <a:off x="7812360" y="27089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Rovná spojnica 274"/>
          <p:cNvCxnSpPr/>
          <p:nvPr/>
        </p:nvCxnSpPr>
        <p:spPr>
          <a:xfrm>
            <a:off x="4592097" y="1748413"/>
            <a:ext cx="223545" cy="94293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sp>
        <p:nvSpPr>
          <p:cNvPr id="280" name="Text Box 72"/>
          <p:cNvSpPr txBox="1">
            <a:spLocks noChangeArrowheads="1"/>
          </p:cNvSpPr>
          <p:nvPr/>
        </p:nvSpPr>
        <p:spPr bwMode="auto">
          <a:xfrm>
            <a:off x="541956" y="2344686"/>
            <a:ext cx="788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C´D´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dirty="0" smtClean="0">
                <a:solidFill>
                  <a:srgbClr val="FF0000"/>
                </a:solidFill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81" name="Text Box 72"/>
          <p:cNvSpPr txBox="1">
            <a:spLocks noChangeArrowheads="1"/>
          </p:cNvSpPr>
          <p:nvPr/>
        </p:nvSpPr>
        <p:spPr bwMode="auto">
          <a:xfrm>
            <a:off x="-36512" y="2344686"/>
            <a:ext cx="788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A´B´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dirty="0" smtClean="0">
                <a:solidFill>
                  <a:srgbClr val="FF0000"/>
                </a:solidFill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82" name="Text Box 36"/>
          <p:cNvSpPr txBox="1">
            <a:spLocks noChangeArrowheads="1"/>
          </p:cNvSpPr>
          <p:nvPr/>
        </p:nvSpPr>
        <p:spPr bwMode="auto">
          <a:xfrm>
            <a:off x="4759560" y="2414196"/>
            <a:ext cx="654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BC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b="1" dirty="0" smtClean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283" name="Text Box 144"/>
          <p:cNvSpPr txBox="1">
            <a:spLocks noChangeArrowheads="1"/>
          </p:cNvSpPr>
          <p:nvPr/>
        </p:nvSpPr>
        <p:spPr bwMode="auto">
          <a:xfrm>
            <a:off x="3948816" y="5439727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009900"/>
                </a:solidFill>
              </a:rPr>
              <a:t>U</a:t>
            </a:r>
            <a:r>
              <a:rPr lang="sk-SK" sz="1400" b="1" baseline="30000" dirty="0" err="1">
                <a:solidFill>
                  <a:srgbClr val="009900"/>
                </a:solidFill>
              </a:rPr>
              <a:t>k</a:t>
            </a:r>
            <a:r>
              <a:rPr lang="sk-SK" sz="1400" b="1" baseline="-25000" dirty="0" err="1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05" name="Text Box 93"/>
          <p:cNvSpPr txBox="1">
            <a:spLocks noChangeArrowheads="1"/>
          </p:cNvSpPr>
          <p:nvPr/>
        </p:nvSpPr>
        <p:spPr bwMode="auto">
          <a:xfrm>
            <a:off x="3967539" y="5953805"/>
            <a:ext cx="44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FF00FF"/>
                </a:solidFill>
              </a:rPr>
              <a:t>u</a:t>
            </a:r>
            <a:r>
              <a:rPr lang="sk-SK" sz="1400" b="1" baseline="30000" dirty="0" err="1">
                <a:solidFill>
                  <a:srgbClr val="FF00FF"/>
                </a:solidFill>
                <a:sym typeface="Symbol" pitchFamily="18" charset="2"/>
              </a:rPr>
              <a:t></a:t>
            </a:r>
            <a:r>
              <a:rPr lang="sk-SK" sz="1400" b="1" baseline="-25000" dirty="0" err="1">
                <a:solidFill>
                  <a:srgbClr val="FF00FF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FF00FF"/>
              </a:solidFill>
              <a:sym typeface="Symbol" pitchFamily="18" charset="2"/>
            </a:endParaRPr>
          </a:p>
        </p:txBody>
      </p:sp>
      <p:grpSp>
        <p:nvGrpSpPr>
          <p:cNvPr id="6" name="Group 44"/>
          <p:cNvGrpSpPr>
            <a:grpSpLocks noChangeAspect="1"/>
          </p:cNvGrpSpPr>
          <p:nvPr/>
        </p:nvGrpSpPr>
        <p:grpSpPr bwMode="auto">
          <a:xfrm rot="12780000" flipH="1" flipV="1">
            <a:off x="3859854" y="6119368"/>
            <a:ext cx="191494" cy="114388"/>
            <a:chOff x="567" y="2750"/>
            <a:chExt cx="226" cy="135"/>
          </a:xfrm>
        </p:grpSpPr>
        <p:sp>
          <p:nvSpPr>
            <p:cNvPr id="116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  <p:sp>
          <p:nvSpPr>
            <p:cNvPr id="117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</p:grpSp>
      <p:sp>
        <p:nvSpPr>
          <p:cNvPr id="285" name="Oval 132"/>
          <p:cNvSpPr>
            <a:spLocks noChangeAspect="1" noChangeArrowheads="1"/>
          </p:cNvSpPr>
          <p:nvPr/>
        </p:nvSpPr>
        <p:spPr bwMode="auto">
          <a:xfrm flipV="1">
            <a:off x="4722607" y="2374710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86" name="Text Box 15"/>
          <p:cNvSpPr txBox="1">
            <a:spLocks noChangeArrowheads="1"/>
          </p:cNvSpPr>
          <p:nvPr/>
        </p:nvSpPr>
        <p:spPr bwMode="auto">
          <a:xfrm>
            <a:off x="4722158" y="2162641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D´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288" name="Rovná spojnica 287"/>
          <p:cNvCxnSpPr/>
          <p:nvPr/>
        </p:nvCxnSpPr>
        <p:spPr>
          <a:xfrm flipH="1" flipV="1">
            <a:off x="3903378" y="2476500"/>
            <a:ext cx="52672" cy="31369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Rovná spojnica 296"/>
          <p:cNvCxnSpPr/>
          <p:nvPr/>
        </p:nvCxnSpPr>
        <p:spPr>
          <a:xfrm>
            <a:off x="3092450" y="2305050"/>
            <a:ext cx="172720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sp>
        <p:nvSpPr>
          <p:cNvPr id="302" name="Text Box 15"/>
          <p:cNvSpPr txBox="1">
            <a:spLocks noChangeArrowheads="1"/>
          </p:cNvSpPr>
          <p:nvPr/>
        </p:nvSpPr>
        <p:spPr bwMode="auto">
          <a:xfrm>
            <a:off x="3589200" y="2163600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C´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301" name="Oval 132"/>
          <p:cNvSpPr>
            <a:spLocks noChangeAspect="1" noChangeArrowheads="1"/>
          </p:cNvSpPr>
          <p:nvPr/>
        </p:nvSpPr>
        <p:spPr bwMode="auto">
          <a:xfrm flipV="1">
            <a:off x="3880946" y="2460063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265" name="Rovná spojnica 264"/>
          <p:cNvCxnSpPr/>
          <p:nvPr/>
        </p:nvCxnSpPr>
        <p:spPr>
          <a:xfrm flipV="1">
            <a:off x="3968750" y="1758962"/>
            <a:ext cx="613257" cy="3867138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ovná spojnica 272"/>
          <p:cNvCxnSpPr/>
          <p:nvPr/>
        </p:nvCxnSpPr>
        <p:spPr>
          <a:xfrm flipV="1">
            <a:off x="3974164" y="2426677"/>
            <a:ext cx="770045" cy="3209084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32"/>
          <p:cNvSpPr>
            <a:spLocks noChangeAspect="1" noChangeArrowheads="1"/>
          </p:cNvSpPr>
          <p:nvPr/>
        </p:nvSpPr>
        <p:spPr bwMode="auto">
          <a:xfrm flipV="1">
            <a:off x="4498881" y="3277510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1" name="Oval 132"/>
          <p:cNvSpPr>
            <a:spLocks noChangeAspect="1" noChangeArrowheads="1"/>
          </p:cNvSpPr>
          <p:nvPr/>
        </p:nvSpPr>
        <p:spPr bwMode="auto">
          <a:xfrm flipV="1">
            <a:off x="3887832" y="3135682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4" name="Oval 132"/>
          <p:cNvSpPr>
            <a:spLocks noChangeAspect="1" noChangeArrowheads="1"/>
          </p:cNvSpPr>
          <p:nvPr/>
        </p:nvSpPr>
        <p:spPr bwMode="auto">
          <a:xfrm flipV="1">
            <a:off x="3063203" y="2279176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79" name="Oval 132"/>
          <p:cNvSpPr>
            <a:spLocks noChangeAspect="1" noChangeArrowheads="1"/>
          </p:cNvSpPr>
          <p:nvPr/>
        </p:nvSpPr>
        <p:spPr bwMode="auto">
          <a:xfrm flipV="1">
            <a:off x="4559865" y="1732624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7" name="Line 11"/>
          <p:cNvSpPr>
            <a:spLocks noChangeShapeType="1"/>
          </p:cNvSpPr>
          <p:nvPr/>
        </p:nvSpPr>
        <p:spPr bwMode="auto">
          <a:xfrm rot="120000">
            <a:off x="3376300" y="3454638"/>
            <a:ext cx="880399" cy="431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35" name="Voľná forma 134"/>
          <p:cNvSpPr/>
          <p:nvPr/>
        </p:nvSpPr>
        <p:spPr>
          <a:xfrm>
            <a:off x="3096250" y="1766124"/>
            <a:ext cx="1489872" cy="2132424"/>
          </a:xfrm>
          <a:custGeom>
            <a:avLst/>
            <a:gdLst>
              <a:gd name="connsiteX0" fmla="*/ 0 w 1489872"/>
              <a:gd name="connsiteY0" fmla="*/ 529576 h 2132424"/>
              <a:gd name="connsiteX1" fmla="*/ 285971 w 1489872"/>
              <a:gd name="connsiteY1" fmla="*/ 1655806 h 2132424"/>
              <a:gd name="connsiteX2" fmla="*/ 1158005 w 1489872"/>
              <a:gd name="connsiteY2" fmla="*/ 2132424 h 2132424"/>
              <a:gd name="connsiteX3" fmla="*/ 1489872 w 1489872"/>
              <a:gd name="connsiteY3" fmla="*/ 0 h 2132424"/>
              <a:gd name="connsiteX4" fmla="*/ 0 w 1489872"/>
              <a:gd name="connsiteY4" fmla="*/ 529576 h 213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872" h="2132424">
                <a:moveTo>
                  <a:pt x="0" y="529576"/>
                </a:moveTo>
                <a:lnTo>
                  <a:pt x="285971" y="1655806"/>
                </a:lnTo>
                <a:lnTo>
                  <a:pt x="1158005" y="2132424"/>
                </a:lnTo>
                <a:lnTo>
                  <a:pt x="1489872" y="0"/>
                </a:lnTo>
                <a:lnTo>
                  <a:pt x="0" y="529576"/>
                </a:lnTo>
                <a:close/>
              </a:path>
            </a:pathLst>
          </a:cu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5" name="BlokTextu 144"/>
          <p:cNvSpPr txBox="1"/>
          <p:nvPr/>
        </p:nvSpPr>
        <p:spPr>
          <a:xfrm>
            <a:off x="7049" y="324085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00FF"/>
                </a:solidFill>
                <a:sym typeface="Symbol"/>
              </a:rPr>
              <a:t>Poznámka: </a:t>
            </a:r>
            <a:r>
              <a:rPr lang="sk-SK" sz="1200" dirty="0" smtClean="0">
                <a:sym typeface="Symbol"/>
              </a:rPr>
              <a:t>Štvorec </a:t>
            </a:r>
            <a:r>
              <a:rPr lang="sk-SK" sz="1200" b="1" dirty="0" smtClean="0">
                <a:sym typeface="Symbol"/>
              </a:rPr>
              <a:t>ABB´A´</a:t>
            </a:r>
          </a:p>
          <a:p>
            <a:r>
              <a:rPr lang="sk-SK" sz="1200" dirty="0" smtClean="0">
                <a:sym typeface="Symbol"/>
              </a:rPr>
              <a:t>leží v rovine kolmej na rovinu </a:t>
            </a:r>
            <a:r>
              <a:rPr lang="sk-SK" sz="1200" b="1" dirty="0" smtClean="0">
                <a:sym typeface="Symbol"/>
              </a:rPr>
              <a:t></a:t>
            </a:r>
            <a:r>
              <a:rPr lang="sk-SK" sz="1200" dirty="0" smtClean="0">
                <a:sym typeface="Symbol"/>
              </a:rPr>
              <a:t>.</a:t>
            </a:r>
          </a:p>
        </p:txBody>
      </p:sp>
      <p:sp>
        <p:nvSpPr>
          <p:cNvPr id="146" name="Zástupný symbol čísla snímky 1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  <p:sp>
        <p:nvSpPr>
          <p:cNvPr id="148" name="BlokTextu 34"/>
          <p:cNvSpPr txBox="1">
            <a:spLocks noChangeArrowheads="1"/>
          </p:cNvSpPr>
          <p:nvPr/>
        </p:nvSpPr>
        <p:spPr bwMode="auto">
          <a:xfrm>
            <a:off x="539999" y="36000"/>
            <a:ext cx="8532000" cy="738664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Dané sú prvky vnútornej orientácie 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. 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Priamka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Zobrazte stredový priemet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kocky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´B´C´D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´. Štvorec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a úsečka 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je jeho strana.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149" name="Skupina 15"/>
          <p:cNvGrpSpPr>
            <a:grpSpLocks/>
          </p:cNvGrpSpPr>
          <p:nvPr/>
        </p:nvGrpSpPr>
        <p:grpSpPr bwMode="auto">
          <a:xfrm>
            <a:off x="82372" y="6364570"/>
            <a:ext cx="1348082" cy="393700"/>
            <a:chOff x="2699794" y="4497810"/>
            <a:chExt cx="1347057" cy="393091"/>
          </a:xfrm>
        </p:grpSpPr>
        <p:pic>
          <p:nvPicPr>
            <p:cNvPr id="150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84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70" grpId="0"/>
      <p:bldP spid="280" grpId="0"/>
      <p:bldP spid="281" grpId="0"/>
      <p:bldP spid="285" grpId="0" animBg="1"/>
      <p:bldP spid="286" grpId="0"/>
      <p:bldP spid="302" grpId="1"/>
      <p:bldP spid="301" grpId="1" animBg="1"/>
      <p:bldP spid="279" grpId="0" animBg="1"/>
      <p:bldP spid="135" grpId="0" animBg="1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Rovná spojnica 119"/>
          <p:cNvCxnSpPr/>
          <p:nvPr/>
        </p:nvCxnSpPr>
        <p:spPr>
          <a:xfrm flipV="1">
            <a:off x="1976796" y="1394652"/>
            <a:ext cx="1980182" cy="130254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189" name="Obdĺžnik 188"/>
          <p:cNvSpPr/>
          <p:nvPr/>
        </p:nvSpPr>
        <p:spPr>
          <a:xfrm>
            <a:off x="2563086" y="1844824"/>
            <a:ext cx="586040" cy="58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6" name="Rovná spojnica 95"/>
          <p:cNvCxnSpPr/>
          <p:nvPr/>
        </p:nvCxnSpPr>
        <p:spPr>
          <a:xfrm>
            <a:off x="3958006" y="1140739"/>
            <a:ext cx="0" cy="4087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ovná spojnica 130"/>
          <p:cNvCxnSpPr/>
          <p:nvPr/>
        </p:nvCxnSpPr>
        <p:spPr>
          <a:xfrm flipV="1">
            <a:off x="3940040" y="2685144"/>
            <a:ext cx="875606" cy="455881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cxnSp>
        <p:nvCxnSpPr>
          <p:cNvPr id="126" name="Rovná spojnica 125"/>
          <p:cNvCxnSpPr/>
          <p:nvPr/>
        </p:nvCxnSpPr>
        <p:spPr>
          <a:xfrm>
            <a:off x="2097293" y="4113687"/>
            <a:ext cx="1705916" cy="2593414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Dot"/>
            <a:round/>
            <a:headEnd type="none" w="sm" len="sm"/>
            <a:tailEnd type="oval" w="sm" len="sm"/>
          </a:ln>
        </p:spPr>
      </p:cxnSp>
      <p:sp>
        <p:nvSpPr>
          <p:cNvPr id="152" name="Text Box 53"/>
          <p:cNvSpPr txBox="1">
            <a:spLocks noChangeArrowheads="1"/>
          </p:cNvSpPr>
          <p:nvPr/>
        </p:nvSpPr>
        <p:spPr bwMode="auto">
          <a:xfrm>
            <a:off x="3931491" y="4089163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o</a:t>
            </a:r>
            <a:endParaRPr lang="sk-SK" sz="1400" b="1" dirty="0"/>
          </a:p>
        </p:txBody>
      </p:sp>
      <p:pic>
        <p:nvPicPr>
          <p:cNvPr id="81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" name="Rovná spojnica 112"/>
          <p:cNvCxnSpPr/>
          <p:nvPr/>
        </p:nvCxnSpPr>
        <p:spPr>
          <a:xfrm>
            <a:off x="3946682" y="3276454"/>
            <a:ext cx="118747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med" len="med"/>
            <a:tailEnd type="oval" w="sm" len="sm"/>
          </a:ln>
        </p:spPr>
      </p:cxnSp>
      <p:sp>
        <p:nvSpPr>
          <p:cNvPr id="109" name="Oval 23"/>
          <p:cNvSpPr>
            <a:spLocks noChangeAspect="1" noChangeArrowheads="1"/>
          </p:cNvSpPr>
          <p:nvPr/>
        </p:nvSpPr>
        <p:spPr bwMode="auto">
          <a:xfrm>
            <a:off x="2786993" y="2109593"/>
            <a:ext cx="2341987" cy="234198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4" name="Oblúk 113"/>
          <p:cNvSpPr/>
          <p:nvPr/>
        </p:nvSpPr>
        <p:spPr>
          <a:xfrm>
            <a:off x="2650560" y="1393223"/>
            <a:ext cx="2621438" cy="2621438"/>
          </a:xfrm>
          <a:prstGeom prst="arc">
            <a:avLst>
              <a:gd name="adj1" fmla="val 16200000"/>
              <a:gd name="adj2" fmla="val 1865600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charset="0"/>
              <a:cs typeface="Arial" charset="0"/>
            </a:endParaRPr>
          </a:p>
        </p:txBody>
      </p:sp>
      <p:cxnSp>
        <p:nvCxnSpPr>
          <p:cNvPr id="122" name="Rovná spojnica 121"/>
          <p:cNvCxnSpPr/>
          <p:nvPr/>
        </p:nvCxnSpPr>
        <p:spPr>
          <a:xfrm>
            <a:off x="3971629" y="1402547"/>
            <a:ext cx="843428" cy="1282219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Dot"/>
            <a:round/>
            <a:headEnd type="oval" w="sm" len="sm"/>
            <a:tailEnd type="oval" w="sm" len="sm"/>
          </a:ln>
        </p:spPr>
      </p:cxnSp>
      <p:cxnSp>
        <p:nvCxnSpPr>
          <p:cNvPr id="123" name="Rovná spojnica 122"/>
          <p:cNvCxnSpPr>
            <a:stCxn id="114" idx="0"/>
          </p:cNvCxnSpPr>
          <p:nvPr/>
        </p:nvCxnSpPr>
        <p:spPr>
          <a:xfrm flipH="1">
            <a:off x="2731966" y="1393223"/>
            <a:ext cx="1229315" cy="437090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24" name="Rovná spojnica 123"/>
          <p:cNvCxnSpPr>
            <a:stCxn id="114" idx="0"/>
          </p:cNvCxnSpPr>
          <p:nvPr/>
        </p:nvCxnSpPr>
        <p:spPr>
          <a:xfrm>
            <a:off x="3961281" y="1393223"/>
            <a:ext cx="373602" cy="331760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25" name="Rovná spojnica 124"/>
          <p:cNvCxnSpPr/>
          <p:nvPr/>
        </p:nvCxnSpPr>
        <p:spPr>
          <a:xfrm>
            <a:off x="4148898" y="4113663"/>
            <a:ext cx="1092839" cy="166138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Dot"/>
            <a:round/>
            <a:headEnd type="oval" w="sm" len="sm"/>
            <a:tailEnd type="oval" w="sm" len="sm"/>
          </a:ln>
        </p:spPr>
      </p:cxnSp>
      <p:cxnSp>
        <p:nvCxnSpPr>
          <p:cNvPr id="128" name="Rovná spojnica 127"/>
          <p:cNvCxnSpPr/>
          <p:nvPr/>
        </p:nvCxnSpPr>
        <p:spPr>
          <a:xfrm flipV="1">
            <a:off x="3844332" y="4136585"/>
            <a:ext cx="3889007" cy="255814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0" name="Rovná spojnica 129"/>
          <p:cNvCxnSpPr/>
          <p:nvPr/>
        </p:nvCxnSpPr>
        <p:spPr>
          <a:xfrm>
            <a:off x="3960774" y="1393574"/>
            <a:ext cx="1388540" cy="473381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134" name="Text Box 30"/>
          <p:cNvSpPr txBox="1">
            <a:spLocks noChangeArrowheads="1"/>
          </p:cNvSpPr>
          <p:nvPr/>
        </p:nvSpPr>
        <p:spPr bwMode="auto">
          <a:xfrm rot="120000">
            <a:off x="3613056" y="1159792"/>
            <a:ext cx="364345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S</a:t>
            </a:r>
            <a:r>
              <a:rPr lang="sk-SK" sz="1400" b="1" baseline="-25000" dirty="0">
                <a:solidFill>
                  <a:srgbClr val="FF0000"/>
                </a:solidFill>
              </a:rPr>
              <a:t>o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6" name="Text Box 9"/>
          <p:cNvSpPr txBox="1">
            <a:spLocks noChangeArrowheads="1"/>
          </p:cNvSpPr>
          <p:nvPr/>
        </p:nvSpPr>
        <p:spPr bwMode="auto">
          <a:xfrm>
            <a:off x="1008983" y="4101282"/>
            <a:ext cx="355090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p</a:t>
            </a:r>
            <a:r>
              <a:rPr lang="sk-SK" sz="1400" b="1" baseline="30000" dirty="0">
                <a:sym typeface="Symbol" pitchFamily="18" charset="2"/>
              </a:rPr>
              <a:t>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37" name="Text Box 10"/>
          <p:cNvSpPr txBox="1">
            <a:spLocks noChangeArrowheads="1"/>
          </p:cNvSpPr>
          <p:nvPr/>
        </p:nvSpPr>
        <p:spPr bwMode="auto">
          <a:xfrm>
            <a:off x="1042813" y="2714453"/>
            <a:ext cx="419876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u</a:t>
            </a:r>
            <a:r>
              <a:rPr lang="sk-SK" sz="1400" b="1" baseline="30000" dirty="0" err="1">
                <a:sym typeface="Symbol" pitchFamily="18" charset="2"/>
              </a:rPr>
              <a:t></a:t>
            </a:r>
            <a:r>
              <a:rPr lang="sk-SK" sz="1400" b="1" baseline="-25000" dirty="0" err="1">
                <a:sym typeface="Symbol" pitchFamily="18" charset="2"/>
              </a:rPr>
              <a:t>s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39" name="Text Box 13"/>
          <p:cNvSpPr txBox="1">
            <a:spLocks noChangeArrowheads="1"/>
          </p:cNvSpPr>
          <p:nvPr/>
        </p:nvSpPr>
        <p:spPr bwMode="auto">
          <a:xfrm>
            <a:off x="1618671" y="2344686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AB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0" name="Text Box 14"/>
          <p:cNvSpPr txBox="1">
            <a:spLocks noChangeArrowheads="1"/>
          </p:cNvSpPr>
          <p:nvPr/>
        </p:nvSpPr>
        <p:spPr bwMode="auto">
          <a:xfrm>
            <a:off x="4487693" y="4096881"/>
            <a:ext cx="358175" cy="296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a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41" name="Text Box 24"/>
          <p:cNvSpPr txBox="1">
            <a:spLocks noChangeArrowheads="1"/>
          </p:cNvSpPr>
          <p:nvPr/>
        </p:nvSpPr>
        <p:spPr bwMode="auto">
          <a:xfrm>
            <a:off x="5007348" y="3631824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baseline="30000" dirty="0"/>
          </a:p>
        </p:txBody>
      </p:sp>
      <p:sp>
        <p:nvSpPr>
          <p:cNvPr id="143" name="Text Box 27"/>
          <p:cNvSpPr txBox="1">
            <a:spLocks noChangeArrowheads="1"/>
          </p:cNvSpPr>
          <p:nvPr/>
        </p:nvSpPr>
        <p:spPr bwMode="auto">
          <a:xfrm>
            <a:off x="5127042" y="3056922"/>
            <a:ext cx="407536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FF0000"/>
                </a:solidFill>
              </a:rPr>
              <a:t>(</a:t>
            </a:r>
            <a:r>
              <a:rPr lang="sk-SK" sz="1400" b="1" dirty="0">
                <a:solidFill>
                  <a:srgbClr val="FF0000"/>
                </a:solidFill>
              </a:rPr>
              <a:t>S</a:t>
            </a:r>
            <a:r>
              <a:rPr lang="sk-SK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4" name="Text Box 36"/>
          <p:cNvSpPr txBox="1">
            <a:spLocks noChangeArrowheads="1"/>
          </p:cNvSpPr>
          <p:nvPr/>
        </p:nvSpPr>
        <p:spPr bwMode="auto">
          <a:xfrm>
            <a:off x="5083539" y="2414196"/>
            <a:ext cx="201689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00FF"/>
                </a:solidFill>
              </a:rPr>
              <a:t> =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AD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dirty="0" smtClean="0">
                <a:solidFill>
                  <a:srgbClr val="0000FF"/>
                </a:solidFill>
              </a:rPr>
              <a:t>=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B´C´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dirty="0" smtClean="0">
                <a:solidFill>
                  <a:srgbClr val="0000FF"/>
                </a:solidFill>
              </a:rPr>
              <a:t>= </a:t>
            </a:r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A´D´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7" name="Text Box 42"/>
          <p:cNvSpPr txBox="1">
            <a:spLocks noChangeArrowheads="1"/>
          </p:cNvSpPr>
          <p:nvPr/>
        </p:nvSpPr>
        <p:spPr bwMode="auto">
          <a:xfrm>
            <a:off x="1759413" y="5508463"/>
            <a:ext cx="344292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a</a:t>
            </a:r>
            <a:r>
              <a:rPr lang="en-US" sz="1400" b="1" baseline="-25000" dirty="0" err="1">
                <a:solidFill>
                  <a:srgbClr val="FF0000"/>
                </a:solidFill>
              </a:rPr>
              <a:t>o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53" name="Text Box 54"/>
          <p:cNvSpPr txBox="1">
            <a:spLocks noChangeArrowheads="1"/>
          </p:cNvSpPr>
          <p:nvPr/>
        </p:nvSpPr>
        <p:spPr bwMode="auto">
          <a:xfrm>
            <a:off x="2489071" y="5026595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B</a:t>
            </a:r>
            <a:r>
              <a:rPr lang="sk-SK" sz="1400" b="1" baseline="-25000" dirty="0"/>
              <a:t>o</a:t>
            </a:r>
            <a:endParaRPr lang="sk-SK" sz="1400" b="1" dirty="0"/>
          </a:p>
        </p:txBody>
      </p:sp>
      <p:sp>
        <p:nvSpPr>
          <p:cNvPr id="154" name="Text Box 58"/>
          <p:cNvSpPr txBox="1">
            <a:spLocks noChangeArrowheads="1"/>
          </p:cNvSpPr>
          <p:nvPr/>
        </p:nvSpPr>
        <p:spPr bwMode="auto">
          <a:xfrm>
            <a:off x="3436988" y="6530117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C</a:t>
            </a:r>
            <a:r>
              <a:rPr lang="sk-SK" sz="1400" b="1" baseline="-25000" dirty="0" err="1"/>
              <a:t>o</a:t>
            </a:r>
            <a:endParaRPr lang="sk-SK" sz="1400" b="1" dirty="0"/>
          </a:p>
        </p:txBody>
      </p:sp>
      <p:sp>
        <p:nvSpPr>
          <p:cNvPr id="158" name="Text Box 72"/>
          <p:cNvSpPr txBox="1">
            <a:spLocks noChangeArrowheads="1"/>
          </p:cNvSpPr>
          <p:nvPr/>
        </p:nvSpPr>
        <p:spPr bwMode="auto">
          <a:xfrm>
            <a:off x="1124172" y="2344686"/>
            <a:ext cx="659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CD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dirty="0" smtClean="0">
                <a:solidFill>
                  <a:srgbClr val="FF0000"/>
                </a:solidFill>
              </a:rPr>
              <a:t>=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59" name="Text Box 43"/>
          <p:cNvSpPr txBox="1">
            <a:spLocks noChangeArrowheads="1"/>
          </p:cNvSpPr>
          <p:nvPr/>
        </p:nvSpPr>
        <p:spPr bwMode="auto">
          <a:xfrm>
            <a:off x="1996092" y="2728945"/>
            <a:ext cx="338121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r>
              <a:rPr lang="sk-SK" sz="1400" b="1" baseline="-25000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7" name="Text Box 42"/>
          <p:cNvSpPr txBox="1">
            <a:spLocks noChangeArrowheads="1"/>
          </p:cNvSpPr>
          <p:nvPr/>
        </p:nvSpPr>
        <p:spPr bwMode="auto">
          <a:xfrm>
            <a:off x="7587997" y="4116789"/>
            <a:ext cx="668222" cy="26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</a:rPr>
              <a:t> 4</a:t>
            </a:r>
            <a:r>
              <a:rPr lang="sk-SK" sz="1200" b="1" baseline="-25000" dirty="0" smtClean="0">
                <a:solidFill>
                  <a:srgbClr val="FF0000"/>
                </a:solidFill>
              </a:rPr>
              <a:t>s</a:t>
            </a:r>
            <a:r>
              <a:rPr lang="sk-SK" sz="1200" dirty="0" smtClean="0">
                <a:solidFill>
                  <a:srgbClr val="FF0000"/>
                </a:solidFill>
              </a:rPr>
              <a:t> = </a:t>
            </a:r>
            <a:r>
              <a:rPr lang="sk-SK" sz="1200" b="1" dirty="0" smtClean="0">
                <a:solidFill>
                  <a:srgbClr val="FF0000"/>
                </a:solidFill>
              </a:rPr>
              <a:t>4</a:t>
            </a:r>
            <a:r>
              <a:rPr lang="sk-SK" sz="1200" b="1" baseline="-25000" dirty="0" smtClean="0">
                <a:solidFill>
                  <a:srgbClr val="FF0000"/>
                </a:solidFill>
              </a:rPr>
              <a:t>o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69" name="Line 7"/>
          <p:cNvSpPr>
            <a:spLocks noChangeShapeType="1"/>
          </p:cNvSpPr>
          <p:nvPr/>
        </p:nvSpPr>
        <p:spPr bwMode="auto">
          <a:xfrm>
            <a:off x="1024900" y="4113175"/>
            <a:ext cx="77235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cxnSp>
        <p:nvCxnSpPr>
          <p:cNvPr id="170" name="Rovná spojnica 169"/>
          <p:cNvCxnSpPr/>
          <p:nvPr/>
        </p:nvCxnSpPr>
        <p:spPr>
          <a:xfrm flipV="1">
            <a:off x="1991696" y="4115496"/>
            <a:ext cx="2646798" cy="174103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grpSp>
        <p:nvGrpSpPr>
          <p:cNvPr id="2" name="Group 44"/>
          <p:cNvGrpSpPr>
            <a:grpSpLocks noChangeAspect="1"/>
          </p:cNvGrpSpPr>
          <p:nvPr/>
        </p:nvGrpSpPr>
        <p:grpSpPr bwMode="auto">
          <a:xfrm rot="15611854">
            <a:off x="2013347" y="5729662"/>
            <a:ext cx="184269" cy="110072"/>
            <a:chOff x="567" y="2750"/>
            <a:chExt cx="226" cy="135"/>
          </a:xfrm>
        </p:grpSpPr>
        <p:sp>
          <p:nvSpPr>
            <p:cNvPr id="172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/>
            </a:p>
          </p:txBody>
        </p:sp>
      </p:grpSp>
      <p:cxnSp>
        <p:nvCxnSpPr>
          <p:cNvPr id="175" name="Rovná spojnica 174"/>
          <p:cNvCxnSpPr/>
          <p:nvPr/>
        </p:nvCxnSpPr>
        <p:spPr>
          <a:xfrm flipH="1" flipV="1">
            <a:off x="4512372" y="3309582"/>
            <a:ext cx="3262058" cy="79684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cxnSp>
        <p:nvCxnSpPr>
          <p:cNvPr id="176" name="Rovná spojnica 175"/>
          <p:cNvCxnSpPr/>
          <p:nvPr/>
        </p:nvCxnSpPr>
        <p:spPr>
          <a:xfrm flipH="1">
            <a:off x="4153560" y="2682904"/>
            <a:ext cx="662892" cy="14194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</p:spPr>
      </p:cxnSp>
      <p:cxnSp>
        <p:nvCxnSpPr>
          <p:cNvPr id="133" name="Rovná spojnica 132"/>
          <p:cNvCxnSpPr/>
          <p:nvPr/>
        </p:nvCxnSpPr>
        <p:spPr>
          <a:xfrm flipH="1" flipV="1">
            <a:off x="3950821" y="2693220"/>
            <a:ext cx="1727879" cy="8609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med" len="med"/>
            <a:tailEnd type="oval" w="sm" len="sm"/>
          </a:ln>
        </p:spPr>
      </p:cxnSp>
      <p:sp>
        <p:nvSpPr>
          <p:cNvPr id="178" name="Oval 132"/>
          <p:cNvSpPr>
            <a:spLocks noChangeAspect="1" noChangeArrowheads="1"/>
          </p:cNvSpPr>
          <p:nvPr/>
        </p:nvSpPr>
        <p:spPr bwMode="auto">
          <a:xfrm flipV="1">
            <a:off x="2830447" y="5261552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79" name="Oval 132"/>
          <p:cNvSpPr>
            <a:spLocks noChangeAspect="1" noChangeArrowheads="1"/>
          </p:cNvSpPr>
          <p:nvPr/>
        </p:nvSpPr>
        <p:spPr bwMode="auto">
          <a:xfrm flipV="1">
            <a:off x="4267739" y="431581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4" name="Oval 132"/>
          <p:cNvSpPr>
            <a:spLocks noChangeAspect="1" noChangeArrowheads="1"/>
          </p:cNvSpPr>
          <p:nvPr/>
        </p:nvSpPr>
        <p:spPr bwMode="auto">
          <a:xfrm flipV="1">
            <a:off x="3927246" y="137048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76" name="BlokTextu 75"/>
          <p:cNvSpPr txBox="1"/>
          <p:nvPr/>
        </p:nvSpPr>
        <p:spPr>
          <a:xfrm>
            <a:off x="5040000" y="900000"/>
            <a:ext cx="30759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 </a:t>
            </a:r>
          </a:p>
          <a:p>
            <a:r>
              <a:rPr lang="sk-SK" sz="1400" b="1" dirty="0" smtClean="0">
                <a:sym typeface="Symbol"/>
              </a:rPr>
              <a:t>4) </a:t>
            </a:r>
            <a:r>
              <a:rPr lang="sk-SK" sz="1400" dirty="0" smtClean="0">
                <a:sym typeface="Symbol"/>
              </a:rPr>
              <a:t>Zobrazíme viditeľnosť hrán kocky.</a:t>
            </a:r>
            <a:endParaRPr lang="sk-SK" sz="1400" b="1" dirty="0"/>
          </a:p>
        </p:txBody>
      </p:sp>
      <p:sp>
        <p:nvSpPr>
          <p:cNvPr id="79" name="Text Box 124"/>
          <p:cNvSpPr txBox="1">
            <a:spLocks noChangeArrowheads="1"/>
          </p:cNvSpPr>
          <p:nvPr/>
        </p:nvSpPr>
        <p:spPr bwMode="auto">
          <a:xfrm>
            <a:off x="5522106" y="3187010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s´</a:t>
            </a:r>
            <a:r>
              <a:rPr lang="sk-SK" sz="1400" dirty="0"/>
              <a:t>)</a:t>
            </a:r>
          </a:p>
        </p:txBody>
      </p:sp>
      <p:sp>
        <p:nvSpPr>
          <p:cNvPr id="80" name="Text Box 125"/>
          <p:cNvSpPr txBox="1">
            <a:spLocks noChangeArrowheads="1"/>
          </p:cNvSpPr>
          <p:nvPr/>
        </p:nvSpPr>
        <p:spPr bwMode="auto">
          <a:xfrm>
            <a:off x="5330352" y="2811419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rgbClr val="009900"/>
                </a:solidFill>
              </a:rPr>
              <a:t>(</a:t>
            </a:r>
            <a:r>
              <a:rPr lang="sk-SK" sz="1400" b="1" dirty="0">
                <a:solidFill>
                  <a:srgbClr val="009900"/>
                </a:solidFill>
              </a:rPr>
              <a:t>k´</a:t>
            </a:r>
            <a:r>
              <a:rPr lang="sk-SK" sz="1400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83" name="Text Box 134"/>
          <p:cNvSpPr txBox="1">
            <a:spLocks noChangeArrowheads="1"/>
          </p:cNvSpPr>
          <p:nvPr/>
        </p:nvSpPr>
        <p:spPr bwMode="auto">
          <a:xfrm>
            <a:off x="3894386" y="2686677"/>
            <a:ext cx="362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</a:t>
            </a:r>
            <a:r>
              <a:rPr lang="sk-SK" sz="1400" b="1" baseline="30000" dirty="0">
                <a:sym typeface="Symbol" pitchFamily="18" charset="2"/>
              </a:rPr>
              <a:t>k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84" name="Text Box 144"/>
          <p:cNvSpPr txBox="1">
            <a:spLocks noChangeArrowheads="1"/>
          </p:cNvSpPr>
          <p:nvPr/>
        </p:nvSpPr>
        <p:spPr bwMode="auto">
          <a:xfrm>
            <a:off x="3832945" y="5439727"/>
            <a:ext cx="28889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        </a:t>
            </a:r>
            <a:r>
              <a:rPr lang="sk-SK" sz="1400" dirty="0" smtClean="0">
                <a:solidFill>
                  <a:srgbClr val="009900"/>
                </a:solidFill>
              </a:rPr>
              <a:t>= </a:t>
            </a:r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AA´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r>
              <a:rPr lang="sk-SK" sz="1400" dirty="0" smtClean="0">
                <a:solidFill>
                  <a:srgbClr val="009900"/>
                </a:solidFill>
              </a:rPr>
              <a:t>= </a:t>
            </a:r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BB´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r>
              <a:rPr lang="sk-SK" sz="1400" dirty="0" smtClean="0">
                <a:solidFill>
                  <a:srgbClr val="009900"/>
                </a:solidFill>
              </a:rPr>
              <a:t>= </a:t>
            </a:r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CC´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r>
              <a:rPr lang="sk-SK" sz="1400" dirty="0" smtClean="0">
                <a:solidFill>
                  <a:srgbClr val="009900"/>
                </a:solidFill>
              </a:rPr>
              <a:t>= </a:t>
            </a:r>
            <a:r>
              <a:rPr lang="sk-SK" sz="1400" b="1" dirty="0" err="1" smtClean="0">
                <a:solidFill>
                  <a:srgbClr val="0099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</a:rPr>
              <a:t>DD´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r>
              <a:rPr lang="sk-SK" sz="1400" dirty="0" smtClean="0">
                <a:solidFill>
                  <a:srgbClr val="009900"/>
                </a:solidFill>
                <a:sym typeface="Symbol"/>
              </a:rPr>
              <a:t> </a:t>
            </a:r>
            <a:endParaRPr lang="sk-SK" sz="1400" b="1" dirty="0">
              <a:solidFill>
                <a:srgbClr val="009900"/>
              </a:solidFill>
            </a:endParaRPr>
          </a:p>
        </p:txBody>
      </p:sp>
      <p:cxnSp>
        <p:nvCxnSpPr>
          <p:cNvPr id="92" name="Rovná spojnica 91"/>
          <p:cNvCxnSpPr/>
          <p:nvPr/>
        </p:nvCxnSpPr>
        <p:spPr>
          <a:xfrm flipH="1" flipV="1">
            <a:off x="2915337" y="1633993"/>
            <a:ext cx="1044327" cy="3992107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2985072" y="3740904"/>
            <a:ext cx="35137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s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06" name="Text Box 94"/>
          <p:cNvSpPr txBox="1">
            <a:spLocks noChangeArrowheads="1"/>
          </p:cNvSpPr>
          <p:nvPr/>
        </p:nvSpPr>
        <p:spPr bwMode="auto">
          <a:xfrm>
            <a:off x="2875084" y="6154343"/>
            <a:ext cx="375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7030A0"/>
                </a:solidFill>
              </a:rPr>
              <a:t>p</a:t>
            </a:r>
            <a:r>
              <a:rPr lang="sk-SK" sz="1400" b="1" baseline="30000" dirty="0">
                <a:solidFill>
                  <a:srgbClr val="7030A0"/>
                </a:solidFill>
                <a:sym typeface="Symbol" pitchFamily="18" charset="2"/>
              </a:rPr>
              <a:t>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grpSp>
        <p:nvGrpSpPr>
          <p:cNvPr id="3" name="Group 44"/>
          <p:cNvGrpSpPr>
            <a:grpSpLocks noChangeAspect="1"/>
          </p:cNvGrpSpPr>
          <p:nvPr/>
        </p:nvGrpSpPr>
        <p:grpSpPr bwMode="auto">
          <a:xfrm rot="12780000" flipH="1" flipV="1">
            <a:off x="2757143" y="6152011"/>
            <a:ext cx="191494" cy="114388"/>
            <a:chOff x="567" y="2750"/>
            <a:chExt cx="226" cy="135"/>
          </a:xfrm>
        </p:grpSpPr>
        <p:sp>
          <p:nvSpPr>
            <p:cNvPr id="108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  <p:sp>
          <p:nvSpPr>
            <p:cNvPr id="110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</p:grpSp>
      <p:cxnSp>
        <p:nvCxnSpPr>
          <p:cNvPr id="112" name="Rovná spojnica 111"/>
          <p:cNvCxnSpPr/>
          <p:nvPr/>
        </p:nvCxnSpPr>
        <p:spPr>
          <a:xfrm>
            <a:off x="3958006" y="1140739"/>
            <a:ext cx="0" cy="531449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49"/>
          <p:cNvSpPr txBox="1">
            <a:spLocks noChangeArrowheads="1"/>
          </p:cNvSpPr>
          <p:nvPr/>
        </p:nvSpPr>
        <p:spPr bwMode="auto">
          <a:xfrm>
            <a:off x="2533330" y="4072878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baseline="30000" dirty="0"/>
              <a:t>s</a:t>
            </a:r>
            <a:endParaRPr lang="sk-SK" sz="1400" b="1" dirty="0"/>
          </a:p>
        </p:txBody>
      </p:sp>
      <p:sp>
        <p:nvSpPr>
          <p:cNvPr id="99" name="Oblúk 98"/>
          <p:cNvSpPr/>
          <p:nvPr/>
        </p:nvSpPr>
        <p:spPr>
          <a:xfrm>
            <a:off x="1335404" y="3004455"/>
            <a:ext cx="5252820" cy="5252820"/>
          </a:xfrm>
          <a:prstGeom prst="arc">
            <a:avLst>
              <a:gd name="adj1" fmla="val 16200000"/>
              <a:gd name="adj2" fmla="val 17794162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/>
            <a:tailEnd type="none"/>
          </a:ln>
        </p:spPr>
        <p:txBody>
          <a:bodyPr wrap="none" anchor="ctr"/>
          <a:lstStyle/>
          <a:p>
            <a:endParaRPr lang="sk-SK" sz="1400" b="1">
              <a:latin typeface="Arial" charset="0"/>
              <a:cs typeface="Arial" charset="0"/>
            </a:endParaRPr>
          </a:p>
        </p:txBody>
      </p:sp>
      <p:sp>
        <p:nvSpPr>
          <p:cNvPr id="163" name="Text Box 139"/>
          <p:cNvSpPr txBox="1">
            <a:spLocks noChangeArrowheads="1"/>
          </p:cNvSpPr>
          <p:nvPr/>
        </p:nvSpPr>
        <p:spPr bwMode="auto">
          <a:xfrm>
            <a:off x="2546016" y="3758488"/>
            <a:ext cx="37382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7030A0"/>
                </a:solidFill>
                <a:sym typeface="Symbol" pitchFamily="18" charset="2"/>
              </a:rPr>
              <a:t>B</a:t>
            </a:r>
            <a:r>
              <a:rPr lang="sk-SK" sz="1400" b="1" baseline="30000" dirty="0" smtClean="0">
                <a:solidFill>
                  <a:srgbClr val="7030A0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cxnSp>
        <p:nvCxnSpPr>
          <p:cNvPr id="104" name="Rovná spojnica 103"/>
          <p:cNvCxnSpPr/>
          <p:nvPr/>
        </p:nvCxnSpPr>
        <p:spPr>
          <a:xfrm>
            <a:off x="2857291" y="1502229"/>
            <a:ext cx="0" cy="5040085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ovná spojnica 106"/>
          <p:cNvCxnSpPr/>
          <p:nvPr/>
        </p:nvCxnSpPr>
        <p:spPr>
          <a:xfrm flipV="1">
            <a:off x="2851497" y="3004455"/>
            <a:ext cx="1106827" cy="822283"/>
          </a:xfrm>
          <a:prstGeom prst="line">
            <a:avLst/>
          </a:prstGeom>
          <a:ln w="12700">
            <a:solidFill>
              <a:srgbClr val="7030A0"/>
            </a:solidFill>
            <a:prstDash val="sysDash"/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AutoShape 98"/>
          <p:cNvSpPr>
            <a:spLocks/>
          </p:cNvSpPr>
          <p:nvPr/>
        </p:nvSpPr>
        <p:spPr bwMode="auto">
          <a:xfrm rot="-7440000">
            <a:off x="4495002" y="5455338"/>
            <a:ext cx="142875" cy="1701367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80" name="Text Box 140"/>
          <p:cNvSpPr txBox="1">
            <a:spLocks noChangeArrowheads="1"/>
          </p:cNvSpPr>
          <p:nvPr/>
        </p:nvSpPr>
        <p:spPr bwMode="auto">
          <a:xfrm>
            <a:off x="4550632" y="626780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</a:rPr>
              <a:t>v</a:t>
            </a:r>
            <a:endParaRPr lang="sk-SK" sz="1400" b="1" dirty="0">
              <a:solidFill>
                <a:srgbClr val="7030A0"/>
              </a:solidFill>
            </a:endParaRPr>
          </a:p>
        </p:txBody>
      </p:sp>
      <p:sp>
        <p:nvSpPr>
          <p:cNvPr id="188" name="Text Box 139"/>
          <p:cNvSpPr txBox="1">
            <a:spLocks noChangeArrowheads="1"/>
          </p:cNvSpPr>
          <p:nvPr/>
        </p:nvSpPr>
        <p:spPr bwMode="auto">
          <a:xfrm>
            <a:off x="2432450" y="1876018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  <a:sym typeface="Symbol" pitchFamily="18" charset="2"/>
              </a:rPr>
              <a:t>B´</a:t>
            </a:r>
            <a:r>
              <a:rPr lang="sk-SK" sz="1400" b="1" baseline="30000" dirty="0" smtClean="0">
                <a:solidFill>
                  <a:srgbClr val="7030A0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190" name="Oval 132"/>
          <p:cNvSpPr>
            <a:spLocks noChangeAspect="1" noChangeArrowheads="1"/>
          </p:cNvSpPr>
          <p:nvPr/>
        </p:nvSpPr>
        <p:spPr bwMode="auto">
          <a:xfrm flipV="1">
            <a:off x="2836697" y="3800358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192" name="Rovná spojnica 191"/>
          <p:cNvCxnSpPr/>
          <p:nvPr/>
        </p:nvCxnSpPr>
        <p:spPr>
          <a:xfrm flipH="1" flipV="1">
            <a:off x="2859996" y="2114093"/>
            <a:ext cx="1098328" cy="890362"/>
          </a:xfrm>
          <a:prstGeom prst="line">
            <a:avLst/>
          </a:prstGeom>
          <a:ln w="12700">
            <a:solidFill>
              <a:srgbClr val="7030A0"/>
            </a:solidFill>
            <a:prstDash val="sysDash"/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ine 6"/>
          <p:cNvSpPr>
            <a:spLocks noChangeShapeType="1"/>
          </p:cNvSpPr>
          <p:nvPr/>
        </p:nvSpPr>
        <p:spPr bwMode="auto">
          <a:xfrm>
            <a:off x="1160556" y="2693629"/>
            <a:ext cx="4942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cxnSp>
        <p:nvCxnSpPr>
          <p:cNvPr id="98" name="Rovná spojnica 97"/>
          <p:cNvCxnSpPr/>
          <p:nvPr/>
        </p:nvCxnSpPr>
        <p:spPr>
          <a:xfrm flipV="1">
            <a:off x="2855703" y="2691517"/>
            <a:ext cx="1101256" cy="1431234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ovná spojnica 264"/>
          <p:cNvCxnSpPr/>
          <p:nvPr/>
        </p:nvCxnSpPr>
        <p:spPr>
          <a:xfrm flipV="1">
            <a:off x="3968750" y="1758962"/>
            <a:ext cx="613257" cy="3867138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Rovná spojnica 267"/>
          <p:cNvCxnSpPr/>
          <p:nvPr/>
        </p:nvCxnSpPr>
        <p:spPr>
          <a:xfrm flipV="1">
            <a:off x="2000250" y="2298357"/>
            <a:ext cx="1083416" cy="38769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oval" w="sm" len="sm"/>
          </a:ln>
        </p:spPr>
      </p:cxnSp>
      <p:sp>
        <p:nvSpPr>
          <p:cNvPr id="270" name="Text Box 15"/>
          <p:cNvSpPr txBox="1">
            <a:spLocks noChangeArrowheads="1"/>
          </p:cNvSpPr>
          <p:nvPr/>
        </p:nvSpPr>
        <p:spPr bwMode="auto">
          <a:xfrm>
            <a:off x="4183812" y="1495326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A´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272" name="Rovná spojnica 271"/>
          <p:cNvCxnSpPr/>
          <p:nvPr/>
        </p:nvCxnSpPr>
        <p:spPr>
          <a:xfrm>
            <a:off x="7812360" y="27089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ovná spojnica 272"/>
          <p:cNvCxnSpPr/>
          <p:nvPr/>
        </p:nvCxnSpPr>
        <p:spPr>
          <a:xfrm flipV="1">
            <a:off x="3974164" y="2426677"/>
            <a:ext cx="770045" cy="3209084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 Box 72"/>
          <p:cNvSpPr txBox="1">
            <a:spLocks noChangeArrowheads="1"/>
          </p:cNvSpPr>
          <p:nvPr/>
        </p:nvSpPr>
        <p:spPr bwMode="auto">
          <a:xfrm>
            <a:off x="541956" y="2344686"/>
            <a:ext cx="788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C´D´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dirty="0" smtClean="0">
                <a:solidFill>
                  <a:srgbClr val="FF0000"/>
                </a:solidFill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81" name="Text Box 72"/>
          <p:cNvSpPr txBox="1">
            <a:spLocks noChangeArrowheads="1"/>
          </p:cNvSpPr>
          <p:nvPr/>
        </p:nvSpPr>
        <p:spPr bwMode="auto">
          <a:xfrm>
            <a:off x="-36512" y="2344686"/>
            <a:ext cx="788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A´B´</a:t>
            </a:r>
            <a:r>
              <a:rPr lang="sk-SK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sk-SK" sz="1400" dirty="0" smtClean="0">
                <a:solidFill>
                  <a:srgbClr val="FF0000"/>
                </a:solidFill>
              </a:rPr>
              <a:t>=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282" name="Text Box 36"/>
          <p:cNvSpPr txBox="1">
            <a:spLocks noChangeArrowheads="1"/>
          </p:cNvSpPr>
          <p:nvPr/>
        </p:nvSpPr>
        <p:spPr bwMode="auto">
          <a:xfrm>
            <a:off x="4759560" y="2414196"/>
            <a:ext cx="654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00FF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00FF"/>
                </a:solidFill>
              </a:rPr>
              <a:t>BC</a:t>
            </a:r>
            <a:r>
              <a:rPr lang="sk-SK" sz="1400" b="1" baseline="-25000" dirty="0" err="1" smtClean="0">
                <a:solidFill>
                  <a:srgbClr val="0000FF"/>
                </a:solidFill>
              </a:rPr>
              <a:t>s</a:t>
            </a:r>
            <a:r>
              <a:rPr lang="sk-SK" sz="1400" b="1" dirty="0" smtClean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283" name="Text Box 144"/>
          <p:cNvSpPr txBox="1">
            <a:spLocks noChangeArrowheads="1"/>
          </p:cNvSpPr>
          <p:nvPr/>
        </p:nvSpPr>
        <p:spPr bwMode="auto">
          <a:xfrm>
            <a:off x="3948816" y="5448780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009900"/>
                </a:solidFill>
              </a:rPr>
              <a:t>U</a:t>
            </a:r>
            <a:r>
              <a:rPr lang="sk-SK" sz="1400" b="1" baseline="30000" dirty="0" err="1">
                <a:solidFill>
                  <a:srgbClr val="009900"/>
                </a:solidFill>
              </a:rPr>
              <a:t>k</a:t>
            </a:r>
            <a:r>
              <a:rPr lang="sk-SK" sz="1400" b="1" baseline="-25000" dirty="0" err="1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105" name="Text Box 93"/>
          <p:cNvSpPr txBox="1">
            <a:spLocks noChangeArrowheads="1"/>
          </p:cNvSpPr>
          <p:nvPr/>
        </p:nvSpPr>
        <p:spPr bwMode="auto">
          <a:xfrm>
            <a:off x="3967539" y="5953805"/>
            <a:ext cx="44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7030A0"/>
                </a:solidFill>
              </a:rPr>
              <a:t>u</a:t>
            </a:r>
            <a:r>
              <a:rPr lang="sk-SK" sz="1400" b="1" baseline="30000" dirty="0" err="1">
                <a:solidFill>
                  <a:srgbClr val="7030A0"/>
                </a:solidFill>
                <a:sym typeface="Symbol" pitchFamily="18" charset="2"/>
              </a:rPr>
              <a:t></a:t>
            </a:r>
            <a:r>
              <a:rPr lang="sk-SK" sz="1400" b="1" baseline="-25000" dirty="0" err="1">
                <a:solidFill>
                  <a:srgbClr val="7030A0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grpSp>
        <p:nvGrpSpPr>
          <p:cNvPr id="4" name="Group 44"/>
          <p:cNvGrpSpPr>
            <a:grpSpLocks noChangeAspect="1"/>
          </p:cNvGrpSpPr>
          <p:nvPr/>
        </p:nvGrpSpPr>
        <p:grpSpPr bwMode="auto">
          <a:xfrm rot="12780000" flipH="1" flipV="1">
            <a:off x="3859854" y="6119368"/>
            <a:ext cx="191494" cy="114388"/>
            <a:chOff x="567" y="2750"/>
            <a:chExt cx="226" cy="135"/>
          </a:xfrm>
        </p:grpSpPr>
        <p:sp>
          <p:nvSpPr>
            <p:cNvPr id="116" name="Line 45"/>
            <p:cNvSpPr>
              <a:spLocks noChangeShapeType="1"/>
            </p:cNvSpPr>
            <p:nvPr/>
          </p:nvSpPr>
          <p:spPr bwMode="auto">
            <a:xfrm flipV="1">
              <a:off x="567" y="2750"/>
              <a:ext cx="181" cy="9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  <p:sp>
          <p:nvSpPr>
            <p:cNvPr id="117" name="Line 46"/>
            <p:cNvSpPr>
              <a:spLocks noChangeShapeType="1"/>
            </p:cNvSpPr>
            <p:nvPr/>
          </p:nvSpPr>
          <p:spPr bwMode="auto">
            <a:xfrm flipV="1">
              <a:off x="612" y="2795"/>
              <a:ext cx="181" cy="9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 sz="1400" b="1">
                <a:solidFill>
                  <a:srgbClr val="7030A0"/>
                </a:solidFill>
              </a:endParaRPr>
            </a:p>
          </p:txBody>
        </p:sp>
      </p:grpSp>
      <p:cxnSp>
        <p:nvCxnSpPr>
          <p:cNvPr id="288" name="Rovná spojnica 287"/>
          <p:cNvCxnSpPr/>
          <p:nvPr/>
        </p:nvCxnSpPr>
        <p:spPr>
          <a:xfrm flipH="1" flipV="1">
            <a:off x="3914732" y="3152717"/>
            <a:ext cx="41318" cy="2460683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 Box 15"/>
          <p:cNvSpPr txBox="1">
            <a:spLocks noChangeArrowheads="1"/>
          </p:cNvSpPr>
          <p:nvPr/>
        </p:nvSpPr>
        <p:spPr bwMode="auto">
          <a:xfrm>
            <a:off x="3590144" y="2161942"/>
            <a:ext cx="44114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C´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304" name="Rovná spojnica 303"/>
          <p:cNvCxnSpPr/>
          <p:nvPr/>
        </p:nvCxnSpPr>
        <p:spPr>
          <a:xfrm flipH="1">
            <a:off x="1987237" y="2492534"/>
            <a:ext cx="1918368" cy="20087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oval" w="sm" len="sm"/>
          </a:ln>
        </p:spPr>
      </p:cxnSp>
      <p:sp>
        <p:nvSpPr>
          <p:cNvPr id="261" name="Voľná forma 260"/>
          <p:cNvSpPr/>
          <p:nvPr/>
        </p:nvSpPr>
        <p:spPr>
          <a:xfrm>
            <a:off x="3401194" y="3150187"/>
            <a:ext cx="1125822" cy="750548"/>
          </a:xfrm>
          <a:custGeom>
            <a:avLst/>
            <a:gdLst>
              <a:gd name="connsiteX0" fmla="*/ 0 w 1125822"/>
              <a:gd name="connsiteY0" fmla="*/ 290705 h 750548"/>
              <a:gd name="connsiteX1" fmla="*/ 502128 w 1125822"/>
              <a:gd name="connsiteY1" fmla="*/ 0 h 750548"/>
              <a:gd name="connsiteX2" fmla="*/ 1125822 w 1125822"/>
              <a:gd name="connsiteY2" fmla="*/ 158567 h 750548"/>
              <a:gd name="connsiteX3" fmla="*/ 850974 w 1125822"/>
              <a:gd name="connsiteY3" fmla="*/ 750548 h 750548"/>
              <a:gd name="connsiteX4" fmla="*/ 0 w 1125822"/>
              <a:gd name="connsiteY4" fmla="*/ 290705 h 7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822" h="750548">
                <a:moveTo>
                  <a:pt x="0" y="290705"/>
                </a:moveTo>
                <a:lnTo>
                  <a:pt x="502128" y="0"/>
                </a:lnTo>
                <a:lnTo>
                  <a:pt x="1125822" y="158567"/>
                </a:lnTo>
                <a:lnTo>
                  <a:pt x="850974" y="750548"/>
                </a:lnTo>
                <a:lnTo>
                  <a:pt x="0" y="290705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04" name="Rovná spojnica 203"/>
          <p:cNvCxnSpPr/>
          <p:nvPr/>
        </p:nvCxnSpPr>
        <p:spPr>
          <a:xfrm flipH="1" flipV="1">
            <a:off x="3954864" y="3166281"/>
            <a:ext cx="502827" cy="12282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Rovná spojnica 209"/>
          <p:cNvCxnSpPr/>
          <p:nvPr/>
        </p:nvCxnSpPr>
        <p:spPr>
          <a:xfrm flipH="1" flipV="1">
            <a:off x="1996416" y="2695273"/>
            <a:ext cx="1913668" cy="46746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oval" w="sm" len="sm"/>
          </a:ln>
        </p:spPr>
      </p:cxnSp>
      <p:sp>
        <p:nvSpPr>
          <p:cNvPr id="181" name="Oval 132"/>
          <p:cNvSpPr>
            <a:spLocks noChangeAspect="1" noChangeArrowheads="1"/>
          </p:cNvSpPr>
          <p:nvPr/>
        </p:nvSpPr>
        <p:spPr bwMode="auto">
          <a:xfrm flipV="1">
            <a:off x="3884301" y="3135682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01" name="Oval 132"/>
          <p:cNvSpPr>
            <a:spLocks noChangeAspect="1" noChangeArrowheads="1"/>
          </p:cNvSpPr>
          <p:nvPr/>
        </p:nvSpPr>
        <p:spPr bwMode="auto">
          <a:xfrm flipV="1">
            <a:off x="3877415" y="2463594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56" name="Text Box 65"/>
          <p:cNvSpPr txBox="1">
            <a:spLocks noChangeArrowheads="1"/>
          </p:cNvSpPr>
          <p:nvPr/>
        </p:nvSpPr>
        <p:spPr bwMode="auto">
          <a:xfrm>
            <a:off x="3609527" y="2829284"/>
            <a:ext cx="308325" cy="2485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C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cxnSp>
        <p:nvCxnSpPr>
          <p:cNvPr id="201" name="Rovná spojnica 200"/>
          <p:cNvCxnSpPr/>
          <p:nvPr/>
        </p:nvCxnSpPr>
        <p:spPr>
          <a:xfrm flipH="1" flipV="1">
            <a:off x="3901488" y="2481676"/>
            <a:ext cx="11456" cy="6822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Rovná spojnica 254"/>
          <p:cNvCxnSpPr/>
          <p:nvPr/>
        </p:nvCxnSpPr>
        <p:spPr>
          <a:xfrm flipH="1">
            <a:off x="2086527" y="3435178"/>
            <a:ext cx="1295940" cy="674726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sp>
        <p:nvSpPr>
          <p:cNvPr id="121" name="Line 11"/>
          <p:cNvSpPr>
            <a:spLocks noChangeShapeType="1"/>
          </p:cNvSpPr>
          <p:nvPr/>
        </p:nvSpPr>
        <p:spPr bwMode="auto">
          <a:xfrm rot="120000">
            <a:off x="1952100" y="2736902"/>
            <a:ext cx="2709443" cy="13279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95" name="Text Box 15"/>
          <p:cNvSpPr txBox="1">
            <a:spLocks noChangeArrowheads="1"/>
          </p:cNvSpPr>
          <p:nvPr/>
        </p:nvSpPr>
        <p:spPr bwMode="auto">
          <a:xfrm>
            <a:off x="2786426" y="2311602"/>
            <a:ext cx="44114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B´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32" name="Oval 19"/>
          <p:cNvSpPr>
            <a:spLocks noChangeArrowheads="1"/>
          </p:cNvSpPr>
          <p:nvPr/>
        </p:nvSpPr>
        <p:spPr bwMode="auto">
          <a:xfrm rot="120000" flipV="1">
            <a:off x="3934433" y="3252578"/>
            <a:ext cx="51963" cy="519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38" name="Text Box 12"/>
          <p:cNvSpPr txBox="1">
            <a:spLocks noChangeArrowheads="1"/>
          </p:cNvSpPr>
          <p:nvPr/>
        </p:nvSpPr>
        <p:spPr bwMode="auto">
          <a:xfrm>
            <a:off x="4234081" y="3692829"/>
            <a:ext cx="308325" cy="2485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42" name="Text Box 25"/>
          <p:cNvSpPr txBox="1">
            <a:spLocks noChangeArrowheads="1"/>
          </p:cNvSpPr>
          <p:nvPr/>
        </p:nvSpPr>
        <p:spPr bwMode="auto">
          <a:xfrm>
            <a:off x="3667588" y="3278367"/>
            <a:ext cx="302644" cy="2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251" name="Rovná spojnica 250"/>
          <p:cNvCxnSpPr/>
          <p:nvPr/>
        </p:nvCxnSpPr>
        <p:spPr>
          <a:xfrm flipV="1">
            <a:off x="3396797" y="3173921"/>
            <a:ext cx="481453" cy="25066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Voľná forma 263"/>
          <p:cNvSpPr/>
          <p:nvPr/>
        </p:nvSpPr>
        <p:spPr>
          <a:xfrm>
            <a:off x="3096250" y="1766124"/>
            <a:ext cx="1489872" cy="2132424"/>
          </a:xfrm>
          <a:custGeom>
            <a:avLst/>
            <a:gdLst>
              <a:gd name="connsiteX0" fmla="*/ 0 w 1489872"/>
              <a:gd name="connsiteY0" fmla="*/ 529576 h 2132424"/>
              <a:gd name="connsiteX1" fmla="*/ 285971 w 1489872"/>
              <a:gd name="connsiteY1" fmla="*/ 1655806 h 2132424"/>
              <a:gd name="connsiteX2" fmla="*/ 1158005 w 1489872"/>
              <a:gd name="connsiteY2" fmla="*/ 2132424 h 2132424"/>
              <a:gd name="connsiteX3" fmla="*/ 1489872 w 1489872"/>
              <a:gd name="connsiteY3" fmla="*/ 0 h 2132424"/>
              <a:gd name="connsiteX4" fmla="*/ 0 w 1489872"/>
              <a:gd name="connsiteY4" fmla="*/ 529576 h 213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872" h="2132424">
                <a:moveTo>
                  <a:pt x="0" y="529576"/>
                </a:moveTo>
                <a:lnTo>
                  <a:pt x="285971" y="1655806"/>
                </a:lnTo>
                <a:lnTo>
                  <a:pt x="1158005" y="2132424"/>
                </a:lnTo>
                <a:lnTo>
                  <a:pt x="1489872" y="0"/>
                </a:lnTo>
                <a:lnTo>
                  <a:pt x="0" y="529576"/>
                </a:lnTo>
                <a:close/>
              </a:path>
            </a:pathLst>
          </a:cu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7" name="Oval 132"/>
          <p:cNvSpPr>
            <a:spLocks noChangeAspect="1" noChangeArrowheads="1"/>
          </p:cNvSpPr>
          <p:nvPr/>
        </p:nvSpPr>
        <p:spPr bwMode="auto">
          <a:xfrm flipV="1">
            <a:off x="2832747" y="2089786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149" name="Rovná spojnica 148"/>
          <p:cNvCxnSpPr/>
          <p:nvPr/>
        </p:nvCxnSpPr>
        <p:spPr>
          <a:xfrm flipV="1">
            <a:off x="3085399" y="1760537"/>
            <a:ext cx="1502865" cy="5377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97" name="Rovná spojnica 296"/>
          <p:cNvCxnSpPr/>
          <p:nvPr/>
        </p:nvCxnSpPr>
        <p:spPr>
          <a:xfrm>
            <a:off x="3926375" y="2489004"/>
            <a:ext cx="893275" cy="197046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cxnSp>
        <p:nvCxnSpPr>
          <p:cNvPr id="241" name="Rovná spojnica 240"/>
          <p:cNvCxnSpPr/>
          <p:nvPr/>
        </p:nvCxnSpPr>
        <p:spPr>
          <a:xfrm flipH="1">
            <a:off x="3911796" y="2402186"/>
            <a:ext cx="837388" cy="8768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ovná spojnica 247"/>
          <p:cNvCxnSpPr/>
          <p:nvPr/>
        </p:nvCxnSpPr>
        <p:spPr>
          <a:xfrm>
            <a:off x="3088080" y="2308651"/>
            <a:ext cx="809594" cy="1785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 Box 62"/>
          <p:cNvSpPr txBox="1">
            <a:spLocks noChangeArrowheads="1"/>
          </p:cNvSpPr>
          <p:nvPr/>
        </p:nvSpPr>
        <p:spPr bwMode="auto">
          <a:xfrm>
            <a:off x="4528993" y="3088158"/>
            <a:ext cx="308325" cy="2485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D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267" name="Voľná forma 266"/>
          <p:cNvSpPr/>
          <p:nvPr/>
        </p:nvSpPr>
        <p:spPr>
          <a:xfrm>
            <a:off x="4248313" y="1751129"/>
            <a:ext cx="497801" cy="2143015"/>
          </a:xfrm>
          <a:custGeom>
            <a:avLst/>
            <a:gdLst>
              <a:gd name="connsiteX0" fmla="*/ 331867 w 497801"/>
              <a:gd name="connsiteY0" fmla="*/ 0 h 2143015"/>
              <a:gd name="connsiteX1" fmla="*/ 497801 w 497801"/>
              <a:gd name="connsiteY1" fmla="*/ 670795 h 2143015"/>
              <a:gd name="connsiteX2" fmla="*/ 275379 w 497801"/>
              <a:gd name="connsiteY2" fmla="*/ 1564012 h 2143015"/>
              <a:gd name="connsiteX3" fmla="*/ 0 w 497801"/>
              <a:gd name="connsiteY3" fmla="*/ 2143015 h 2143015"/>
              <a:gd name="connsiteX4" fmla="*/ 331867 w 497801"/>
              <a:gd name="connsiteY4" fmla="*/ 0 h 214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801" h="2143015">
                <a:moveTo>
                  <a:pt x="331867" y="0"/>
                </a:moveTo>
                <a:lnTo>
                  <a:pt x="497801" y="670795"/>
                </a:lnTo>
                <a:lnTo>
                  <a:pt x="275379" y="1564012"/>
                </a:lnTo>
                <a:lnTo>
                  <a:pt x="0" y="2143015"/>
                </a:lnTo>
                <a:lnTo>
                  <a:pt x="331867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75" name="Rovná spojnica 274"/>
          <p:cNvCxnSpPr/>
          <p:nvPr/>
        </p:nvCxnSpPr>
        <p:spPr>
          <a:xfrm>
            <a:off x="4592097" y="1748413"/>
            <a:ext cx="223545" cy="94293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oval" w="sm" len="sm"/>
          </a:ln>
        </p:spPr>
      </p:cxnSp>
      <p:sp>
        <p:nvSpPr>
          <p:cNvPr id="279" name="Oval 132"/>
          <p:cNvSpPr>
            <a:spLocks noChangeAspect="1" noChangeArrowheads="1"/>
          </p:cNvSpPr>
          <p:nvPr/>
        </p:nvSpPr>
        <p:spPr bwMode="auto">
          <a:xfrm flipV="1">
            <a:off x="4559865" y="1732624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151" name="Rovná spojnica 150"/>
          <p:cNvCxnSpPr/>
          <p:nvPr/>
        </p:nvCxnSpPr>
        <p:spPr>
          <a:xfrm>
            <a:off x="4595528" y="1768128"/>
            <a:ext cx="150038" cy="6328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86" name="Text Box 15"/>
          <p:cNvSpPr txBox="1">
            <a:spLocks noChangeArrowheads="1"/>
          </p:cNvSpPr>
          <p:nvPr/>
        </p:nvSpPr>
        <p:spPr bwMode="auto">
          <a:xfrm>
            <a:off x="4722158" y="2162641"/>
            <a:ext cx="441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D´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cxnSp>
        <p:nvCxnSpPr>
          <p:cNvPr id="166" name="Rovná spojnica 165"/>
          <p:cNvCxnSpPr/>
          <p:nvPr/>
        </p:nvCxnSpPr>
        <p:spPr>
          <a:xfrm flipV="1">
            <a:off x="4531121" y="2400294"/>
            <a:ext cx="217831" cy="9077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82" name="Oval 132"/>
          <p:cNvSpPr>
            <a:spLocks noChangeAspect="1" noChangeArrowheads="1"/>
          </p:cNvSpPr>
          <p:nvPr/>
        </p:nvSpPr>
        <p:spPr bwMode="auto">
          <a:xfrm flipV="1">
            <a:off x="4498881" y="3277510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85" name="Oval 132"/>
          <p:cNvSpPr>
            <a:spLocks noChangeAspect="1" noChangeArrowheads="1"/>
          </p:cNvSpPr>
          <p:nvPr/>
        </p:nvSpPr>
        <p:spPr bwMode="auto">
          <a:xfrm flipV="1">
            <a:off x="4722607" y="2374710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135" name="Rovná spojnica 134"/>
          <p:cNvCxnSpPr/>
          <p:nvPr/>
        </p:nvCxnSpPr>
        <p:spPr>
          <a:xfrm flipH="1" flipV="1">
            <a:off x="3089361" y="2311244"/>
            <a:ext cx="293694" cy="11226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68" name="Text Box 15"/>
          <p:cNvSpPr txBox="1">
            <a:spLocks noChangeArrowheads="1"/>
          </p:cNvSpPr>
          <p:nvPr/>
        </p:nvSpPr>
        <p:spPr bwMode="auto">
          <a:xfrm>
            <a:off x="3003086" y="3281008"/>
            <a:ext cx="308325" cy="2485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94" name="Oval 132"/>
          <p:cNvSpPr>
            <a:spLocks noChangeAspect="1" noChangeArrowheads="1"/>
          </p:cNvSpPr>
          <p:nvPr/>
        </p:nvSpPr>
        <p:spPr bwMode="auto">
          <a:xfrm flipV="1">
            <a:off x="3063203" y="2279176"/>
            <a:ext cx="53999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160" name="Rovná spojnica 159"/>
          <p:cNvCxnSpPr/>
          <p:nvPr/>
        </p:nvCxnSpPr>
        <p:spPr>
          <a:xfrm flipV="1">
            <a:off x="4240396" y="1768128"/>
            <a:ext cx="338778" cy="21363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96" name="Rovná spojnica 195"/>
          <p:cNvCxnSpPr/>
          <p:nvPr/>
        </p:nvCxnSpPr>
        <p:spPr>
          <a:xfrm flipH="1">
            <a:off x="4244698" y="3304182"/>
            <a:ext cx="276577" cy="5922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77" name="Line 11"/>
          <p:cNvSpPr>
            <a:spLocks noChangeShapeType="1"/>
          </p:cNvSpPr>
          <p:nvPr/>
        </p:nvSpPr>
        <p:spPr bwMode="auto">
          <a:xfrm rot="120000">
            <a:off x="3376300" y="3454638"/>
            <a:ext cx="880399" cy="431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55" name="Text Box 59"/>
          <p:cNvSpPr txBox="1">
            <a:spLocks noChangeArrowheads="1"/>
          </p:cNvSpPr>
          <p:nvPr/>
        </p:nvSpPr>
        <p:spPr bwMode="auto">
          <a:xfrm>
            <a:off x="5234694" y="5713178"/>
            <a:ext cx="313503" cy="2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D</a:t>
            </a:r>
            <a:r>
              <a:rPr lang="sk-SK" sz="1400" b="1" baseline="-25000" dirty="0"/>
              <a:t>o</a:t>
            </a:r>
            <a:endParaRPr lang="sk-SK" sz="1400" b="1" dirty="0"/>
          </a:p>
        </p:txBody>
      </p:sp>
      <p:sp>
        <p:nvSpPr>
          <p:cNvPr id="127" name="Zástupný symbol čísla snímky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6</a:t>
            </a:fld>
            <a:endParaRPr lang="sk-SK" dirty="0"/>
          </a:p>
        </p:txBody>
      </p:sp>
      <p:sp>
        <p:nvSpPr>
          <p:cNvPr id="129" name="BlokTextu 34"/>
          <p:cNvSpPr txBox="1">
            <a:spLocks noChangeArrowheads="1"/>
          </p:cNvSpPr>
          <p:nvPr/>
        </p:nvSpPr>
        <p:spPr bwMode="auto">
          <a:xfrm>
            <a:off x="539999" y="36000"/>
            <a:ext cx="8532000" cy="738664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Dané sú prvky vnútornej orientácie 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. Rovina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je určená stopou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úbežnicou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Priamka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endParaRPr lang="sk-SK" sz="1400" dirty="0" smtClean="0">
              <a:solidFill>
                <a:srgbClr val="FF0000"/>
              </a:solidFill>
              <a:sym typeface="Symbol"/>
            </a:endParaRPr>
          </a:p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Zobrazte stredový priemet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kocky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´B´C´D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´. Štvorec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v rovine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a úsečka 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je jeho strana.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85" name="Rovná spojnica 84"/>
          <p:cNvCxnSpPr/>
          <p:nvPr/>
        </p:nvCxnSpPr>
        <p:spPr>
          <a:xfrm flipH="1">
            <a:off x="3968885" y="2892977"/>
            <a:ext cx="1361472" cy="2732528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Dot"/>
            <a:round/>
            <a:headEnd type="none" w="med" len="med"/>
            <a:tailEnd type="oval" w="med" len="med"/>
          </a:ln>
        </p:spPr>
      </p:cxnSp>
      <p:grpSp>
        <p:nvGrpSpPr>
          <p:cNvPr id="145" name="Skupina 15"/>
          <p:cNvGrpSpPr>
            <a:grpSpLocks/>
          </p:cNvGrpSpPr>
          <p:nvPr/>
        </p:nvGrpSpPr>
        <p:grpSpPr bwMode="auto">
          <a:xfrm>
            <a:off x="82372" y="6364570"/>
            <a:ext cx="1348082" cy="393700"/>
            <a:chOff x="2699794" y="4497810"/>
            <a:chExt cx="1347057" cy="393091"/>
          </a:xfrm>
        </p:grpSpPr>
        <p:pic>
          <p:nvPicPr>
            <p:cNvPr id="146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  <p:pic>
        <p:nvPicPr>
          <p:cNvPr id="3074" name="Picture 2" descr="C:\Users\Katka\Desktop\2019-01-29@10.34.43.jpeg"/>
          <p:cNvPicPr>
            <a:picLocks noChangeAspect="1" noChangeArrowheads="1"/>
          </p:cNvPicPr>
          <p:nvPr/>
        </p:nvPicPr>
        <p:blipFill>
          <a:blip r:embed="rId2" cstate="print"/>
          <a:srcRect b="16832"/>
          <a:stretch>
            <a:fillRect/>
          </a:stretch>
        </p:blipFill>
        <p:spPr bwMode="auto">
          <a:xfrm>
            <a:off x="2327148" y="291987"/>
            <a:ext cx="4489704" cy="627402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Line 45"/>
          <p:cNvSpPr>
            <a:spLocks noChangeShapeType="1"/>
          </p:cNvSpPr>
          <p:nvPr/>
        </p:nvSpPr>
        <p:spPr bwMode="auto">
          <a:xfrm flipH="1" flipV="1">
            <a:off x="594070" y="2474913"/>
            <a:ext cx="3960813" cy="20875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Line 45"/>
          <p:cNvSpPr>
            <a:spLocks noChangeShapeType="1"/>
          </p:cNvSpPr>
          <p:nvPr/>
        </p:nvSpPr>
        <p:spPr bwMode="auto">
          <a:xfrm flipH="1" flipV="1">
            <a:off x="600420" y="2474913"/>
            <a:ext cx="4019550" cy="6604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90833" y="4562475"/>
            <a:ext cx="592132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137049" y="2474913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30"/>
          <p:cNvSpPr txBox="1">
            <a:spLocks noChangeArrowheads="1"/>
          </p:cNvSpPr>
          <p:nvPr/>
        </p:nvSpPr>
        <p:spPr bwMode="auto">
          <a:xfrm>
            <a:off x="3761920" y="3119719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0247" name="Oval 31"/>
          <p:cNvSpPr>
            <a:spLocks noChangeArrowheads="1"/>
          </p:cNvSpPr>
          <p:nvPr/>
        </p:nvSpPr>
        <p:spPr bwMode="auto">
          <a:xfrm>
            <a:off x="2583667" y="1831402"/>
            <a:ext cx="2952750" cy="28590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47"/>
          <p:cNvSpPr txBox="1">
            <a:spLocks noChangeArrowheads="1"/>
          </p:cNvSpPr>
          <p:nvPr/>
        </p:nvSpPr>
        <p:spPr bwMode="auto">
          <a:xfrm>
            <a:off x="4470745" y="4316413"/>
            <a:ext cx="37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Text Box 48"/>
          <p:cNvSpPr txBox="1">
            <a:spLocks noChangeArrowheads="1"/>
          </p:cNvSpPr>
          <p:nvPr/>
        </p:nvSpPr>
        <p:spPr bwMode="auto">
          <a:xfrm>
            <a:off x="3096605" y="3858005"/>
            <a:ext cx="350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Text Box 10"/>
          <p:cNvSpPr txBox="1">
            <a:spLocks noChangeArrowheads="1"/>
          </p:cNvSpPr>
          <p:nvPr/>
        </p:nvSpPr>
        <p:spPr bwMode="auto">
          <a:xfrm>
            <a:off x="2238720" y="3522663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Text Box 35"/>
          <p:cNvSpPr txBox="1">
            <a:spLocks noChangeArrowheads="1"/>
          </p:cNvSpPr>
          <p:nvPr/>
        </p:nvSpPr>
        <p:spPr bwMode="auto">
          <a:xfrm>
            <a:off x="5542308" y="3043752"/>
            <a:ext cx="42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258" name="Line 42"/>
          <p:cNvSpPr>
            <a:spLocks noChangeShapeType="1"/>
          </p:cNvSpPr>
          <p:nvPr/>
        </p:nvSpPr>
        <p:spPr bwMode="auto">
          <a:xfrm flipV="1">
            <a:off x="4053826" y="735561"/>
            <a:ext cx="0" cy="58547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098" name="Text Box 44"/>
          <p:cNvSpPr txBox="1">
            <a:spLocks noChangeArrowheads="1"/>
          </p:cNvSpPr>
          <p:nvPr/>
        </p:nvSpPr>
        <p:spPr bwMode="auto">
          <a:xfrm>
            <a:off x="3683001" y="571370"/>
            <a:ext cx="379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1" name="Line 45"/>
          <p:cNvSpPr>
            <a:spLocks noChangeShapeType="1"/>
          </p:cNvSpPr>
          <p:nvPr/>
        </p:nvSpPr>
        <p:spPr bwMode="auto">
          <a:xfrm flipH="1">
            <a:off x="468658" y="855663"/>
            <a:ext cx="3571875" cy="168116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Text Box 7"/>
          <p:cNvSpPr txBox="1">
            <a:spLocks noChangeArrowheads="1"/>
          </p:cNvSpPr>
          <p:nvPr/>
        </p:nvSpPr>
        <p:spPr bwMode="auto">
          <a:xfrm>
            <a:off x="2067270" y="1368425"/>
            <a:ext cx="417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Line 45"/>
          <p:cNvSpPr>
            <a:spLocks noChangeAspect="1" noChangeShapeType="1"/>
          </p:cNvSpPr>
          <p:nvPr/>
        </p:nvSpPr>
        <p:spPr bwMode="auto">
          <a:xfrm rot="5400000" flipH="1">
            <a:off x="3642070" y="1289050"/>
            <a:ext cx="1597025" cy="752475"/>
          </a:xfrm>
          <a:prstGeom prst="line">
            <a:avLst/>
          </a:prstGeom>
          <a:noFill/>
          <a:ln w="12700">
            <a:solidFill>
              <a:srgbClr val="0033CC"/>
            </a:solidFill>
            <a:prstDash val="dashDot"/>
            <a:round/>
            <a:headEnd type="oval" w="sm" len="sm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5" name="Oval 59"/>
          <p:cNvSpPr>
            <a:spLocks noChangeAspect="1" noChangeArrowheads="1"/>
          </p:cNvSpPr>
          <p:nvPr/>
        </p:nvSpPr>
        <p:spPr bwMode="auto">
          <a:xfrm rot="-1490776">
            <a:off x="3970683" y="1131888"/>
            <a:ext cx="44450" cy="492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7" name="Line 45"/>
          <p:cNvSpPr>
            <a:spLocks noChangeShapeType="1"/>
          </p:cNvSpPr>
          <p:nvPr/>
        </p:nvSpPr>
        <p:spPr bwMode="auto">
          <a:xfrm flipV="1">
            <a:off x="4246908" y="2468563"/>
            <a:ext cx="561975" cy="189706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9" name="Line 45"/>
          <p:cNvSpPr>
            <a:spLocks noChangeShapeType="1"/>
          </p:cNvSpPr>
          <p:nvPr/>
        </p:nvSpPr>
        <p:spPr bwMode="auto">
          <a:xfrm flipV="1">
            <a:off x="2462558" y="2476500"/>
            <a:ext cx="2354262" cy="94932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0" name="Line 45"/>
          <p:cNvSpPr>
            <a:spLocks noChangeShapeType="1"/>
          </p:cNvSpPr>
          <p:nvPr/>
        </p:nvSpPr>
        <p:spPr bwMode="auto">
          <a:xfrm rot="5400000" flipH="1" flipV="1">
            <a:off x="2922934" y="1364934"/>
            <a:ext cx="1566544" cy="633727"/>
          </a:xfrm>
          <a:prstGeom prst="line">
            <a:avLst/>
          </a:prstGeom>
          <a:noFill/>
          <a:ln w="12700">
            <a:solidFill>
              <a:srgbClr val="FFC000"/>
            </a:solidFill>
            <a:prstDash val="dashDot"/>
            <a:round/>
            <a:headEnd type="oval" w="sm" len="sm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2" name="Text Box 7"/>
          <p:cNvSpPr txBox="1">
            <a:spLocks noChangeArrowheads="1"/>
          </p:cNvSpPr>
          <p:nvPr/>
        </p:nvSpPr>
        <p:spPr bwMode="auto">
          <a:xfrm>
            <a:off x="3280445" y="1303255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45º</a:t>
            </a:r>
          </a:p>
        </p:txBody>
      </p:sp>
      <p:sp>
        <p:nvSpPr>
          <p:cNvPr id="10274" name="Line 45"/>
          <p:cNvSpPr>
            <a:spLocks noChangeShapeType="1"/>
          </p:cNvSpPr>
          <p:nvPr/>
        </p:nvSpPr>
        <p:spPr bwMode="auto">
          <a:xfrm flipH="1" flipV="1">
            <a:off x="3393150" y="2480309"/>
            <a:ext cx="849630" cy="1927859"/>
          </a:xfrm>
          <a:prstGeom prst="line">
            <a:avLst/>
          </a:prstGeom>
          <a:noFill/>
          <a:ln w="127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Text Box 10"/>
          <p:cNvSpPr txBox="1">
            <a:spLocks noChangeArrowheads="1"/>
          </p:cNvSpPr>
          <p:nvPr/>
        </p:nvSpPr>
        <p:spPr bwMode="auto">
          <a:xfrm>
            <a:off x="3302345" y="2979738"/>
            <a:ext cx="381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Text Box 10"/>
          <p:cNvSpPr txBox="1">
            <a:spLocks noChangeArrowheads="1"/>
          </p:cNvSpPr>
          <p:nvPr/>
        </p:nvSpPr>
        <p:spPr bwMode="auto">
          <a:xfrm>
            <a:off x="4564128" y="2984244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Text Box 6"/>
          <p:cNvSpPr txBox="1">
            <a:spLocks noChangeArrowheads="1"/>
          </p:cNvSpPr>
          <p:nvPr/>
        </p:nvSpPr>
        <p:spPr bwMode="auto">
          <a:xfrm>
            <a:off x="5548994" y="4527550"/>
            <a:ext cx="36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124" name="Text Box 7"/>
          <p:cNvSpPr txBox="1">
            <a:spLocks noChangeArrowheads="1"/>
          </p:cNvSpPr>
          <p:nvPr/>
        </p:nvSpPr>
        <p:spPr bwMode="auto">
          <a:xfrm>
            <a:off x="6997410" y="2448243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4" name="Text Box 124"/>
          <p:cNvSpPr txBox="1">
            <a:spLocks noChangeArrowheads="1"/>
          </p:cNvSpPr>
          <p:nvPr/>
        </p:nvSpPr>
        <p:spPr bwMode="auto">
          <a:xfrm>
            <a:off x="5636669" y="3452637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s´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5" name="Line 45"/>
          <p:cNvSpPr>
            <a:spLocks noChangeShapeType="1"/>
          </p:cNvSpPr>
          <p:nvPr/>
        </p:nvSpPr>
        <p:spPr bwMode="auto">
          <a:xfrm flipH="1">
            <a:off x="238470" y="4568825"/>
            <a:ext cx="4297363" cy="19939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6"/>
          <p:cNvGrpSpPr/>
          <p:nvPr/>
        </p:nvGrpSpPr>
        <p:grpSpPr>
          <a:xfrm>
            <a:off x="2629245" y="1375305"/>
            <a:ext cx="193322" cy="182033"/>
            <a:chOff x="3419475" y="1375305"/>
            <a:chExt cx="193322" cy="182033"/>
          </a:xfrm>
        </p:grpSpPr>
        <p:cxnSp>
          <p:nvCxnSpPr>
            <p:cNvPr id="92" name="Rovná spojnica 91"/>
            <p:cNvCxnSpPr/>
            <p:nvPr/>
          </p:nvCxnSpPr>
          <p:spPr bwMode="auto">
            <a:xfrm>
              <a:off x="3419475" y="1412875"/>
              <a:ext cx="144463" cy="14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ovná spojnica 92"/>
            <p:cNvCxnSpPr/>
            <p:nvPr/>
          </p:nvCxnSpPr>
          <p:spPr bwMode="auto">
            <a:xfrm>
              <a:off x="3468335" y="1375305"/>
              <a:ext cx="144462" cy="144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Rovná spojnica 94"/>
          <p:cNvCxnSpPr/>
          <p:nvPr/>
        </p:nvCxnSpPr>
        <p:spPr>
          <a:xfrm flipV="1">
            <a:off x="627408" y="828675"/>
            <a:ext cx="3421062" cy="5548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oval" w="sm" len="sm"/>
            <a:tailEnd/>
          </a:ln>
        </p:spPr>
      </p:cxn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403820" y="5160963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Rovná spojnica 99"/>
          <p:cNvCxnSpPr/>
          <p:nvPr/>
        </p:nvCxnSpPr>
        <p:spPr>
          <a:xfrm rot="16200000" flipV="1">
            <a:off x="2236338" y="2678907"/>
            <a:ext cx="3840163" cy="196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oval" w="sm" len="sm"/>
            <a:tailEnd/>
          </a:ln>
        </p:spPr>
      </p:cxn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311603" y="6112413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4124565" y="4701784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147816" y="2185988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8" name="Text Box 46"/>
          <p:cNvSpPr txBox="1">
            <a:spLocks noChangeArrowheads="1"/>
          </p:cNvSpPr>
          <p:nvPr/>
        </p:nvSpPr>
        <p:spPr bwMode="auto">
          <a:xfrm>
            <a:off x="4711590" y="2207132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3" name="Text Box 46"/>
          <p:cNvSpPr txBox="1">
            <a:spLocks noChangeArrowheads="1"/>
          </p:cNvSpPr>
          <p:nvPr/>
        </p:nvSpPr>
        <p:spPr bwMode="auto">
          <a:xfrm>
            <a:off x="5063491" y="2201846"/>
            <a:ext cx="758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208889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zobrazte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kváder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ABCDKLMN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Podstava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 štvorec 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rovine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Dané sú vrcholy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priamke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Výška 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ádra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2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BlokTextu 53"/>
          <p:cNvSpPr txBox="1">
            <a:spLocks noChangeArrowheads="1"/>
          </p:cNvSpPr>
          <p:nvPr/>
        </p:nvSpPr>
        <p:spPr bwMode="auto">
          <a:xfrm>
            <a:off x="0" y="766800"/>
            <a:ext cx="59503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5"/>
          <p:cNvGrpSpPr>
            <a:grpSpLocks/>
          </p:cNvGrpSpPr>
          <p:nvPr/>
        </p:nvGrpSpPr>
        <p:grpSpPr bwMode="auto">
          <a:xfrm>
            <a:off x="6643511" y="647524"/>
            <a:ext cx="2298700" cy="393700"/>
            <a:chOff x="2699794" y="4497810"/>
            <a:chExt cx="2298389" cy="393091"/>
          </a:xfrm>
        </p:grpSpPr>
        <p:pic>
          <p:nvPicPr>
            <p:cNvPr id="134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3059832" y="4571245"/>
              <a:ext cx="193835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/>
                <a:t>Mészárosová, R</a:t>
              </a:r>
              <a:r>
                <a:rPr lang="en-US" sz="1000" dirty="0"/>
                <a:t>ü</a:t>
              </a:r>
              <a:r>
                <a:rPr lang="sk-SK" sz="1000" dirty="0" err="1"/>
                <a:t>ckschlossová</a:t>
              </a:r>
              <a:endParaRPr lang="sk-SK" sz="1000" dirty="0"/>
            </a:p>
          </p:txBody>
        </p:sp>
      </p:grpSp>
      <p:sp>
        <p:nvSpPr>
          <p:cNvPr id="136" name="Text Box 24"/>
          <p:cNvSpPr txBox="1">
            <a:spLocks noChangeArrowheads="1"/>
          </p:cNvSpPr>
          <p:nvPr/>
        </p:nvSpPr>
        <p:spPr bwMode="auto">
          <a:xfrm>
            <a:off x="5312151" y="4015650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</a:rPr>
              <a:t>d</a:t>
            </a:r>
            <a:endParaRPr lang="sk-SK" sz="1400" b="1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138"/>
          <p:cNvGrpSpPr/>
          <p:nvPr/>
        </p:nvGrpSpPr>
        <p:grpSpPr>
          <a:xfrm>
            <a:off x="2725200" y="5320772"/>
            <a:ext cx="193322" cy="182033"/>
            <a:chOff x="3419475" y="1375305"/>
            <a:chExt cx="193322" cy="182033"/>
          </a:xfrm>
        </p:grpSpPr>
        <p:cxnSp>
          <p:nvCxnSpPr>
            <p:cNvPr id="140" name="Rovná spojnica 139"/>
            <p:cNvCxnSpPr/>
            <p:nvPr/>
          </p:nvCxnSpPr>
          <p:spPr bwMode="auto">
            <a:xfrm>
              <a:off x="3419475" y="1412875"/>
              <a:ext cx="144463" cy="14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ovná spojnica 140"/>
            <p:cNvCxnSpPr/>
            <p:nvPr/>
          </p:nvCxnSpPr>
          <p:spPr bwMode="auto">
            <a:xfrm>
              <a:off x="3468335" y="1375305"/>
              <a:ext cx="144462" cy="144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blúk 141"/>
          <p:cNvSpPr/>
          <p:nvPr/>
        </p:nvSpPr>
        <p:spPr>
          <a:xfrm rot="9180000">
            <a:off x="3603196" y="429655"/>
            <a:ext cx="868363" cy="867600"/>
          </a:xfrm>
          <a:prstGeom prst="arc">
            <a:avLst>
              <a:gd name="adj1" fmla="val 16157909"/>
              <a:gd name="adj2" fmla="val 115237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sk-SK" sz="1400" b="1" dirty="0">
              <a:latin typeface="Arial" charset="0"/>
              <a:cs typeface="Arial" charset="0"/>
            </a:endParaRPr>
          </a:p>
        </p:txBody>
      </p:sp>
      <p:sp>
        <p:nvSpPr>
          <p:cNvPr id="143" name="Oblúk 142"/>
          <p:cNvSpPr/>
          <p:nvPr/>
        </p:nvSpPr>
        <p:spPr>
          <a:xfrm rot="9180000">
            <a:off x="3374820" y="198879"/>
            <a:ext cx="1304068" cy="1302922"/>
          </a:xfrm>
          <a:prstGeom prst="arc">
            <a:avLst>
              <a:gd name="adj1" fmla="val 19026311"/>
              <a:gd name="adj2" fmla="val 115237"/>
            </a:avLst>
          </a:prstGeom>
          <a:noFill/>
          <a:ln w="12700">
            <a:solidFill>
              <a:srgbClr val="FFC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sk-SK" sz="1400" b="1" dirty="0">
              <a:latin typeface="Arial" charset="0"/>
              <a:cs typeface="Arial" charset="0"/>
            </a:endParaRPr>
          </a:p>
        </p:txBody>
      </p:sp>
      <p:sp>
        <p:nvSpPr>
          <p:cNvPr id="159" name="Text Box 130"/>
          <p:cNvSpPr txBox="1">
            <a:spLocks noChangeArrowheads="1"/>
          </p:cNvSpPr>
          <p:nvPr/>
        </p:nvSpPr>
        <p:spPr bwMode="auto">
          <a:xfrm>
            <a:off x="3685242" y="218200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s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0253" name="Line 45"/>
          <p:cNvSpPr>
            <a:spLocks noChangeAspect="1" noChangeShapeType="1"/>
          </p:cNvSpPr>
          <p:nvPr/>
        </p:nvSpPr>
        <p:spPr bwMode="auto">
          <a:xfrm flipH="1" flipV="1">
            <a:off x="2435526" y="3451211"/>
            <a:ext cx="1799467" cy="94881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bdĺžnik 185"/>
          <p:cNvSpPr/>
          <p:nvPr/>
        </p:nvSpPr>
        <p:spPr>
          <a:xfrm>
            <a:off x="3952720" y="4361287"/>
            <a:ext cx="139161" cy="17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sk-SK" dirty="0"/>
          </a:p>
        </p:txBody>
      </p:sp>
      <p:sp>
        <p:nvSpPr>
          <p:cNvPr id="3088" name="Text Box 9"/>
          <p:cNvSpPr txBox="1">
            <a:spLocks noChangeArrowheads="1"/>
          </p:cNvSpPr>
          <p:nvPr/>
        </p:nvSpPr>
        <p:spPr bwMode="auto">
          <a:xfrm>
            <a:off x="3904986" y="42745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AutoShape 98"/>
          <p:cNvSpPr>
            <a:spLocks/>
          </p:cNvSpPr>
          <p:nvPr/>
        </p:nvSpPr>
        <p:spPr bwMode="auto">
          <a:xfrm rot="-6900000">
            <a:off x="2397371" y="3606031"/>
            <a:ext cx="142875" cy="3997940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4" name="BlokTextu 203"/>
          <p:cNvSpPr txBox="1"/>
          <p:nvPr/>
        </p:nvSpPr>
        <p:spPr>
          <a:xfrm>
            <a:off x="2302922" y="566702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endParaRPr lang="sk-SK" sz="1400" dirty="0"/>
          </a:p>
        </p:txBody>
      </p:sp>
      <p:sp>
        <p:nvSpPr>
          <p:cNvPr id="137" name="Line 71"/>
          <p:cNvSpPr>
            <a:spLocks noChangeShapeType="1"/>
          </p:cNvSpPr>
          <p:nvPr/>
        </p:nvSpPr>
        <p:spPr bwMode="auto">
          <a:xfrm rot="5400000" flipH="1">
            <a:off x="4571794" y="1952314"/>
            <a:ext cx="1130180" cy="218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4" name="Rovná spojnica 143"/>
          <p:cNvCxnSpPr/>
          <p:nvPr/>
        </p:nvCxnSpPr>
        <p:spPr>
          <a:xfrm>
            <a:off x="4048470" y="3257550"/>
            <a:ext cx="1461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Oval 34"/>
          <p:cNvSpPr>
            <a:spLocks noChangeArrowheads="1"/>
          </p:cNvSpPr>
          <p:nvPr/>
        </p:nvSpPr>
        <p:spPr bwMode="auto">
          <a:xfrm flipV="1">
            <a:off x="5500550" y="3227687"/>
            <a:ext cx="73025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Oval 17"/>
          <p:cNvSpPr>
            <a:spLocks noChangeArrowheads="1"/>
          </p:cNvSpPr>
          <p:nvPr/>
        </p:nvSpPr>
        <p:spPr bwMode="auto">
          <a:xfrm flipV="1">
            <a:off x="4016328" y="3223245"/>
            <a:ext cx="72000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Text Box 46"/>
          <p:cNvSpPr txBox="1">
            <a:spLocks noChangeArrowheads="1"/>
          </p:cNvSpPr>
          <p:nvPr/>
        </p:nvSpPr>
        <p:spPr bwMode="auto">
          <a:xfrm>
            <a:off x="3000161" y="2186129"/>
            <a:ext cx="455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FFC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6" name="Oblúk 55"/>
          <p:cNvSpPr>
            <a:spLocks/>
          </p:cNvSpPr>
          <p:nvPr/>
        </p:nvSpPr>
        <p:spPr>
          <a:xfrm>
            <a:off x="2362320" y="838377"/>
            <a:ext cx="3384000" cy="3276000"/>
          </a:xfrm>
          <a:prstGeom prst="arc">
            <a:avLst>
              <a:gd name="adj1" fmla="val 16227691"/>
              <a:gd name="adj2" fmla="val 1688612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sk-SK" sz="1400" b="1">
              <a:latin typeface="Arial" charset="0"/>
              <a:cs typeface="Arial" charset="0"/>
            </a:endParaRPr>
          </a:p>
        </p:txBody>
      </p:sp>
      <p:sp>
        <p:nvSpPr>
          <p:cNvPr id="121" name="BlokTextu 120"/>
          <p:cNvSpPr txBox="1"/>
          <p:nvPr/>
        </p:nvSpPr>
        <p:spPr>
          <a:xfrm>
            <a:off x="4752000" y="4932000"/>
            <a:ext cx="37604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 </a:t>
            </a:r>
          </a:p>
          <a:p>
            <a:r>
              <a:rPr lang="sk-SK" sz="1400" b="1" dirty="0" smtClean="0"/>
              <a:t>1) </a:t>
            </a:r>
            <a:r>
              <a:rPr lang="sk-SK" sz="1400" dirty="0" smtClean="0"/>
              <a:t>Zobrazíme stredový priemet podstavy, t.</a:t>
            </a:r>
            <a:r>
              <a:rPr lang="en-US" sz="1400" dirty="0" smtClean="0"/>
              <a:t> </a:t>
            </a:r>
            <a:r>
              <a:rPr lang="sk-SK" sz="1400" dirty="0" smtClean="0"/>
              <a:t>j. </a:t>
            </a:r>
          </a:p>
          <a:p>
            <a:r>
              <a:rPr lang="sk-SK" sz="1400" dirty="0" smtClean="0"/>
              <a:t>štvorec </a:t>
            </a:r>
            <a:r>
              <a:rPr lang="sk-SK" sz="1400" b="1" dirty="0" smtClean="0"/>
              <a:t>ABCD </a:t>
            </a:r>
            <a:r>
              <a:rPr lang="sk-SK" sz="1400" dirty="0" smtClean="0">
                <a:sym typeface="Symbol"/>
              </a:rPr>
              <a:t> </a:t>
            </a:r>
            <a:r>
              <a:rPr lang="sk-SK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 </a:t>
            </a:r>
            <a:endParaRPr lang="en-US" sz="1400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Postup pozri </a:t>
            </a:r>
            <a:r>
              <a:rPr lang="en-US" sz="1400" dirty="0" smtClean="0"/>
              <a:t>v </a:t>
            </a:r>
            <a:r>
              <a:rPr lang="sk-SK" sz="1400" dirty="0" smtClean="0"/>
              <a:t>príklad</a:t>
            </a:r>
            <a:r>
              <a:rPr lang="en-US" sz="1400" dirty="0" smtClean="0"/>
              <a:t>e</a:t>
            </a:r>
            <a:r>
              <a:rPr lang="sk-SK" sz="1400" dirty="0" smtClean="0"/>
              <a:t> </a:t>
            </a:r>
            <a:r>
              <a:rPr lang="en-US" sz="1400" dirty="0" smtClean="0"/>
              <a:t>S</a:t>
            </a:r>
            <a:r>
              <a:rPr lang="sk-SK" sz="1400" dirty="0" smtClean="0"/>
              <a:t>11 v kapitole </a:t>
            </a:r>
            <a:r>
              <a:rPr lang="sk-SK" sz="1400" b="1" dirty="0" smtClean="0"/>
              <a:t>S2</a:t>
            </a:r>
            <a:r>
              <a:rPr lang="sk-SK" sz="1400" dirty="0" smtClean="0"/>
              <a:t>.</a:t>
            </a:r>
          </a:p>
          <a:p>
            <a:endParaRPr lang="sk-SK" sz="1400" dirty="0" smtClean="0"/>
          </a:p>
          <a:p>
            <a:r>
              <a:rPr lang="sk-SK" sz="1400" b="1" dirty="0" smtClean="0"/>
              <a:t>2) </a:t>
            </a:r>
            <a:r>
              <a:rPr lang="sk-SK" sz="1400" dirty="0" smtClean="0"/>
              <a:t>Určíme dĺžku úsečky </a:t>
            </a:r>
            <a:r>
              <a:rPr lang="sk-SK" sz="1400" b="1" dirty="0" smtClean="0"/>
              <a:t>AB</a:t>
            </a:r>
            <a:r>
              <a:rPr lang="sk-SK" sz="1400" dirty="0" smtClean="0"/>
              <a:t>. </a:t>
            </a:r>
          </a:p>
          <a:p>
            <a:r>
              <a:rPr lang="sk-SK" sz="1400" dirty="0" smtClean="0"/>
              <a:t>Postup pozri v príklade S8 v kapitole </a:t>
            </a:r>
            <a:r>
              <a:rPr lang="sk-SK" sz="1400" b="1" dirty="0" smtClean="0"/>
              <a:t>S2</a:t>
            </a:r>
            <a:r>
              <a:rPr lang="sk-SK" sz="1400" dirty="0" smtClean="0"/>
              <a:t>.</a:t>
            </a:r>
            <a:endParaRPr lang="sk-SK" sz="1400" b="1" dirty="0" smtClean="0"/>
          </a:p>
        </p:txBody>
      </p:sp>
      <p:grpSp>
        <p:nvGrpSpPr>
          <p:cNvPr id="181" name="Skupina 174"/>
          <p:cNvGrpSpPr/>
          <p:nvPr/>
        </p:nvGrpSpPr>
        <p:grpSpPr>
          <a:xfrm>
            <a:off x="563269" y="2185988"/>
            <a:ext cx="708848" cy="307777"/>
            <a:chOff x="563269" y="2185988"/>
            <a:chExt cx="708848" cy="307777"/>
          </a:xfrm>
        </p:grpSpPr>
        <p:sp>
          <p:nvSpPr>
            <p:cNvPr id="182" name="Obdĺžnik 181"/>
            <p:cNvSpPr/>
            <p:nvPr/>
          </p:nvSpPr>
          <p:spPr>
            <a:xfrm>
              <a:off x="808374" y="2241295"/>
              <a:ext cx="336028" cy="178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sk-SK" dirty="0"/>
            </a:p>
          </p:txBody>
        </p:sp>
        <p:sp>
          <p:nvSpPr>
            <p:cNvPr id="183" name="Text Box 46"/>
            <p:cNvSpPr txBox="1">
              <a:spLocks noChangeArrowheads="1"/>
            </p:cNvSpPr>
            <p:nvPr/>
          </p:nvSpPr>
          <p:spPr bwMode="auto">
            <a:xfrm>
              <a:off x="563269" y="2185988"/>
              <a:ext cx="7088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CD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sk-SK" sz="1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84" name="Oval 17"/>
          <p:cNvSpPr>
            <a:spLocks noChangeAspect="1" noChangeArrowheads="1"/>
          </p:cNvSpPr>
          <p:nvPr/>
        </p:nvSpPr>
        <p:spPr bwMode="auto">
          <a:xfrm flipV="1">
            <a:off x="3581255" y="2941749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Oval 17"/>
          <p:cNvSpPr>
            <a:spLocks noChangeAspect="1" noChangeArrowheads="1"/>
          </p:cNvSpPr>
          <p:nvPr/>
        </p:nvSpPr>
        <p:spPr bwMode="auto">
          <a:xfrm flipV="1">
            <a:off x="4576851" y="3106025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Oval 34"/>
          <p:cNvSpPr>
            <a:spLocks noChangeArrowheads="1"/>
          </p:cNvSpPr>
          <p:nvPr/>
        </p:nvSpPr>
        <p:spPr bwMode="auto">
          <a:xfrm flipV="1">
            <a:off x="4014290" y="811091"/>
            <a:ext cx="73025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Zástupný symbol čísla snímky 126"/>
          <p:cNvSpPr>
            <a:spLocks noGrp="1"/>
          </p:cNvSpPr>
          <p:nvPr>
            <p:ph type="sldNum" sz="quarter" idx="12"/>
          </p:nvPr>
        </p:nvSpPr>
        <p:spPr>
          <a:xfrm>
            <a:off x="8731236" y="6516000"/>
            <a:ext cx="383438" cy="307777"/>
          </a:xfrm>
        </p:spPr>
        <p:txBody>
          <a:bodyPr vert="horz" wrap="none" lIns="91440" tIns="45720" rIns="91440" bIns="45720" rtlCol="0" anchor="b" anchorCtr="0">
            <a:spAutoFit/>
          </a:bodyPr>
          <a:lstStyle/>
          <a:p>
            <a:pPr>
              <a:defRPr/>
            </a:pPr>
            <a:fld id="{63D5BB9D-2151-4B73-8CB6-29CE2E5BD535}" type="slidenum">
              <a:rPr lang="sk-SK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sk-S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92"/>
          <p:cNvSpPr txBox="1">
            <a:spLocks noChangeArrowheads="1"/>
          </p:cNvSpPr>
          <p:nvPr/>
        </p:nvSpPr>
        <p:spPr bwMode="auto">
          <a:xfrm>
            <a:off x="8635400" y="3596239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D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>
            <a:off x="8635400" y="3150322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N</a:t>
            </a:r>
            <a:endParaRPr lang="sk-SK" sz="1200" b="1" dirty="0"/>
          </a:p>
        </p:txBody>
      </p:sp>
      <p:sp>
        <p:nvSpPr>
          <p:cNvPr id="97" name="Voľná forma 96"/>
          <p:cNvSpPr/>
          <p:nvPr/>
        </p:nvSpPr>
        <p:spPr>
          <a:xfrm>
            <a:off x="6612433" y="3181464"/>
            <a:ext cx="2071315" cy="1053547"/>
          </a:xfrm>
          <a:custGeom>
            <a:avLst/>
            <a:gdLst>
              <a:gd name="connsiteX0" fmla="*/ 1455089 w 2071315"/>
              <a:gd name="connsiteY0" fmla="*/ 1053547 h 1053547"/>
              <a:gd name="connsiteX1" fmla="*/ 3976 w 2071315"/>
              <a:gd name="connsiteY1" fmla="*/ 1045596 h 1053547"/>
              <a:gd name="connsiteX2" fmla="*/ 0 w 2071315"/>
              <a:gd name="connsiteY2" fmla="*/ 632128 h 1053547"/>
              <a:gd name="connsiteX3" fmla="*/ 620202 w 2071315"/>
              <a:gd name="connsiteY3" fmla="*/ 7951 h 1053547"/>
              <a:gd name="connsiteX4" fmla="*/ 2071315 w 2071315"/>
              <a:gd name="connsiteY4" fmla="*/ 0 h 1053547"/>
              <a:gd name="connsiteX5" fmla="*/ 2063364 w 2071315"/>
              <a:gd name="connsiteY5" fmla="*/ 445273 h 1053547"/>
              <a:gd name="connsiteX6" fmla="*/ 1455089 w 2071315"/>
              <a:gd name="connsiteY6" fmla="*/ 1053547 h 105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315" h="1053547">
                <a:moveTo>
                  <a:pt x="1455089" y="1053547"/>
                </a:moveTo>
                <a:lnTo>
                  <a:pt x="3976" y="1045596"/>
                </a:lnTo>
                <a:cubicBezTo>
                  <a:pt x="2651" y="907773"/>
                  <a:pt x="1325" y="769951"/>
                  <a:pt x="0" y="632128"/>
                </a:cubicBezTo>
                <a:lnTo>
                  <a:pt x="620202" y="7951"/>
                </a:lnTo>
                <a:lnTo>
                  <a:pt x="2071315" y="0"/>
                </a:lnTo>
                <a:lnTo>
                  <a:pt x="2063364" y="445273"/>
                </a:lnTo>
                <a:lnTo>
                  <a:pt x="1455089" y="1053547"/>
                </a:ln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9" name="Text Box 91"/>
          <p:cNvSpPr txBox="1">
            <a:spLocks noChangeArrowheads="1"/>
          </p:cNvSpPr>
          <p:nvPr/>
        </p:nvSpPr>
        <p:spPr bwMode="auto">
          <a:xfrm>
            <a:off x="6565885" y="4221673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B</a:t>
            </a:r>
          </a:p>
        </p:txBody>
      </p:sp>
      <p:sp>
        <p:nvSpPr>
          <p:cNvPr id="111" name="Text Box 93"/>
          <p:cNvSpPr txBox="1">
            <a:spLocks noChangeArrowheads="1"/>
          </p:cNvSpPr>
          <p:nvPr/>
        </p:nvSpPr>
        <p:spPr bwMode="auto">
          <a:xfrm>
            <a:off x="8008462" y="4221673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A</a:t>
            </a:r>
          </a:p>
        </p:txBody>
      </p:sp>
      <p:sp>
        <p:nvSpPr>
          <p:cNvPr id="116" name="Text Box 97"/>
          <p:cNvSpPr txBox="1">
            <a:spLocks noChangeArrowheads="1"/>
          </p:cNvSpPr>
          <p:nvPr/>
        </p:nvSpPr>
        <p:spPr bwMode="auto">
          <a:xfrm>
            <a:off x="7191168" y="3588476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C</a:t>
            </a:r>
            <a:endParaRPr lang="sk-SK" sz="1200" b="1" dirty="0"/>
          </a:p>
        </p:txBody>
      </p:sp>
      <p:grpSp>
        <p:nvGrpSpPr>
          <p:cNvPr id="117" name="Skupina 35"/>
          <p:cNvGrpSpPr/>
          <p:nvPr/>
        </p:nvGrpSpPr>
        <p:grpSpPr>
          <a:xfrm>
            <a:off x="6612532" y="3179868"/>
            <a:ext cx="2077755" cy="1057512"/>
            <a:chOff x="2548492" y="3665296"/>
            <a:chExt cx="2077755" cy="1057512"/>
          </a:xfrm>
        </p:grpSpPr>
        <p:cxnSp>
          <p:nvCxnSpPr>
            <p:cNvPr id="118" name="Rovná spojnica 117"/>
            <p:cNvCxnSpPr/>
            <p:nvPr/>
          </p:nvCxnSpPr>
          <p:spPr>
            <a:xfrm>
              <a:off x="3164010" y="4106658"/>
              <a:ext cx="14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19" name="Line 95"/>
            <p:cNvSpPr>
              <a:spLocks noChangeShapeType="1"/>
            </p:cNvSpPr>
            <p:nvPr/>
          </p:nvSpPr>
          <p:spPr bwMode="auto">
            <a:xfrm flipV="1">
              <a:off x="2556121" y="4093114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120" name="Obdĺžnik 119"/>
            <p:cNvSpPr/>
            <p:nvPr/>
          </p:nvSpPr>
          <p:spPr>
            <a:xfrm>
              <a:off x="2551289" y="4289778"/>
              <a:ext cx="1456268" cy="42897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2" name="Line 94"/>
            <p:cNvSpPr>
              <a:spLocks noChangeShapeType="1"/>
            </p:cNvSpPr>
            <p:nvPr/>
          </p:nvSpPr>
          <p:spPr bwMode="auto">
            <a:xfrm>
              <a:off x="3166619" y="3678191"/>
              <a:ext cx="0" cy="41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123" name="Line 95"/>
            <p:cNvSpPr>
              <a:spLocks noChangeShapeType="1"/>
            </p:cNvSpPr>
            <p:nvPr/>
          </p:nvSpPr>
          <p:spPr bwMode="auto">
            <a:xfrm flipV="1">
              <a:off x="4003354" y="4099915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126" name="Line 95"/>
            <p:cNvSpPr>
              <a:spLocks noChangeShapeType="1"/>
            </p:cNvSpPr>
            <p:nvPr/>
          </p:nvSpPr>
          <p:spPr bwMode="auto">
            <a:xfrm flipV="1">
              <a:off x="2548492" y="3665296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128" name="Line 95"/>
            <p:cNvSpPr>
              <a:spLocks noChangeShapeType="1"/>
            </p:cNvSpPr>
            <p:nvPr/>
          </p:nvSpPr>
          <p:spPr bwMode="auto">
            <a:xfrm flipV="1">
              <a:off x="4003354" y="3666691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cxnSp>
          <p:nvCxnSpPr>
            <p:cNvPr id="129" name="Rovná spojnica 128"/>
            <p:cNvCxnSpPr/>
            <p:nvPr/>
          </p:nvCxnSpPr>
          <p:spPr>
            <a:xfrm>
              <a:off x="3166974" y="3671778"/>
              <a:ext cx="14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sp>
          <p:nvSpPr>
            <p:cNvPr id="130" name="Line 94"/>
            <p:cNvSpPr>
              <a:spLocks noChangeShapeType="1"/>
            </p:cNvSpPr>
            <p:nvPr/>
          </p:nvSpPr>
          <p:spPr bwMode="auto">
            <a:xfrm>
              <a:off x="4621958" y="3678758"/>
              <a:ext cx="0" cy="41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132" name="Text Box 91"/>
          <p:cNvSpPr txBox="1">
            <a:spLocks noChangeArrowheads="1"/>
          </p:cNvSpPr>
          <p:nvPr/>
        </p:nvSpPr>
        <p:spPr bwMode="auto">
          <a:xfrm>
            <a:off x="6565885" y="3775756"/>
            <a:ext cx="279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L</a:t>
            </a:r>
            <a:endParaRPr lang="sk-SK" sz="1200" b="1" dirty="0"/>
          </a:p>
        </p:txBody>
      </p:sp>
      <p:sp>
        <p:nvSpPr>
          <p:cNvPr id="133" name="Text Box 93"/>
          <p:cNvSpPr txBox="1">
            <a:spLocks noChangeArrowheads="1"/>
          </p:cNvSpPr>
          <p:nvPr/>
        </p:nvSpPr>
        <p:spPr bwMode="auto">
          <a:xfrm>
            <a:off x="8008462" y="3775756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K</a:t>
            </a:r>
            <a:endParaRPr lang="sk-SK" sz="1200" b="1" dirty="0"/>
          </a:p>
        </p:txBody>
      </p:sp>
      <p:sp>
        <p:nvSpPr>
          <p:cNvPr id="138" name="Text Box 97"/>
          <p:cNvSpPr txBox="1">
            <a:spLocks noChangeArrowheads="1"/>
          </p:cNvSpPr>
          <p:nvPr/>
        </p:nvSpPr>
        <p:spPr bwMode="auto">
          <a:xfrm>
            <a:off x="7182352" y="3142559"/>
            <a:ext cx="312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M</a:t>
            </a:r>
            <a:endParaRPr lang="sk-SK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3093" grpId="0"/>
      <p:bldP spid="10258" grpId="0" animBg="1"/>
      <p:bldP spid="3098" grpId="0"/>
      <p:bldP spid="10261" grpId="0" animBg="1"/>
      <p:bldP spid="3101" grpId="0"/>
      <p:bldP spid="10263" grpId="0" animBg="1"/>
      <p:bldP spid="10265" grpId="0" animBg="1"/>
      <p:bldP spid="10267" grpId="0" animBg="1"/>
      <p:bldP spid="10269" grpId="0" animBg="1"/>
      <p:bldP spid="10270" grpId="0" animBg="1"/>
      <p:bldP spid="10272" grpId="0"/>
      <p:bldP spid="10274" grpId="0" animBg="1"/>
      <p:bldP spid="3116" grpId="0"/>
      <p:bldP spid="3118" grpId="0"/>
      <p:bldP spid="54" grpId="0"/>
      <p:bldP spid="85" grpId="0" animBg="1"/>
      <p:bldP spid="98" grpId="0"/>
      <p:bldP spid="102" grpId="0"/>
      <p:bldP spid="104" grpId="0"/>
      <p:bldP spid="108" grpId="0"/>
      <p:bldP spid="113" grpId="0"/>
      <p:bldP spid="142" grpId="0" animBg="1"/>
      <p:bldP spid="143" grpId="0" animBg="1"/>
      <p:bldP spid="159" grpId="0"/>
      <p:bldP spid="201" grpId="0" animBg="1"/>
      <p:bldP spid="204" grpId="0"/>
      <p:bldP spid="137" grpId="0" animBg="1"/>
      <p:bldP spid="10255" grpId="0" animBg="1"/>
      <p:bldP spid="3113" grpId="0"/>
      <p:bldP spid="56" grpId="0" animBg="1"/>
      <p:bldP spid="184" grpId="0" animBg="1"/>
      <p:bldP spid="185" grpId="0" animBg="1"/>
      <p:bldP spid="1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Rovná spojnica 175"/>
          <p:cNvCxnSpPr/>
          <p:nvPr/>
        </p:nvCxnSpPr>
        <p:spPr>
          <a:xfrm flipH="1">
            <a:off x="4141810" y="2481263"/>
            <a:ext cx="665486" cy="1595809"/>
          </a:xfrm>
          <a:prstGeom prst="line">
            <a:avLst/>
          </a:prstGeom>
          <a:ln w="19050">
            <a:solidFill>
              <a:srgbClr val="0033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Line 45"/>
          <p:cNvSpPr>
            <a:spLocks noChangeShapeType="1"/>
          </p:cNvSpPr>
          <p:nvPr/>
        </p:nvSpPr>
        <p:spPr bwMode="auto">
          <a:xfrm flipH="1" flipV="1">
            <a:off x="594070" y="2474913"/>
            <a:ext cx="3960813" cy="20875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Rovná spojnica 128"/>
          <p:cNvCxnSpPr/>
          <p:nvPr/>
        </p:nvCxnSpPr>
        <p:spPr>
          <a:xfrm flipH="1">
            <a:off x="4054850" y="2564904"/>
            <a:ext cx="650747" cy="3620743"/>
          </a:xfrm>
          <a:prstGeom prst="line">
            <a:avLst/>
          </a:prstGeom>
          <a:ln w="190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Line 45"/>
          <p:cNvSpPr>
            <a:spLocks noChangeShapeType="1"/>
          </p:cNvSpPr>
          <p:nvPr/>
        </p:nvSpPr>
        <p:spPr bwMode="auto">
          <a:xfrm flipH="1" flipV="1">
            <a:off x="600420" y="2474913"/>
            <a:ext cx="4019550" cy="6604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90833" y="4562475"/>
            <a:ext cx="592132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137049" y="2474913"/>
            <a:ext cx="7343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30"/>
          <p:cNvSpPr txBox="1">
            <a:spLocks noChangeArrowheads="1"/>
          </p:cNvSpPr>
          <p:nvPr/>
        </p:nvSpPr>
        <p:spPr bwMode="auto">
          <a:xfrm>
            <a:off x="3761920" y="3119719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0247" name="Oval 31"/>
          <p:cNvSpPr>
            <a:spLocks noChangeArrowheads="1"/>
          </p:cNvSpPr>
          <p:nvPr/>
        </p:nvSpPr>
        <p:spPr bwMode="auto">
          <a:xfrm>
            <a:off x="2583667" y="1831402"/>
            <a:ext cx="2952750" cy="28590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47"/>
          <p:cNvSpPr txBox="1">
            <a:spLocks noChangeArrowheads="1"/>
          </p:cNvSpPr>
          <p:nvPr/>
        </p:nvSpPr>
        <p:spPr bwMode="auto">
          <a:xfrm>
            <a:off x="4470745" y="4316413"/>
            <a:ext cx="37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</a:rPr>
              <a:t>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Text Box 48"/>
          <p:cNvSpPr txBox="1">
            <a:spLocks noChangeArrowheads="1"/>
          </p:cNvSpPr>
          <p:nvPr/>
        </p:nvSpPr>
        <p:spPr bwMode="auto">
          <a:xfrm>
            <a:off x="3096605" y="3858005"/>
            <a:ext cx="350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Text Box 10"/>
          <p:cNvSpPr txBox="1">
            <a:spLocks noChangeArrowheads="1"/>
          </p:cNvSpPr>
          <p:nvPr/>
        </p:nvSpPr>
        <p:spPr bwMode="auto">
          <a:xfrm>
            <a:off x="2238720" y="3522663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Text Box 35"/>
          <p:cNvSpPr txBox="1">
            <a:spLocks noChangeArrowheads="1"/>
          </p:cNvSpPr>
          <p:nvPr/>
        </p:nvSpPr>
        <p:spPr bwMode="auto">
          <a:xfrm>
            <a:off x="5542308" y="3043752"/>
            <a:ext cx="42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258" name="Line 42"/>
          <p:cNvSpPr>
            <a:spLocks noChangeShapeType="1"/>
          </p:cNvSpPr>
          <p:nvPr/>
        </p:nvSpPr>
        <p:spPr bwMode="auto">
          <a:xfrm flipV="1">
            <a:off x="4053826" y="701694"/>
            <a:ext cx="0" cy="6100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098" name="Text Box 44"/>
          <p:cNvSpPr txBox="1">
            <a:spLocks noChangeArrowheads="1"/>
          </p:cNvSpPr>
          <p:nvPr/>
        </p:nvSpPr>
        <p:spPr bwMode="auto">
          <a:xfrm>
            <a:off x="3683001" y="571370"/>
            <a:ext cx="379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1" name="Line 45"/>
          <p:cNvSpPr>
            <a:spLocks noChangeShapeType="1"/>
          </p:cNvSpPr>
          <p:nvPr/>
        </p:nvSpPr>
        <p:spPr bwMode="auto">
          <a:xfrm flipH="1">
            <a:off x="468658" y="855663"/>
            <a:ext cx="3571875" cy="168116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Line 45"/>
          <p:cNvSpPr>
            <a:spLocks noChangeAspect="1" noChangeShapeType="1"/>
          </p:cNvSpPr>
          <p:nvPr/>
        </p:nvSpPr>
        <p:spPr bwMode="auto">
          <a:xfrm rot="5400000" flipH="1">
            <a:off x="3642070" y="1289050"/>
            <a:ext cx="1597025" cy="752475"/>
          </a:xfrm>
          <a:prstGeom prst="line">
            <a:avLst/>
          </a:prstGeom>
          <a:noFill/>
          <a:ln w="12700">
            <a:solidFill>
              <a:srgbClr val="0033CC"/>
            </a:solidFill>
            <a:prstDash val="dashDot"/>
            <a:round/>
            <a:headEnd type="oval" w="sm" len="sm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5" name="Oval 59"/>
          <p:cNvSpPr>
            <a:spLocks noChangeAspect="1" noChangeArrowheads="1"/>
          </p:cNvSpPr>
          <p:nvPr/>
        </p:nvSpPr>
        <p:spPr bwMode="auto">
          <a:xfrm rot="-1490776">
            <a:off x="3970683" y="1131888"/>
            <a:ext cx="44450" cy="492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7" name="Line 45"/>
          <p:cNvSpPr>
            <a:spLocks noChangeShapeType="1"/>
          </p:cNvSpPr>
          <p:nvPr/>
        </p:nvSpPr>
        <p:spPr bwMode="auto">
          <a:xfrm flipV="1">
            <a:off x="4246908" y="2468563"/>
            <a:ext cx="561975" cy="189706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9" name="Line 45"/>
          <p:cNvSpPr>
            <a:spLocks noChangeShapeType="1"/>
          </p:cNvSpPr>
          <p:nvPr/>
        </p:nvSpPr>
        <p:spPr bwMode="auto">
          <a:xfrm flipV="1">
            <a:off x="2462558" y="2476500"/>
            <a:ext cx="2354262" cy="94932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0" name="Line 45"/>
          <p:cNvSpPr>
            <a:spLocks noChangeShapeType="1"/>
          </p:cNvSpPr>
          <p:nvPr/>
        </p:nvSpPr>
        <p:spPr bwMode="auto">
          <a:xfrm rot="5400000" flipH="1" flipV="1">
            <a:off x="2922934" y="1364934"/>
            <a:ext cx="1566544" cy="633727"/>
          </a:xfrm>
          <a:prstGeom prst="line">
            <a:avLst/>
          </a:prstGeom>
          <a:noFill/>
          <a:ln w="12700">
            <a:solidFill>
              <a:srgbClr val="FFC000"/>
            </a:solidFill>
            <a:prstDash val="dashDot"/>
            <a:round/>
            <a:headEnd type="oval" w="sm" len="sm"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2" name="Text Box 7"/>
          <p:cNvSpPr txBox="1">
            <a:spLocks noChangeArrowheads="1"/>
          </p:cNvSpPr>
          <p:nvPr/>
        </p:nvSpPr>
        <p:spPr bwMode="auto">
          <a:xfrm>
            <a:off x="3280445" y="1303255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45º</a:t>
            </a:r>
          </a:p>
        </p:txBody>
      </p:sp>
      <p:sp>
        <p:nvSpPr>
          <p:cNvPr id="10274" name="Line 45"/>
          <p:cNvSpPr>
            <a:spLocks noChangeShapeType="1"/>
          </p:cNvSpPr>
          <p:nvPr/>
        </p:nvSpPr>
        <p:spPr bwMode="auto">
          <a:xfrm flipH="1" flipV="1">
            <a:off x="3393150" y="2480309"/>
            <a:ext cx="849630" cy="1927859"/>
          </a:xfrm>
          <a:prstGeom prst="line">
            <a:avLst/>
          </a:prstGeom>
          <a:noFill/>
          <a:ln w="12700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Text Box 10"/>
          <p:cNvSpPr txBox="1">
            <a:spLocks noChangeArrowheads="1"/>
          </p:cNvSpPr>
          <p:nvPr/>
        </p:nvSpPr>
        <p:spPr bwMode="auto">
          <a:xfrm>
            <a:off x="3302345" y="2979738"/>
            <a:ext cx="381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8" name="Text Box 10"/>
          <p:cNvSpPr txBox="1">
            <a:spLocks noChangeArrowheads="1"/>
          </p:cNvSpPr>
          <p:nvPr/>
        </p:nvSpPr>
        <p:spPr bwMode="auto">
          <a:xfrm>
            <a:off x="4564128" y="2984244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Text Box 7"/>
          <p:cNvSpPr txBox="1">
            <a:spLocks noChangeArrowheads="1"/>
          </p:cNvSpPr>
          <p:nvPr/>
        </p:nvSpPr>
        <p:spPr bwMode="auto">
          <a:xfrm>
            <a:off x="6997410" y="2448243"/>
            <a:ext cx="436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4" name="Text Box 124"/>
          <p:cNvSpPr txBox="1">
            <a:spLocks noChangeArrowheads="1"/>
          </p:cNvSpPr>
          <p:nvPr/>
        </p:nvSpPr>
        <p:spPr bwMode="auto">
          <a:xfrm>
            <a:off x="5636669" y="3452637"/>
            <a:ext cx="461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>
                <a:latin typeface="Arial" pitchFamily="34" charset="0"/>
                <a:cs typeface="Arial" pitchFamily="34" charset="0"/>
              </a:rPr>
              <a:t>s´</a:t>
            </a:r>
            <a:r>
              <a:rPr lang="sk-SK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7" name="Line 71"/>
          <p:cNvSpPr>
            <a:spLocks noChangeShapeType="1"/>
          </p:cNvSpPr>
          <p:nvPr/>
        </p:nvSpPr>
        <p:spPr bwMode="auto">
          <a:xfrm flipH="1">
            <a:off x="4005409" y="2815504"/>
            <a:ext cx="1784464" cy="3495540"/>
          </a:xfrm>
          <a:prstGeom prst="line">
            <a:avLst/>
          </a:prstGeom>
          <a:noFill/>
          <a:ln w="12700">
            <a:solidFill>
              <a:srgbClr val="0099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124"/>
          <p:cNvSpPr txBox="1">
            <a:spLocks noChangeArrowheads="1"/>
          </p:cNvSpPr>
          <p:nvPr/>
        </p:nvSpPr>
        <p:spPr bwMode="auto">
          <a:xfrm>
            <a:off x="5725619" y="2702878"/>
            <a:ext cx="461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´</a:t>
            </a:r>
            <a:r>
              <a:rPr lang="sk-SK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9" name="Oval 59"/>
          <p:cNvSpPr>
            <a:spLocks noChangeAspect="1" noChangeArrowheads="1"/>
          </p:cNvSpPr>
          <p:nvPr/>
        </p:nvSpPr>
        <p:spPr bwMode="auto">
          <a:xfrm rot="1965421">
            <a:off x="5297833" y="3362325"/>
            <a:ext cx="44450" cy="492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lúk 59"/>
          <p:cNvSpPr/>
          <p:nvPr/>
        </p:nvSpPr>
        <p:spPr>
          <a:xfrm rot="12374792">
            <a:off x="5123633" y="2791778"/>
            <a:ext cx="868362" cy="944562"/>
          </a:xfrm>
          <a:prstGeom prst="arc">
            <a:avLst>
              <a:gd name="adj1" fmla="val 16305874"/>
              <a:gd name="adj2" fmla="val 11523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46"/>
          <p:cNvSpPr txBox="1">
            <a:spLocks noChangeArrowheads="1"/>
          </p:cNvSpPr>
          <p:nvPr/>
        </p:nvSpPr>
        <p:spPr bwMode="auto">
          <a:xfrm>
            <a:off x="3624995" y="6009538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63" name="Rovná spojnica 62"/>
          <p:cNvCxnSpPr/>
          <p:nvPr/>
        </p:nvCxnSpPr>
        <p:spPr>
          <a:xfrm>
            <a:off x="1000470" y="1038225"/>
            <a:ext cx="3057525" cy="5172075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ovná spojnica 67"/>
          <p:cNvCxnSpPr/>
          <p:nvPr/>
        </p:nvCxnSpPr>
        <p:spPr>
          <a:xfrm flipH="1">
            <a:off x="628995" y="2466975"/>
            <a:ext cx="3408363" cy="208597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1322625" y="3986630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Rovná spojnica 70"/>
          <p:cNvCxnSpPr/>
          <p:nvPr/>
        </p:nvCxnSpPr>
        <p:spPr>
          <a:xfrm>
            <a:off x="630582" y="4533900"/>
            <a:ext cx="0" cy="2286000"/>
          </a:xfrm>
          <a:prstGeom prst="line">
            <a:avLst/>
          </a:prstGeom>
          <a:ln w="127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ovná spojnica 75"/>
          <p:cNvCxnSpPr/>
          <p:nvPr/>
        </p:nvCxnSpPr>
        <p:spPr>
          <a:xfrm>
            <a:off x="630582" y="2697163"/>
            <a:ext cx="0" cy="4044205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48"/>
          <p:cNvSpPr txBox="1">
            <a:spLocks noChangeArrowheads="1"/>
          </p:cNvSpPr>
          <p:nvPr/>
        </p:nvSpPr>
        <p:spPr bwMode="auto">
          <a:xfrm>
            <a:off x="1130643" y="1132945"/>
            <a:ext cx="4379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baseline="30000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293103" y="4543425"/>
            <a:ext cx="37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baseline="30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608538" y="5036959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lúk 71"/>
          <p:cNvSpPr>
            <a:spLocks noChangeAspect="1"/>
          </p:cNvSpPr>
          <p:nvPr/>
        </p:nvSpPr>
        <p:spPr>
          <a:xfrm>
            <a:off x="764526" y="2911671"/>
            <a:ext cx="6562725" cy="6562725"/>
          </a:xfrm>
          <a:prstGeom prst="arc">
            <a:avLst>
              <a:gd name="adj1" fmla="val 16200000"/>
              <a:gd name="adj2" fmla="val 17814957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sk-SK" sz="1400" b="1">
              <a:latin typeface="Arial" charset="0"/>
              <a:cs typeface="Arial" charset="0"/>
            </a:endParaRPr>
          </a:p>
        </p:txBody>
      </p:sp>
      <p:cxnSp>
        <p:nvCxnSpPr>
          <p:cNvPr id="82" name="Rovná spojnica 81"/>
          <p:cNvCxnSpPr/>
          <p:nvPr/>
        </p:nvCxnSpPr>
        <p:spPr>
          <a:xfrm flipV="1">
            <a:off x="625080" y="2914650"/>
            <a:ext cx="3422654" cy="1133475"/>
          </a:xfrm>
          <a:prstGeom prst="line">
            <a:avLst/>
          </a:prstGeom>
          <a:ln w="12700">
            <a:solidFill>
              <a:srgbClr val="7030A0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139"/>
          <p:cNvSpPr txBox="1">
            <a:spLocks noChangeArrowheads="1"/>
          </p:cNvSpPr>
          <p:nvPr/>
        </p:nvSpPr>
        <p:spPr bwMode="auto">
          <a:xfrm>
            <a:off x="304510" y="3982085"/>
            <a:ext cx="37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5" name="Line 45"/>
          <p:cNvSpPr>
            <a:spLocks noChangeShapeType="1"/>
          </p:cNvSpPr>
          <p:nvPr/>
        </p:nvSpPr>
        <p:spPr bwMode="auto">
          <a:xfrm flipH="1">
            <a:off x="238470" y="4568825"/>
            <a:ext cx="4297363" cy="19939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6"/>
          <p:cNvGrpSpPr/>
          <p:nvPr/>
        </p:nvGrpSpPr>
        <p:grpSpPr>
          <a:xfrm>
            <a:off x="2629245" y="1375305"/>
            <a:ext cx="193322" cy="182033"/>
            <a:chOff x="3419475" y="1375305"/>
            <a:chExt cx="193322" cy="182033"/>
          </a:xfrm>
        </p:grpSpPr>
        <p:cxnSp>
          <p:nvCxnSpPr>
            <p:cNvPr id="92" name="Rovná spojnica 91"/>
            <p:cNvCxnSpPr/>
            <p:nvPr/>
          </p:nvCxnSpPr>
          <p:spPr bwMode="auto">
            <a:xfrm>
              <a:off x="3419475" y="1412875"/>
              <a:ext cx="144463" cy="14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ovná spojnica 92"/>
            <p:cNvCxnSpPr/>
            <p:nvPr/>
          </p:nvCxnSpPr>
          <p:spPr bwMode="auto">
            <a:xfrm>
              <a:off x="3468335" y="1375305"/>
              <a:ext cx="144462" cy="144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Rovná spojnica 94"/>
          <p:cNvCxnSpPr/>
          <p:nvPr/>
        </p:nvCxnSpPr>
        <p:spPr>
          <a:xfrm flipV="1">
            <a:off x="627408" y="828675"/>
            <a:ext cx="3421062" cy="5548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oval" w="sm" len="sm"/>
            <a:tailEnd/>
          </a:ln>
        </p:spPr>
      </p:cxn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403820" y="5160963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Rovná spojnica 99"/>
          <p:cNvCxnSpPr/>
          <p:nvPr/>
        </p:nvCxnSpPr>
        <p:spPr>
          <a:xfrm rot="16200000" flipV="1">
            <a:off x="2236338" y="2678907"/>
            <a:ext cx="3840163" cy="196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oval" w="sm" len="sm"/>
            <a:tailEnd/>
          </a:ln>
        </p:spPr>
      </p:cxn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311603" y="6112413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4124565" y="4701784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 Box 139"/>
          <p:cNvSpPr txBox="1">
            <a:spLocks noChangeArrowheads="1"/>
          </p:cNvSpPr>
          <p:nvPr/>
        </p:nvSpPr>
        <p:spPr bwMode="auto">
          <a:xfrm>
            <a:off x="317105" y="2859125"/>
            <a:ext cx="352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sk-SK" sz="14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sk-SK" sz="1400" b="1" dirty="0">
              <a:solidFill>
                <a:srgbClr val="7030A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1936223" y="2956258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9" name="Rovná spojnica 118"/>
          <p:cNvCxnSpPr>
            <a:stCxn id="10248" idx="1"/>
          </p:cNvCxnSpPr>
          <p:nvPr/>
        </p:nvCxnSpPr>
        <p:spPr>
          <a:xfrm>
            <a:off x="594070" y="2474913"/>
            <a:ext cx="3812540" cy="128936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3972335" y="3642089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8" name="Rovná spojnica 137"/>
          <p:cNvCxnSpPr/>
          <p:nvPr/>
        </p:nvCxnSpPr>
        <p:spPr>
          <a:xfrm>
            <a:off x="3565746" y="2615361"/>
            <a:ext cx="482724" cy="3580652"/>
          </a:xfrm>
          <a:prstGeom prst="line">
            <a:avLst/>
          </a:prstGeom>
          <a:ln w="190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 Box 10"/>
          <p:cNvSpPr txBox="1">
            <a:spLocks noChangeArrowheads="1"/>
          </p:cNvSpPr>
          <p:nvPr/>
        </p:nvSpPr>
        <p:spPr bwMode="auto">
          <a:xfrm>
            <a:off x="3366245" y="2430749"/>
            <a:ext cx="401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3" name="Rovná spojnica 172"/>
          <p:cNvCxnSpPr/>
          <p:nvPr/>
        </p:nvCxnSpPr>
        <p:spPr>
          <a:xfrm flipH="1">
            <a:off x="4050712" y="3288030"/>
            <a:ext cx="275888" cy="2897617"/>
          </a:xfrm>
          <a:prstGeom prst="line">
            <a:avLst/>
          </a:prstGeom>
          <a:ln w="190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ovná spojnica 192"/>
          <p:cNvCxnSpPr>
            <a:stCxn id="10267" idx="1"/>
          </p:cNvCxnSpPr>
          <p:nvPr/>
        </p:nvCxnSpPr>
        <p:spPr>
          <a:xfrm flipH="1">
            <a:off x="2152142" y="2468563"/>
            <a:ext cx="2656741" cy="534864"/>
          </a:xfrm>
          <a:prstGeom prst="line">
            <a:avLst/>
          </a:prstGeom>
          <a:ln w="19050">
            <a:solidFill>
              <a:srgbClr val="0033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147816" y="2185988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8" name="Text Box 46"/>
          <p:cNvSpPr txBox="1">
            <a:spLocks noChangeArrowheads="1"/>
          </p:cNvSpPr>
          <p:nvPr/>
        </p:nvSpPr>
        <p:spPr bwMode="auto">
          <a:xfrm>
            <a:off x="4718948" y="2195192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3" name="Text Box 46"/>
          <p:cNvSpPr txBox="1">
            <a:spLocks noChangeArrowheads="1"/>
          </p:cNvSpPr>
          <p:nvPr/>
        </p:nvSpPr>
        <p:spPr bwMode="auto">
          <a:xfrm>
            <a:off x="5076135" y="2195192"/>
            <a:ext cx="758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sk-SK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4" name="Text Box 46"/>
          <p:cNvSpPr txBox="1">
            <a:spLocks noChangeArrowheads="1"/>
          </p:cNvSpPr>
          <p:nvPr/>
        </p:nvSpPr>
        <p:spPr bwMode="auto">
          <a:xfrm>
            <a:off x="1080777" y="2185988"/>
            <a:ext cx="131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sk-SK" sz="1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8" name="Text Box 46"/>
          <p:cNvSpPr txBox="1">
            <a:spLocks noChangeArrowheads="1"/>
          </p:cNvSpPr>
          <p:nvPr/>
        </p:nvSpPr>
        <p:spPr bwMode="auto">
          <a:xfrm>
            <a:off x="2531511" y="6009538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AK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2" name="Text Box 46"/>
          <p:cNvSpPr txBox="1">
            <a:spLocks noChangeArrowheads="1"/>
          </p:cNvSpPr>
          <p:nvPr/>
        </p:nvSpPr>
        <p:spPr bwMode="auto">
          <a:xfrm>
            <a:off x="5651006" y="2201328"/>
            <a:ext cx="131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KN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LM</a:t>
            </a:r>
            <a:r>
              <a:rPr lang="sk-SK" sz="1400" b="1" baseline="-25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solidFill>
                <a:srgbClr val="0033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208889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stredovom premietaní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zobrazte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kváder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ABCDKLMN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Podstava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 štvorec v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rovine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Dané sú vrcholy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priamke </a:t>
            </a:r>
            <a:r>
              <a: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k-SK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Výška 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ádra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2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15"/>
          <p:cNvGrpSpPr>
            <a:grpSpLocks/>
          </p:cNvGrpSpPr>
          <p:nvPr/>
        </p:nvGrpSpPr>
        <p:grpSpPr bwMode="auto">
          <a:xfrm>
            <a:off x="6643511" y="647524"/>
            <a:ext cx="2298700" cy="393700"/>
            <a:chOff x="2699794" y="4497810"/>
            <a:chExt cx="2298389" cy="393091"/>
          </a:xfrm>
        </p:grpSpPr>
        <p:pic>
          <p:nvPicPr>
            <p:cNvPr id="134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3059832" y="4571245"/>
              <a:ext cx="193835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/>
                <a:t>Mészárosová, R</a:t>
              </a:r>
              <a:r>
                <a:rPr lang="en-US" sz="1000" dirty="0"/>
                <a:t>ü</a:t>
              </a:r>
              <a:r>
                <a:rPr lang="sk-SK" sz="1000" dirty="0" err="1"/>
                <a:t>ckschlossová</a:t>
              </a:r>
              <a:endParaRPr lang="sk-SK" sz="1000" dirty="0"/>
            </a:p>
          </p:txBody>
        </p:sp>
      </p:grpSp>
      <p:sp>
        <p:nvSpPr>
          <p:cNvPr id="136" name="Text Box 24"/>
          <p:cNvSpPr txBox="1">
            <a:spLocks noChangeArrowheads="1"/>
          </p:cNvSpPr>
          <p:nvPr/>
        </p:nvSpPr>
        <p:spPr bwMode="auto">
          <a:xfrm>
            <a:off x="5312151" y="4015650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>
                <a:latin typeface="Arial" pitchFamily="34" charset="0"/>
                <a:cs typeface="Arial" pitchFamily="34" charset="0"/>
              </a:rPr>
              <a:t>d</a:t>
            </a:r>
            <a:endParaRPr lang="sk-SK" sz="1400" b="1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Skupina 138"/>
          <p:cNvGrpSpPr/>
          <p:nvPr/>
        </p:nvGrpSpPr>
        <p:grpSpPr>
          <a:xfrm>
            <a:off x="2725200" y="5320772"/>
            <a:ext cx="193322" cy="182033"/>
            <a:chOff x="3419475" y="1375305"/>
            <a:chExt cx="193322" cy="182033"/>
          </a:xfrm>
        </p:grpSpPr>
        <p:cxnSp>
          <p:nvCxnSpPr>
            <p:cNvPr id="140" name="Rovná spojnica 139"/>
            <p:cNvCxnSpPr/>
            <p:nvPr/>
          </p:nvCxnSpPr>
          <p:spPr bwMode="auto">
            <a:xfrm>
              <a:off x="3419475" y="1412875"/>
              <a:ext cx="144463" cy="14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ovná spojnica 140"/>
            <p:cNvCxnSpPr/>
            <p:nvPr/>
          </p:nvCxnSpPr>
          <p:spPr bwMode="auto">
            <a:xfrm>
              <a:off x="3468335" y="1375305"/>
              <a:ext cx="144462" cy="1444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blúk 141"/>
          <p:cNvSpPr/>
          <p:nvPr/>
        </p:nvSpPr>
        <p:spPr>
          <a:xfrm rot="9180000">
            <a:off x="3603196" y="429655"/>
            <a:ext cx="868363" cy="867600"/>
          </a:xfrm>
          <a:prstGeom prst="arc">
            <a:avLst>
              <a:gd name="adj1" fmla="val 16157909"/>
              <a:gd name="adj2" fmla="val 115237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sk-SK" sz="1400" b="1" dirty="0">
              <a:latin typeface="Arial" charset="0"/>
              <a:cs typeface="Arial" charset="0"/>
            </a:endParaRPr>
          </a:p>
        </p:txBody>
      </p:sp>
      <p:sp>
        <p:nvSpPr>
          <p:cNvPr id="143" name="Oblúk 142"/>
          <p:cNvSpPr/>
          <p:nvPr/>
        </p:nvSpPr>
        <p:spPr>
          <a:xfrm rot="9180000">
            <a:off x="3374820" y="198879"/>
            <a:ext cx="1304068" cy="1302922"/>
          </a:xfrm>
          <a:prstGeom prst="arc">
            <a:avLst>
              <a:gd name="adj1" fmla="val 19026311"/>
              <a:gd name="adj2" fmla="val 115237"/>
            </a:avLst>
          </a:prstGeom>
          <a:noFill/>
          <a:ln w="12700">
            <a:solidFill>
              <a:srgbClr val="FFC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sk-SK" sz="1400" b="1" dirty="0">
              <a:latin typeface="Arial" charset="0"/>
              <a:cs typeface="Arial" charset="0"/>
            </a:endParaRPr>
          </a:p>
        </p:txBody>
      </p:sp>
      <p:sp>
        <p:nvSpPr>
          <p:cNvPr id="159" name="Text Box 130"/>
          <p:cNvSpPr txBox="1">
            <a:spLocks noChangeArrowheads="1"/>
          </p:cNvSpPr>
          <p:nvPr/>
        </p:nvSpPr>
        <p:spPr bwMode="auto">
          <a:xfrm>
            <a:off x="3685242" y="2182009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s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10253" name="Line 45"/>
          <p:cNvSpPr>
            <a:spLocks noChangeAspect="1" noChangeShapeType="1"/>
          </p:cNvSpPr>
          <p:nvPr/>
        </p:nvSpPr>
        <p:spPr bwMode="auto">
          <a:xfrm flipH="1" flipV="1">
            <a:off x="2435526" y="3451211"/>
            <a:ext cx="1799467" cy="9488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bdĺžnik 185"/>
          <p:cNvSpPr/>
          <p:nvPr/>
        </p:nvSpPr>
        <p:spPr>
          <a:xfrm>
            <a:off x="3952720" y="4361287"/>
            <a:ext cx="139161" cy="17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sk-SK" dirty="0"/>
          </a:p>
        </p:txBody>
      </p:sp>
      <p:sp>
        <p:nvSpPr>
          <p:cNvPr id="3088" name="Text Box 9"/>
          <p:cNvSpPr txBox="1">
            <a:spLocks noChangeArrowheads="1"/>
          </p:cNvSpPr>
          <p:nvPr/>
        </p:nvSpPr>
        <p:spPr bwMode="auto">
          <a:xfrm>
            <a:off x="3904986" y="4274554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sk-SK" sz="1400" b="1" baseline="-25000" dirty="0" err="1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Oval 17"/>
          <p:cNvSpPr>
            <a:spLocks noChangeAspect="1" noChangeArrowheads="1"/>
          </p:cNvSpPr>
          <p:nvPr/>
        </p:nvSpPr>
        <p:spPr bwMode="auto">
          <a:xfrm flipV="1">
            <a:off x="4020461" y="288593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AutoShape 98"/>
          <p:cNvSpPr>
            <a:spLocks/>
          </p:cNvSpPr>
          <p:nvPr/>
        </p:nvSpPr>
        <p:spPr bwMode="auto">
          <a:xfrm flipH="1" flipV="1">
            <a:off x="627987" y="3070860"/>
            <a:ext cx="142875" cy="977962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7030A0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98" name="Text Box 140"/>
          <p:cNvSpPr txBox="1">
            <a:spLocks noChangeArrowheads="1"/>
          </p:cNvSpPr>
          <p:nvPr/>
        </p:nvSpPr>
        <p:spPr bwMode="auto">
          <a:xfrm>
            <a:off x="710973" y="3377500"/>
            <a:ext cx="1138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1400" b="1" dirty="0">
              <a:solidFill>
                <a:srgbClr val="7030A0"/>
              </a:solidFill>
            </a:endParaRPr>
          </a:p>
        </p:txBody>
      </p:sp>
      <p:sp>
        <p:nvSpPr>
          <p:cNvPr id="201" name="AutoShape 98"/>
          <p:cNvSpPr>
            <a:spLocks/>
          </p:cNvSpPr>
          <p:nvPr/>
        </p:nvSpPr>
        <p:spPr bwMode="auto">
          <a:xfrm rot="-6900000">
            <a:off x="2397371" y="3606031"/>
            <a:ext cx="142875" cy="3997940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04" name="BlokTextu 203"/>
          <p:cNvSpPr txBox="1"/>
          <p:nvPr/>
        </p:nvSpPr>
        <p:spPr>
          <a:xfrm>
            <a:off x="2302922" y="566702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</a:t>
            </a:r>
            <a:endParaRPr lang="sk-SK" sz="1400" dirty="0"/>
          </a:p>
        </p:txBody>
      </p:sp>
      <p:sp>
        <p:nvSpPr>
          <p:cNvPr id="137" name="Line 71"/>
          <p:cNvSpPr>
            <a:spLocks noChangeShapeType="1"/>
          </p:cNvSpPr>
          <p:nvPr/>
        </p:nvSpPr>
        <p:spPr bwMode="auto">
          <a:xfrm rot="5400000" flipH="1">
            <a:off x="4571794" y="1952314"/>
            <a:ext cx="1130180" cy="218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4" name="Rovná spojnica 143"/>
          <p:cNvCxnSpPr/>
          <p:nvPr/>
        </p:nvCxnSpPr>
        <p:spPr>
          <a:xfrm>
            <a:off x="4048470" y="3257550"/>
            <a:ext cx="1461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Oval 34"/>
          <p:cNvSpPr>
            <a:spLocks noChangeArrowheads="1"/>
          </p:cNvSpPr>
          <p:nvPr/>
        </p:nvSpPr>
        <p:spPr bwMode="auto">
          <a:xfrm flipV="1">
            <a:off x="5500550" y="3227687"/>
            <a:ext cx="73025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Oval 17"/>
          <p:cNvSpPr>
            <a:spLocks noChangeArrowheads="1"/>
          </p:cNvSpPr>
          <p:nvPr/>
        </p:nvSpPr>
        <p:spPr bwMode="auto">
          <a:xfrm flipV="1">
            <a:off x="4016328" y="3223245"/>
            <a:ext cx="72000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166"/>
          <p:cNvGrpSpPr/>
          <p:nvPr/>
        </p:nvGrpSpPr>
        <p:grpSpPr>
          <a:xfrm>
            <a:off x="3722398" y="2681605"/>
            <a:ext cx="363537" cy="307975"/>
            <a:chOff x="4151380" y="2681605"/>
            <a:chExt cx="363537" cy="307975"/>
          </a:xfrm>
        </p:grpSpPr>
        <p:sp>
          <p:nvSpPr>
            <p:cNvPr id="158" name="Obdĺžnik 157"/>
            <p:cNvSpPr/>
            <p:nvPr/>
          </p:nvSpPr>
          <p:spPr>
            <a:xfrm rot="9650433">
              <a:off x="4198741" y="2775560"/>
              <a:ext cx="248150" cy="15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7" name="Text Box 134"/>
            <p:cNvSpPr txBox="1">
              <a:spLocks noChangeArrowheads="1"/>
            </p:cNvSpPr>
            <p:nvPr/>
          </p:nvSpPr>
          <p:spPr bwMode="auto">
            <a:xfrm>
              <a:off x="4151380" y="2681605"/>
              <a:ext cx="3635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sk-SK" sz="1400" b="1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k</a:t>
              </a:r>
              <a:endParaRPr lang="sk-SK" sz="1400" b="1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cxnSp>
        <p:nvCxnSpPr>
          <p:cNvPr id="154" name="Rovná spojnica 153"/>
          <p:cNvCxnSpPr/>
          <p:nvPr/>
        </p:nvCxnSpPr>
        <p:spPr>
          <a:xfrm>
            <a:off x="599477" y="2471596"/>
            <a:ext cx="4406429" cy="36023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7"/>
          <p:cNvSpPr>
            <a:spLocks noChangeAspect="1" noChangeArrowheads="1"/>
          </p:cNvSpPr>
          <p:nvPr/>
        </p:nvSpPr>
        <p:spPr bwMode="auto">
          <a:xfrm flipV="1">
            <a:off x="2138321" y="297737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 Box 10"/>
          <p:cNvSpPr txBox="1">
            <a:spLocks noChangeArrowheads="1"/>
          </p:cNvSpPr>
          <p:nvPr/>
        </p:nvSpPr>
        <p:spPr bwMode="auto">
          <a:xfrm>
            <a:off x="4654014" y="2608756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Text Box 46"/>
          <p:cNvSpPr txBox="1">
            <a:spLocks noChangeArrowheads="1"/>
          </p:cNvSpPr>
          <p:nvPr/>
        </p:nvSpPr>
        <p:spPr bwMode="auto">
          <a:xfrm>
            <a:off x="3000161" y="2186129"/>
            <a:ext cx="455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30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k-SK" sz="1400" b="1" baseline="-25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sk-SK" sz="1400" b="1" baseline="-25000" dirty="0">
              <a:solidFill>
                <a:srgbClr val="FFC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6" name="Oblúk 55"/>
          <p:cNvSpPr>
            <a:spLocks/>
          </p:cNvSpPr>
          <p:nvPr/>
        </p:nvSpPr>
        <p:spPr>
          <a:xfrm>
            <a:off x="2362320" y="838377"/>
            <a:ext cx="3384000" cy="3276000"/>
          </a:xfrm>
          <a:prstGeom prst="arc">
            <a:avLst>
              <a:gd name="adj1" fmla="val 16228975"/>
              <a:gd name="adj2" fmla="val 1688612"/>
            </a:avLst>
          </a:prstGeom>
          <a:noFill/>
          <a:ln w="12700">
            <a:solidFill>
              <a:schemeClr val="tx1"/>
            </a:solidFill>
            <a:prstDash val="dashDot"/>
            <a:round/>
            <a:headEnd type="arrow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sk-SK" sz="1400" b="1">
              <a:latin typeface="Arial" charset="0"/>
              <a:cs typeface="Arial" charset="0"/>
            </a:endParaRPr>
          </a:p>
        </p:txBody>
      </p:sp>
      <p:grpSp>
        <p:nvGrpSpPr>
          <p:cNvPr id="6" name="Skupina 174"/>
          <p:cNvGrpSpPr/>
          <p:nvPr/>
        </p:nvGrpSpPr>
        <p:grpSpPr>
          <a:xfrm>
            <a:off x="563269" y="2185988"/>
            <a:ext cx="708848" cy="307777"/>
            <a:chOff x="563269" y="2185988"/>
            <a:chExt cx="708848" cy="307777"/>
          </a:xfrm>
        </p:grpSpPr>
        <p:sp>
          <p:nvSpPr>
            <p:cNvPr id="165" name="Obdĺžnik 164"/>
            <p:cNvSpPr/>
            <p:nvPr/>
          </p:nvSpPr>
          <p:spPr>
            <a:xfrm>
              <a:off x="808374" y="2241295"/>
              <a:ext cx="336028" cy="178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sk-SK" dirty="0"/>
            </a:p>
          </p:txBody>
        </p:sp>
        <p:sp>
          <p:nvSpPr>
            <p:cNvPr id="164" name="Text Box 46"/>
            <p:cNvSpPr txBox="1">
              <a:spLocks noChangeArrowheads="1"/>
            </p:cNvSpPr>
            <p:nvPr/>
          </p:nvSpPr>
          <p:spPr bwMode="auto">
            <a:xfrm>
              <a:off x="563269" y="2185988"/>
              <a:ext cx="7088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sk-SK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sz="14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CD</a:t>
              </a:r>
              <a:r>
                <a:rPr lang="sk-SK" sz="1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sk-SK" sz="1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69" name="Text Box 46"/>
          <p:cNvSpPr txBox="1">
            <a:spLocks noChangeArrowheads="1"/>
          </p:cNvSpPr>
          <p:nvPr/>
        </p:nvSpPr>
        <p:spPr bwMode="auto">
          <a:xfrm>
            <a:off x="3069203" y="6009538"/>
            <a:ext cx="69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k-SK" sz="14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sk-SK" sz="1400" b="1" baseline="-25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1" name="Text Box 46"/>
          <p:cNvSpPr txBox="1">
            <a:spLocks noChangeArrowheads="1"/>
          </p:cNvSpPr>
          <p:nvPr/>
        </p:nvSpPr>
        <p:spPr bwMode="auto">
          <a:xfrm>
            <a:off x="1957549" y="6009538"/>
            <a:ext cx="692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2" name="Text Box 46"/>
          <p:cNvSpPr txBox="1">
            <a:spLocks noChangeArrowheads="1"/>
          </p:cNvSpPr>
          <p:nvPr/>
        </p:nvSpPr>
        <p:spPr bwMode="auto">
          <a:xfrm>
            <a:off x="1392149" y="6009538"/>
            <a:ext cx="7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sk-SK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sk-SK" sz="1400" b="1" dirty="0">
              <a:solidFill>
                <a:srgbClr val="0099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4" name="Oval 17"/>
          <p:cNvSpPr>
            <a:spLocks noChangeAspect="1" noChangeArrowheads="1"/>
          </p:cNvSpPr>
          <p:nvPr/>
        </p:nvSpPr>
        <p:spPr bwMode="auto">
          <a:xfrm flipV="1">
            <a:off x="4029821" y="6181617"/>
            <a:ext cx="53242" cy="540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BlokTextu 120"/>
          <p:cNvSpPr txBox="1"/>
          <p:nvPr/>
        </p:nvSpPr>
        <p:spPr>
          <a:xfrm>
            <a:off x="4752001" y="4932000"/>
            <a:ext cx="43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 </a:t>
            </a:r>
          </a:p>
          <a:p>
            <a:r>
              <a:rPr lang="sk-SK" sz="1400" b="1" dirty="0" smtClean="0"/>
              <a:t>3) </a:t>
            </a:r>
            <a:r>
              <a:rPr lang="sk-SK" sz="1400" dirty="0" smtClean="0"/>
              <a:t>Zo</a:t>
            </a:r>
            <a:r>
              <a:rPr lang="en-US" sz="1400" dirty="0" err="1" smtClean="0"/>
              <a:t>stroj</a:t>
            </a:r>
            <a:r>
              <a:rPr lang="sk-SK" sz="1400" dirty="0" err="1" smtClean="0"/>
              <a:t>íme</a:t>
            </a:r>
            <a:r>
              <a:rPr lang="sk-SK" sz="1400" dirty="0" smtClean="0"/>
              <a:t>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k</a:t>
            </a:r>
            <a:r>
              <a:rPr lang="sk-SK" sz="1400" b="1" baseline="-25000" dirty="0" err="1" smtClean="0"/>
              <a:t>s</a:t>
            </a:r>
            <a:r>
              <a:rPr lang="en-US" sz="1400" b="1" baseline="-25000" dirty="0" smtClean="0"/>
              <a:t>  </a:t>
            </a:r>
            <a:r>
              <a:rPr lang="sk-SK" sz="1400" dirty="0" smtClean="0"/>
              <a:t>kolmíc na rovinu </a:t>
            </a:r>
            <a:r>
              <a:rPr lang="sk-SK" sz="1400" b="1" dirty="0" smtClean="0">
                <a:sym typeface="Symbol"/>
              </a:rPr>
              <a:t>.</a:t>
            </a:r>
          </a:p>
          <a:p>
            <a:r>
              <a:rPr lang="sk-SK" sz="1400" b="1" dirty="0" smtClean="0">
                <a:sym typeface="Symbol"/>
              </a:rPr>
              <a:t>4) </a:t>
            </a:r>
            <a:r>
              <a:rPr lang="sk-SK" sz="1400" dirty="0" smtClean="0">
                <a:sym typeface="Symbol"/>
              </a:rPr>
              <a:t>Zo</a:t>
            </a:r>
            <a:r>
              <a:rPr lang="en-US" sz="1400" dirty="0" err="1" smtClean="0">
                <a:sym typeface="Symbol"/>
              </a:rPr>
              <a:t>stroj</a:t>
            </a:r>
            <a:r>
              <a:rPr lang="sk-SK" sz="1400" dirty="0" err="1" smtClean="0">
                <a:sym typeface="Symbol"/>
              </a:rPr>
              <a:t>íme</a:t>
            </a:r>
            <a:r>
              <a:rPr lang="sk-SK" sz="1400" dirty="0" smtClean="0">
                <a:sym typeface="Symbol"/>
              </a:rPr>
              <a:t> bod </a:t>
            </a:r>
            <a:r>
              <a:rPr lang="sk-SK" sz="1400" b="1" dirty="0" err="1" smtClean="0">
                <a:sym typeface="Symbol"/>
              </a:rPr>
              <a:t>L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  <a:endParaRPr lang="en-US" sz="1400" dirty="0" smtClean="0">
              <a:sym typeface="Symbol"/>
            </a:endParaRPr>
          </a:p>
          <a:p>
            <a:r>
              <a:rPr lang="en-US" sz="1400" dirty="0" err="1" smtClean="0">
                <a:sym typeface="Symbol"/>
              </a:rPr>
              <a:t>Postup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pozri</a:t>
            </a:r>
            <a:r>
              <a:rPr lang="en-US" sz="1400" dirty="0" smtClean="0">
                <a:sym typeface="Symbol"/>
              </a:rPr>
              <a:t> v pr</a:t>
            </a:r>
            <a:r>
              <a:rPr lang="sk-SK" sz="1400" dirty="0" smtClean="0">
                <a:sym typeface="Symbol"/>
              </a:rPr>
              <a:t>í</a:t>
            </a:r>
            <a:r>
              <a:rPr lang="en-US" sz="1400" dirty="0" err="1" smtClean="0">
                <a:sym typeface="Symbol"/>
              </a:rPr>
              <a:t>klade</a:t>
            </a:r>
            <a:r>
              <a:rPr lang="en-US" sz="1400" dirty="0" smtClean="0">
                <a:sym typeface="Symbol"/>
              </a:rPr>
              <a:t> S</a:t>
            </a:r>
            <a:r>
              <a:rPr lang="sk-SK" sz="1400" dirty="0" smtClean="0">
                <a:sym typeface="Symbol"/>
              </a:rPr>
              <a:t>19a</a:t>
            </a:r>
            <a:r>
              <a:rPr lang="sk-SK" sz="1400" dirty="0" smtClean="0"/>
              <a:t> v kapitole </a:t>
            </a:r>
            <a:r>
              <a:rPr lang="sk-SK" sz="1400" b="1" dirty="0" smtClean="0"/>
              <a:t>S2</a:t>
            </a:r>
            <a:r>
              <a:rPr lang="sk-SK" sz="1400" dirty="0" smtClean="0"/>
              <a:t>.</a:t>
            </a:r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5) </a:t>
            </a:r>
            <a:r>
              <a:rPr lang="sk-SK" sz="1400" dirty="0" smtClean="0">
                <a:sym typeface="Symbol"/>
              </a:rPr>
              <a:t>Pomocou </a:t>
            </a:r>
            <a:r>
              <a:rPr lang="sk-SK" sz="1400" dirty="0" err="1" smtClean="0">
                <a:sym typeface="Symbol"/>
              </a:rPr>
              <a:t>úbežníkov</a:t>
            </a:r>
            <a:r>
              <a:rPr lang="sk-SK" sz="1400" dirty="0" smtClean="0">
                <a:sym typeface="Symbol"/>
              </a:rPr>
              <a:t> zo</a:t>
            </a:r>
            <a:r>
              <a:rPr lang="en-US" sz="1400" dirty="0" err="1" smtClean="0">
                <a:sym typeface="Symbol"/>
              </a:rPr>
              <a:t>str</a:t>
            </a:r>
            <a:r>
              <a:rPr lang="sk-SK" sz="1400" dirty="0" smtClean="0">
                <a:sym typeface="Symbol"/>
              </a:rPr>
              <a:t>o</a:t>
            </a:r>
            <a:r>
              <a:rPr lang="en-US" sz="1400" dirty="0" smtClean="0">
                <a:sym typeface="Symbol"/>
              </a:rPr>
              <a:t>j</a:t>
            </a:r>
            <a:r>
              <a:rPr lang="sk-SK" sz="1400" dirty="0" err="1" smtClean="0">
                <a:sym typeface="Symbol"/>
              </a:rPr>
              <a:t>íme</a:t>
            </a:r>
            <a:r>
              <a:rPr lang="sk-SK" sz="1400" dirty="0" smtClean="0">
                <a:sym typeface="Symbol"/>
              </a:rPr>
              <a:t> body </a:t>
            </a:r>
            <a:r>
              <a:rPr lang="sk-SK" sz="1400" b="1" dirty="0" smtClean="0">
                <a:sym typeface="Symbol"/>
              </a:rPr>
              <a:t>K</a:t>
            </a:r>
            <a:r>
              <a:rPr lang="sk-SK" sz="1400" b="1" baseline="-25000" dirty="0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err="1" smtClean="0">
                <a:sym typeface="Symbol"/>
              </a:rPr>
              <a:t>M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err="1" smtClean="0">
                <a:sym typeface="Symbol"/>
              </a:rPr>
              <a:t>N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/>
              <a:t>Postup pozri v príklade S20.</a:t>
            </a:r>
          </a:p>
          <a:p>
            <a:r>
              <a:rPr lang="sk-SK" sz="1400" dirty="0" smtClean="0">
                <a:sym typeface="Symbol"/>
              </a:rPr>
              <a:t>Štvorec </a:t>
            </a:r>
            <a:r>
              <a:rPr lang="sk-SK" sz="1400" b="1" dirty="0" smtClean="0">
                <a:sym typeface="Symbol"/>
              </a:rPr>
              <a:t>KLMN </a:t>
            </a:r>
            <a:r>
              <a:rPr lang="sk-SK" sz="1400" dirty="0" smtClean="0">
                <a:sym typeface="Symbol"/>
              </a:rPr>
              <a:t>leží v rovine </a:t>
            </a:r>
            <a:r>
              <a:rPr lang="sk-SK" sz="1400" b="1" dirty="0" smtClean="0">
                <a:sym typeface="Symbol"/>
              </a:rPr>
              <a:t></a:t>
            </a:r>
            <a:r>
              <a:rPr lang="en-US" sz="1400" dirty="0" smtClean="0">
                <a:sym typeface="Symbol"/>
              </a:rPr>
              <a:t>,  </a:t>
            </a:r>
            <a:r>
              <a:rPr lang="en-US" sz="1400" dirty="0" err="1" smtClean="0">
                <a:sym typeface="Symbol"/>
              </a:rPr>
              <a:t>ktor</a:t>
            </a:r>
            <a:r>
              <a:rPr lang="sk-SK" sz="1400" dirty="0" smtClean="0">
                <a:sym typeface="Symbol"/>
              </a:rPr>
              <a:t>á je r</a:t>
            </a:r>
            <a:r>
              <a:rPr lang="en-US" sz="1400" dirty="0" err="1" smtClean="0">
                <a:sym typeface="Symbol"/>
              </a:rPr>
              <a:t>ovnobe</a:t>
            </a:r>
            <a:r>
              <a:rPr lang="sk-SK" sz="1400" dirty="0" smtClean="0">
                <a:sym typeface="Symbol"/>
              </a:rPr>
              <a:t>ž</a:t>
            </a:r>
            <a:r>
              <a:rPr lang="en-US" sz="1400" dirty="0" smtClean="0">
                <a:sym typeface="Symbol"/>
              </a:rPr>
              <a:t>n</a:t>
            </a:r>
            <a:r>
              <a:rPr lang="sk-SK" sz="1400" dirty="0" smtClean="0">
                <a:sym typeface="Symbol"/>
              </a:rPr>
              <a:t>á </a:t>
            </a:r>
            <a:r>
              <a:rPr lang="en-US" sz="1400" dirty="0" smtClean="0">
                <a:sym typeface="Symbol"/>
              </a:rPr>
              <a:t>s </a:t>
            </a:r>
            <a:r>
              <a:rPr lang="en-US" sz="1400" dirty="0" err="1" smtClean="0">
                <a:sym typeface="Symbol"/>
              </a:rPr>
              <a:t>rovinou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b="1" dirty="0" smtClean="0">
                <a:sym typeface="Symbol"/>
              </a:rPr>
              <a:t></a:t>
            </a:r>
            <a:r>
              <a:rPr lang="sk-SK" sz="1400" dirty="0" smtClean="0">
                <a:sym typeface="Symbol"/>
              </a:rPr>
              <a:t>.</a:t>
            </a:r>
            <a:endParaRPr lang="sk-SK" sz="1400" b="1" dirty="0" smtClean="0"/>
          </a:p>
        </p:txBody>
      </p:sp>
      <p:sp>
        <p:nvSpPr>
          <p:cNvPr id="167" name="Oval 34"/>
          <p:cNvSpPr>
            <a:spLocks noChangeArrowheads="1"/>
          </p:cNvSpPr>
          <p:nvPr/>
        </p:nvSpPr>
        <p:spPr bwMode="auto">
          <a:xfrm flipV="1">
            <a:off x="4014290" y="811091"/>
            <a:ext cx="73025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 Box 94"/>
          <p:cNvSpPr txBox="1">
            <a:spLocks noChangeArrowheads="1"/>
          </p:cNvSpPr>
          <p:nvPr/>
        </p:nvSpPr>
        <p:spPr bwMode="auto">
          <a:xfrm>
            <a:off x="809197" y="5036732"/>
            <a:ext cx="529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7030A0"/>
                </a:solidFill>
              </a:rPr>
              <a:t>= </a:t>
            </a:r>
            <a:r>
              <a:rPr lang="sk-SK" sz="1400" b="1" dirty="0" smtClean="0">
                <a:solidFill>
                  <a:srgbClr val="7030A0"/>
                </a:solidFill>
              </a:rPr>
              <a:t>p</a:t>
            </a:r>
            <a:r>
              <a:rPr lang="sk-SK" sz="1400" b="1" baseline="30000" dirty="0" smtClean="0">
                <a:solidFill>
                  <a:srgbClr val="7030A0"/>
                </a:solidFill>
                <a:sym typeface="Symbol" pitchFamily="18" charset="2"/>
              </a:rPr>
              <a:t>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170" name="Oval 17"/>
          <p:cNvSpPr>
            <a:spLocks noChangeAspect="1" noChangeArrowheads="1"/>
          </p:cNvSpPr>
          <p:nvPr/>
        </p:nvSpPr>
        <p:spPr bwMode="auto">
          <a:xfrm flipV="1">
            <a:off x="4255322" y="3697570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"/>
          <p:cNvSpPr>
            <a:spLocks noChangeAspect="1" noChangeArrowheads="1"/>
          </p:cNvSpPr>
          <p:nvPr/>
        </p:nvSpPr>
        <p:spPr bwMode="auto">
          <a:xfrm flipV="1">
            <a:off x="4633680" y="2781903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Oval 17"/>
          <p:cNvSpPr>
            <a:spLocks noChangeAspect="1" noChangeArrowheads="1"/>
          </p:cNvSpPr>
          <p:nvPr/>
        </p:nvSpPr>
        <p:spPr bwMode="auto">
          <a:xfrm flipV="1">
            <a:off x="4577456" y="3109179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"/>
          <p:cNvSpPr>
            <a:spLocks noChangeAspect="1" noChangeArrowheads="1"/>
          </p:cNvSpPr>
          <p:nvPr/>
        </p:nvSpPr>
        <p:spPr bwMode="auto">
          <a:xfrm flipV="1">
            <a:off x="3582424" y="2942507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 Box 7"/>
          <p:cNvSpPr txBox="1">
            <a:spLocks noChangeArrowheads="1"/>
          </p:cNvSpPr>
          <p:nvPr/>
        </p:nvSpPr>
        <p:spPr bwMode="auto">
          <a:xfrm>
            <a:off x="2067270" y="1368425"/>
            <a:ext cx="417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a´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7"/>
          <p:cNvSpPr>
            <a:spLocks noChangeAspect="1" noChangeArrowheads="1"/>
          </p:cNvSpPr>
          <p:nvPr/>
        </p:nvSpPr>
        <p:spPr bwMode="auto">
          <a:xfrm flipV="1">
            <a:off x="3559065" y="2696393"/>
            <a:ext cx="53242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Zástupný symbol čísla snímky 126"/>
          <p:cNvSpPr>
            <a:spLocks noGrp="1"/>
          </p:cNvSpPr>
          <p:nvPr>
            <p:ph type="sldNum" sz="quarter" idx="12"/>
          </p:nvPr>
        </p:nvSpPr>
        <p:spPr>
          <a:xfrm>
            <a:off x="8731236" y="6516000"/>
            <a:ext cx="383438" cy="307777"/>
          </a:xfrm>
        </p:spPr>
        <p:txBody>
          <a:bodyPr vert="horz" wrap="none" lIns="91440" tIns="45720" rIns="91440" bIns="45720" rtlCol="0" anchor="b" anchorCtr="0">
            <a:spAutoFit/>
          </a:bodyPr>
          <a:lstStyle/>
          <a:p>
            <a:pPr>
              <a:defRPr/>
            </a:pPr>
            <a:fld id="{63D5BB9D-2151-4B73-8CB6-29CE2E5BD535}" type="slidenum">
              <a:rPr lang="sk-SK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sk-S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" name="Rovná spojnica 111"/>
          <p:cNvCxnSpPr>
            <a:endCxn id="197" idx="2"/>
          </p:cNvCxnSpPr>
          <p:nvPr/>
        </p:nvCxnSpPr>
        <p:spPr>
          <a:xfrm rot="10800000" flipV="1">
            <a:off x="627988" y="2914650"/>
            <a:ext cx="3448895" cy="156209"/>
          </a:xfrm>
          <a:prstGeom prst="line">
            <a:avLst/>
          </a:prstGeom>
          <a:ln w="12700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 Box 94"/>
          <p:cNvSpPr txBox="1">
            <a:spLocks noChangeArrowheads="1"/>
          </p:cNvSpPr>
          <p:nvPr/>
        </p:nvSpPr>
        <p:spPr bwMode="auto">
          <a:xfrm>
            <a:off x="4009627" y="6442211"/>
            <a:ext cx="492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7030A0"/>
                </a:solidFill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u</a:t>
            </a:r>
            <a:r>
              <a:rPr lang="sk-SK" sz="1400" b="1" baseline="30000" dirty="0" smtClean="0">
                <a:solidFill>
                  <a:srgbClr val="7030A0"/>
                </a:solidFill>
                <a:sym typeface="Symbol" pitchFamily="18" charset="2"/>
              </a:rPr>
              <a:t></a:t>
            </a:r>
            <a:r>
              <a:rPr lang="en-US" sz="1400" b="1" baseline="-25000" dirty="0" smtClean="0">
                <a:solidFill>
                  <a:srgbClr val="7030A0"/>
                </a:solidFill>
                <a:sym typeface="Symbol" pitchFamily="18" charset="2"/>
              </a:rPr>
              <a:t>s</a:t>
            </a:r>
            <a:endParaRPr lang="sk-SK" sz="14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150" name="Text Box 6"/>
          <p:cNvSpPr txBox="1">
            <a:spLocks noChangeArrowheads="1"/>
          </p:cNvSpPr>
          <p:nvPr/>
        </p:nvSpPr>
        <p:spPr bwMode="auto">
          <a:xfrm>
            <a:off x="5548994" y="4527550"/>
            <a:ext cx="36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endParaRPr lang="sk-SK" sz="1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92" name="Text Box 92"/>
          <p:cNvSpPr txBox="1">
            <a:spLocks noChangeArrowheads="1"/>
          </p:cNvSpPr>
          <p:nvPr/>
        </p:nvSpPr>
        <p:spPr bwMode="auto">
          <a:xfrm>
            <a:off x="8635400" y="3596239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D</a:t>
            </a:r>
          </a:p>
        </p:txBody>
      </p:sp>
      <p:sp>
        <p:nvSpPr>
          <p:cNvPr id="195" name="Text Box 92"/>
          <p:cNvSpPr txBox="1">
            <a:spLocks noChangeArrowheads="1"/>
          </p:cNvSpPr>
          <p:nvPr/>
        </p:nvSpPr>
        <p:spPr bwMode="auto">
          <a:xfrm>
            <a:off x="8635400" y="3150322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N</a:t>
            </a:r>
            <a:endParaRPr lang="sk-SK" sz="1200" b="1" dirty="0"/>
          </a:p>
        </p:txBody>
      </p:sp>
      <p:sp>
        <p:nvSpPr>
          <p:cNvPr id="199" name="Voľná forma 198"/>
          <p:cNvSpPr/>
          <p:nvPr/>
        </p:nvSpPr>
        <p:spPr>
          <a:xfrm>
            <a:off x="6612433" y="3181464"/>
            <a:ext cx="2071315" cy="1053547"/>
          </a:xfrm>
          <a:custGeom>
            <a:avLst/>
            <a:gdLst>
              <a:gd name="connsiteX0" fmla="*/ 1455089 w 2071315"/>
              <a:gd name="connsiteY0" fmla="*/ 1053547 h 1053547"/>
              <a:gd name="connsiteX1" fmla="*/ 3976 w 2071315"/>
              <a:gd name="connsiteY1" fmla="*/ 1045596 h 1053547"/>
              <a:gd name="connsiteX2" fmla="*/ 0 w 2071315"/>
              <a:gd name="connsiteY2" fmla="*/ 632128 h 1053547"/>
              <a:gd name="connsiteX3" fmla="*/ 620202 w 2071315"/>
              <a:gd name="connsiteY3" fmla="*/ 7951 h 1053547"/>
              <a:gd name="connsiteX4" fmla="*/ 2071315 w 2071315"/>
              <a:gd name="connsiteY4" fmla="*/ 0 h 1053547"/>
              <a:gd name="connsiteX5" fmla="*/ 2063364 w 2071315"/>
              <a:gd name="connsiteY5" fmla="*/ 445273 h 1053547"/>
              <a:gd name="connsiteX6" fmla="*/ 1455089 w 2071315"/>
              <a:gd name="connsiteY6" fmla="*/ 1053547 h 105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1315" h="1053547">
                <a:moveTo>
                  <a:pt x="1455089" y="1053547"/>
                </a:moveTo>
                <a:lnTo>
                  <a:pt x="3976" y="1045596"/>
                </a:lnTo>
                <a:cubicBezTo>
                  <a:pt x="2651" y="907773"/>
                  <a:pt x="1325" y="769951"/>
                  <a:pt x="0" y="632128"/>
                </a:cubicBezTo>
                <a:lnTo>
                  <a:pt x="620202" y="7951"/>
                </a:lnTo>
                <a:lnTo>
                  <a:pt x="2071315" y="0"/>
                </a:lnTo>
                <a:lnTo>
                  <a:pt x="2063364" y="445273"/>
                </a:lnTo>
                <a:lnTo>
                  <a:pt x="1455089" y="1053547"/>
                </a:ln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0" name="Text Box 91"/>
          <p:cNvSpPr txBox="1">
            <a:spLocks noChangeArrowheads="1"/>
          </p:cNvSpPr>
          <p:nvPr/>
        </p:nvSpPr>
        <p:spPr bwMode="auto">
          <a:xfrm>
            <a:off x="6565885" y="4221673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B</a:t>
            </a:r>
          </a:p>
        </p:txBody>
      </p:sp>
      <p:sp>
        <p:nvSpPr>
          <p:cNvPr id="202" name="Text Box 93"/>
          <p:cNvSpPr txBox="1">
            <a:spLocks noChangeArrowheads="1"/>
          </p:cNvSpPr>
          <p:nvPr/>
        </p:nvSpPr>
        <p:spPr bwMode="auto">
          <a:xfrm>
            <a:off x="8008462" y="4221673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 b="1" dirty="0"/>
              <a:t>A</a:t>
            </a:r>
          </a:p>
        </p:txBody>
      </p:sp>
      <p:sp>
        <p:nvSpPr>
          <p:cNvPr id="203" name="Text Box 97"/>
          <p:cNvSpPr txBox="1">
            <a:spLocks noChangeArrowheads="1"/>
          </p:cNvSpPr>
          <p:nvPr/>
        </p:nvSpPr>
        <p:spPr bwMode="auto">
          <a:xfrm>
            <a:off x="7191168" y="3588476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C</a:t>
            </a:r>
            <a:endParaRPr lang="sk-SK" sz="1200" b="1" dirty="0"/>
          </a:p>
        </p:txBody>
      </p:sp>
      <p:grpSp>
        <p:nvGrpSpPr>
          <p:cNvPr id="205" name="Skupina 35"/>
          <p:cNvGrpSpPr/>
          <p:nvPr/>
        </p:nvGrpSpPr>
        <p:grpSpPr>
          <a:xfrm>
            <a:off x="6612532" y="3179868"/>
            <a:ext cx="2077755" cy="1057512"/>
            <a:chOff x="2548492" y="3665296"/>
            <a:chExt cx="2077755" cy="1057512"/>
          </a:xfrm>
        </p:grpSpPr>
        <p:cxnSp>
          <p:nvCxnSpPr>
            <p:cNvPr id="221" name="Rovná spojnica 220"/>
            <p:cNvCxnSpPr/>
            <p:nvPr/>
          </p:nvCxnSpPr>
          <p:spPr>
            <a:xfrm>
              <a:off x="3164010" y="4106658"/>
              <a:ext cx="14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22" name="Line 95"/>
            <p:cNvSpPr>
              <a:spLocks noChangeShapeType="1"/>
            </p:cNvSpPr>
            <p:nvPr/>
          </p:nvSpPr>
          <p:spPr bwMode="auto">
            <a:xfrm flipV="1">
              <a:off x="2556121" y="4093114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23" name="Obdĺžnik 222"/>
            <p:cNvSpPr/>
            <p:nvPr/>
          </p:nvSpPr>
          <p:spPr>
            <a:xfrm>
              <a:off x="2551289" y="4289778"/>
              <a:ext cx="1456268" cy="42897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4" name="Line 94"/>
            <p:cNvSpPr>
              <a:spLocks noChangeShapeType="1"/>
            </p:cNvSpPr>
            <p:nvPr/>
          </p:nvSpPr>
          <p:spPr bwMode="auto">
            <a:xfrm>
              <a:off x="3166619" y="3678191"/>
              <a:ext cx="0" cy="41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25" name="Line 95"/>
            <p:cNvSpPr>
              <a:spLocks noChangeShapeType="1"/>
            </p:cNvSpPr>
            <p:nvPr/>
          </p:nvSpPr>
          <p:spPr bwMode="auto">
            <a:xfrm flipV="1">
              <a:off x="4003354" y="4099915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26" name="Line 95"/>
            <p:cNvSpPr>
              <a:spLocks noChangeShapeType="1"/>
            </p:cNvSpPr>
            <p:nvPr/>
          </p:nvSpPr>
          <p:spPr bwMode="auto">
            <a:xfrm flipV="1">
              <a:off x="2548492" y="3665296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sp>
          <p:nvSpPr>
            <p:cNvPr id="227" name="Line 95"/>
            <p:cNvSpPr>
              <a:spLocks noChangeShapeType="1"/>
            </p:cNvSpPr>
            <p:nvPr/>
          </p:nvSpPr>
          <p:spPr bwMode="auto">
            <a:xfrm flipV="1">
              <a:off x="4003354" y="3666691"/>
              <a:ext cx="622893" cy="622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  <p:cxnSp>
          <p:nvCxnSpPr>
            <p:cNvPr id="228" name="Rovná spojnica 227"/>
            <p:cNvCxnSpPr/>
            <p:nvPr/>
          </p:nvCxnSpPr>
          <p:spPr>
            <a:xfrm>
              <a:off x="3166974" y="3671778"/>
              <a:ext cx="14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sp>
          <p:nvSpPr>
            <p:cNvPr id="229" name="Line 94"/>
            <p:cNvSpPr>
              <a:spLocks noChangeShapeType="1"/>
            </p:cNvSpPr>
            <p:nvPr/>
          </p:nvSpPr>
          <p:spPr bwMode="auto">
            <a:xfrm>
              <a:off x="4621958" y="3678758"/>
              <a:ext cx="0" cy="41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400"/>
            </a:p>
          </p:txBody>
        </p:sp>
      </p:grpSp>
      <p:sp>
        <p:nvSpPr>
          <p:cNvPr id="206" name="Line 94"/>
          <p:cNvSpPr>
            <a:spLocks noChangeShapeType="1"/>
          </p:cNvSpPr>
          <p:nvPr/>
        </p:nvSpPr>
        <p:spPr bwMode="auto">
          <a:xfrm>
            <a:off x="6614465" y="3140968"/>
            <a:ext cx="0" cy="1533171"/>
          </a:xfrm>
          <a:prstGeom prst="line">
            <a:avLst/>
          </a:prstGeom>
          <a:noFill/>
          <a:ln w="12700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07" name="Text Box 91"/>
          <p:cNvSpPr txBox="1">
            <a:spLocks noChangeArrowheads="1"/>
          </p:cNvSpPr>
          <p:nvPr/>
        </p:nvSpPr>
        <p:spPr bwMode="auto">
          <a:xfrm>
            <a:off x="6565885" y="3775756"/>
            <a:ext cx="279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L</a:t>
            </a:r>
            <a:endParaRPr lang="sk-SK" sz="1200" b="1" dirty="0"/>
          </a:p>
        </p:txBody>
      </p:sp>
      <p:sp>
        <p:nvSpPr>
          <p:cNvPr id="208" name="Text Box 93"/>
          <p:cNvSpPr txBox="1">
            <a:spLocks noChangeArrowheads="1"/>
          </p:cNvSpPr>
          <p:nvPr/>
        </p:nvSpPr>
        <p:spPr bwMode="auto">
          <a:xfrm>
            <a:off x="8008462" y="3775756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K</a:t>
            </a:r>
            <a:endParaRPr lang="sk-SK" sz="1200" b="1" dirty="0"/>
          </a:p>
        </p:txBody>
      </p:sp>
      <p:sp>
        <p:nvSpPr>
          <p:cNvPr id="209" name="Text Box 97"/>
          <p:cNvSpPr txBox="1">
            <a:spLocks noChangeArrowheads="1"/>
          </p:cNvSpPr>
          <p:nvPr/>
        </p:nvSpPr>
        <p:spPr bwMode="auto">
          <a:xfrm>
            <a:off x="7182352" y="3142559"/>
            <a:ext cx="312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M</a:t>
            </a:r>
            <a:endParaRPr lang="sk-SK" sz="1200" b="1" dirty="0"/>
          </a:p>
        </p:txBody>
      </p:sp>
      <p:sp>
        <p:nvSpPr>
          <p:cNvPr id="210" name="Line 94"/>
          <p:cNvSpPr>
            <a:spLocks noChangeShapeType="1"/>
          </p:cNvSpPr>
          <p:nvPr/>
        </p:nvSpPr>
        <p:spPr bwMode="auto">
          <a:xfrm>
            <a:off x="8076389" y="3573675"/>
            <a:ext cx="0" cy="1104190"/>
          </a:xfrm>
          <a:prstGeom prst="line">
            <a:avLst/>
          </a:prstGeom>
          <a:noFill/>
          <a:ln w="12700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11" name="Line 94"/>
          <p:cNvSpPr>
            <a:spLocks noChangeShapeType="1"/>
          </p:cNvSpPr>
          <p:nvPr/>
        </p:nvSpPr>
        <p:spPr bwMode="auto">
          <a:xfrm>
            <a:off x="7233051" y="2909541"/>
            <a:ext cx="0" cy="1104190"/>
          </a:xfrm>
          <a:prstGeom prst="line">
            <a:avLst/>
          </a:prstGeom>
          <a:noFill/>
          <a:ln w="12700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12" name="Line 94"/>
          <p:cNvSpPr>
            <a:spLocks noChangeShapeType="1"/>
          </p:cNvSpPr>
          <p:nvPr/>
        </p:nvSpPr>
        <p:spPr bwMode="auto">
          <a:xfrm>
            <a:off x="8680349" y="3028074"/>
            <a:ext cx="0" cy="1104190"/>
          </a:xfrm>
          <a:prstGeom prst="line">
            <a:avLst/>
          </a:prstGeom>
          <a:noFill/>
          <a:ln w="12700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13" name="Line 105"/>
          <p:cNvSpPr>
            <a:spLocks noChangeShapeType="1"/>
          </p:cNvSpPr>
          <p:nvPr/>
        </p:nvSpPr>
        <p:spPr bwMode="auto">
          <a:xfrm flipH="1">
            <a:off x="6408860" y="4230312"/>
            <a:ext cx="188784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14" name="Line 105"/>
          <p:cNvSpPr>
            <a:spLocks noChangeShapeType="1"/>
          </p:cNvSpPr>
          <p:nvPr/>
        </p:nvSpPr>
        <p:spPr bwMode="auto">
          <a:xfrm flipH="1">
            <a:off x="6414503" y="3806973"/>
            <a:ext cx="188784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15" name="Line 105"/>
          <p:cNvSpPr>
            <a:spLocks noChangeShapeType="1"/>
          </p:cNvSpPr>
          <p:nvPr/>
        </p:nvSpPr>
        <p:spPr bwMode="auto">
          <a:xfrm flipH="1">
            <a:off x="7035398" y="3622373"/>
            <a:ext cx="188784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16" name="Line 105"/>
          <p:cNvSpPr>
            <a:spLocks noChangeShapeType="1"/>
          </p:cNvSpPr>
          <p:nvPr/>
        </p:nvSpPr>
        <p:spPr bwMode="auto">
          <a:xfrm flipH="1">
            <a:off x="7041041" y="3180432"/>
            <a:ext cx="188784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17" name="Line 95"/>
          <p:cNvSpPr>
            <a:spLocks noChangeShapeType="1"/>
          </p:cNvSpPr>
          <p:nvPr/>
        </p:nvSpPr>
        <p:spPr bwMode="auto">
          <a:xfrm flipV="1">
            <a:off x="7926280" y="3036254"/>
            <a:ext cx="920302" cy="920302"/>
          </a:xfrm>
          <a:prstGeom prst="line">
            <a:avLst/>
          </a:prstGeom>
          <a:noFill/>
          <a:ln w="1270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18" name="Line 95"/>
          <p:cNvSpPr>
            <a:spLocks noChangeShapeType="1"/>
          </p:cNvSpPr>
          <p:nvPr/>
        </p:nvSpPr>
        <p:spPr bwMode="auto">
          <a:xfrm flipV="1">
            <a:off x="6453064" y="3041897"/>
            <a:ext cx="920302" cy="920302"/>
          </a:xfrm>
          <a:prstGeom prst="line">
            <a:avLst/>
          </a:prstGeom>
          <a:noFill/>
          <a:ln w="1270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19" name="Line 95"/>
          <p:cNvSpPr>
            <a:spLocks noChangeShapeType="1"/>
          </p:cNvSpPr>
          <p:nvPr/>
        </p:nvSpPr>
        <p:spPr bwMode="auto">
          <a:xfrm flipV="1">
            <a:off x="7943212" y="3448301"/>
            <a:ext cx="920302" cy="920302"/>
          </a:xfrm>
          <a:prstGeom prst="line">
            <a:avLst/>
          </a:prstGeom>
          <a:noFill/>
          <a:ln w="1270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20" name="Line 95"/>
          <p:cNvSpPr>
            <a:spLocks noChangeShapeType="1"/>
          </p:cNvSpPr>
          <p:nvPr/>
        </p:nvSpPr>
        <p:spPr bwMode="auto">
          <a:xfrm flipV="1">
            <a:off x="6466020" y="3465233"/>
            <a:ext cx="920302" cy="920302"/>
          </a:xfrm>
          <a:prstGeom prst="line">
            <a:avLst/>
          </a:prstGeom>
          <a:noFill/>
          <a:ln w="12700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400"/>
          </a:p>
        </p:txBody>
      </p:sp>
      <p:sp>
        <p:nvSpPr>
          <p:cNvPr id="230" name="Text Box 48"/>
          <p:cNvSpPr txBox="1">
            <a:spLocks noChangeArrowheads="1"/>
          </p:cNvSpPr>
          <p:nvPr/>
        </p:nvSpPr>
        <p:spPr bwMode="auto">
          <a:xfrm>
            <a:off x="6340498" y="3227034"/>
            <a:ext cx="343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baseline="300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2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sk-SK" sz="12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 animBg="1"/>
      <p:bldP spid="61" grpId="0"/>
      <p:bldP spid="69" grpId="0"/>
      <p:bldP spid="78" grpId="0"/>
      <p:bldP spid="79" grpId="0"/>
      <p:bldP spid="80" grpId="0"/>
      <p:bldP spid="72" grpId="0" animBg="1"/>
      <p:bldP spid="84" grpId="0"/>
      <p:bldP spid="111" grpId="0"/>
      <p:bldP spid="115" grpId="0"/>
      <p:bldP spid="126" grpId="0"/>
      <p:bldP spid="162" grpId="0"/>
      <p:bldP spid="114" grpId="0"/>
      <p:bldP spid="118" grpId="0"/>
      <p:bldP spid="122" grpId="0"/>
      <p:bldP spid="194" grpId="0" animBg="1"/>
      <p:bldP spid="197" grpId="0" animBg="1"/>
      <p:bldP spid="198" grpId="0"/>
      <p:bldP spid="161" grpId="0" animBg="1"/>
      <p:bldP spid="163" grpId="0"/>
      <p:bldP spid="169" grpId="0"/>
      <p:bldP spid="171" grpId="0"/>
      <p:bldP spid="172" grpId="0"/>
      <p:bldP spid="174" grpId="0" animBg="1"/>
      <p:bldP spid="168" grpId="0"/>
      <p:bldP spid="170" grpId="0" animBg="1"/>
      <p:bldP spid="175" grpId="0" animBg="1"/>
      <p:bldP spid="183" grpId="0" animBg="1"/>
      <p:bldP spid="180" grpId="0"/>
      <p:bldP spid="206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30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17068</TotalTime>
  <Words>2967</Words>
  <Application>Microsoft Office PowerPoint</Application>
  <PresentationFormat>Prezentácia na obrazovke (4:3)</PresentationFormat>
  <Paragraphs>884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Z</cp:lastModifiedBy>
  <cp:revision>1356</cp:revision>
  <dcterms:created xsi:type="dcterms:W3CDTF">2012-05-19T12:35:37Z</dcterms:created>
  <dcterms:modified xsi:type="dcterms:W3CDTF">2019-04-24T18:27:34Z</dcterms:modified>
</cp:coreProperties>
</file>