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02" r:id="rId2"/>
    <p:sldId id="403" r:id="rId3"/>
    <p:sldId id="397" r:id="rId4"/>
    <p:sldId id="380" r:id="rId5"/>
    <p:sldId id="381" r:id="rId6"/>
    <p:sldId id="382" r:id="rId7"/>
    <p:sldId id="383" r:id="rId8"/>
    <p:sldId id="404" r:id="rId9"/>
    <p:sldId id="384" r:id="rId10"/>
    <p:sldId id="405" r:id="rId11"/>
    <p:sldId id="385" r:id="rId12"/>
    <p:sldId id="398" r:id="rId13"/>
    <p:sldId id="400" r:id="rId14"/>
    <p:sldId id="401" r:id="rId15"/>
    <p:sldId id="418" r:id="rId16"/>
    <p:sldId id="423" r:id="rId17"/>
    <p:sldId id="419" r:id="rId18"/>
    <p:sldId id="424" r:id="rId19"/>
    <p:sldId id="421" r:id="rId20"/>
    <p:sldId id="420" r:id="rId21"/>
    <p:sldId id="425" r:id="rId22"/>
    <p:sldId id="426" r:id="rId23"/>
    <p:sldId id="427" r:id="rId24"/>
    <p:sldId id="422" r:id="rId25"/>
    <p:sldId id="432" r:id="rId26"/>
    <p:sldId id="433" r:id="rId27"/>
    <p:sldId id="434" r:id="rId28"/>
    <p:sldId id="435" r:id="rId29"/>
    <p:sldId id="436" r:id="rId30"/>
    <p:sldId id="428" r:id="rId31"/>
    <p:sldId id="431" r:id="rId32"/>
    <p:sldId id="429" r:id="rId33"/>
    <p:sldId id="430" r:id="rId34"/>
  </p:sldIdLst>
  <p:sldSz cx="9144000" cy="6858000" type="screen4x3"/>
  <p:notesSz cx="6797675" cy="987425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33CC"/>
    <a:srgbClr val="66CCFF"/>
    <a:srgbClr val="3399FF"/>
    <a:srgbClr val="009900"/>
    <a:srgbClr val="00FF00"/>
    <a:srgbClr val="FF00FF"/>
    <a:srgbClr val="66FF33"/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849" autoAdjust="0"/>
  </p:normalViewPr>
  <p:slideViewPr>
    <p:cSldViewPr snapToGrid="0">
      <p:cViewPr varScale="1">
        <p:scale>
          <a:sx n="105" d="100"/>
          <a:sy n="105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CA8A4-BFD5-44DD-A1BB-7BF3D5AF6BA3}" type="datetimeFigureOut">
              <a:rPr lang="sk-SK" smtClean="0"/>
              <a:pPr/>
              <a:t>25. 4. 2019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35303-6A49-40CE-9B05-D74CE4DB04D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279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72C6B6-20E2-4891-B010-A3A904A85103}" type="datetimeFigureOut">
              <a:rPr lang="sk-SK"/>
              <a:pPr>
                <a:defRPr/>
              </a:pPr>
              <a:t>25. 4. 2019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A2653F-689B-4F6B-85C4-BB25FD0958C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13266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6C72-77E4-44D1-ADDA-956B92E311D7}" type="datetime1">
              <a:rPr lang="sk-SK" smtClean="0"/>
              <a:pPr>
                <a:defRPr/>
              </a:pPr>
              <a:t>25. 4. 2019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97129-BDA6-4D19-9E50-9B50C89A907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D6E61-216C-453E-AD91-79EDB8375B7E}" type="datetime1">
              <a:rPr lang="sk-SK" smtClean="0"/>
              <a:pPr>
                <a:defRPr/>
              </a:pPr>
              <a:t>25. 4. 2019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F57A2-D88A-4292-901E-CE83F8E10E4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0C6EB-08AA-4571-82A0-B28BBEE4861A}" type="datetime1">
              <a:rPr lang="sk-SK" smtClean="0"/>
              <a:pPr>
                <a:defRPr/>
              </a:pPr>
              <a:t>25. 4. 2019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EAD60-E2F3-4844-A43D-B78C4E423B3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7C35E-8BA6-4203-8D37-600D1A0C7BA7}" type="datetime1">
              <a:rPr lang="sk-SK" smtClean="0"/>
              <a:pPr>
                <a:defRPr/>
              </a:pPr>
              <a:t>25. 4. 2019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8044-763B-45C9-8FAD-D2F7F186C64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510-438D-4FE9-948C-22E993F696C5}" type="datetime1">
              <a:rPr lang="sk-SK" smtClean="0"/>
              <a:pPr>
                <a:defRPr/>
              </a:pPr>
              <a:t>25. 4. 2019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2686-7BB5-41AA-B8A3-D3EDF0450C6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3282D-CC5D-4B1D-AE9E-B2DB16C997D8}" type="datetime1">
              <a:rPr lang="sk-SK" smtClean="0"/>
              <a:pPr>
                <a:defRPr/>
              </a:pPr>
              <a:t>25. 4. 2019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D2979-3CE6-46D8-83D7-6C6CB229F6C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12A01-1C64-44AD-B321-BC70E6D83D78}" type="datetime1">
              <a:rPr lang="sk-SK" smtClean="0"/>
              <a:pPr>
                <a:defRPr/>
              </a:pPr>
              <a:t>25. 4. 2019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46D21-ED05-4A00-8959-479F454666E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73ECA-7C38-42AD-AFEE-507DE5CB431C}" type="datetime1">
              <a:rPr lang="sk-SK" smtClean="0"/>
              <a:pPr>
                <a:defRPr/>
              </a:pPr>
              <a:t>25. 4. 2019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EFA32-2946-4E98-B844-F656421D1E2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D4D06-4B1B-4B48-97D5-F48B0212A300}" type="datetime1">
              <a:rPr lang="sk-SK" smtClean="0"/>
              <a:pPr>
                <a:defRPr/>
              </a:pPr>
              <a:t>25. 4. 2019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12000" y="6516000"/>
            <a:ext cx="402674" cy="307777"/>
          </a:xfrm>
        </p:spPr>
        <p:txBody>
          <a:bodyPr wrap="none" anchor="b" anchorCtr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DF128-40D9-40F2-AD5D-9952CA214393}" type="datetime1">
              <a:rPr lang="sk-SK" smtClean="0"/>
              <a:pPr>
                <a:defRPr/>
              </a:pPr>
              <a:t>25. 4. 2019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EED4F-0905-4870-86A1-3B9F2A409FF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FA2FE-F0D2-4C5F-9C4C-D3E6D280D1AE}" type="datetime1">
              <a:rPr lang="sk-SK" smtClean="0"/>
              <a:pPr>
                <a:defRPr/>
              </a:pPr>
              <a:t>25. 4. 2019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BECA0-84D5-4672-9569-62DE2B13CEB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367732-F5A4-4149-B5E4-6F147205CB6C}" type="datetime1">
              <a:rPr lang="sk-SK" smtClean="0"/>
              <a:pPr>
                <a:defRPr/>
              </a:pPr>
              <a:t>25. 4. 2019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F614C5-EB65-4717-95F8-ACD735DEFF8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3492217" y="3244334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úhrnné cvičenia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4"/>
          <p:cNvSpPr txBox="1">
            <a:spLocks noChangeArrowheads="1"/>
          </p:cNvSpPr>
          <p:nvPr/>
        </p:nvSpPr>
        <p:spPr bwMode="auto">
          <a:xfrm>
            <a:off x="540000" y="36000"/>
            <a:ext cx="8459787" cy="523220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Zobrazte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stredov</a:t>
            </a:r>
            <a:r>
              <a:rPr lang="sk-SK" sz="1400" dirty="0" smtClean="0">
                <a:solidFill>
                  <a:srgbClr val="FF0000"/>
                </a:solidFill>
              </a:rPr>
              <a:t>ý priemet pravidelného šesťbokého </a:t>
            </a:r>
            <a:r>
              <a:rPr lang="en-US" sz="1400" dirty="0" err="1" smtClean="0">
                <a:solidFill>
                  <a:srgbClr val="FF0000"/>
                </a:solidFill>
              </a:rPr>
              <a:t>hranola</a:t>
            </a:r>
            <a:r>
              <a:rPr lang="sk-SK" sz="1400" dirty="0" smtClean="0">
                <a:solidFill>
                  <a:srgbClr val="FF0000"/>
                </a:solidFill>
              </a:rPr>
              <a:t> </a:t>
            </a:r>
            <a:r>
              <a:rPr lang="sk-SK" sz="1400" b="1" dirty="0" smtClean="0">
                <a:solidFill>
                  <a:srgbClr val="FF0000"/>
                </a:solidFill>
              </a:rPr>
              <a:t>ABCDEF</a:t>
            </a:r>
            <a:r>
              <a:rPr lang="en-US" sz="1400" b="1" dirty="0" smtClean="0">
                <a:solidFill>
                  <a:srgbClr val="FF0000"/>
                </a:solidFill>
              </a:rPr>
              <a:t>A</a:t>
            </a:r>
            <a:r>
              <a:rPr lang="sk-SK" sz="1400" b="1" dirty="0" smtClean="0">
                <a:solidFill>
                  <a:srgbClr val="FF0000"/>
                </a:solidFill>
              </a:rPr>
              <a:t>´B´C´D´E´F´.</a:t>
            </a:r>
          </a:p>
          <a:p>
            <a:r>
              <a:rPr lang="sk-SK" sz="1400" dirty="0" smtClean="0">
                <a:solidFill>
                  <a:srgbClr val="FF0000"/>
                </a:solidFill>
              </a:rPr>
              <a:t>Podstava </a:t>
            </a:r>
            <a:r>
              <a:rPr lang="sk-SK" sz="1400" b="1" dirty="0" smtClean="0">
                <a:solidFill>
                  <a:srgbClr val="FF0000"/>
                </a:solidFill>
              </a:rPr>
              <a:t>ABCDEF</a:t>
            </a:r>
            <a:r>
              <a:rPr lang="sk-SK" sz="1400" dirty="0" smtClean="0">
                <a:solidFill>
                  <a:srgbClr val="FF0000"/>
                </a:solidFill>
              </a:rPr>
              <a:t> leží v rovine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Daná je uhlopriečka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AD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Výška hranola sa rovná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AB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.</a:t>
            </a:r>
            <a:endParaRPr lang="sk-SK" sz="1400" dirty="0">
              <a:solidFill>
                <a:srgbClr val="FF0000"/>
              </a:solidFill>
            </a:endParaRPr>
          </a:p>
        </p:txBody>
      </p:sp>
      <p:sp>
        <p:nvSpPr>
          <p:cNvPr id="5" name="BlokTextu 53"/>
          <p:cNvSpPr txBox="1">
            <a:spLocks noChangeArrowheads="1"/>
          </p:cNvSpPr>
          <p:nvPr/>
        </p:nvSpPr>
        <p:spPr bwMode="auto">
          <a:xfrm>
            <a:off x="0" y="764704"/>
            <a:ext cx="284052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8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738162" y="3560721"/>
            <a:ext cx="3690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p</a:t>
            </a:r>
            <a:r>
              <a:rPr lang="sk-SK" sz="1400" b="1" baseline="30000" dirty="0">
                <a:sym typeface="Symbol" pitchFamily="18" charset="2"/>
              </a:rPr>
              <a:t>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369112" y="2135815"/>
            <a:ext cx="436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u</a:t>
            </a:r>
            <a:r>
              <a:rPr lang="sk-SK" sz="1400" b="1" baseline="30000" dirty="0" err="1">
                <a:sym typeface="Symbol" pitchFamily="18" charset="2"/>
              </a:rPr>
              <a:t></a:t>
            </a:r>
            <a:r>
              <a:rPr lang="sk-SK" sz="1400" b="1" baseline="-25000" dirty="0" err="1">
                <a:sym typeface="Symbol" pitchFamily="18" charset="2"/>
              </a:rPr>
              <a:t>s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848234" y="3066576"/>
            <a:ext cx="379019" cy="28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A</a:t>
            </a:r>
            <a:r>
              <a:rPr lang="sk-SK" sz="1400" b="1" baseline="-25000" dirty="0" err="1"/>
              <a:t>s</a:t>
            </a:r>
            <a:endParaRPr lang="sk-SK" sz="1400" b="1" dirty="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660004" y="1778871"/>
            <a:ext cx="554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U</a:t>
            </a:r>
            <a:r>
              <a:rPr lang="sk-SK" sz="1400" b="1" baseline="30000" dirty="0" err="1" smtClean="0"/>
              <a:t>AD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334440" y="3615151"/>
            <a:ext cx="4646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P</a:t>
            </a:r>
            <a:r>
              <a:rPr lang="sk-SK" sz="1400" b="1" baseline="30000" dirty="0" smtClean="0"/>
              <a:t>AD</a:t>
            </a:r>
            <a:endParaRPr lang="sk-SK" sz="1400" b="1" dirty="0"/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 flipV="1">
            <a:off x="3203658" y="2591410"/>
            <a:ext cx="72486" cy="7919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0" name="Oval 23"/>
          <p:cNvSpPr>
            <a:spLocks noChangeAspect="1" noChangeArrowheads="1"/>
          </p:cNvSpPr>
          <p:nvPr/>
        </p:nvSpPr>
        <p:spPr bwMode="auto">
          <a:xfrm>
            <a:off x="1831147" y="1270478"/>
            <a:ext cx="2878962" cy="2730026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904882" y="1134499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k</a:t>
            </a:r>
            <a:r>
              <a:rPr lang="sk-SK" sz="1400" b="1" baseline="30000" dirty="0" err="1"/>
              <a:t>d</a:t>
            </a:r>
            <a:endParaRPr lang="sk-SK" sz="1400" b="1" baseline="30000" dirty="0"/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3200506" y="2658652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/>
              <a:t>H</a:t>
            </a:r>
          </a:p>
        </p:txBody>
      </p:sp>
      <p:sp>
        <p:nvSpPr>
          <p:cNvPr id="33" name="Line 39"/>
          <p:cNvSpPr>
            <a:spLocks noChangeShapeType="1"/>
          </p:cNvSpPr>
          <p:nvPr/>
        </p:nvSpPr>
        <p:spPr bwMode="auto">
          <a:xfrm flipH="1">
            <a:off x="3553479" y="2135815"/>
            <a:ext cx="4390167" cy="141640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834689" y="2746646"/>
            <a:ext cx="344013" cy="28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D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 flipV="1">
            <a:off x="5112454" y="3009823"/>
            <a:ext cx="53602" cy="5082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 flipV="1">
            <a:off x="4114459" y="3340505"/>
            <a:ext cx="53602" cy="5082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5" name="Zástupný symbol čísla snímky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10</a:t>
            </a:fld>
            <a:endParaRPr lang="sk-SK" dirty="0"/>
          </a:p>
        </p:txBody>
      </p:sp>
      <p:cxnSp>
        <p:nvCxnSpPr>
          <p:cNvPr id="26" name="Rovná spojnica 25"/>
          <p:cNvCxnSpPr/>
          <p:nvPr/>
        </p:nvCxnSpPr>
        <p:spPr>
          <a:xfrm>
            <a:off x="729343" y="2135815"/>
            <a:ext cx="8011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nica 26"/>
          <p:cNvCxnSpPr/>
          <p:nvPr/>
        </p:nvCxnSpPr>
        <p:spPr>
          <a:xfrm>
            <a:off x="326557" y="3552223"/>
            <a:ext cx="8011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4"/>
          <p:cNvSpPr txBox="1">
            <a:spLocks noChangeArrowheads="1"/>
          </p:cNvSpPr>
          <p:nvPr/>
        </p:nvSpPr>
        <p:spPr bwMode="auto">
          <a:xfrm>
            <a:off x="540000" y="36000"/>
            <a:ext cx="8459787" cy="523220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Zobrazte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stredov</a:t>
            </a:r>
            <a:r>
              <a:rPr lang="sk-SK" sz="1400" dirty="0" smtClean="0">
                <a:solidFill>
                  <a:srgbClr val="FF0000"/>
                </a:solidFill>
              </a:rPr>
              <a:t>ý priemet pravidelného šesťbokého ihlana </a:t>
            </a:r>
            <a:r>
              <a:rPr lang="sk-SK" sz="1400" b="1" dirty="0" smtClean="0">
                <a:solidFill>
                  <a:srgbClr val="FF0000"/>
                </a:solidFill>
              </a:rPr>
              <a:t>ABCDEFV</a:t>
            </a:r>
            <a:r>
              <a:rPr lang="sk-SK" sz="1400" dirty="0" smtClean="0">
                <a:solidFill>
                  <a:srgbClr val="FF0000"/>
                </a:solidFill>
              </a:rPr>
              <a:t>. </a:t>
            </a:r>
          </a:p>
          <a:p>
            <a:r>
              <a:rPr lang="sk-SK" sz="1400" dirty="0" smtClean="0">
                <a:solidFill>
                  <a:srgbClr val="FF0000"/>
                </a:solidFill>
              </a:rPr>
              <a:t>Podstava </a:t>
            </a:r>
            <a:r>
              <a:rPr lang="sk-SK" sz="1400" b="1" dirty="0" smtClean="0">
                <a:solidFill>
                  <a:srgbClr val="FF0000"/>
                </a:solidFill>
              </a:rPr>
              <a:t>ABCDEF</a:t>
            </a:r>
            <a:r>
              <a:rPr lang="sk-SK" sz="1400" dirty="0" smtClean="0">
                <a:solidFill>
                  <a:srgbClr val="FF0000"/>
                </a:solidFill>
              </a:rPr>
              <a:t> leží v rovine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Daná je strana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šesťuholníka. Výška ihlana sa rovná 7 cm.</a:t>
            </a:r>
            <a:endParaRPr lang="sk-SK" sz="1400" dirty="0">
              <a:solidFill>
                <a:srgbClr val="FF0000"/>
              </a:solidFill>
            </a:endParaRPr>
          </a:p>
        </p:txBody>
      </p:sp>
      <p:sp>
        <p:nvSpPr>
          <p:cNvPr id="5" name="BlokTextu 53"/>
          <p:cNvSpPr txBox="1">
            <a:spLocks noChangeArrowheads="1"/>
          </p:cNvSpPr>
          <p:nvPr/>
        </p:nvSpPr>
        <p:spPr bwMode="auto">
          <a:xfrm>
            <a:off x="0" y="764704"/>
            <a:ext cx="284052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9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929454" y="3690439"/>
            <a:ext cx="3690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p</a:t>
            </a:r>
            <a:r>
              <a:rPr lang="sk-SK" sz="1400" b="1" baseline="30000" dirty="0">
                <a:sym typeface="Symbol" pitchFamily="18" charset="2"/>
              </a:rPr>
              <a:t>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572528" y="2162347"/>
            <a:ext cx="436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u</a:t>
            </a:r>
            <a:r>
              <a:rPr lang="sk-SK" sz="1400" b="1" baseline="30000" dirty="0" err="1">
                <a:sym typeface="Symbol" pitchFamily="18" charset="2"/>
              </a:rPr>
              <a:t></a:t>
            </a:r>
            <a:r>
              <a:rPr lang="sk-SK" sz="1400" b="1" baseline="-25000" dirty="0" err="1">
                <a:sym typeface="Symbol" pitchFamily="18" charset="2"/>
              </a:rPr>
              <a:t>s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454855" y="3366318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A</a:t>
            </a:r>
            <a:r>
              <a:rPr lang="sk-SK" sz="1400" b="1" baseline="-25000" dirty="0" err="1"/>
              <a:t>s</a:t>
            </a:r>
            <a:endParaRPr lang="sk-SK" sz="1400" b="1" dirty="0"/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 flipV="1">
            <a:off x="3368676" y="2646368"/>
            <a:ext cx="73025" cy="72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0" name="Oval 23"/>
          <p:cNvSpPr>
            <a:spLocks noChangeAspect="1" noChangeArrowheads="1"/>
          </p:cNvSpPr>
          <p:nvPr/>
        </p:nvSpPr>
        <p:spPr bwMode="auto">
          <a:xfrm>
            <a:off x="1985963" y="1243018"/>
            <a:ext cx="2900363" cy="29003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4075113" y="1098555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/>
              <a:t>k</a:t>
            </a:r>
            <a:r>
              <a:rPr lang="sk-SK" sz="1400" b="1" baseline="30000"/>
              <a:t>d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3365501" y="2717805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/>
              <a:t>H</a:t>
            </a: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 flipV="1">
            <a:off x="1714480" y="3648391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2958647" y="3376793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B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 flipV="1">
            <a:off x="3252048" y="3648391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4" name="Zástupný symbol čísla snímky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11</a:t>
            </a:fld>
            <a:endParaRPr lang="sk-SK" dirty="0"/>
          </a:p>
        </p:txBody>
      </p:sp>
      <p:cxnSp>
        <p:nvCxnSpPr>
          <p:cNvPr id="25" name="Rovná spojnica 24"/>
          <p:cNvCxnSpPr/>
          <p:nvPr/>
        </p:nvCxnSpPr>
        <p:spPr>
          <a:xfrm>
            <a:off x="729343" y="2157587"/>
            <a:ext cx="8011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nica 25"/>
          <p:cNvCxnSpPr/>
          <p:nvPr/>
        </p:nvCxnSpPr>
        <p:spPr>
          <a:xfrm>
            <a:off x="326557" y="3678947"/>
            <a:ext cx="8011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4"/>
          <p:cNvSpPr txBox="1">
            <a:spLocks noChangeArrowheads="1"/>
          </p:cNvSpPr>
          <p:nvPr/>
        </p:nvSpPr>
        <p:spPr bwMode="auto">
          <a:xfrm>
            <a:off x="540000" y="36000"/>
            <a:ext cx="8459787" cy="523220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Zobrazte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stredov</a:t>
            </a:r>
            <a:r>
              <a:rPr lang="sk-SK" sz="1400" dirty="0" smtClean="0">
                <a:solidFill>
                  <a:srgbClr val="FF0000"/>
                </a:solidFill>
              </a:rPr>
              <a:t>ý priemet pravidelného šesťbokého ihlana </a:t>
            </a:r>
            <a:r>
              <a:rPr lang="sk-SK" sz="1400" b="1" dirty="0" smtClean="0">
                <a:solidFill>
                  <a:srgbClr val="FF0000"/>
                </a:solidFill>
              </a:rPr>
              <a:t>ABCDEFV</a:t>
            </a:r>
            <a:r>
              <a:rPr lang="sk-SK" sz="1400" dirty="0" smtClean="0">
                <a:solidFill>
                  <a:srgbClr val="FF0000"/>
                </a:solidFill>
              </a:rPr>
              <a:t>. </a:t>
            </a:r>
          </a:p>
          <a:p>
            <a:r>
              <a:rPr lang="sk-SK" sz="1400" dirty="0" smtClean="0">
                <a:solidFill>
                  <a:srgbClr val="FF0000"/>
                </a:solidFill>
              </a:rPr>
              <a:t>Podstava </a:t>
            </a:r>
            <a:r>
              <a:rPr lang="sk-SK" sz="1400" b="1" dirty="0" smtClean="0">
                <a:solidFill>
                  <a:srgbClr val="FF0000"/>
                </a:solidFill>
              </a:rPr>
              <a:t>ABCDEF</a:t>
            </a:r>
            <a:r>
              <a:rPr lang="sk-SK" sz="1400" dirty="0" smtClean="0">
                <a:solidFill>
                  <a:srgbClr val="FF0000"/>
                </a:solidFill>
              </a:rPr>
              <a:t> leží v rovine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Daná je strana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šesťuholníka. Výška ihlana sa rovná 7 cm.</a:t>
            </a:r>
            <a:endParaRPr lang="sk-SK" sz="1400" dirty="0">
              <a:solidFill>
                <a:srgbClr val="FF0000"/>
              </a:solidFill>
            </a:endParaRPr>
          </a:p>
        </p:txBody>
      </p:sp>
      <p:sp>
        <p:nvSpPr>
          <p:cNvPr id="5" name="BlokTextu 53"/>
          <p:cNvSpPr txBox="1">
            <a:spLocks noChangeArrowheads="1"/>
          </p:cNvSpPr>
          <p:nvPr/>
        </p:nvSpPr>
        <p:spPr bwMode="auto">
          <a:xfrm>
            <a:off x="0" y="764704"/>
            <a:ext cx="383438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10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929454" y="3863750"/>
            <a:ext cx="3690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p</a:t>
            </a:r>
            <a:r>
              <a:rPr lang="sk-SK" sz="1400" b="1" baseline="30000" dirty="0">
                <a:sym typeface="Symbol" pitchFamily="18" charset="2"/>
              </a:rPr>
              <a:t>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409574" y="2520384"/>
            <a:ext cx="436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u</a:t>
            </a:r>
            <a:r>
              <a:rPr lang="sk-SK" sz="1400" b="1" baseline="30000" dirty="0" err="1">
                <a:sym typeface="Symbol" pitchFamily="18" charset="2"/>
              </a:rPr>
              <a:t></a:t>
            </a:r>
            <a:r>
              <a:rPr lang="sk-SK" sz="1400" b="1" baseline="-25000" dirty="0" err="1">
                <a:sym typeface="Symbol" pitchFamily="18" charset="2"/>
              </a:rPr>
              <a:t>s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439614" y="3554868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A</a:t>
            </a:r>
            <a:r>
              <a:rPr lang="sk-SK" sz="1400" b="1" baseline="-25000" dirty="0" err="1"/>
              <a:t>s</a:t>
            </a:r>
            <a:endParaRPr lang="sk-SK" sz="1400" b="1" dirty="0"/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 flipV="1">
            <a:off x="3404643" y="2857921"/>
            <a:ext cx="73025" cy="72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0" name="Oval 23"/>
          <p:cNvSpPr>
            <a:spLocks noChangeAspect="1" noChangeArrowheads="1"/>
          </p:cNvSpPr>
          <p:nvPr/>
        </p:nvSpPr>
        <p:spPr bwMode="auto">
          <a:xfrm>
            <a:off x="1985963" y="1438101"/>
            <a:ext cx="2900363" cy="29003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4075113" y="1293638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/>
              <a:t>k</a:t>
            </a:r>
            <a:r>
              <a:rPr lang="sk-SK" sz="1400" b="1" baseline="30000"/>
              <a:t>d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3365501" y="2912888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/>
              <a:t>H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3101774" y="3571876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B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24" name="BlokTextu 23"/>
          <p:cNvSpPr txBox="1"/>
          <p:nvPr/>
        </p:nvSpPr>
        <p:spPr>
          <a:xfrm>
            <a:off x="5123094" y="5423140"/>
            <a:ext cx="3809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solidFill>
                  <a:srgbClr val="0000FF"/>
                </a:solidFill>
              </a:rPr>
              <a:t>Poznámka:</a:t>
            </a:r>
            <a:r>
              <a:rPr lang="sk-SK" sz="1200" dirty="0" smtClean="0"/>
              <a:t> Porovnajte s predchádzajúcim príkladom.</a:t>
            </a:r>
            <a:endParaRPr lang="sk-SK" sz="1200" dirty="0"/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 flipV="1">
            <a:off x="1714480" y="3844327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6" name="Oval 19"/>
          <p:cNvSpPr>
            <a:spLocks noChangeArrowheads="1"/>
          </p:cNvSpPr>
          <p:nvPr/>
        </p:nvSpPr>
        <p:spPr bwMode="auto">
          <a:xfrm flipV="1">
            <a:off x="3412765" y="3844327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12</a:t>
            </a:fld>
            <a:endParaRPr lang="sk-SK" dirty="0"/>
          </a:p>
        </p:txBody>
      </p:sp>
      <p:cxnSp>
        <p:nvCxnSpPr>
          <p:cNvPr id="28" name="Rovná spojnica 27"/>
          <p:cNvCxnSpPr/>
          <p:nvPr/>
        </p:nvCxnSpPr>
        <p:spPr>
          <a:xfrm>
            <a:off x="729343" y="2895855"/>
            <a:ext cx="8011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nica 28"/>
          <p:cNvCxnSpPr/>
          <p:nvPr/>
        </p:nvCxnSpPr>
        <p:spPr>
          <a:xfrm>
            <a:off x="326557" y="3874895"/>
            <a:ext cx="8011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nica 30"/>
          <p:cNvCxnSpPr/>
          <p:nvPr/>
        </p:nvCxnSpPr>
        <p:spPr>
          <a:xfrm rot="16200000" flipH="1">
            <a:off x="1425372" y="2852057"/>
            <a:ext cx="402771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Oblúk 31"/>
          <p:cNvSpPr/>
          <p:nvPr/>
        </p:nvSpPr>
        <p:spPr>
          <a:xfrm flipH="1">
            <a:off x="3120389" y="2567342"/>
            <a:ext cx="636781" cy="636781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Ovál 32"/>
          <p:cNvSpPr/>
          <p:nvPr/>
        </p:nvSpPr>
        <p:spPr>
          <a:xfrm>
            <a:off x="3292169" y="2731148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4"/>
          <p:cNvSpPr txBox="1">
            <a:spLocks noChangeArrowheads="1"/>
          </p:cNvSpPr>
          <p:nvPr/>
        </p:nvSpPr>
        <p:spPr bwMode="auto">
          <a:xfrm>
            <a:off x="540000" y="36000"/>
            <a:ext cx="8459787" cy="307777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Zobrazte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stredov</a:t>
            </a:r>
            <a:r>
              <a:rPr lang="sk-SK" sz="1400" dirty="0" smtClean="0">
                <a:solidFill>
                  <a:srgbClr val="FF0000"/>
                </a:solidFill>
              </a:rPr>
              <a:t>ý priemet štvorca </a:t>
            </a:r>
            <a:r>
              <a:rPr lang="sk-SK" sz="1400" b="1" dirty="0" smtClean="0">
                <a:solidFill>
                  <a:srgbClr val="FF0000"/>
                </a:solidFill>
              </a:rPr>
              <a:t>ABCD</a:t>
            </a:r>
            <a:r>
              <a:rPr lang="sk-SK" sz="1400" dirty="0" smtClean="0">
                <a:solidFill>
                  <a:srgbClr val="FF0000"/>
                </a:solidFill>
              </a:rPr>
              <a:t>, ktorý leží v rovine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Daná je strana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</a:t>
            </a:r>
            <a:endParaRPr lang="sk-SK" sz="1400" dirty="0">
              <a:solidFill>
                <a:srgbClr val="FF0000"/>
              </a:solidFill>
            </a:endParaRPr>
          </a:p>
        </p:txBody>
      </p:sp>
      <p:sp>
        <p:nvSpPr>
          <p:cNvPr id="5" name="BlokTextu 53"/>
          <p:cNvSpPr txBox="1">
            <a:spLocks noChangeArrowheads="1"/>
          </p:cNvSpPr>
          <p:nvPr/>
        </p:nvSpPr>
        <p:spPr bwMode="auto">
          <a:xfrm>
            <a:off x="0" y="764704"/>
            <a:ext cx="373564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11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358214" y="3857628"/>
            <a:ext cx="3690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p</a:t>
            </a:r>
            <a:r>
              <a:rPr lang="sk-SK" sz="1400" b="1" baseline="30000" dirty="0">
                <a:sym typeface="Symbol" pitchFamily="18" charset="2"/>
              </a:rPr>
              <a:t>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572528" y="2357430"/>
            <a:ext cx="436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u</a:t>
            </a:r>
            <a:r>
              <a:rPr lang="sk-SK" sz="1400" b="1" baseline="30000" dirty="0" err="1">
                <a:sym typeface="Symbol" pitchFamily="18" charset="2"/>
              </a:rPr>
              <a:t></a:t>
            </a:r>
            <a:r>
              <a:rPr lang="sk-SK" sz="1400" b="1" baseline="-25000" dirty="0" err="1">
                <a:sym typeface="Symbol" pitchFamily="18" charset="2"/>
              </a:rPr>
              <a:t>s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070816" y="3248926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A</a:t>
            </a:r>
            <a:r>
              <a:rPr lang="sk-SK" sz="1400" b="1" baseline="-25000" dirty="0" err="1"/>
              <a:t>s</a:t>
            </a:r>
            <a:endParaRPr lang="sk-SK" sz="1400" b="1" dirty="0"/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 flipV="1">
            <a:off x="3368676" y="2841451"/>
            <a:ext cx="73025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0" name="Oval 23"/>
          <p:cNvSpPr>
            <a:spLocks noChangeAspect="1" noChangeArrowheads="1"/>
          </p:cNvSpPr>
          <p:nvPr/>
        </p:nvSpPr>
        <p:spPr bwMode="auto">
          <a:xfrm>
            <a:off x="1953993" y="1438101"/>
            <a:ext cx="2900363" cy="29003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4075113" y="1293638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/>
              <a:t>k</a:t>
            </a:r>
            <a:r>
              <a:rPr lang="sk-SK" sz="1400" b="1" baseline="30000"/>
              <a:t>d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3365501" y="2912888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H</a:t>
            </a: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 flipV="1">
            <a:off x="3374073" y="3527388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397245" y="3016118"/>
            <a:ext cx="3337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B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 flipV="1">
            <a:off x="4526735" y="3323930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cxnSp>
        <p:nvCxnSpPr>
          <p:cNvPr id="25" name="Rovná spojnica 24"/>
          <p:cNvCxnSpPr/>
          <p:nvPr/>
        </p:nvCxnSpPr>
        <p:spPr>
          <a:xfrm flipV="1">
            <a:off x="1066052" y="2652665"/>
            <a:ext cx="7498526" cy="131275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" name="Rovná spojnica 26"/>
          <p:cNvCxnSpPr/>
          <p:nvPr/>
        </p:nvCxnSpPr>
        <p:spPr>
          <a:xfrm rot="5400000">
            <a:off x="1474787" y="2642388"/>
            <a:ext cx="38576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Skupina 32"/>
          <p:cNvGrpSpPr/>
          <p:nvPr/>
        </p:nvGrpSpPr>
        <p:grpSpPr>
          <a:xfrm flipH="1">
            <a:off x="3027410" y="1995053"/>
            <a:ext cx="767323" cy="767323"/>
            <a:chOff x="3033809" y="1995053"/>
            <a:chExt cx="767323" cy="767323"/>
          </a:xfrm>
        </p:grpSpPr>
        <p:sp>
          <p:nvSpPr>
            <p:cNvPr id="29" name="Ovál 28"/>
            <p:cNvSpPr/>
            <p:nvPr/>
          </p:nvSpPr>
          <p:spPr>
            <a:xfrm>
              <a:off x="3266636" y="221590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0" name="Oblúk 29"/>
            <p:cNvSpPr/>
            <p:nvPr/>
          </p:nvSpPr>
          <p:spPr>
            <a:xfrm flipH="1">
              <a:off x="3033809" y="1995053"/>
              <a:ext cx="767323" cy="767323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pic>
        <p:nvPicPr>
          <p:cNvPr id="34" name="Picture 8" descr="http://www.autoobrana.sk/Linky.files/image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00" y="5398600"/>
            <a:ext cx="824992" cy="103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BlokTextu 36"/>
          <p:cNvSpPr txBox="1"/>
          <p:nvPr/>
        </p:nvSpPr>
        <p:spPr>
          <a:xfrm>
            <a:off x="5580000" y="540000"/>
            <a:ext cx="3305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Nepou</a:t>
            </a:r>
            <a:r>
              <a:rPr lang="sk-SK" sz="1200" dirty="0" err="1" smtClean="0"/>
              <a:t>ží</a:t>
            </a:r>
            <a:r>
              <a:rPr lang="en-US" sz="1200" dirty="0" err="1" smtClean="0"/>
              <a:t>vajte</a:t>
            </a:r>
            <a:r>
              <a:rPr lang="en-US" sz="1200" dirty="0" smtClean="0"/>
              <a:t> </a:t>
            </a:r>
            <a:r>
              <a:rPr lang="sk-SK" sz="1200" dirty="0" smtClean="0"/>
              <a:t>ž</a:t>
            </a:r>
            <a:r>
              <a:rPr lang="en-US" sz="1200" dirty="0" err="1" smtClean="0"/>
              <a:t>iadne</a:t>
            </a:r>
            <a:r>
              <a:rPr lang="en-US" sz="1200" dirty="0" smtClean="0"/>
              <a:t> body </a:t>
            </a:r>
            <a:r>
              <a:rPr lang="en-US" sz="1200" dirty="0" err="1" smtClean="0"/>
              <a:t>mimo</a:t>
            </a:r>
            <a:r>
              <a:rPr lang="sk-SK" sz="1200" dirty="0" smtClean="0"/>
              <a:t> nákresne A4.</a:t>
            </a:r>
            <a:endParaRPr lang="sk-SK" sz="1200" dirty="0"/>
          </a:p>
        </p:txBody>
      </p:sp>
      <p:sp>
        <p:nvSpPr>
          <p:cNvPr id="26" name="Zástupný symbol čísla snímky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13</a:t>
            </a:fld>
            <a:endParaRPr lang="sk-SK" dirty="0"/>
          </a:p>
        </p:txBody>
      </p:sp>
      <p:cxnSp>
        <p:nvCxnSpPr>
          <p:cNvPr id="28" name="Rovná spojnica 27"/>
          <p:cNvCxnSpPr/>
          <p:nvPr/>
        </p:nvCxnSpPr>
        <p:spPr>
          <a:xfrm>
            <a:off x="696686" y="2384226"/>
            <a:ext cx="8011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nica 30"/>
          <p:cNvCxnSpPr/>
          <p:nvPr/>
        </p:nvCxnSpPr>
        <p:spPr>
          <a:xfrm>
            <a:off x="326557" y="3874895"/>
            <a:ext cx="8011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572528" y="2357430"/>
            <a:ext cx="436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u</a:t>
            </a:r>
            <a:r>
              <a:rPr lang="sk-SK" sz="1400" b="1" baseline="30000" dirty="0" err="1">
                <a:sym typeface="Symbol" pitchFamily="18" charset="2"/>
              </a:rPr>
              <a:t></a:t>
            </a:r>
            <a:r>
              <a:rPr lang="sk-SK" sz="1400" b="1" baseline="-25000" dirty="0" err="1">
                <a:sym typeface="Symbol" pitchFamily="18" charset="2"/>
              </a:rPr>
              <a:t>s</a:t>
            </a:r>
            <a:endParaRPr lang="sk-SK" sz="1400" b="1" dirty="0">
              <a:sym typeface="Symbol" pitchFamily="18" charset="2"/>
            </a:endParaRPr>
          </a:p>
        </p:txBody>
      </p:sp>
      <p:pic>
        <p:nvPicPr>
          <p:cNvPr id="3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4"/>
          <p:cNvSpPr txBox="1">
            <a:spLocks noChangeArrowheads="1"/>
          </p:cNvSpPr>
          <p:nvPr/>
        </p:nvSpPr>
        <p:spPr bwMode="auto">
          <a:xfrm>
            <a:off x="540000" y="36000"/>
            <a:ext cx="8459787" cy="307777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Zobrazte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stredov</a:t>
            </a:r>
            <a:r>
              <a:rPr lang="sk-SK" sz="1400" dirty="0" smtClean="0">
                <a:solidFill>
                  <a:srgbClr val="FF0000"/>
                </a:solidFill>
              </a:rPr>
              <a:t>ý priemet pravidelného šesťuholníka </a:t>
            </a:r>
            <a:r>
              <a:rPr lang="sk-SK" sz="1400" b="1" dirty="0" smtClean="0">
                <a:solidFill>
                  <a:srgbClr val="FF0000"/>
                </a:solidFill>
              </a:rPr>
              <a:t>ABCDEF</a:t>
            </a:r>
            <a:r>
              <a:rPr lang="sk-SK" sz="1400" dirty="0" smtClean="0">
                <a:solidFill>
                  <a:srgbClr val="FF0000"/>
                </a:solidFill>
              </a:rPr>
              <a:t>, ktorý leží v rovine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Daná je strana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</a:t>
            </a:r>
            <a:endParaRPr lang="sk-SK" sz="1400" dirty="0">
              <a:solidFill>
                <a:srgbClr val="FF0000"/>
              </a:solidFill>
            </a:endParaRPr>
          </a:p>
        </p:txBody>
      </p:sp>
      <p:sp>
        <p:nvSpPr>
          <p:cNvPr id="5" name="BlokTextu 53"/>
          <p:cNvSpPr txBox="1">
            <a:spLocks noChangeArrowheads="1"/>
          </p:cNvSpPr>
          <p:nvPr/>
        </p:nvSpPr>
        <p:spPr bwMode="auto">
          <a:xfrm>
            <a:off x="0" y="764704"/>
            <a:ext cx="383438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smtClean="0">
                <a:solidFill>
                  <a:srgbClr val="FF0000"/>
                </a:solidFill>
              </a:rPr>
              <a:t>12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358214" y="3857628"/>
            <a:ext cx="3690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p</a:t>
            </a:r>
            <a:r>
              <a:rPr lang="sk-SK" sz="1400" b="1" baseline="30000" dirty="0">
                <a:sym typeface="Symbol" pitchFamily="18" charset="2"/>
              </a:rPr>
              <a:t>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081702" y="3343010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A</a:t>
            </a:r>
            <a:r>
              <a:rPr lang="sk-SK" sz="1400" b="1" baseline="-25000" dirty="0" err="1"/>
              <a:t>s</a:t>
            </a:r>
            <a:endParaRPr lang="sk-SK" sz="1400" b="1" dirty="0"/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 flipV="1">
            <a:off x="3368676" y="2841451"/>
            <a:ext cx="73025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0" name="Oval 23"/>
          <p:cNvSpPr>
            <a:spLocks noChangeAspect="1" noChangeArrowheads="1"/>
          </p:cNvSpPr>
          <p:nvPr/>
        </p:nvSpPr>
        <p:spPr bwMode="auto">
          <a:xfrm>
            <a:off x="1906547" y="1392836"/>
            <a:ext cx="2988000" cy="2987999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4075113" y="1293638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k</a:t>
            </a:r>
            <a:r>
              <a:rPr lang="sk-SK" sz="1400" b="1" baseline="30000" dirty="0" err="1"/>
              <a:t>d</a:t>
            </a:r>
            <a:endParaRPr lang="sk-SK" sz="1400" b="1" baseline="30000" dirty="0"/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3365501" y="2912888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/>
              <a:t>H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714520" y="3424877"/>
            <a:ext cx="3337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B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 flipV="1">
            <a:off x="4757329" y="3423136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cxnSp>
        <p:nvCxnSpPr>
          <p:cNvPr id="25" name="Rovná spojnica 24"/>
          <p:cNvCxnSpPr/>
          <p:nvPr/>
        </p:nvCxnSpPr>
        <p:spPr>
          <a:xfrm flipV="1">
            <a:off x="1066052" y="3051018"/>
            <a:ext cx="6602233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" name="Rovná spojnica 26"/>
          <p:cNvCxnSpPr/>
          <p:nvPr/>
        </p:nvCxnSpPr>
        <p:spPr>
          <a:xfrm rot="5400000">
            <a:off x="1474787" y="2642388"/>
            <a:ext cx="38576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19"/>
          <p:cNvSpPr>
            <a:spLocks noChangeArrowheads="1"/>
          </p:cNvSpPr>
          <p:nvPr/>
        </p:nvSpPr>
        <p:spPr bwMode="auto">
          <a:xfrm flipV="1">
            <a:off x="3373764" y="3615486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8" name="Zástupný symbol čísla snímky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14</a:t>
            </a:fld>
            <a:endParaRPr lang="sk-SK" dirty="0"/>
          </a:p>
        </p:txBody>
      </p:sp>
      <p:pic>
        <p:nvPicPr>
          <p:cNvPr id="31" name="Picture 8" descr="http://www.autoobrana.sk/Linky.files/image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00" y="5398600"/>
            <a:ext cx="824992" cy="103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BlokTextu 32"/>
          <p:cNvSpPr txBox="1"/>
          <p:nvPr/>
        </p:nvSpPr>
        <p:spPr>
          <a:xfrm>
            <a:off x="5580000" y="540000"/>
            <a:ext cx="3305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Nepou</a:t>
            </a:r>
            <a:r>
              <a:rPr lang="sk-SK" sz="1200" dirty="0" err="1" smtClean="0"/>
              <a:t>ží</a:t>
            </a:r>
            <a:r>
              <a:rPr lang="en-US" sz="1200" dirty="0" err="1" smtClean="0"/>
              <a:t>vajte</a:t>
            </a:r>
            <a:r>
              <a:rPr lang="en-US" sz="1200" dirty="0" smtClean="0"/>
              <a:t> </a:t>
            </a:r>
            <a:r>
              <a:rPr lang="sk-SK" sz="1200" dirty="0" smtClean="0"/>
              <a:t>ž</a:t>
            </a:r>
            <a:r>
              <a:rPr lang="en-US" sz="1200" dirty="0" err="1" smtClean="0"/>
              <a:t>iadne</a:t>
            </a:r>
            <a:r>
              <a:rPr lang="en-US" sz="1200" dirty="0" smtClean="0"/>
              <a:t> body </a:t>
            </a:r>
            <a:r>
              <a:rPr lang="en-US" sz="1200" dirty="0" err="1" smtClean="0"/>
              <a:t>mimo</a:t>
            </a:r>
            <a:r>
              <a:rPr lang="sk-SK" sz="1200" dirty="0" smtClean="0"/>
              <a:t> nákresne A4.</a:t>
            </a:r>
            <a:endParaRPr lang="sk-SK" sz="1200" dirty="0"/>
          </a:p>
        </p:txBody>
      </p:sp>
      <p:cxnSp>
        <p:nvCxnSpPr>
          <p:cNvPr id="35" name="Rovná spojnica 34"/>
          <p:cNvCxnSpPr/>
          <p:nvPr/>
        </p:nvCxnSpPr>
        <p:spPr>
          <a:xfrm>
            <a:off x="696686" y="2384226"/>
            <a:ext cx="8011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ovná spojnica 35"/>
          <p:cNvCxnSpPr/>
          <p:nvPr/>
        </p:nvCxnSpPr>
        <p:spPr>
          <a:xfrm>
            <a:off x="326557" y="3874895"/>
            <a:ext cx="8011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Skupina 36"/>
          <p:cNvGrpSpPr/>
          <p:nvPr/>
        </p:nvGrpSpPr>
        <p:grpSpPr>
          <a:xfrm flipH="1">
            <a:off x="3027410" y="1995053"/>
            <a:ext cx="767323" cy="767323"/>
            <a:chOff x="3033809" y="1995053"/>
            <a:chExt cx="767323" cy="767323"/>
          </a:xfrm>
        </p:grpSpPr>
        <p:sp>
          <p:nvSpPr>
            <p:cNvPr id="38" name="Ovál 37"/>
            <p:cNvSpPr/>
            <p:nvPr/>
          </p:nvSpPr>
          <p:spPr>
            <a:xfrm>
              <a:off x="3266636" y="221590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9" name="Oblúk 38"/>
            <p:cNvSpPr/>
            <p:nvPr/>
          </p:nvSpPr>
          <p:spPr>
            <a:xfrm flipH="1">
              <a:off x="3033809" y="1995053"/>
              <a:ext cx="767323" cy="767323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31"/>
          <p:cNvSpPr>
            <a:spLocks noChangeAspect="1" noChangeShapeType="1"/>
          </p:cNvSpPr>
          <p:nvPr/>
        </p:nvSpPr>
        <p:spPr bwMode="auto">
          <a:xfrm flipH="1" flipV="1">
            <a:off x="4996237" y="3722202"/>
            <a:ext cx="0" cy="176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4" name="Line 134"/>
          <p:cNvSpPr>
            <a:spLocks noChangeAspect="1" noChangeShapeType="1"/>
          </p:cNvSpPr>
          <p:nvPr/>
        </p:nvSpPr>
        <p:spPr bwMode="auto">
          <a:xfrm flipH="1" flipV="1">
            <a:off x="2830887" y="3722846"/>
            <a:ext cx="0" cy="12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5" name="Line 122"/>
          <p:cNvSpPr>
            <a:spLocks noChangeShapeType="1"/>
          </p:cNvSpPr>
          <p:nvPr/>
        </p:nvSpPr>
        <p:spPr bwMode="auto">
          <a:xfrm flipH="1" flipV="1">
            <a:off x="2581555" y="3722202"/>
            <a:ext cx="3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7" name="Line 132"/>
          <p:cNvSpPr>
            <a:spLocks noChangeAspect="1" noChangeShapeType="1"/>
          </p:cNvSpPr>
          <p:nvPr/>
        </p:nvSpPr>
        <p:spPr bwMode="auto">
          <a:xfrm flipH="1" flipV="1">
            <a:off x="2830887" y="3723146"/>
            <a:ext cx="2151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8" name="Rectangle 136"/>
          <p:cNvSpPr>
            <a:spLocks noChangeAspect="1" noChangeArrowheads="1"/>
          </p:cNvSpPr>
          <p:nvPr/>
        </p:nvSpPr>
        <p:spPr bwMode="auto">
          <a:xfrm rot="16200000" flipH="1">
            <a:off x="3600030" y="2028147"/>
            <a:ext cx="617537" cy="2159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9" name="Rectangle 140"/>
          <p:cNvSpPr>
            <a:spLocks noChangeAspect="1" noChangeArrowheads="1"/>
          </p:cNvSpPr>
          <p:nvPr/>
        </p:nvSpPr>
        <p:spPr bwMode="auto">
          <a:xfrm flipH="1">
            <a:off x="4069320" y="1562559"/>
            <a:ext cx="612775" cy="1235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10" name="Line 132"/>
          <p:cNvSpPr>
            <a:spLocks noChangeAspect="1" noChangeShapeType="1"/>
          </p:cNvSpPr>
          <p:nvPr/>
        </p:nvSpPr>
        <p:spPr bwMode="auto">
          <a:xfrm flipH="1" flipV="1">
            <a:off x="3750654" y="5492408"/>
            <a:ext cx="124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11" name="Line 134"/>
          <p:cNvSpPr>
            <a:spLocks noChangeAspect="1" noChangeShapeType="1"/>
          </p:cNvSpPr>
          <p:nvPr/>
        </p:nvSpPr>
        <p:spPr bwMode="auto">
          <a:xfrm flipH="1" flipV="1">
            <a:off x="3747509" y="4935996"/>
            <a:ext cx="0" cy="56460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12" name="Line 132"/>
          <p:cNvSpPr>
            <a:spLocks noChangeAspect="1" noChangeShapeType="1"/>
          </p:cNvSpPr>
          <p:nvPr/>
        </p:nvSpPr>
        <p:spPr bwMode="auto">
          <a:xfrm flipH="1" flipV="1">
            <a:off x="2832747" y="4943968"/>
            <a:ext cx="92238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13" name="Line 134"/>
          <p:cNvSpPr>
            <a:spLocks noChangeAspect="1" noChangeShapeType="1"/>
          </p:cNvSpPr>
          <p:nvPr/>
        </p:nvSpPr>
        <p:spPr bwMode="auto">
          <a:xfrm flipH="1" flipV="1">
            <a:off x="3745991" y="2802851"/>
            <a:ext cx="0" cy="61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14" name="Rectangle 135"/>
          <p:cNvSpPr>
            <a:spLocks noChangeAspect="1" noChangeArrowheads="1"/>
          </p:cNvSpPr>
          <p:nvPr/>
        </p:nvSpPr>
        <p:spPr bwMode="auto">
          <a:xfrm rot="5400000" flipH="1">
            <a:off x="3138995" y="4042223"/>
            <a:ext cx="612775" cy="61949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15" name="Line 134"/>
          <p:cNvSpPr>
            <a:spLocks noChangeAspect="1" noChangeShapeType="1"/>
          </p:cNvSpPr>
          <p:nvPr/>
        </p:nvSpPr>
        <p:spPr bwMode="auto">
          <a:xfrm flipH="1" flipV="1">
            <a:off x="3446529" y="4041134"/>
            <a:ext cx="0" cy="61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cxnSp>
        <p:nvCxnSpPr>
          <p:cNvPr id="16" name="Rovná spojnica 15"/>
          <p:cNvCxnSpPr/>
          <p:nvPr/>
        </p:nvCxnSpPr>
        <p:spPr>
          <a:xfrm rot="5400000" flipH="1" flipV="1">
            <a:off x="2985649" y="2339822"/>
            <a:ext cx="611024" cy="3014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" name="Rovná spojnica 16"/>
          <p:cNvCxnSpPr/>
          <p:nvPr/>
        </p:nvCxnSpPr>
        <p:spPr>
          <a:xfrm rot="16200000" flipV="1">
            <a:off x="3290232" y="2350187"/>
            <a:ext cx="611471" cy="308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8" name="BlokTextu 39"/>
          <p:cNvSpPr txBox="1">
            <a:spLocks noChangeArrowheads="1"/>
          </p:cNvSpPr>
          <p:nvPr/>
        </p:nvSpPr>
        <p:spPr bwMode="auto">
          <a:xfrm>
            <a:off x="2299050" y="3259849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x</a:t>
            </a:r>
            <a:r>
              <a:rPr lang="sk-SK" sz="1400" b="1" baseline="-25000" dirty="0"/>
              <a:t>2</a:t>
            </a:r>
            <a:endParaRPr lang="sk-SK" sz="1400" b="1" dirty="0"/>
          </a:p>
        </p:txBody>
      </p:sp>
      <p:sp>
        <p:nvSpPr>
          <p:cNvPr id="19" name="BlokTextu 44"/>
          <p:cNvSpPr txBox="1">
            <a:spLocks noChangeArrowheads="1"/>
          </p:cNvSpPr>
          <p:nvPr/>
        </p:nvSpPr>
        <p:spPr bwMode="auto">
          <a:xfrm>
            <a:off x="2299050" y="3620211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x</a:t>
            </a:r>
            <a:r>
              <a:rPr lang="sk-SK" sz="1400" b="1" baseline="-25000" dirty="0"/>
              <a:t>1</a:t>
            </a:r>
            <a:endParaRPr lang="sk-SK" sz="1400" b="1" dirty="0"/>
          </a:p>
        </p:txBody>
      </p:sp>
      <p:cxnSp>
        <p:nvCxnSpPr>
          <p:cNvPr id="21" name="Rovná spojnica 20"/>
          <p:cNvCxnSpPr/>
          <p:nvPr/>
        </p:nvCxnSpPr>
        <p:spPr>
          <a:xfrm flipV="1">
            <a:off x="4059612" y="5195711"/>
            <a:ext cx="62134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2" name="Line 131"/>
          <p:cNvSpPr>
            <a:spLocks noChangeAspect="1" noChangeShapeType="1"/>
          </p:cNvSpPr>
          <p:nvPr/>
        </p:nvSpPr>
        <p:spPr bwMode="auto">
          <a:xfrm flipH="1">
            <a:off x="4681469" y="4010484"/>
            <a:ext cx="0" cy="120237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cxnSp>
        <p:nvCxnSpPr>
          <p:cNvPr id="23" name="Rovná spojnica 22"/>
          <p:cNvCxnSpPr>
            <a:endCxn id="22" idx="0"/>
          </p:cNvCxnSpPr>
          <p:nvPr/>
        </p:nvCxnSpPr>
        <p:spPr>
          <a:xfrm rot="5400000" flipH="1" flipV="1">
            <a:off x="3775513" y="4298215"/>
            <a:ext cx="1193686" cy="618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pic>
        <p:nvPicPr>
          <p:cNvPr id="24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BlokTextu 34"/>
          <p:cNvSpPr txBox="1">
            <a:spLocks noChangeArrowheads="1"/>
          </p:cNvSpPr>
          <p:nvPr/>
        </p:nvSpPr>
        <p:spPr bwMode="auto">
          <a:xfrm>
            <a:off x="540000" y="36000"/>
            <a:ext cx="8459787" cy="954107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Zobrazte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sk-SK" sz="1400" dirty="0" smtClean="0">
                <a:solidFill>
                  <a:srgbClr val="FF0000"/>
                </a:solidFill>
              </a:rPr>
              <a:t>lineárnu zvislú perspektívu objektu, ktorý je daný pôdorysom a nárysom.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sk-SK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Dan</a:t>
            </a:r>
            <a:r>
              <a:rPr lang="sk-SK" sz="1400" dirty="0" smtClean="0">
                <a:solidFill>
                  <a:srgbClr val="FF0000"/>
                </a:solidFill>
              </a:rPr>
              <a:t>á je výška horizontu.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Pou</a:t>
            </a:r>
            <a:r>
              <a:rPr lang="sk-SK" sz="1400" dirty="0" smtClean="0">
                <a:solidFill>
                  <a:srgbClr val="FF0000"/>
                </a:solidFill>
              </a:rPr>
              <a:t>žite </a:t>
            </a:r>
            <a:r>
              <a:rPr lang="sk-SK" sz="1400" dirty="0" err="1" smtClean="0">
                <a:solidFill>
                  <a:srgbClr val="FF0000"/>
                </a:solidFill>
              </a:rPr>
              <a:t>stopníkovo-úbežníkovú</a:t>
            </a:r>
            <a:r>
              <a:rPr lang="sk-SK" sz="1400" dirty="0" smtClean="0">
                <a:solidFill>
                  <a:srgbClr val="FF0000"/>
                </a:solidFill>
              </a:rPr>
              <a:t> alebo </a:t>
            </a:r>
            <a:r>
              <a:rPr lang="sk-SK" sz="1400" dirty="0" err="1" smtClean="0">
                <a:solidFill>
                  <a:srgbClr val="FF0000"/>
                </a:solidFill>
              </a:rPr>
              <a:t>priesečnú</a:t>
            </a:r>
            <a:r>
              <a:rPr lang="sk-SK" sz="1400" dirty="0" smtClean="0">
                <a:solidFill>
                  <a:srgbClr val="FF0000"/>
                </a:solidFill>
              </a:rPr>
              <a:t> metódu. </a:t>
            </a:r>
          </a:p>
          <a:p>
            <a:r>
              <a:rPr lang="sk-SK" sz="1400" dirty="0" smtClean="0">
                <a:solidFill>
                  <a:srgbClr val="FF0000"/>
                </a:solidFill>
              </a:rPr>
              <a:t>Priemetňu zvoľte tak, aby bol objekt: </a:t>
            </a:r>
            <a:r>
              <a:rPr lang="sk-SK" sz="1400" b="1" dirty="0" smtClean="0">
                <a:solidFill>
                  <a:srgbClr val="FF0000"/>
                </a:solidFill>
              </a:rPr>
              <a:t>a)</a:t>
            </a:r>
            <a:r>
              <a:rPr lang="sk-SK" sz="1400" dirty="0" smtClean="0">
                <a:solidFill>
                  <a:srgbClr val="FF0000"/>
                </a:solidFill>
              </a:rPr>
              <a:t> v priečelnej polohe,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sk-SK" sz="1400" b="1" dirty="0" smtClean="0">
                <a:solidFill>
                  <a:srgbClr val="FF0000"/>
                </a:solidFill>
              </a:rPr>
              <a:t>			   b)</a:t>
            </a:r>
            <a:r>
              <a:rPr lang="sk-SK" sz="1400" dirty="0" smtClean="0">
                <a:solidFill>
                  <a:srgbClr val="FF0000"/>
                </a:solidFill>
              </a:rPr>
              <a:t> v nepriečelnej polohe.</a:t>
            </a:r>
            <a:endParaRPr lang="sk-SK" sz="1400" dirty="0">
              <a:solidFill>
                <a:srgbClr val="FF0000"/>
              </a:solidFill>
            </a:endParaRPr>
          </a:p>
        </p:txBody>
      </p:sp>
      <p:sp>
        <p:nvSpPr>
          <p:cNvPr id="26" name="BlokTextu 53"/>
          <p:cNvSpPr txBox="1">
            <a:spLocks noChangeArrowheads="1"/>
          </p:cNvSpPr>
          <p:nvPr/>
        </p:nvSpPr>
        <p:spPr bwMode="auto">
          <a:xfrm>
            <a:off x="0" y="764704"/>
            <a:ext cx="383438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13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27" name="Line 122"/>
          <p:cNvSpPr>
            <a:spLocks noChangeShapeType="1"/>
          </p:cNvSpPr>
          <p:nvPr/>
        </p:nvSpPr>
        <p:spPr bwMode="auto">
          <a:xfrm flipH="1" flipV="1">
            <a:off x="2580054" y="3416416"/>
            <a:ext cx="3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9" name="Line 127"/>
          <p:cNvSpPr>
            <a:spLocks noChangeShapeType="1"/>
          </p:cNvSpPr>
          <p:nvPr/>
        </p:nvSpPr>
        <p:spPr bwMode="auto">
          <a:xfrm flipH="1" flipV="1">
            <a:off x="2627295" y="2008702"/>
            <a:ext cx="30686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30" name="BlokTextu 43"/>
          <p:cNvSpPr txBox="1">
            <a:spLocks noChangeArrowheads="1"/>
          </p:cNvSpPr>
          <p:nvPr/>
        </p:nvSpPr>
        <p:spPr bwMode="auto">
          <a:xfrm>
            <a:off x="5478445" y="1978539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/>
              <a:t>h</a:t>
            </a:r>
            <a:r>
              <a:rPr lang="sk-SK" sz="1400" b="1" baseline="-25000"/>
              <a:t>2</a:t>
            </a:r>
            <a:endParaRPr lang="sk-SK" sz="1400" b="1"/>
          </a:p>
        </p:txBody>
      </p:sp>
      <p:sp>
        <p:nvSpPr>
          <p:cNvPr id="28" name="Zástupný symbol čísla snímky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15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31"/>
          <p:cNvSpPr>
            <a:spLocks noChangeAspect="1" noChangeShapeType="1"/>
          </p:cNvSpPr>
          <p:nvPr/>
        </p:nvSpPr>
        <p:spPr bwMode="auto">
          <a:xfrm flipH="1" flipV="1">
            <a:off x="5139113" y="4079494"/>
            <a:ext cx="0" cy="176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4" name="Line 134"/>
          <p:cNvSpPr>
            <a:spLocks noChangeAspect="1" noChangeShapeType="1"/>
          </p:cNvSpPr>
          <p:nvPr/>
        </p:nvSpPr>
        <p:spPr bwMode="auto">
          <a:xfrm flipH="1" flipV="1">
            <a:off x="2973763" y="4080138"/>
            <a:ext cx="0" cy="12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5" name="Line 122"/>
          <p:cNvSpPr>
            <a:spLocks noChangeShapeType="1"/>
          </p:cNvSpPr>
          <p:nvPr/>
        </p:nvSpPr>
        <p:spPr bwMode="auto">
          <a:xfrm flipH="1" flipV="1">
            <a:off x="2724431" y="4079494"/>
            <a:ext cx="3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7" name="Line 132"/>
          <p:cNvSpPr>
            <a:spLocks noChangeAspect="1" noChangeShapeType="1"/>
          </p:cNvSpPr>
          <p:nvPr/>
        </p:nvSpPr>
        <p:spPr bwMode="auto">
          <a:xfrm flipH="1" flipV="1">
            <a:off x="2973763" y="4080438"/>
            <a:ext cx="2151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8" name="Rectangle 136"/>
          <p:cNvSpPr>
            <a:spLocks noChangeAspect="1" noChangeArrowheads="1"/>
          </p:cNvSpPr>
          <p:nvPr/>
        </p:nvSpPr>
        <p:spPr bwMode="auto">
          <a:xfrm rot="16200000" flipH="1">
            <a:off x="3742906" y="2385439"/>
            <a:ext cx="617537" cy="2159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9" name="Rectangle 140"/>
          <p:cNvSpPr>
            <a:spLocks noChangeAspect="1" noChangeArrowheads="1"/>
          </p:cNvSpPr>
          <p:nvPr/>
        </p:nvSpPr>
        <p:spPr bwMode="auto">
          <a:xfrm flipH="1">
            <a:off x="4212196" y="1919378"/>
            <a:ext cx="612775" cy="1235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10" name="Line 132"/>
          <p:cNvSpPr>
            <a:spLocks noChangeAspect="1" noChangeShapeType="1"/>
          </p:cNvSpPr>
          <p:nvPr/>
        </p:nvSpPr>
        <p:spPr bwMode="auto">
          <a:xfrm flipH="1" flipV="1">
            <a:off x="3893530" y="5849700"/>
            <a:ext cx="124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11" name="Line 134"/>
          <p:cNvSpPr>
            <a:spLocks noChangeAspect="1" noChangeShapeType="1"/>
          </p:cNvSpPr>
          <p:nvPr/>
        </p:nvSpPr>
        <p:spPr bwMode="auto">
          <a:xfrm flipH="1" flipV="1">
            <a:off x="3890385" y="5293288"/>
            <a:ext cx="0" cy="56460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12" name="Line 132"/>
          <p:cNvSpPr>
            <a:spLocks noChangeAspect="1" noChangeShapeType="1"/>
          </p:cNvSpPr>
          <p:nvPr/>
        </p:nvSpPr>
        <p:spPr bwMode="auto">
          <a:xfrm flipH="1" flipV="1">
            <a:off x="2975623" y="5301260"/>
            <a:ext cx="92238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13" name="Line 134"/>
          <p:cNvSpPr>
            <a:spLocks noChangeAspect="1" noChangeShapeType="1"/>
          </p:cNvSpPr>
          <p:nvPr/>
        </p:nvSpPr>
        <p:spPr bwMode="auto">
          <a:xfrm flipH="1" flipV="1">
            <a:off x="3888867" y="3160143"/>
            <a:ext cx="0" cy="61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14" name="Rectangle 135"/>
          <p:cNvSpPr>
            <a:spLocks noChangeAspect="1" noChangeArrowheads="1"/>
          </p:cNvSpPr>
          <p:nvPr/>
        </p:nvSpPr>
        <p:spPr bwMode="auto">
          <a:xfrm rot="5400000" flipH="1">
            <a:off x="3281871" y="4399515"/>
            <a:ext cx="612775" cy="61949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15" name="Line 134"/>
          <p:cNvSpPr>
            <a:spLocks noChangeAspect="1" noChangeShapeType="1"/>
          </p:cNvSpPr>
          <p:nvPr/>
        </p:nvSpPr>
        <p:spPr bwMode="auto">
          <a:xfrm flipH="1" flipV="1">
            <a:off x="3589405" y="4398426"/>
            <a:ext cx="0" cy="61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cxnSp>
        <p:nvCxnSpPr>
          <p:cNvPr id="16" name="Rovná spojnica 15"/>
          <p:cNvCxnSpPr/>
          <p:nvPr/>
        </p:nvCxnSpPr>
        <p:spPr>
          <a:xfrm rot="5400000" flipH="1" flipV="1">
            <a:off x="3128525" y="2697114"/>
            <a:ext cx="611024" cy="3014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" name="Rovná spojnica 16"/>
          <p:cNvCxnSpPr/>
          <p:nvPr/>
        </p:nvCxnSpPr>
        <p:spPr>
          <a:xfrm rot="16200000" flipV="1">
            <a:off x="3433108" y="2707479"/>
            <a:ext cx="611471" cy="308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8" name="BlokTextu 39"/>
          <p:cNvSpPr txBox="1">
            <a:spLocks noChangeArrowheads="1"/>
          </p:cNvSpPr>
          <p:nvPr/>
        </p:nvSpPr>
        <p:spPr bwMode="auto">
          <a:xfrm>
            <a:off x="2441926" y="3617141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x</a:t>
            </a:r>
            <a:r>
              <a:rPr lang="sk-SK" sz="1400" b="1" baseline="-25000" dirty="0"/>
              <a:t>2</a:t>
            </a:r>
            <a:endParaRPr lang="sk-SK" sz="1400" b="1" dirty="0"/>
          </a:p>
        </p:txBody>
      </p:sp>
      <p:sp>
        <p:nvSpPr>
          <p:cNvPr id="19" name="BlokTextu 44"/>
          <p:cNvSpPr txBox="1">
            <a:spLocks noChangeArrowheads="1"/>
          </p:cNvSpPr>
          <p:nvPr/>
        </p:nvSpPr>
        <p:spPr bwMode="auto">
          <a:xfrm>
            <a:off x="2441926" y="3977503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x</a:t>
            </a:r>
            <a:r>
              <a:rPr lang="sk-SK" sz="1400" b="1" baseline="-25000" dirty="0"/>
              <a:t>1</a:t>
            </a:r>
            <a:endParaRPr lang="sk-SK" sz="1400" b="1" dirty="0"/>
          </a:p>
        </p:txBody>
      </p:sp>
      <p:grpSp>
        <p:nvGrpSpPr>
          <p:cNvPr id="29" name="Skupina 28"/>
          <p:cNvGrpSpPr/>
          <p:nvPr/>
        </p:nvGrpSpPr>
        <p:grpSpPr>
          <a:xfrm flipV="1">
            <a:off x="4202488" y="4367776"/>
            <a:ext cx="621857" cy="1202373"/>
            <a:chOff x="4046546" y="4367776"/>
            <a:chExt cx="621857" cy="1202373"/>
          </a:xfrm>
        </p:grpSpPr>
        <p:cxnSp>
          <p:nvCxnSpPr>
            <p:cNvPr id="21" name="Rovná spojnica 20"/>
            <p:cNvCxnSpPr/>
            <p:nvPr/>
          </p:nvCxnSpPr>
          <p:spPr>
            <a:xfrm flipV="1">
              <a:off x="4046546" y="5553003"/>
              <a:ext cx="62134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2" name="Line 131"/>
            <p:cNvSpPr>
              <a:spLocks noChangeAspect="1" noChangeShapeType="1"/>
            </p:cNvSpPr>
            <p:nvPr/>
          </p:nvSpPr>
          <p:spPr bwMode="auto">
            <a:xfrm flipH="1">
              <a:off x="4668403" y="4367776"/>
              <a:ext cx="0" cy="12023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  <p:cxnSp>
          <p:nvCxnSpPr>
            <p:cNvPr id="23" name="Rovná spojnica 22"/>
            <p:cNvCxnSpPr>
              <a:endCxn id="22" idx="0"/>
            </p:cNvCxnSpPr>
            <p:nvPr/>
          </p:nvCxnSpPr>
          <p:spPr>
            <a:xfrm rot="5400000" flipH="1" flipV="1">
              <a:off x="3762447" y="4655507"/>
              <a:ext cx="1193686" cy="6182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24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BlokTextu 53"/>
          <p:cNvSpPr txBox="1">
            <a:spLocks noChangeArrowheads="1"/>
          </p:cNvSpPr>
          <p:nvPr/>
        </p:nvSpPr>
        <p:spPr bwMode="auto">
          <a:xfrm>
            <a:off x="0" y="764704"/>
            <a:ext cx="383438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14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27" name="Line 122"/>
          <p:cNvSpPr>
            <a:spLocks noChangeShapeType="1"/>
          </p:cNvSpPr>
          <p:nvPr/>
        </p:nvSpPr>
        <p:spPr bwMode="auto">
          <a:xfrm flipH="1" flipV="1">
            <a:off x="2722930" y="3773708"/>
            <a:ext cx="3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30" name="Line 127"/>
          <p:cNvSpPr>
            <a:spLocks noChangeShapeType="1"/>
          </p:cNvSpPr>
          <p:nvPr/>
        </p:nvSpPr>
        <p:spPr bwMode="auto">
          <a:xfrm flipH="1" flipV="1">
            <a:off x="2627295" y="1229656"/>
            <a:ext cx="30686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31" name="BlokTextu 43"/>
          <p:cNvSpPr txBox="1">
            <a:spLocks noChangeArrowheads="1"/>
          </p:cNvSpPr>
          <p:nvPr/>
        </p:nvSpPr>
        <p:spPr bwMode="auto">
          <a:xfrm>
            <a:off x="5478445" y="1199493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/>
              <a:t>h</a:t>
            </a:r>
            <a:r>
              <a:rPr lang="sk-SK" sz="1400" b="1" baseline="-25000"/>
              <a:t>2</a:t>
            </a:r>
            <a:endParaRPr lang="sk-SK" sz="1400" b="1"/>
          </a:p>
        </p:txBody>
      </p:sp>
      <p:sp>
        <p:nvSpPr>
          <p:cNvPr id="32" name="Zástupný symbol čísla snímky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16</a:t>
            </a:fld>
            <a:endParaRPr lang="sk-SK" dirty="0"/>
          </a:p>
        </p:txBody>
      </p:sp>
      <p:sp>
        <p:nvSpPr>
          <p:cNvPr id="33" name="BlokTextu 34"/>
          <p:cNvSpPr txBox="1">
            <a:spLocks noChangeArrowheads="1"/>
          </p:cNvSpPr>
          <p:nvPr/>
        </p:nvSpPr>
        <p:spPr bwMode="auto">
          <a:xfrm>
            <a:off x="540000" y="36000"/>
            <a:ext cx="8459787" cy="954107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Zobrazte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sk-SK" sz="1400" dirty="0" smtClean="0">
                <a:solidFill>
                  <a:srgbClr val="FF0000"/>
                </a:solidFill>
              </a:rPr>
              <a:t>lineárnu zvislú perspektívu objektu, ktorý je daný pôdorysom a nárysom.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sk-SK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Dan</a:t>
            </a:r>
            <a:r>
              <a:rPr lang="sk-SK" sz="1400" dirty="0" smtClean="0">
                <a:solidFill>
                  <a:srgbClr val="FF0000"/>
                </a:solidFill>
              </a:rPr>
              <a:t>á je výška horizontu.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Pou</a:t>
            </a:r>
            <a:r>
              <a:rPr lang="sk-SK" sz="1400" dirty="0" smtClean="0">
                <a:solidFill>
                  <a:srgbClr val="FF0000"/>
                </a:solidFill>
              </a:rPr>
              <a:t>žite </a:t>
            </a:r>
            <a:r>
              <a:rPr lang="sk-SK" sz="1400" dirty="0" err="1" smtClean="0">
                <a:solidFill>
                  <a:srgbClr val="FF0000"/>
                </a:solidFill>
              </a:rPr>
              <a:t>stopníkovo-úbežníkovú</a:t>
            </a:r>
            <a:r>
              <a:rPr lang="sk-SK" sz="1400" dirty="0" smtClean="0">
                <a:solidFill>
                  <a:srgbClr val="FF0000"/>
                </a:solidFill>
              </a:rPr>
              <a:t> alebo </a:t>
            </a:r>
            <a:r>
              <a:rPr lang="sk-SK" sz="1400" dirty="0" err="1" smtClean="0">
                <a:solidFill>
                  <a:srgbClr val="FF0000"/>
                </a:solidFill>
              </a:rPr>
              <a:t>priesečnú</a:t>
            </a:r>
            <a:r>
              <a:rPr lang="sk-SK" sz="1400" dirty="0" smtClean="0">
                <a:solidFill>
                  <a:srgbClr val="FF0000"/>
                </a:solidFill>
              </a:rPr>
              <a:t> metódu. </a:t>
            </a:r>
          </a:p>
          <a:p>
            <a:r>
              <a:rPr lang="sk-SK" sz="1400" dirty="0" smtClean="0">
                <a:solidFill>
                  <a:srgbClr val="FF0000"/>
                </a:solidFill>
              </a:rPr>
              <a:t>Priemetňu zvoľte tak, aby bol objekt: </a:t>
            </a:r>
            <a:r>
              <a:rPr lang="sk-SK" sz="1400" b="1" dirty="0" smtClean="0">
                <a:solidFill>
                  <a:srgbClr val="FF0000"/>
                </a:solidFill>
              </a:rPr>
              <a:t>a)</a:t>
            </a:r>
            <a:r>
              <a:rPr lang="sk-SK" sz="1400" dirty="0" smtClean="0">
                <a:solidFill>
                  <a:srgbClr val="FF0000"/>
                </a:solidFill>
              </a:rPr>
              <a:t> v priečelnej polohe,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sk-SK" sz="1400" b="1" dirty="0" smtClean="0">
                <a:solidFill>
                  <a:srgbClr val="FF0000"/>
                </a:solidFill>
              </a:rPr>
              <a:t>			   b)</a:t>
            </a:r>
            <a:r>
              <a:rPr lang="sk-SK" sz="1400" dirty="0" smtClean="0">
                <a:solidFill>
                  <a:srgbClr val="FF0000"/>
                </a:solidFill>
              </a:rPr>
              <a:t> v nepriečelnej polohe.</a:t>
            </a:r>
            <a:endParaRPr lang="sk-SK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31"/>
          <p:cNvSpPr>
            <a:spLocks noChangeAspect="1" noChangeShapeType="1"/>
          </p:cNvSpPr>
          <p:nvPr/>
        </p:nvSpPr>
        <p:spPr bwMode="auto">
          <a:xfrm flipH="1" flipV="1">
            <a:off x="5099033" y="3740137"/>
            <a:ext cx="0" cy="176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4" name="Line 134"/>
          <p:cNvSpPr>
            <a:spLocks noChangeAspect="1" noChangeShapeType="1"/>
          </p:cNvSpPr>
          <p:nvPr/>
        </p:nvSpPr>
        <p:spPr bwMode="auto">
          <a:xfrm flipH="1" flipV="1">
            <a:off x="2933683" y="3739027"/>
            <a:ext cx="0" cy="176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5" name="Line 122"/>
          <p:cNvSpPr>
            <a:spLocks noChangeAspect="1" noChangeShapeType="1"/>
          </p:cNvSpPr>
          <p:nvPr/>
        </p:nvSpPr>
        <p:spPr bwMode="auto">
          <a:xfrm flipH="1" flipV="1">
            <a:off x="2071670" y="3713149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6" name="Line 123"/>
          <p:cNvSpPr>
            <a:spLocks noChangeAspect="1" noChangeShapeType="1"/>
          </p:cNvSpPr>
          <p:nvPr/>
        </p:nvSpPr>
        <p:spPr bwMode="auto">
          <a:xfrm flipH="1" flipV="1">
            <a:off x="2071670" y="3423752"/>
            <a:ext cx="3624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7" name="Line 127"/>
          <p:cNvSpPr>
            <a:spLocks noChangeShapeType="1"/>
          </p:cNvSpPr>
          <p:nvPr/>
        </p:nvSpPr>
        <p:spPr bwMode="auto">
          <a:xfrm flipH="1" flipV="1">
            <a:off x="2627295" y="2178037"/>
            <a:ext cx="30686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8" name="Line 132"/>
          <p:cNvSpPr>
            <a:spLocks noChangeAspect="1" noChangeShapeType="1"/>
          </p:cNvSpPr>
          <p:nvPr/>
        </p:nvSpPr>
        <p:spPr bwMode="auto">
          <a:xfrm flipH="1" flipV="1">
            <a:off x="2933683" y="3732199"/>
            <a:ext cx="2151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9" name="Rectangle 135"/>
          <p:cNvSpPr>
            <a:spLocks noChangeAspect="1" noChangeArrowheads="1"/>
          </p:cNvSpPr>
          <p:nvPr/>
        </p:nvSpPr>
        <p:spPr bwMode="auto">
          <a:xfrm flipH="1">
            <a:off x="4162408" y="4019537"/>
            <a:ext cx="612775" cy="1216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10" name="Rectangle 136"/>
          <p:cNvSpPr>
            <a:spLocks noChangeAspect="1" noChangeArrowheads="1"/>
          </p:cNvSpPr>
          <p:nvPr/>
        </p:nvSpPr>
        <p:spPr bwMode="auto">
          <a:xfrm rot="16200000" flipH="1">
            <a:off x="3702826" y="2032781"/>
            <a:ext cx="617537" cy="2159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11" name="Line 137"/>
          <p:cNvSpPr>
            <a:spLocks noChangeAspect="1" noChangeShapeType="1"/>
          </p:cNvSpPr>
          <p:nvPr/>
        </p:nvSpPr>
        <p:spPr bwMode="auto">
          <a:xfrm flipH="1">
            <a:off x="4775183" y="2817799"/>
            <a:ext cx="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" name="Line 138"/>
          <p:cNvSpPr>
            <a:spLocks noChangeAspect="1" noChangeShapeType="1"/>
          </p:cNvSpPr>
          <p:nvPr/>
        </p:nvSpPr>
        <p:spPr bwMode="auto">
          <a:xfrm flipH="1">
            <a:off x="4175108" y="2797805"/>
            <a:ext cx="0" cy="324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" name="Rectangle 140"/>
          <p:cNvSpPr>
            <a:spLocks noChangeAspect="1" noChangeArrowheads="1"/>
          </p:cNvSpPr>
          <p:nvPr/>
        </p:nvSpPr>
        <p:spPr bwMode="auto">
          <a:xfrm flipH="1">
            <a:off x="3243245" y="1571612"/>
            <a:ext cx="612775" cy="1235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cxnSp>
        <p:nvCxnSpPr>
          <p:cNvPr id="14" name="Rovná spojnica 40"/>
          <p:cNvCxnSpPr>
            <a:cxnSpLocks noChangeShapeType="1"/>
            <a:stCxn id="12" idx="1"/>
            <a:endCxn id="11" idx="1"/>
          </p:cNvCxnSpPr>
          <p:nvPr/>
        </p:nvCxnSpPr>
        <p:spPr bwMode="auto">
          <a:xfrm rot="5400000" flipH="1" flipV="1">
            <a:off x="4472367" y="2818990"/>
            <a:ext cx="5556" cy="6000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5" name="Line 132"/>
          <p:cNvSpPr>
            <a:spLocks noChangeAspect="1" noChangeShapeType="1"/>
          </p:cNvSpPr>
          <p:nvPr/>
        </p:nvSpPr>
        <p:spPr bwMode="auto">
          <a:xfrm flipH="1" flipV="1">
            <a:off x="2935270" y="5505437"/>
            <a:ext cx="2151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16" name="BlokTextu 43"/>
          <p:cNvSpPr txBox="1">
            <a:spLocks noChangeArrowheads="1"/>
          </p:cNvSpPr>
          <p:nvPr/>
        </p:nvSpPr>
        <p:spPr bwMode="auto">
          <a:xfrm>
            <a:off x="5478445" y="2147874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h</a:t>
            </a:r>
            <a:r>
              <a:rPr lang="sk-SK" sz="1400" b="1" baseline="-25000" dirty="0"/>
              <a:t>2</a:t>
            </a:r>
            <a:endParaRPr lang="sk-SK" sz="1400" b="1" dirty="0"/>
          </a:p>
        </p:txBody>
      </p:sp>
      <p:sp>
        <p:nvSpPr>
          <p:cNvPr id="17" name="Voľná forma 44"/>
          <p:cNvSpPr>
            <a:spLocks/>
          </p:cNvSpPr>
          <p:nvPr/>
        </p:nvSpPr>
        <p:spPr bwMode="auto">
          <a:xfrm>
            <a:off x="3238483" y="4021124"/>
            <a:ext cx="608012" cy="1201738"/>
          </a:xfrm>
          <a:custGeom>
            <a:avLst/>
            <a:gdLst>
              <a:gd name="T0" fmla="*/ 0 w 607325"/>
              <a:gd name="T1" fmla="*/ 6828 h 1201003"/>
              <a:gd name="T2" fmla="*/ 0 w 607325"/>
              <a:gd name="T3" fmla="*/ 1201738 h 1201003"/>
              <a:gd name="T4" fmla="*/ 608012 w 607325"/>
              <a:gd name="T5" fmla="*/ 279950 h 1201003"/>
              <a:gd name="T6" fmla="*/ 601180 w 607325"/>
              <a:gd name="T7" fmla="*/ 0 h 1201003"/>
              <a:gd name="T8" fmla="*/ 0 w 607325"/>
              <a:gd name="T9" fmla="*/ 6828 h 12010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7325"/>
              <a:gd name="T16" fmla="*/ 0 h 1201003"/>
              <a:gd name="T17" fmla="*/ 607325 w 607325"/>
              <a:gd name="T18" fmla="*/ 1201003 h 12010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7325" h="1201003">
                <a:moveTo>
                  <a:pt x="0" y="6824"/>
                </a:moveTo>
                <a:lnTo>
                  <a:pt x="0" y="1201003"/>
                </a:lnTo>
                <a:lnTo>
                  <a:pt x="607325" y="279779"/>
                </a:lnTo>
                <a:lnTo>
                  <a:pt x="600501" y="0"/>
                </a:lnTo>
                <a:lnTo>
                  <a:pt x="0" y="6824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18" name="BlokTextu 39"/>
          <p:cNvSpPr txBox="1">
            <a:spLocks noChangeArrowheads="1"/>
          </p:cNvSpPr>
          <p:nvPr/>
        </p:nvSpPr>
        <p:spPr bwMode="auto">
          <a:xfrm>
            <a:off x="5527658" y="3355962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x</a:t>
            </a:r>
            <a:r>
              <a:rPr lang="sk-SK" sz="1400" b="1" baseline="-25000" dirty="0"/>
              <a:t>2</a:t>
            </a:r>
            <a:endParaRPr lang="sk-SK" sz="1400" b="1" dirty="0"/>
          </a:p>
        </p:txBody>
      </p:sp>
      <p:sp>
        <p:nvSpPr>
          <p:cNvPr id="19" name="BlokTextu 44"/>
          <p:cNvSpPr txBox="1">
            <a:spLocks noChangeArrowheads="1"/>
          </p:cNvSpPr>
          <p:nvPr/>
        </p:nvSpPr>
        <p:spPr bwMode="auto">
          <a:xfrm>
            <a:off x="5527658" y="3716324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/>
              <a:t>x</a:t>
            </a:r>
            <a:r>
              <a:rPr lang="sk-SK" sz="1400" b="1" baseline="-25000"/>
              <a:t>1</a:t>
            </a:r>
            <a:endParaRPr lang="sk-SK" sz="1400" b="1"/>
          </a:p>
        </p:txBody>
      </p:sp>
      <p:pic>
        <p:nvPicPr>
          <p:cNvPr id="21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BlokTextu 53"/>
          <p:cNvSpPr txBox="1">
            <a:spLocks noChangeArrowheads="1"/>
          </p:cNvSpPr>
          <p:nvPr/>
        </p:nvSpPr>
        <p:spPr bwMode="auto">
          <a:xfrm>
            <a:off x="0" y="764704"/>
            <a:ext cx="383438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15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24" name="Line 123"/>
          <p:cNvSpPr>
            <a:spLocks noChangeAspect="1" noChangeShapeType="1"/>
          </p:cNvSpPr>
          <p:nvPr/>
        </p:nvSpPr>
        <p:spPr bwMode="auto">
          <a:xfrm flipH="1" flipV="1">
            <a:off x="2224070" y="3730053"/>
            <a:ext cx="3624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5" name="Zástupný symbol čísla snímky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17</a:t>
            </a:fld>
            <a:endParaRPr lang="sk-SK" dirty="0"/>
          </a:p>
        </p:txBody>
      </p:sp>
      <p:sp>
        <p:nvSpPr>
          <p:cNvPr id="26" name="BlokTextu 34"/>
          <p:cNvSpPr txBox="1">
            <a:spLocks noChangeArrowheads="1"/>
          </p:cNvSpPr>
          <p:nvPr/>
        </p:nvSpPr>
        <p:spPr bwMode="auto">
          <a:xfrm>
            <a:off x="540000" y="36000"/>
            <a:ext cx="8459787" cy="954107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Zobrazte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sk-SK" sz="1400" dirty="0" smtClean="0">
                <a:solidFill>
                  <a:srgbClr val="FF0000"/>
                </a:solidFill>
              </a:rPr>
              <a:t>lineárnu zvislú perspektívu objektu, ktorý je daný pôdorysom a nárysom.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sk-SK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Dan</a:t>
            </a:r>
            <a:r>
              <a:rPr lang="sk-SK" sz="1400" dirty="0" smtClean="0">
                <a:solidFill>
                  <a:srgbClr val="FF0000"/>
                </a:solidFill>
              </a:rPr>
              <a:t>á je výška horizontu.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Pou</a:t>
            </a:r>
            <a:r>
              <a:rPr lang="sk-SK" sz="1400" dirty="0" smtClean="0">
                <a:solidFill>
                  <a:srgbClr val="FF0000"/>
                </a:solidFill>
              </a:rPr>
              <a:t>žite </a:t>
            </a:r>
            <a:r>
              <a:rPr lang="sk-SK" sz="1400" dirty="0" err="1" smtClean="0">
                <a:solidFill>
                  <a:srgbClr val="FF0000"/>
                </a:solidFill>
              </a:rPr>
              <a:t>stopníkovo-úbežníkovú</a:t>
            </a:r>
            <a:r>
              <a:rPr lang="sk-SK" sz="1400" dirty="0" smtClean="0">
                <a:solidFill>
                  <a:srgbClr val="FF0000"/>
                </a:solidFill>
              </a:rPr>
              <a:t> alebo </a:t>
            </a:r>
            <a:r>
              <a:rPr lang="sk-SK" sz="1400" dirty="0" err="1" smtClean="0">
                <a:solidFill>
                  <a:srgbClr val="FF0000"/>
                </a:solidFill>
              </a:rPr>
              <a:t>priesečnú</a:t>
            </a:r>
            <a:r>
              <a:rPr lang="sk-SK" sz="1400" dirty="0" smtClean="0">
                <a:solidFill>
                  <a:srgbClr val="FF0000"/>
                </a:solidFill>
              </a:rPr>
              <a:t> metódu. </a:t>
            </a:r>
          </a:p>
          <a:p>
            <a:r>
              <a:rPr lang="sk-SK" sz="1400" dirty="0" smtClean="0">
                <a:solidFill>
                  <a:srgbClr val="FF0000"/>
                </a:solidFill>
              </a:rPr>
              <a:t>Priemetňu zvoľte tak, aby bol objekt: </a:t>
            </a:r>
            <a:r>
              <a:rPr lang="sk-SK" sz="1400" b="1" dirty="0" smtClean="0">
                <a:solidFill>
                  <a:srgbClr val="FF0000"/>
                </a:solidFill>
              </a:rPr>
              <a:t>a)</a:t>
            </a:r>
            <a:r>
              <a:rPr lang="sk-SK" sz="1400" dirty="0" smtClean="0">
                <a:solidFill>
                  <a:srgbClr val="FF0000"/>
                </a:solidFill>
              </a:rPr>
              <a:t> v priečelnej polohe,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sk-SK" sz="1400" b="1" dirty="0" smtClean="0">
                <a:solidFill>
                  <a:srgbClr val="FF0000"/>
                </a:solidFill>
              </a:rPr>
              <a:t>			   b)</a:t>
            </a:r>
            <a:r>
              <a:rPr lang="sk-SK" sz="1400" dirty="0" smtClean="0">
                <a:solidFill>
                  <a:srgbClr val="FF0000"/>
                </a:solidFill>
              </a:rPr>
              <a:t> v nepriečelnej polohe.</a:t>
            </a:r>
            <a:endParaRPr lang="sk-SK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7"/>
          <p:cNvSpPr>
            <a:spLocks noChangeShapeType="1"/>
          </p:cNvSpPr>
          <p:nvPr/>
        </p:nvSpPr>
        <p:spPr bwMode="auto">
          <a:xfrm flipH="1" flipV="1">
            <a:off x="2639469" y="1357298"/>
            <a:ext cx="30686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16" name="BlokTextu 43"/>
          <p:cNvSpPr txBox="1">
            <a:spLocks noChangeArrowheads="1"/>
          </p:cNvSpPr>
          <p:nvPr/>
        </p:nvSpPr>
        <p:spPr bwMode="auto">
          <a:xfrm>
            <a:off x="5496989" y="1357298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h</a:t>
            </a:r>
            <a:r>
              <a:rPr lang="sk-SK" sz="1400" b="1" baseline="-25000" dirty="0"/>
              <a:t>2</a:t>
            </a:r>
            <a:endParaRPr lang="sk-SK" sz="1400" b="1" dirty="0"/>
          </a:p>
        </p:txBody>
      </p:sp>
      <p:pic>
        <p:nvPicPr>
          <p:cNvPr id="21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BlokTextu 53"/>
          <p:cNvSpPr txBox="1">
            <a:spLocks noChangeArrowheads="1"/>
          </p:cNvSpPr>
          <p:nvPr/>
        </p:nvSpPr>
        <p:spPr bwMode="auto">
          <a:xfrm>
            <a:off x="0" y="764704"/>
            <a:ext cx="383438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16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3" name="Line 131"/>
          <p:cNvSpPr>
            <a:spLocks noChangeAspect="1" noChangeShapeType="1"/>
          </p:cNvSpPr>
          <p:nvPr/>
        </p:nvSpPr>
        <p:spPr bwMode="auto">
          <a:xfrm flipV="1">
            <a:off x="2901959" y="4195762"/>
            <a:ext cx="0" cy="176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4" name="Line 134"/>
          <p:cNvSpPr>
            <a:spLocks noChangeAspect="1" noChangeShapeType="1"/>
          </p:cNvSpPr>
          <p:nvPr/>
        </p:nvSpPr>
        <p:spPr bwMode="auto">
          <a:xfrm flipV="1">
            <a:off x="5067309" y="4194652"/>
            <a:ext cx="0" cy="176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5" name="Line 122"/>
          <p:cNvSpPr>
            <a:spLocks noChangeAspect="1" noChangeShapeType="1"/>
          </p:cNvSpPr>
          <p:nvPr/>
        </p:nvSpPr>
        <p:spPr bwMode="auto">
          <a:xfrm flipV="1">
            <a:off x="5929322" y="4168774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6" name="Line 123"/>
          <p:cNvSpPr>
            <a:spLocks noChangeAspect="1" noChangeShapeType="1"/>
          </p:cNvSpPr>
          <p:nvPr/>
        </p:nvSpPr>
        <p:spPr bwMode="auto">
          <a:xfrm flipV="1">
            <a:off x="2305059" y="3879377"/>
            <a:ext cx="3624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8" name="Line 132"/>
          <p:cNvSpPr>
            <a:spLocks noChangeAspect="1" noChangeShapeType="1"/>
          </p:cNvSpPr>
          <p:nvPr/>
        </p:nvSpPr>
        <p:spPr bwMode="auto">
          <a:xfrm flipV="1">
            <a:off x="2916247" y="4187824"/>
            <a:ext cx="2151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9" name="Rectangle 135"/>
          <p:cNvSpPr>
            <a:spLocks noChangeAspect="1" noChangeArrowheads="1"/>
          </p:cNvSpPr>
          <p:nvPr/>
        </p:nvSpPr>
        <p:spPr bwMode="auto">
          <a:xfrm>
            <a:off x="3225809" y="4475162"/>
            <a:ext cx="612775" cy="1216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10" name="Rectangle 136"/>
          <p:cNvSpPr>
            <a:spLocks noChangeAspect="1" noChangeArrowheads="1"/>
          </p:cNvSpPr>
          <p:nvPr/>
        </p:nvSpPr>
        <p:spPr bwMode="auto">
          <a:xfrm rot="5400000">
            <a:off x="3680629" y="2488406"/>
            <a:ext cx="617537" cy="2159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11" name="Line 137"/>
          <p:cNvSpPr>
            <a:spLocks noChangeAspect="1" noChangeShapeType="1"/>
          </p:cNvSpPr>
          <p:nvPr/>
        </p:nvSpPr>
        <p:spPr bwMode="auto">
          <a:xfrm>
            <a:off x="3225809" y="3273424"/>
            <a:ext cx="0" cy="612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" name="Line 138"/>
          <p:cNvSpPr>
            <a:spLocks noChangeAspect="1" noChangeShapeType="1"/>
          </p:cNvSpPr>
          <p:nvPr/>
        </p:nvSpPr>
        <p:spPr bwMode="auto">
          <a:xfrm>
            <a:off x="3825884" y="3253430"/>
            <a:ext cx="0" cy="612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" name="Rectangle 140"/>
          <p:cNvSpPr>
            <a:spLocks noChangeAspect="1" noChangeArrowheads="1"/>
          </p:cNvSpPr>
          <p:nvPr/>
        </p:nvSpPr>
        <p:spPr bwMode="auto">
          <a:xfrm>
            <a:off x="4144972" y="2027237"/>
            <a:ext cx="612775" cy="1235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15" name="Line 132"/>
          <p:cNvSpPr>
            <a:spLocks noChangeAspect="1" noChangeShapeType="1"/>
          </p:cNvSpPr>
          <p:nvPr/>
        </p:nvSpPr>
        <p:spPr bwMode="auto">
          <a:xfrm flipV="1">
            <a:off x="2914659" y="5961062"/>
            <a:ext cx="2151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17" name="Voľná forma 44"/>
          <p:cNvSpPr>
            <a:spLocks/>
          </p:cNvSpPr>
          <p:nvPr/>
        </p:nvSpPr>
        <p:spPr bwMode="auto">
          <a:xfrm flipH="1">
            <a:off x="4154497" y="4475019"/>
            <a:ext cx="608012" cy="1203467"/>
          </a:xfrm>
          <a:custGeom>
            <a:avLst/>
            <a:gdLst>
              <a:gd name="T0" fmla="*/ 0 w 607325"/>
              <a:gd name="T1" fmla="*/ 6828 h 1201003"/>
              <a:gd name="T2" fmla="*/ 0 w 607325"/>
              <a:gd name="T3" fmla="*/ 1201738 h 1201003"/>
              <a:gd name="T4" fmla="*/ 608012 w 607325"/>
              <a:gd name="T5" fmla="*/ 279950 h 1201003"/>
              <a:gd name="T6" fmla="*/ 601180 w 607325"/>
              <a:gd name="T7" fmla="*/ 0 h 1201003"/>
              <a:gd name="T8" fmla="*/ 0 w 607325"/>
              <a:gd name="T9" fmla="*/ 6828 h 12010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7325"/>
              <a:gd name="T16" fmla="*/ 0 h 1201003"/>
              <a:gd name="T17" fmla="*/ 607325 w 607325"/>
              <a:gd name="T18" fmla="*/ 1201003 h 1201003"/>
              <a:gd name="connsiteX0" fmla="*/ 1709 w 607325"/>
              <a:gd name="connsiteY0" fmla="*/ 0 h 1202731"/>
              <a:gd name="connsiteX1" fmla="*/ 0 w 607325"/>
              <a:gd name="connsiteY1" fmla="*/ 1202731 h 1202731"/>
              <a:gd name="connsiteX2" fmla="*/ 607325 w 607325"/>
              <a:gd name="connsiteY2" fmla="*/ 281507 h 1202731"/>
              <a:gd name="connsiteX3" fmla="*/ 600501 w 607325"/>
              <a:gd name="connsiteY3" fmla="*/ 1728 h 1202731"/>
              <a:gd name="connsiteX4" fmla="*/ 1709 w 607325"/>
              <a:gd name="connsiteY4" fmla="*/ 0 h 120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325" h="1202731">
                <a:moveTo>
                  <a:pt x="1709" y="0"/>
                </a:moveTo>
                <a:cubicBezTo>
                  <a:pt x="1139" y="400910"/>
                  <a:pt x="570" y="801821"/>
                  <a:pt x="0" y="1202731"/>
                </a:cubicBezTo>
                <a:lnTo>
                  <a:pt x="607325" y="281507"/>
                </a:lnTo>
                <a:lnTo>
                  <a:pt x="600501" y="1728"/>
                </a:lnTo>
                <a:lnTo>
                  <a:pt x="1709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18" name="BlokTextu 39"/>
          <p:cNvSpPr txBox="1">
            <a:spLocks noChangeArrowheads="1"/>
          </p:cNvSpPr>
          <p:nvPr/>
        </p:nvSpPr>
        <p:spPr bwMode="auto">
          <a:xfrm flipH="1">
            <a:off x="2121956" y="3811587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x</a:t>
            </a:r>
            <a:r>
              <a:rPr lang="sk-SK" sz="1400" b="1" baseline="-25000" dirty="0"/>
              <a:t>2</a:t>
            </a:r>
            <a:endParaRPr lang="sk-SK" sz="1400" b="1" dirty="0"/>
          </a:p>
        </p:txBody>
      </p:sp>
      <p:sp>
        <p:nvSpPr>
          <p:cNvPr id="19" name="BlokTextu 44"/>
          <p:cNvSpPr txBox="1">
            <a:spLocks noChangeArrowheads="1"/>
          </p:cNvSpPr>
          <p:nvPr/>
        </p:nvSpPr>
        <p:spPr bwMode="auto">
          <a:xfrm flipH="1">
            <a:off x="2121956" y="4171949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/>
              <a:t>x</a:t>
            </a:r>
            <a:r>
              <a:rPr lang="sk-SK" sz="1400" b="1" baseline="-25000"/>
              <a:t>1</a:t>
            </a:r>
            <a:endParaRPr lang="sk-SK" sz="1400" b="1"/>
          </a:p>
        </p:txBody>
      </p:sp>
      <p:sp>
        <p:nvSpPr>
          <p:cNvPr id="24" name="Line 123"/>
          <p:cNvSpPr>
            <a:spLocks noChangeAspect="1" noChangeShapeType="1"/>
          </p:cNvSpPr>
          <p:nvPr/>
        </p:nvSpPr>
        <p:spPr bwMode="auto">
          <a:xfrm flipV="1">
            <a:off x="2152659" y="4194731"/>
            <a:ext cx="3624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5" name="Zástupný symbol čísla snímky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18</a:t>
            </a:fld>
            <a:endParaRPr lang="sk-SK" dirty="0"/>
          </a:p>
        </p:txBody>
      </p:sp>
      <p:sp>
        <p:nvSpPr>
          <p:cNvPr id="26" name="BlokTextu 34"/>
          <p:cNvSpPr txBox="1">
            <a:spLocks noChangeArrowheads="1"/>
          </p:cNvSpPr>
          <p:nvPr/>
        </p:nvSpPr>
        <p:spPr bwMode="auto">
          <a:xfrm>
            <a:off x="540000" y="36000"/>
            <a:ext cx="8459787" cy="954107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Zobrazte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sk-SK" sz="1400" dirty="0" smtClean="0">
                <a:solidFill>
                  <a:srgbClr val="FF0000"/>
                </a:solidFill>
              </a:rPr>
              <a:t>lineárnu zvislú perspektívu objektu, ktorý je daný pôdorysom a nárysom.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sk-SK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Dan</a:t>
            </a:r>
            <a:r>
              <a:rPr lang="sk-SK" sz="1400" dirty="0" smtClean="0">
                <a:solidFill>
                  <a:srgbClr val="FF0000"/>
                </a:solidFill>
              </a:rPr>
              <a:t>á je výška horizontu.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Pou</a:t>
            </a:r>
            <a:r>
              <a:rPr lang="sk-SK" sz="1400" dirty="0" smtClean="0">
                <a:solidFill>
                  <a:srgbClr val="FF0000"/>
                </a:solidFill>
              </a:rPr>
              <a:t>žite </a:t>
            </a:r>
            <a:r>
              <a:rPr lang="sk-SK" sz="1400" dirty="0" err="1" smtClean="0">
                <a:solidFill>
                  <a:srgbClr val="FF0000"/>
                </a:solidFill>
              </a:rPr>
              <a:t>stopníkovo-úbežníkovú</a:t>
            </a:r>
            <a:r>
              <a:rPr lang="sk-SK" sz="1400" dirty="0" smtClean="0">
                <a:solidFill>
                  <a:srgbClr val="FF0000"/>
                </a:solidFill>
              </a:rPr>
              <a:t> alebo </a:t>
            </a:r>
            <a:r>
              <a:rPr lang="sk-SK" sz="1400" dirty="0" err="1" smtClean="0">
                <a:solidFill>
                  <a:srgbClr val="FF0000"/>
                </a:solidFill>
              </a:rPr>
              <a:t>priesečnú</a:t>
            </a:r>
            <a:r>
              <a:rPr lang="sk-SK" sz="1400" dirty="0" smtClean="0">
                <a:solidFill>
                  <a:srgbClr val="FF0000"/>
                </a:solidFill>
              </a:rPr>
              <a:t> metódu. </a:t>
            </a:r>
          </a:p>
          <a:p>
            <a:r>
              <a:rPr lang="sk-SK" sz="1400" dirty="0" smtClean="0">
                <a:solidFill>
                  <a:srgbClr val="FF0000"/>
                </a:solidFill>
              </a:rPr>
              <a:t>Priemetňu zvoľte tak, aby bol objekt: </a:t>
            </a:r>
            <a:r>
              <a:rPr lang="sk-SK" sz="1400" b="1" dirty="0" smtClean="0">
                <a:solidFill>
                  <a:srgbClr val="FF0000"/>
                </a:solidFill>
              </a:rPr>
              <a:t>a)</a:t>
            </a:r>
            <a:r>
              <a:rPr lang="sk-SK" sz="1400" dirty="0" smtClean="0">
                <a:solidFill>
                  <a:srgbClr val="FF0000"/>
                </a:solidFill>
              </a:rPr>
              <a:t> v priečelnej polohe,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sk-SK" sz="1400" b="1" dirty="0" smtClean="0">
                <a:solidFill>
                  <a:srgbClr val="FF0000"/>
                </a:solidFill>
              </a:rPr>
              <a:t>			   b)</a:t>
            </a:r>
            <a:r>
              <a:rPr lang="sk-SK" sz="1400" dirty="0" smtClean="0">
                <a:solidFill>
                  <a:srgbClr val="FF0000"/>
                </a:solidFill>
              </a:rPr>
              <a:t> v nepriečelnej polohe.</a:t>
            </a:r>
            <a:endParaRPr lang="sk-SK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31"/>
          <p:cNvSpPr>
            <a:spLocks noChangeAspect="1" noChangeShapeType="1"/>
          </p:cNvSpPr>
          <p:nvPr/>
        </p:nvSpPr>
        <p:spPr bwMode="auto">
          <a:xfrm flipH="1" flipV="1">
            <a:off x="4863567" y="3790885"/>
            <a:ext cx="0" cy="176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4" name="Line 134"/>
          <p:cNvSpPr>
            <a:spLocks noChangeAspect="1" noChangeShapeType="1"/>
          </p:cNvSpPr>
          <p:nvPr/>
        </p:nvSpPr>
        <p:spPr bwMode="auto">
          <a:xfrm flipH="1" flipV="1">
            <a:off x="2698217" y="3794138"/>
            <a:ext cx="0" cy="177956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5" name="Line 122"/>
          <p:cNvSpPr>
            <a:spLocks noChangeShapeType="1"/>
          </p:cNvSpPr>
          <p:nvPr/>
        </p:nvSpPr>
        <p:spPr bwMode="auto">
          <a:xfrm flipH="1" flipV="1">
            <a:off x="1836204" y="3784587"/>
            <a:ext cx="3624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35"/>
          <p:cNvSpPr>
            <a:spLocks noChangeAspect="1" noChangeArrowheads="1"/>
          </p:cNvSpPr>
          <p:nvPr/>
        </p:nvSpPr>
        <p:spPr bwMode="auto">
          <a:xfrm flipH="1">
            <a:off x="3926942" y="4090975"/>
            <a:ext cx="612775" cy="1216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7" name="Rectangle 136"/>
          <p:cNvSpPr>
            <a:spLocks noChangeAspect="1" noChangeArrowheads="1"/>
          </p:cNvSpPr>
          <p:nvPr/>
        </p:nvSpPr>
        <p:spPr bwMode="auto">
          <a:xfrm rot="16200000" flipH="1">
            <a:off x="3467360" y="2104219"/>
            <a:ext cx="617537" cy="2159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" name="Line 137"/>
          <p:cNvSpPr>
            <a:spLocks noChangeAspect="1" noChangeShapeType="1"/>
          </p:cNvSpPr>
          <p:nvPr/>
        </p:nvSpPr>
        <p:spPr bwMode="auto">
          <a:xfrm flipH="1">
            <a:off x="4539717" y="2889237"/>
            <a:ext cx="0" cy="360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Line 138"/>
          <p:cNvSpPr>
            <a:spLocks noChangeAspect="1" noChangeShapeType="1"/>
          </p:cNvSpPr>
          <p:nvPr/>
        </p:nvSpPr>
        <p:spPr bwMode="auto">
          <a:xfrm flipH="1">
            <a:off x="3939642" y="2889237"/>
            <a:ext cx="0" cy="360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" name="Freeform 139"/>
          <p:cNvSpPr>
            <a:spLocks noChangeAspect="1"/>
          </p:cNvSpPr>
          <p:nvPr/>
        </p:nvSpPr>
        <p:spPr bwMode="auto">
          <a:xfrm flipH="1">
            <a:off x="3004604" y="4090975"/>
            <a:ext cx="614363" cy="923925"/>
          </a:xfrm>
          <a:custGeom>
            <a:avLst/>
            <a:gdLst>
              <a:gd name="T0" fmla="*/ 0 w 454"/>
              <a:gd name="T1" fmla="*/ 0 h 681"/>
              <a:gd name="T2" fmla="*/ 614363 w 454"/>
              <a:gd name="T3" fmla="*/ 0 h 681"/>
              <a:gd name="T4" fmla="*/ 614363 w 454"/>
              <a:gd name="T5" fmla="*/ 923925 h 681"/>
              <a:gd name="T6" fmla="*/ 307182 w 454"/>
              <a:gd name="T7" fmla="*/ 923925 h 681"/>
              <a:gd name="T8" fmla="*/ 307182 w 454"/>
              <a:gd name="T9" fmla="*/ 307975 h 681"/>
              <a:gd name="T10" fmla="*/ 0 w 454"/>
              <a:gd name="T11" fmla="*/ 307975 h 681"/>
              <a:gd name="T12" fmla="*/ 0 w 454"/>
              <a:gd name="T13" fmla="*/ 0 h 6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4"/>
              <a:gd name="T22" fmla="*/ 0 h 681"/>
              <a:gd name="T23" fmla="*/ 454 w 454"/>
              <a:gd name="T24" fmla="*/ 681 h 6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4" h="681">
                <a:moveTo>
                  <a:pt x="0" y="0"/>
                </a:moveTo>
                <a:lnTo>
                  <a:pt x="454" y="0"/>
                </a:lnTo>
                <a:lnTo>
                  <a:pt x="454" y="681"/>
                </a:lnTo>
                <a:lnTo>
                  <a:pt x="227" y="681"/>
                </a:lnTo>
                <a:lnTo>
                  <a:pt x="227" y="227"/>
                </a:lnTo>
                <a:lnTo>
                  <a:pt x="0" y="227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11" name="Rectangle 140"/>
          <p:cNvSpPr>
            <a:spLocks noChangeAspect="1" noChangeArrowheads="1"/>
          </p:cNvSpPr>
          <p:nvPr/>
        </p:nvSpPr>
        <p:spPr bwMode="auto">
          <a:xfrm flipH="1">
            <a:off x="3007779" y="1638912"/>
            <a:ext cx="612775" cy="1235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12" name="Line 141"/>
          <p:cNvSpPr>
            <a:spLocks noChangeShapeType="1"/>
          </p:cNvSpPr>
          <p:nvPr/>
        </p:nvSpPr>
        <p:spPr bwMode="auto">
          <a:xfrm>
            <a:off x="3312579" y="1647641"/>
            <a:ext cx="0" cy="12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cxnSp>
        <p:nvCxnSpPr>
          <p:cNvPr id="13" name="Rovná spojnica 40"/>
          <p:cNvCxnSpPr>
            <a:cxnSpLocks noChangeShapeType="1"/>
          </p:cNvCxnSpPr>
          <p:nvPr/>
        </p:nvCxnSpPr>
        <p:spPr bwMode="auto">
          <a:xfrm flipV="1">
            <a:off x="3939642" y="3262572"/>
            <a:ext cx="60007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4" name="Line 132"/>
          <p:cNvSpPr>
            <a:spLocks noChangeAspect="1" noChangeShapeType="1"/>
          </p:cNvSpPr>
          <p:nvPr/>
        </p:nvSpPr>
        <p:spPr bwMode="auto">
          <a:xfrm flipH="1" flipV="1">
            <a:off x="2703942" y="5560323"/>
            <a:ext cx="2151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5" name="BlokTextu 14"/>
          <p:cNvSpPr txBox="1">
            <a:spLocks noChangeArrowheads="1"/>
          </p:cNvSpPr>
          <p:nvPr/>
        </p:nvSpPr>
        <p:spPr bwMode="auto">
          <a:xfrm>
            <a:off x="5292192" y="3427400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x</a:t>
            </a:r>
            <a:r>
              <a:rPr lang="sk-SK" sz="1400" b="1" baseline="-25000" dirty="0"/>
              <a:t>2</a:t>
            </a:r>
            <a:endParaRPr lang="sk-SK" sz="1400" b="1" dirty="0"/>
          </a:p>
        </p:txBody>
      </p:sp>
      <p:sp>
        <p:nvSpPr>
          <p:cNvPr id="16" name="BlokTextu 44"/>
          <p:cNvSpPr txBox="1">
            <a:spLocks noChangeArrowheads="1"/>
          </p:cNvSpPr>
          <p:nvPr/>
        </p:nvSpPr>
        <p:spPr bwMode="auto">
          <a:xfrm>
            <a:off x="5292192" y="3787762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/>
              <a:t>x</a:t>
            </a:r>
            <a:r>
              <a:rPr lang="sk-SK" sz="1400" b="1" baseline="-25000"/>
              <a:t>1</a:t>
            </a:r>
            <a:endParaRPr lang="sk-SK" sz="1400" b="1"/>
          </a:p>
        </p:txBody>
      </p:sp>
      <p:sp>
        <p:nvSpPr>
          <p:cNvPr id="18" name="Line 123"/>
          <p:cNvSpPr>
            <a:spLocks noChangeAspect="1" noChangeShapeType="1"/>
          </p:cNvSpPr>
          <p:nvPr/>
        </p:nvSpPr>
        <p:spPr bwMode="auto">
          <a:xfrm flipH="1" flipV="1">
            <a:off x="1866321" y="3492488"/>
            <a:ext cx="3624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BlokTextu 53"/>
          <p:cNvSpPr txBox="1">
            <a:spLocks noChangeArrowheads="1"/>
          </p:cNvSpPr>
          <p:nvPr/>
        </p:nvSpPr>
        <p:spPr bwMode="auto">
          <a:xfrm>
            <a:off x="0" y="764704"/>
            <a:ext cx="383438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17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22" name="Line 127"/>
          <p:cNvSpPr>
            <a:spLocks noChangeShapeType="1"/>
          </p:cNvSpPr>
          <p:nvPr/>
        </p:nvSpPr>
        <p:spPr bwMode="auto">
          <a:xfrm flipH="1" flipV="1">
            <a:off x="2496593" y="1357298"/>
            <a:ext cx="30686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BlokTextu 43"/>
          <p:cNvSpPr txBox="1">
            <a:spLocks noChangeArrowheads="1"/>
          </p:cNvSpPr>
          <p:nvPr/>
        </p:nvSpPr>
        <p:spPr bwMode="auto">
          <a:xfrm>
            <a:off x="5211237" y="1357298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ástupný symbol čísla snímky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19</a:t>
            </a:fld>
            <a:endParaRPr lang="sk-SK" dirty="0"/>
          </a:p>
        </p:txBody>
      </p:sp>
      <p:sp>
        <p:nvSpPr>
          <p:cNvPr id="25" name="Line 132"/>
          <p:cNvSpPr>
            <a:spLocks noChangeAspect="1" noChangeShapeType="1"/>
          </p:cNvSpPr>
          <p:nvPr/>
        </p:nvSpPr>
        <p:spPr bwMode="auto">
          <a:xfrm flipH="1" flipV="1">
            <a:off x="2698217" y="3784587"/>
            <a:ext cx="2151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6" name="BlokTextu 34"/>
          <p:cNvSpPr txBox="1">
            <a:spLocks noChangeArrowheads="1"/>
          </p:cNvSpPr>
          <p:nvPr/>
        </p:nvSpPr>
        <p:spPr bwMode="auto">
          <a:xfrm>
            <a:off x="540000" y="36000"/>
            <a:ext cx="8459787" cy="954107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Zobrazte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sk-SK" sz="1400" dirty="0" smtClean="0">
                <a:solidFill>
                  <a:srgbClr val="FF0000"/>
                </a:solidFill>
              </a:rPr>
              <a:t>lineárnu zvislú perspektívu objektu, ktorý je daný pôdorysom a nárysom.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sk-SK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Dan</a:t>
            </a:r>
            <a:r>
              <a:rPr lang="sk-SK" sz="1400" dirty="0" smtClean="0">
                <a:solidFill>
                  <a:srgbClr val="FF0000"/>
                </a:solidFill>
              </a:rPr>
              <a:t>á je výška horizontu.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Pou</a:t>
            </a:r>
            <a:r>
              <a:rPr lang="sk-SK" sz="1400" dirty="0" smtClean="0">
                <a:solidFill>
                  <a:srgbClr val="FF0000"/>
                </a:solidFill>
              </a:rPr>
              <a:t>žite </a:t>
            </a:r>
            <a:r>
              <a:rPr lang="sk-SK" sz="1400" dirty="0" err="1" smtClean="0">
                <a:solidFill>
                  <a:srgbClr val="FF0000"/>
                </a:solidFill>
              </a:rPr>
              <a:t>stopníkovo-úbežníkovú</a:t>
            </a:r>
            <a:r>
              <a:rPr lang="sk-SK" sz="1400" dirty="0" smtClean="0">
                <a:solidFill>
                  <a:srgbClr val="FF0000"/>
                </a:solidFill>
              </a:rPr>
              <a:t> alebo </a:t>
            </a:r>
            <a:r>
              <a:rPr lang="sk-SK" sz="1400" dirty="0" err="1" smtClean="0">
                <a:solidFill>
                  <a:srgbClr val="FF0000"/>
                </a:solidFill>
              </a:rPr>
              <a:t>priesečnú</a:t>
            </a:r>
            <a:r>
              <a:rPr lang="sk-SK" sz="1400" dirty="0" smtClean="0">
                <a:solidFill>
                  <a:srgbClr val="FF0000"/>
                </a:solidFill>
              </a:rPr>
              <a:t> metódu. </a:t>
            </a:r>
          </a:p>
          <a:p>
            <a:r>
              <a:rPr lang="sk-SK" sz="1400" dirty="0" smtClean="0">
                <a:solidFill>
                  <a:srgbClr val="FF0000"/>
                </a:solidFill>
              </a:rPr>
              <a:t>Priemetňu zvoľte tak, aby bol objekt: </a:t>
            </a:r>
            <a:r>
              <a:rPr lang="sk-SK" sz="1400" b="1" dirty="0" smtClean="0">
                <a:solidFill>
                  <a:srgbClr val="FF0000"/>
                </a:solidFill>
              </a:rPr>
              <a:t>a)</a:t>
            </a:r>
            <a:r>
              <a:rPr lang="sk-SK" sz="1400" dirty="0" smtClean="0">
                <a:solidFill>
                  <a:srgbClr val="FF0000"/>
                </a:solidFill>
              </a:rPr>
              <a:t> v priečelnej polohe,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sk-SK" sz="1400" b="1" dirty="0" smtClean="0">
                <a:solidFill>
                  <a:srgbClr val="FF0000"/>
                </a:solidFill>
              </a:rPr>
              <a:t>			   b)</a:t>
            </a:r>
            <a:r>
              <a:rPr lang="sk-SK" sz="1400" dirty="0" smtClean="0">
                <a:solidFill>
                  <a:srgbClr val="FF0000"/>
                </a:solidFill>
              </a:rPr>
              <a:t> v nepriečelnej polohe.</a:t>
            </a:r>
            <a:endParaRPr lang="sk-SK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360000" y="360000"/>
            <a:ext cx="8068234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Otázky na zopakovanie</a:t>
            </a:r>
          </a:p>
          <a:p>
            <a:endParaRPr lang="sk-SK" sz="1400" b="1" dirty="0" smtClean="0"/>
          </a:p>
          <a:p>
            <a:pPr marL="342900" indent="-342900">
              <a:buAutoNum type="arabicParenR"/>
            </a:pPr>
            <a:r>
              <a:rPr lang="sk-SK" sz="1400" dirty="0" smtClean="0"/>
              <a:t>Čím je určené stredové premietanie?</a:t>
            </a:r>
          </a:p>
          <a:p>
            <a:pPr marL="342900" indent="-342900">
              <a:buAutoNum type="arabicParenR"/>
            </a:pPr>
            <a:r>
              <a:rPr lang="sk-SK" sz="1400" dirty="0" smtClean="0"/>
              <a:t>Napíšte definíciu stredového premietania.</a:t>
            </a:r>
          </a:p>
          <a:p>
            <a:pPr marL="342900" indent="-342900">
              <a:buAutoNum type="arabicParenR"/>
            </a:pPr>
            <a:r>
              <a:rPr lang="sk-SK" sz="1400" dirty="0" smtClean="0"/>
              <a:t>Napíšte definíciu lineárnej perspektívy.</a:t>
            </a:r>
          </a:p>
          <a:p>
            <a:pPr marL="342900" indent="-342900">
              <a:buAutoNum type="arabicParenR"/>
            </a:pPr>
            <a:r>
              <a:rPr lang="sk-SK" sz="1400" dirty="0" smtClean="0"/>
              <a:t>Čím sa líši šikmá a zvislá perspektíva?</a:t>
            </a:r>
          </a:p>
          <a:p>
            <a:pPr marL="342900" indent="-342900">
              <a:buAutoNum type="arabicParenR"/>
            </a:pPr>
            <a:r>
              <a:rPr lang="sk-SK" sz="1400" dirty="0" smtClean="0"/>
              <a:t>Čím sa líši šikmá vtáčia a žabia perspektíva?</a:t>
            </a:r>
          </a:p>
          <a:p>
            <a:pPr marL="342900" indent="-342900">
              <a:buAutoNum type="arabicParenR"/>
            </a:pPr>
            <a:r>
              <a:rPr lang="sk-SK" sz="1400" dirty="0" smtClean="0"/>
              <a:t>Čo je stredovým priemetom bodu?</a:t>
            </a:r>
          </a:p>
          <a:p>
            <a:pPr marL="342900" indent="-342900">
              <a:buAutoNum type="arabicParenR"/>
            </a:pPr>
            <a:r>
              <a:rPr lang="sk-SK" sz="1400" dirty="0" smtClean="0"/>
              <a:t>Čo je stredovým priemetom priamky, ktorá neprechádza stredom premietania?</a:t>
            </a:r>
          </a:p>
          <a:p>
            <a:pPr marL="342900" indent="-342900">
              <a:buAutoNum type="arabicParenR"/>
            </a:pPr>
            <a:r>
              <a:rPr lang="sk-SK" sz="1400" dirty="0" smtClean="0"/>
              <a:t>Čo je stredovým priemetom priamky, ktorá prechádza stredom premietania?</a:t>
            </a:r>
          </a:p>
          <a:p>
            <a:pPr marL="342900" indent="-342900">
              <a:buAutoNum type="arabicParenR"/>
            </a:pPr>
            <a:r>
              <a:rPr lang="sk-SK" sz="1400" dirty="0" smtClean="0"/>
              <a:t>Čo je stredovým priemetom roviny, ktorá neprechádza stredom premietania?</a:t>
            </a:r>
          </a:p>
          <a:p>
            <a:pPr marL="342900" indent="-342900">
              <a:buAutoNum type="arabicParenR"/>
            </a:pPr>
            <a:r>
              <a:rPr lang="sk-SK" sz="1400" dirty="0" smtClean="0"/>
              <a:t>Čo je stredovým priemetom roviny, ktorá prechádza stredom premietania?</a:t>
            </a:r>
          </a:p>
          <a:p>
            <a:pPr marL="342900" indent="-342900">
              <a:buFontTx/>
              <a:buAutoNum type="arabicParenR"/>
            </a:pPr>
            <a:r>
              <a:rPr lang="sk-SK" sz="1400" dirty="0" smtClean="0"/>
              <a:t>Čo </a:t>
            </a:r>
            <a:r>
              <a:rPr lang="sk-SK" sz="1400" dirty="0" smtClean="0"/>
              <a:t>je stredovým priemetom rovnobežných priamok, ktoré neprechádzajú stredom premietania?</a:t>
            </a:r>
          </a:p>
          <a:p>
            <a:pPr marL="342900" indent="-342900">
              <a:buFontTx/>
              <a:buAutoNum type="arabicParenR"/>
            </a:pPr>
            <a:r>
              <a:rPr lang="sk-SK" sz="1400" dirty="0" smtClean="0"/>
              <a:t>Čo platí pre stopy a </a:t>
            </a:r>
            <a:r>
              <a:rPr lang="sk-SK" sz="1400" dirty="0" err="1" smtClean="0"/>
              <a:t>úbežnice</a:t>
            </a:r>
            <a:r>
              <a:rPr lang="sk-SK" sz="1400" dirty="0" smtClean="0"/>
              <a:t> rovnobežných rovín?</a:t>
            </a:r>
            <a:endParaRPr lang="en-US" sz="1400" dirty="0" smtClean="0"/>
          </a:p>
          <a:p>
            <a:pPr marL="342900" indent="-342900">
              <a:buFontTx/>
              <a:buAutoNum type="arabicParenR"/>
            </a:pPr>
            <a:r>
              <a:rPr lang="sk-SK" sz="1400" dirty="0" smtClean="0"/>
              <a:t>Čo platí pre </a:t>
            </a:r>
            <a:r>
              <a:rPr lang="sk-SK" sz="1400" dirty="0" err="1" smtClean="0"/>
              <a:t>stopník</a:t>
            </a:r>
            <a:r>
              <a:rPr lang="sk-SK" sz="1400" dirty="0" smtClean="0"/>
              <a:t> a </a:t>
            </a:r>
            <a:r>
              <a:rPr lang="sk-SK" sz="1400" dirty="0" err="1" smtClean="0"/>
              <a:t>úbežník</a:t>
            </a:r>
            <a:r>
              <a:rPr lang="sk-SK" sz="1400" dirty="0" smtClean="0"/>
              <a:t> priamky </a:t>
            </a:r>
            <a:r>
              <a:rPr lang="sk-SK" sz="1400" b="1" dirty="0" smtClean="0"/>
              <a:t>a</a:t>
            </a:r>
            <a:r>
              <a:rPr lang="sk-SK" sz="1400" dirty="0" smtClean="0"/>
              <a:t>, ktorá je rovnobežná s rovinou </a:t>
            </a:r>
            <a:r>
              <a:rPr lang="sk-SK" sz="1400" b="1" dirty="0" smtClean="0">
                <a:sym typeface="Symbol"/>
              </a:rPr>
              <a:t></a:t>
            </a:r>
            <a:r>
              <a:rPr lang="sk-SK" sz="1400" dirty="0" smtClean="0">
                <a:sym typeface="Symbol"/>
              </a:rPr>
              <a:t>?</a:t>
            </a:r>
            <a:endParaRPr lang="en-US" sz="1400" dirty="0" smtClean="0">
              <a:sym typeface="Symbol"/>
            </a:endParaRPr>
          </a:p>
          <a:p>
            <a:pPr marL="342900" indent="-342900">
              <a:buFontTx/>
              <a:buAutoNum type="arabicParenR"/>
            </a:pPr>
            <a:r>
              <a:rPr lang="sk-SK" sz="1400" dirty="0" smtClean="0"/>
              <a:t>Napíšte </a:t>
            </a:r>
            <a:r>
              <a:rPr lang="sk-SK" sz="1400" dirty="0" smtClean="0"/>
              <a:t>vlastnosti stredového premietania.</a:t>
            </a:r>
            <a:endParaRPr lang="en-US" sz="1400" dirty="0" smtClean="0"/>
          </a:p>
          <a:p>
            <a:pPr marL="342900" indent="-342900"/>
            <a:endParaRPr lang="en-US" sz="1400" b="1" dirty="0" smtClean="0"/>
          </a:p>
          <a:p>
            <a:pPr marL="342900" indent="-342900"/>
            <a:r>
              <a:rPr lang="sk-SK" sz="1400" b="1" dirty="0" smtClean="0"/>
              <a:t>Vysvetlite </a:t>
            </a:r>
            <a:r>
              <a:rPr lang="sk-SK" sz="1400" b="1" dirty="0" smtClean="0"/>
              <a:t>nasledujúce pojmy:</a:t>
            </a:r>
          </a:p>
          <a:p>
            <a:pPr marL="342900" indent="-342900"/>
            <a:endParaRPr lang="sk-SK" sz="1400" b="1" dirty="0" smtClean="0"/>
          </a:p>
          <a:p>
            <a:pPr marL="342900" indent="-342900">
              <a:buAutoNum type="arabicParenR"/>
            </a:pPr>
            <a:r>
              <a:rPr lang="sk-SK" sz="1400" dirty="0" smtClean="0"/>
              <a:t>Hlavný bod, dištancia a dištančná kružnica</a:t>
            </a:r>
          </a:p>
          <a:p>
            <a:pPr marL="342900" indent="-342900">
              <a:buAutoNum type="arabicParenR"/>
            </a:pPr>
            <a:r>
              <a:rPr lang="sk-SK" sz="1400" dirty="0" err="1" smtClean="0"/>
              <a:t>Stopník</a:t>
            </a:r>
            <a:r>
              <a:rPr lang="sk-SK" sz="1400" dirty="0" smtClean="0"/>
              <a:t> priamky a stopa roviny</a:t>
            </a:r>
          </a:p>
          <a:p>
            <a:pPr marL="342900" indent="-342900">
              <a:buAutoNum type="arabicParenR"/>
            </a:pPr>
            <a:r>
              <a:rPr lang="sk-SK" sz="1400" dirty="0" smtClean="0"/>
              <a:t>Smerová priamka, smerová rovina</a:t>
            </a:r>
          </a:p>
          <a:p>
            <a:pPr marL="342900" indent="-342900">
              <a:buAutoNum type="arabicParenR"/>
            </a:pPr>
            <a:r>
              <a:rPr lang="sk-SK" sz="1400" dirty="0" err="1" smtClean="0"/>
              <a:t>Úbežník</a:t>
            </a:r>
            <a:r>
              <a:rPr lang="sk-SK" sz="1400" dirty="0" smtClean="0"/>
              <a:t> priamky a </a:t>
            </a:r>
            <a:r>
              <a:rPr lang="sk-SK" sz="1400" dirty="0" err="1" smtClean="0"/>
              <a:t>úbežnica</a:t>
            </a:r>
            <a:r>
              <a:rPr lang="sk-SK" sz="1400" dirty="0" smtClean="0"/>
              <a:t> roviny</a:t>
            </a:r>
          </a:p>
          <a:p>
            <a:pPr marL="342900" indent="-342900">
              <a:buAutoNum type="arabicParenR"/>
            </a:pPr>
            <a:r>
              <a:rPr lang="sk-SK" sz="1400" dirty="0" smtClean="0"/>
              <a:t>Zorná kužeľová plocha</a:t>
            </a:r>
          </a:p>
          <a:p>
            <a:pPr marL="342900" indent="-342900">
              <a:buAutoNum type="arabicParenR"/>
            </a:pPr>
            <a:r>
              <a:rPr lang="sk-SK" sz="1400" dirty="0" smtClean="0"/>
              <a:t>Kružnica správneho zobrazenia</a:t>
            </a:r>
          </a:p>
          <a:p>
            <a:pPr marL="342900" indent="-342900">
              <a:buAutoNum type="arabicParenR"/>
            </a:pPr>
            <a:r>
              <a:rPr lang="sk-SK" sz="1400" dirty="0" err="1" smtClean="0"/>
              <a:t>Základnica</a:t>
            </a:r>
            <a:r>
              <a:rPr lang="sk-SK" sz="1400" dirty="0" smtClean="0"/>
              <a:t> a horizont</a:t>
            </a:r>
            <a:endParaRPr lang="sk-SK" sz="1400" b="1" dirty="0"/>
          </a:p>
        </p:txBody>
      </p:sp>
      <p:pic>
        <p:nvPicPr>
          <p:cNvPr id="4" name="Picture 8" descr="http://www.autoobrana.sk/Linky.files/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2537" y="360000"/>
            <a:ext cx="14763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60000" y="6335933"/>
            <a:ext cx="5239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solidFill>
                  <a:srgbClr val="0000FF"/>
                </a:solidFill>
              </a:rPr>
              <a:t>Poznámka:</a:t>
            </a:r>
            <a:r>
              <a:rPr lang="sk-SK" sz="1200" dirty="0" smtClean="0"/>
              <a:t> Príklady 1 – 12 si môžete vytlačiť na A4 a rysovať do predlohy.</a:t>
            </a:r>
            <a:endParaRPr lang="sk-SK" sz="120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31"/>
          <p:cNvSpPr>
            <a:spLocks noChangeAspect="1" noChangeShapeType="1"/>
          </p:cNvSpPr>
          <p:nvPr/>
        </p:nvSpPr>
        <p:spPr bwMode="auto">
          <a:xfrm flipH="1" flipV="1">
            <a:off x="4935005" y="4338638"/>
            <a:ext cx="0" cy="176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122"/>
          <p:cNvSpPr>
            <a:spLocks noChangeShapeType="1"/>
          </p:cNvSpPr>
          <p:nvPr/>
        </p:nvSpPr>
        <p:spPr bwMode="auto">
          <a:xfrm flipH="1" flipV="1">
            <a:off x="1907642" y="4329756"/>
            <a:ext cx="3624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6" name="Line 123"/>
          <p:cNvSpPr>
            <a:spLocks noChangeAspect="1" noChangeShapeType="1"/>
          </p:cNvSpPr>
          <p:nvPr/>
        </p:nvSpPr>
        <p:spPr bwMode="auto">
          <a:xfrm flipH="1" flipV="1">
            <a:off x="1907642" y="4022253"/>
            <a:ext cx="3624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7" name="Line 132"/>
          <p:cNvSpPr>
            <a:spLocks noChangeAspect="1" noChangeShapeType="1"/>
          </p:cNvSpPr>
          <p:nvPr/>
        </p:nvSpPr>
        <p:spPr bwMode="auto">
          <a:xfrm flipH="1" flipV="1">
            <a:off x="2769655" y="4330700"/>
            <a:ext cx="2151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36"/>
          <p:cNvSpPr>
            <a:spLocks noChangeAspect="1" noChangeArrowheads="1"/>
          </p:cNvSpPr>
          <p:nvPr/>
        </p:nvSpPr>
        <p:spPr bwMode="auto">
          <a:xfrm rot="16200000" flipH="1">
            <a:off x="3538798" y="2631282"/>
            <a:ext cx="617537" cy="2159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40"/>
          <p:cNvSpPr>
            <a:spLocks noChangeAspect="1" noChangeArrowheads="1"/>
          </p:cNvSpPr>
          <p:nvPr/>
        </p:nvSpPr>
        <p:spPr bwMode="auto">
          <a:xfrm flipH="1">
            <a:off x="2987185" y="1781164"/>
            <a:ext cx="612775" cy="16192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132"/>
          <p:cNvSpPr>
            <a:spLocks noChangeAspect="1" noChangeShapeType="1"/>
          </p:cNvSpPr>
          <p:nvPr/>
        </p:nvSpPr>
        <p:spPr bwMode="auto">
          <a:xfrm flipH="1" flipV="1">
            <a:off x="2771242" y="6103938"/>
            <a:ext cx="2151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3812578" y="4680656"/>
            <a:ext cx="886677" cy="88667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BlokTextu 39"/>
          <p:cNvSpPr txBox="1">
            <a:spLocks noChangeArrowheads="1"/>
          </p:cNvSpPr>
          <p:nvPr/>
        </p:nvSpPr>
        <p:spPr bwMode="auto">
          <a:xfrm>
            <a:off x="5363630" y="3954463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x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BlokTextu 44"/>
          <p:cNvSpPr txBox="1">
            <a:spLocks noChangeArrowheads="1"/>
          </p:cNvSpPr>
          <p:nvPr/>
        </p:nvSpPr>
        <p:spPr bwMode="auto">
          <a:xfrm>
            <a:off x="5363630" y="4314825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x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40"/>
          <p:cNvSpPr>
            <a:spLocks noChangeAspect="1" noChangeArrowheads="1"/>
          </p:cNvSpPr>
          <p:nvPr/>
        </p:nvSpPr>
        <p:spPr bwMode="auto">
          <a:xfrm flipH="1">
            <a:off x="2987186" y="4583468"/>
            <a:ext cx="612775" cy="1235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Line 134"/>
          <p:cNvSpPr>
            <a:spLocks noChangeAspect="1" noChangeShapeType="1"/>
          </p:cNvSpPr>
          <p:nvPr/>
        </p:nvSpPr>
        <p:spPr bwMode="auto">
          <a:xfrm flipH="1" flipV="1">
            <a:off x="2769655" y="4337528"/>
            <a:ext cx="0" cy="176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bdĺžnik 20"/>
          <p:cNvSpPr>
            <a:spLocks noChangeAspect="1"/>
          </p:cNvSpPr>
          <p:nvPr/>
        </p:nvSpPr>
        <p:spPr>
          <a:xfrm>
            <a:off x="3812578" y="2922211"/>
            <a:ext cx="885600" cy="4782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BlokTextu 53"/>
          <p:cNvSpPr txBox="1">
            <a:spLocks noChangeArrowheads="1"/>
          </p:cNvSpPr>
          <p:nvPr/>
        </p:nvSpPr>
        <p:spPr bwMode="auto">
          <a:xfrm>
            <a:off x="0" y="764704"/>
            <a:ext cx="383438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18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25" name="Line 127"/>
          <p:cNvSpPr>
            <a:spLocks noChangeShapeType="1"/>
          </p:cNvSpPr>
          <p:nvPr/>
        </p:nvSpPr>
        <p:spPr bwMode="auto">
          <a:xfrm flipH="1" flipV="1">
            <a:off x="2496593" y="1357298"/>
            <a:ext cx="30686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6" name="BlokTextu 43"/>
          <p:cNvSpPr txBox="1">
            <a:spLocks noChangeArrowheads="1"/>
          </p:cNvSpPr>
          <p:nvPr/>
        </p:nvSpPr>
        <p:spPr bwMode="auto">
          <a:xfrm>
            <a:off x="5211237" y="1357298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20</a:t>
            </a:fld>
            <a:endParaRPr lang="sk-SK" dirty="0"/>
          </a:p>
        </p:txBody>
      </p:sp>
      <p:sp>
        <p:nvSpPr>
          <p:cNvPr id="28" name="BlokTextu 34"/>
          <p:cNvSpPr txBox="1">
            <a:spLocks noChangeArrowheads="1"/>
          </p:cNvSpPr>
          <p:nvPr/>
        </p:nvSpPr>
        <p:spPr bwMode="auto">
          <a:xfrm>
            <a:off x="540000" y="36000"/>
            <a:ext cx="8459787" cy="954107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Zobrazte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sk-SK" sz="1400" dirty="0" smtClean="0">
                <a:solidFill>
                  <a:srgbClr val="FF0000"/>
                </a:solidFill>
              </a:rPr>
              <a:t>lineárnu zvislú perspektívu objektu, ktorý je daný pôdorysom a nárysom.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sk-SK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Dan</a:t>
            </a:r>
            <a:r>
              <a:rPr lang="sk-SK" sz="1400" dirty="0" smtClean="0">
                <a:solidFill>
                  <a:srgbClr val="FF0000"/>
                </a:solidFill>
              </a:rPr>
              <a:t>á je výška horizontu.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Pou</a:t>
            </a:r>
            <a:r>
              <a:rPr lang="sk-SK" sz="1400" dirty="0" smtClean="0">
                <a:solidFill>
                  <a:srgbClr val="FF0000"/>
                </a:solidFill>
              </a:rPr>
              <a:t>žite </a:t>
            </a:r>
            <a:r>
              <a:rPr lang="sk-SK" sz="1400" dirty="0" err="1" smtClean="0">
                <a:solidFill>
                  <a:srgbClr val="FF0000"/>
                </a:solidFill>
              </a:rPr>
              <a:t>stopníkovo-úbežníkovú</a:t>
            </a:r>
            <a:r>
              <a:rPr lang="sk-SK" sz="1400" dirty="0" smtClean="0">
                <a:solidFill>
                  <a:srgbClr val="FF0000"/>
                </a:solidFill>
              </a:rPr>
              <a:t> alebo </a:t>
            </a:r>
            <a:r>
              <a:rPr lang="sk-SK" sz="1400" dirty="0" err="1" smtClean="0">
                <a:solidFill>
                  <a:srgbClr val="FF0000"/>
                </a:solidFill>
              </a:rPr>
              <a:t>priesečnú</a:t>
            </a:r>
            <a:r>
              <a:rPr lang="sk-SK" sz="1400" dirty="0" smtClean="0">
                <a:solidFill>
                  <a:srgbClr val="FF0000"/>
                </a:solidFill>
              </a:rPr>
              <a:t> metódu. </a:t>
            </a:r>
          </a:p>
          <a:p>
            <a:r>
              <a:rPr lang="sk-SK" sz="1400" dirty="0" smtClean="0">
                <a:solidFill>
                  <a:srgbClr val="FF0000"/>
                </a:solidFill>
              </a:rPr>
              <a:t>Priemetňu zvoľte tak, aby bol objekt: </a:t>
            </a:r>
            <a:r>
              <a:rPr lang="sk-SK" sz="1400" b="1" dirty="0" smtClean="0">
                <a:solidFill>
                  <a:srgbClr val="FF0000"/>
                </a:solidFill>
              </a:rPr>
              <a:t>a)</a:t>
            </a:r>
            <a:r>
              <a:rPr lang="sk-SK" sz="1400" dirty="0" smtClean="0">
                <a:solidFill>
                  <a:srgbClr val="FF0000"/>
                </a:solidFill>
              </a:rPr>
              <a:t> v priečelnej polohe,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sk-SK" sz="1400" b="1" dirty="0" smtClean="0">
                <a:solidFill>
                  <a:srgbClr val="FF0000"/>
                </a:solidFill>
              </a:rPr>
              <a:t>			   b)</a:t>
            </a:r>
            <a:r>
              <a:rPr lang="sk-SK" sz="1400" dirty="0" smtClean="0">
                <a:solidFill>
                  <a:srgbClr val="FF0000"/>
                </a:solidFill>
              </a:rPr>
              <a:t> v nepriečelnej polohe.</a:t>
            </a:r>
            <a:endParaRPr lang="sk-SK" sz="1400" dirty="0">
              <a:solidFill>
                <a:srgbClr val="FF0000"/>
              </a:solidFill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360000" y="6408000"/>
            <a:ext cx="7524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solidFill>
                  <a:srgbClr val="0000FF"/>
                </a:solidFill>
              </a:rPr>
              <a:t>Poznámka:</a:t>
            </a:r>
            <a:r>
              <a:rPr lang="sk-SK" sz="1200" dirty="0" smtClean="0"/>
              <a:t> Pri zobrazení kružnice opíšte kružnici štvorec, ktorý je v priečelnej polohe vzhľadom k priemetni.</a:t>
            </a:r>
            <a:endParaRPr lang="sk-SK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BlokTextu 53"/>
          <p:cNvSpPr txBox="1">
            <a:spLocks noChangeArrowheads="1"/>
          </p:cNvSpPr>
          <p:nvPr/>
        </p:nvSpPr>
        <p:spPr bwMode="auto">
          <a:xfrm>
            <a:off x="0" y="764704"/>
            <a:ext cx="383438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19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3" name="Line 131"/>
          <p:cNvSpPr>
            <a:spLocks noChangeAspect="1" noChangeShapeType="1"/>
          </p:cNvSpPr>
          <p:nvPr/>
        </p:nvSpPr>
        <p:spPr bwMode="auto">
          <a:xfrm flipV="1">
            <a:off x="2759083" y="3910009"/>
            <a:ext cx="0" cy="176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122"/>
          <p:cNvSpPr>
            <a:spLocks noChangeShapeType="1"/>
          </p:cNvSpPr>
          <p:nvPr/>
        </p:nvSpPr>
        <p:spPr bwMode="auto">
          <a:xfrm flipV="1">
            <a:off x="2162183" y="3901127"/>
            <a:ext cx="3624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123"/>
          <p:cNvSpPr>
            <a:spLocks noChangeAspect="1" noChangeShapeType="1"/>
          </p:cNvSpPr>
          <p:nvPr/>
        </p:nvSpPr>
        <p:spPr bwMode="auto">
          <a:xfrm flipV="1">
            <a:off x="2162183" y="3590263"/>
            <a:ext cx="3624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132"/>
          <p:cNvSpPr>
            <a:spLocks noChangeAspect="1" noChangeShapeType="1"/>
          </p:cNvSpPr>
          <p:nvPr/>
        </p:nvSpPr>
        <p:spPr bwMode="auto">
          <a:xfrm flipV="1">
            <a:off x="2773371" y="3902071"/>
            <a:ext cx="2151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36"/>
          <p:cNvSpPr>
            <a:spLocks noChangeAspect="1" noChangeArrowheads="1"/>
          </p:cNvSpPr>
          <p:nvPr/>
        </p:nvSpPr>
        <p:spPr bwMode="auto">
          <a:xfrm rot="5400000">
            <a:off x="3537753" y="2202653"/>
            <a:ext cx="617537" cy="2159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40"/>
          <p:cNvSpPr>
            <a:spLocks noChangeAspect="1" noChangeArrowheads="1"/>
          </p:cNvSpPr>
          <p:nvPr/>
        </p:nvSpPr>
        <p:spPr bwMode="auto">
          <a:xfrm>
            <a:off x="4094128" y="1348245"/>
            <a:ext cx="612775" cy="16192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132"/>
          <p:cNvSpPr>
            <a:spLocks noChangeAspect="1" noChangeShapeType="1"/>
          </p:cNvSpPr>
          <p:nvPr/>
        </p:nvSpPr>
        <p:spPr bwMode="auto">
          <a:xfrm flipV="1">
            <a:off x="2771783" y="5675309"/>
            <a:ext cx="2151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ál 14"/>
          <p:cNvSpPr/>
          <p:nvPr/>
        </p:nvSpPr>
        <p:spPr>
          <a:xfrm flipH="1">
            <a:off x="2994833" y="4252027"/>
            <a:ext cx="886677" cy="88667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BlokTextu 39"/>
          <p:cNvSpPr txBox="1">
            <a:spLocks noChangeArrowheads="1"/>
          </p:cNvSpPr>
          <p:nvPr/>
        </p:nvSpPr>
        <p:spPr bwMode="auto">
          <a:xfrm flipH="1">
            <a:off x="1979080" y="3525834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x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BlokTextu 44"/>
          <p:cNvSpPr txBox="1">
            <a:spLocks noChangeArrowheads="1"/>
          </p:cNvSpPr>
          <p:nvPr/>
        </p:nvSpPr>
        <p:spPr bwMode="auto">
          <a:xfrm flipH="1">
            <a:off x="1979080" y="3886196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Arial" pitchFamily="34" charset="0"/>
                <a:cs typeface="Arial" pitchFamily="34" charset="0"/>
              </a:rPr>
              <a:t>x</a:t>
            </a:r>
            <a:r>
              <a:rPr lang="sk-SK" sz="1400" b="1" baseline="-25000">
                <a:latin typeface="Arial" pitchFamily="34" charset="0"/>
                <a:cs typeface="Arial" pitchFamily="34" charset="0"/>
              </a:rPr>
              <a:t>1</a:t>
            </a:r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40"/>
          <p:cNvSpPr>
            <a:spLocks noChangeAspect="1" noChangeArrowheads="1"/>
          </p:cNvSpPr>
          <p:nvPr/>
        </p:nvSpPr>
        <p:spPr bwMode="auto">
          <a:xfrm>
            <a:off x="4094127" y="4154839"/>
            <a:ext cx="612775" cy="1235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Line 134"/>
          <p:cNvSpPr>
            <a:spLocks noChangeAspect="1" noChangeShapeType="1"/>
          </p:cNvSpPr>
          <p:nvPr/>
        </p:nvSpPr>
        <p:spPr bwMode="auto">
          <a:xfrm flipV="1">
            <a:off x="4924433" y="3908899"/>
            <a:ext cx="0" cy="176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ine 127"/>
          <p:cNvSpPr>
            <a:spLocks noChangeShapeType="1"/>
          </p:cNvSpPr>
          <p:nvPr/>
        </p:nvSpPr>
        <p:spPr bwMode="auto">
          <a:xfrm flipV="1">
            <a:off x="2162183" y="2101840"/>
            <a:ext cx="30686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BlokTextu 43"/>
          <p:cNvSpPr txBox="1">
            <a:spLocks noChangeArrowheads="1"/>
          </p:cNvSpPr>
          <p:nvPr/>
        </p:nvSpPr>
        <p:spPr bwMode="auto">
          <a:xfrm flipH="1">
            <a:off x="2018675" y="2071677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>
                <a:latin typeface="Arial" pitchFamily="34" charset="0"/>
                <a:cs typeface="Arial" pitchFamily="34" charset="0"/>
              </a:rPr>
              <a:t>2</a:t>
            </a:r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Rovná spojnica 29"/>
          <p:cNvCxnSpPr/>
          <p:nvPr/>
        </p:nvCxnSpPr>
        <p:spPr>
          <a:xfrm>
            <a:off x="3880886" y="2984646"/>
            <a:ext cx="0" cy="468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31" name="Rovná spojnica 30"/>
          <p:cNvCxnSpPr/>
          <p:nvPr/>
        </p:nvCxnSpPr>
        <p:spPr>
          <a:xfrm>
            <a:off x="2994438" y="2979802"/>
            <a:ext cx="0" cy="468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33" name="Rovná spojnica 32"/>
          <p:cNvCxnSpPr/>
          <p:nvPr/>
        </p:nvCxnSpPr>
        <p:spPr>
          <a:xfrm>
            <a:off x="2996100" y="3437276"/>
            <a:ext cx="88906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21</a:t>
            </a:fld>
            <a:endParaRPr lang="sk-SK" dirty="0"/>
          </a:p>
        </p:txBody>
      </p:sp>
      <p:sp>
        <p:nvSpPr>
          <p:cNvPr id="28" name="BlokTextu 34"/>
          <p:cNvSpPr txBox="1">
            <a:spLocks noChangeArrowheads="1"/>
          </p:cNvSpPr>
          <p:nvPr/>
        </p:nvSpPr>
        <p:spPr bwMode="auto">
          <a:xfrm>
            <a:off x="540000" y="36000"/>
            <a:ext cx="8459787" cy="954107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Zobrazte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sk-SK" sz="1400" dirty="0" smtClean="0">
                <a:solidFill>
                  <a:srgbClr val="FF0000"/>
                </a:solidFill>
              </a:rPr>
              <a:t>lineárnu zvislú perspektívu objektu, ktorý je daný pôdorysom a nárysom.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sk-SK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Dan</a:t>
            </a:r>
            <a:r>
              <a:rPr lang="sk-SK" sz="1400" dirty="0" smtClean="0">
                <a:solidFill>
                  <a:srgbClr val="FF0000"/>
                </a:solidFill>
              </a:rPr>
              <a:t>á je výška horizontu.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Pou</a:t>
            </a:r>
            <a:r>
              <a:rPr lang="sk-SK" sz="1400" dirty="0" smtClean="0">
                <a:solidFill>
                  <a:srgbClr val="FF0000"/>
                </a:solidFill>
              </a:rPr>
              <a:t>žite </a:t>
            </a:r>
            <a:r>
              <a:rPr lang="sk-SK" sz="1400" dirty="0" err="1" smtClean="0">
                <a:solidFill>
                  <a:srgbClr val="FF0000"/>
                </a:solidFill>
              </a:rPr>
              <a:t>stopníkovo-úbežníkovú</a:t>
            </a:r>
            <a:r>
              <a:rPr lang="sk-SK" sz="1400" dirty="0" smtClean="0">
                <a:solidFill>
                  <a:srgbClr val="FF0000"/>
                </a:solidFill>
              </a:rPr>
              <a:t> alebo </a:t>
            </a:r>
            <a:r>
              <a:rPr lang="sk-SK" sz="1400" dirty="0" err="1" smtClean="0">
                <a:solidFill>
                  <a:srgbClr val="FF0000"/>
                </a:solidFill>
              </a:rPr>
              <a:t>priesečnú</a:t>
            </a:r>
            <a:r>
              <a:rPr lang="sk-SK" sz="1400" dirty="0" smtClean="0">
                <a:solidFill>
                  <a:srgbClr val="FF0000"/>
                </a:solidFill>
              </a:rPr>
              <a:t> metódu. </a:t>
            </a:r>
          </a:p>
          <a:p>
            <a:r>
              <a:rPr lang="sk-SK" sz="1400" dirty="0" smtClean="0">
                <a:solidFill>
                  <a:srgbClr val="FF0000"/>
                </a:solidFill>
              </a:rPr>
              <a:t>Priemetňu zvoľte tak, aby bol objekt: </a:t>
            </a:r>
            <a:r>
              <a:rPr lang="sk-SK" sz="1400" b="1" dirty="0" smtClean="0">
                <a:solidFill>
                  <a:srgbClr val="FF0000"/>
                </a:solidFill>
              </a:rPr>
              <a:t>a)</a:t>
            </a:r>
            <a:r>
              <a:rPr lang="sk-SK" sz="1400" dirty="0" smtClean="0">
                <a:solidFill>
                  <a:srgbClr val="FF0000"/>
                </a:solidFill>
              </a:rPr>
              <a:t> v priečelnej polohe,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sk-SK" sz="1400" b="1" dirty="0" smtClean="0">
                <a:solidFill>
                  <a:srgbClr val="FF0000"/>
                </a:solidFill>
              </a:rPr>
              <a:t>			   b)</a:t>
            </a:r>
            <a:r>
              <a:rPr lang="sk-SK" sz="1400" dirty="0" smtClean="0">
                <a:solidFill>
                  <a:srgbClr val="FF0000"/>
                </a:solidFill>
              </a:rPr>
              <a:t> v nepriečelnej polohe.</a:t>
            </a:r>
            <a:endParaRPr lang="sk-SK" sz="1400" dirty="0">
              <a:solidFill>
                <a:srgbClr val="FF0000"/>
              </a:solidFill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360000" y="6408000"/>
            <a:ext cx="7524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solidFill>
                  <a:srgbClr val="0000FF"/>
                </a:solidFill>
              </a:rPr>
              <a:t>Poznámka:</a:t>
            </a:r>
            <a:r>
              <a:rPr lang="sk-SK" sz="1200" dirty="0" smtClean="0"/>
              <a:t> Pri zobrazení kružnice opíšte kružnici štvorec, ktorý je v priečelnej polohe vzhľadom k priemetni.</a:t>
            </a:r>
            <a:endParaRPr lang="sk-SK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Line 35"/>
          <p:cNvSpPr>
            <a:spLocks noChangeShapeType="1"/>
          </p:cNvSpPr>
          <p:nvPr/>
        </p:nvSpPr>
        <p:spPr bwMode="auto">
          <a:xfrm rot="10800000">
            <a:off x="3755459" y="3245571"/>
            <a:ext cx="0" cy="7011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1" name="Line 35"/>
          <p:cNvSpPr>
            <a:spLocks noChangeShapeType="1"/>
          </p:cNvSpPr>
          <p:nvPr/>
        </p:nvSpPr>
        <p:spPr bwMode="auto">
          <a:xfrm rot="10800000">
            <a:off x="2705593" y="3245571"/>
            <a:ext cx="0" cy="7011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000232" y="3963991"/>
            <a:ext cx="4032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2000231" y="4314573"/>
            <a:ext cx="3924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V="1">
            <a:off x="2350703" y="3262829"/>
            <a:ext cx="2872" cy="7011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2350703" y="3262829"/>
            <a:ext cx="245904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4809745" y="3262829"/>
            <a:ext cx="0" cy="7011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 flipH="1">
            <a:off x="2350703" y="3963991"/>
            <a:ext cx="245904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 flipV="1">
            <a:off x="4108802" y="1504176"/>
            <a:ext cx="0" cy="1758653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>
            <a:off x="4108802" y="1504176"/>
            <a:ext cx="350471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4459274" y="1504176"/>
            <a:ext cx="0" cy="1758653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2350703" y="4314573"/>
            <a:ext cx="2872" cy="1758653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2350703" y="6073226"/>
            <a:ext cx="245904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 flipV="1">
            <a:off x="4809745" y="4314573"/>
            <a:ext cx="0" cy="1758653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 flipH="1">
            <a:off x="2350703" y="4314573"/>
            <a:ext cx="245904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 flipV="1">
            <a:off x="4459274" y="4668027"/>
            <a:ext cx="0" cy="1054618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 flipH="1">
            <a:off x="4108802" y="4668027"/>
            <a:ext cx="350471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>
            <a:off x="4108802" y="4668027"/>
            <a:ext cx="350471" cy="1054618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2" name="Freeform 43"/>
          <p:cNvSpPr>
            <a:spLocks/>
          </p:cNvSpPr>
          <p:nvPr/>
        </p:nvSpPr>
        <p:spPr bwMode="auto">
          <a:xfrm>
            <a:off x="2704047" y="4668027"/>
            <a:ext cx="1051412" cy="1054618"/>
          </a:xfrm>
          <a:custGeom>
            <a:avLst/>
            <a:gdLst/>
            <a:ahLst/>
            <a:cxnLst>
              <a:cxn ang="0">
                <a:pos x="2561" y="1158"/>
              </a:cxn>
              <a:cxn ang="0">
                <a:pos x="2534" y="992"/>
              </a:cxn>
              <a:cxn ang="0">
                <a:pos x="2485" y="831"/>
              </a:cxn>
              <a:cxn ang="0">
                <a:pos x="2416" y="679"/>
              </a:cxn>
              <a:cxn ang="0">
                <a:pos x="2327" y="536"/>
              </a:cxn>
              <a:cxn ang="0">
                <a:pos x="2220" y="406"/>
              </a:cxn>
              <a:cxn ang="0">
                <a:pos x="2098" y="291"/>
              </a:cxn>
              <a:cxn ang="0">
                <a:pos x="1961" y="193"/>
              </a:cxn>
              <a:cxn ang="0">
                <a:pos x="1814" y="115"/>
              </a:cxn>
              <a:cxn ang="0">
                <a:pos x="1656" y="55"/>
              </a:cxn>
              <a:cxn ang="0">
                <a:pos x="1492" y="17"/>
              </a:cxn>
              <a:cxn ang="0">
                <a:pos x="1325" y="1"/>
              </a:cxn>
              <a:cxn ang="0">
                <a:pos x="1157" y="7"/>
              </a:cxn>
              <a:cxn ang="0">
                <a:pos x="993" y="33"/>
              </a:cxn>
              <a:cxn ang="0">
                <a:pos x="831" y="83"/>
              </a:cxn>
              <a:cxn ang="0">
                <a:pos x="678" y="152"/>
              </a:cxn>
              <a:cxn ang="0">
                <a:pos x="535" y="240"/>
              </a:cxn>
              <a:cxn ang="0">
                <a:pos x="406" y="346"/>
              </a:cxn>
              <a:cxn ang="0">
                <a:pos x="291" y="470"/>
              </a:cxn>
              <a:cxn ang="0">
                <a:pos x="193" y="606"/>
              </a:cxn>
              <a:cxn ang="0">
                <a:pos x="114" y="754"/>
              </a:cxn>
              <a:cxn ang="0">
                <a:pos x="55" y="911"/>
              </a:cxn>
              <a:cxn ang="0">
                <a:pos x="17" y="1075"/>
              </a:cxn>
              <a:cxn ang="0">
                <a:pos x="1" y="1242"/>
              </a:cxn>
              <a:cxn ang="0">
                <a:pos x="6" y="1409"/>
              </a:cxn>
              <a:cxn ang="0">
                <a:pos x="33" y="1575"/>
              </a:cxn>
              <a:cxn ang="0">
                <a:pos x="82" y="1736"/>
              </a:cxn>
              <a:cxn ang="0">
                <a:pos x="152" y="1890"/>
              </a:cxn>
              <a:cxn ang="0">
                <a:pos x="241" y="2032"/>
              </a:cxn>
              <a:cxn ang="0">
                <a:pos x="346" y="2161"/>
              </a:cxn>
              <a:cxn ang="0">
                <a:pos x="470" y="2277"/>
              </a:cxn>
              <a:cxn ang="0">
                <a:pos x="606" y="2375"/>
              </a:cxn>
              <a:cxn ang="0">
                <a:pos x="754" y="2454"/>
              </a:cxn>
              <a:cxn ang="0">
                <a:pos x="911" y="2513"/>
              </a:cxn>
              <a:cxn ang="0">
                <a:pos x="1074" y="2551"/>
              </a:cxn>
              <a:cxn ang="0">
                <a:pos x="1241" y="2568"/>
              </a:cxn>
              <a:cxn ang="0">
                <a:pos x="1410" y="2562"/>
              </a:cxn>
              <a:cxn ang="0">
                <a:pos x="1575" y="2535"/>
              </a:cxn>
              <a:cxn ang="0">
                <a:pos x="1735" y="2486"/>
              </a:cxn>
              <a:cxn ang="0">
                <a:pos x="1889" y="2416"/>
              </a:cxn>
              <a:cxn ang="0">
                <a:pos x="2031" y="2327"/>
              </a:cxn>
              <a:cxn ang="0">
                <a:pos x="2162" y="2221"/>
              </a:cxn>
              <a:cxn ang="0">
                <a:pos x="2276" y="2098"/>
              </a:cxn>
              <a:cxn ang="0">
                <a:pos x="2374" y="1962"/>
              </a:cxn>
              <a:cxn ang="0">
                <a:pos x="2453" y="1814"/>
              </a:cxn>
              <a:cxn ang="0">
                <a:pos x="2512" y="1657"/>
              </a:cxn>
              <a:cxn ang="0">
                <a:pos x="2550" y="1493"/>
              </a:cxn>
              <a:cxn ang="0">
                <a:pos x="2567" y="1326"/>
              </a:cxn>
            </a:cxnLst>
            <a:rect l="0" t="0" r="r" b="b"/>
            <a:pathLst>
              <a:path w="2567" h="2568">
                <a:moveTo>
                  <a:pt x="2567" y="1284"/>
                </a:moveTo>
                <a:lnTo>
                  <a:pt x="2567" y="1242"/>
                </a:lnTo>
                <a:lnTo>
                  <a:pt x="2565" y="1200"/>
                </a:lnTo>
                <a:lnTo>
                  <a:pt x="2561" y="1158"/>
                </a:lnTo>
                <a:lnTo>
                  <a:pt x="2557" y="1117"/>
                </a:lnTo>
                <a:lnTo>
                  <a:pt x="2550" y="1075"/>
                </a:lnTo>
                <a:lnTo>
                  <a:pt x="2543" y="1034"/>
                </a:lnTo>
                <a:lnTo>
                  <a:pt x="2534" y="992"/>
                </a:lnTo>
                <a:lnTo>
                  <a:pt x="2523" y="952"/>
                </a:lnTo>
                <a:lnTo>
                  <a:pt x="2512" y="911"/>
                </a:lnTo>
                <a:lnTo>
                  <a:pt x="2499" y="872"/>
                </a:lnTo>
                <a:lnTo>
                  <a:pt x="2485" y="831"/>
                </a:lnTo>
                <a:lnTo>
                  <a:pt x="2469" y="792"/>
                </a:lnTo>
                <a:lnTo>
                  <a:pt x="2453" y="754"/>
                </a:lnTo>
                <a:lnTo>
                  <a:pt x="2435" y="716"/>
                </a:lnTo>
                <a:lnTo>
                  <a:pt x="2416" y="679"/>
                </a:lnTo>
                <a:lnTo>
                  <a:pt x="2395" y="642"/>
                </a:lnTo>
                <a:lnTo>
                  <a:pt x="2374" y="606"/>
                </a:lnTo>
                <a:lnTo>
                  <a:pt x="2350" y="571"/>
                </a:lnTo>
                <a:lnTo>
                  <a:pt x="2327" y="536"/>
                </a:lnTo>
                <a:lnTo>
                  <a:pt x="2302" y="502"/>
                </a:lnTo>
                <a:lnTo>
                  <a:pt x="2276" y="470"/>
                </a:lnTo>
                <a:lnTo>
                  <a:pt x="2249" y="437"/>
                </a:lnTo>
                <a:lnTo>
                  <a:pt x="2220" y="406"/>
                </a:lnTo>
                <a:lnTo>
                  <a:pt x="2192" y="376"/>
                </a:lnTo>
                <a:lnTo>
                  <a:pt x="2162" y="346"/>
                </a:lnTo>
                <a:lnTo>
                  <a:pt x="2131" y="319"/>
                </a:lnTo>
                <a:lnTo>
                  <a:pt x="2098" y="291"/>
                </a:lnTo>
                <a:lnTo>
                  <a:pt x="2065" y="266"/>
                </a:lnTo>
                <a:lnTo>
                  <a:pt x="2031" y="240"/>
                </a:lnTo>
                <a:lnTo>
                  <a:pt x="1997" y="216"/>
                </a:lnTo>
                <a:lnTo>
                  <a:pt x="1961" y="193"/>
                </a:lnTo>
                <a:lnTo>
                  <a:pt x="1926" y="172"/>
                </a:lnTo>
                <a:lnTo>
                  <a:pt x="1889" y="152"/>
                </a:lnTo>
                <a:lnTo>
                  <a:pt x="1852" y="132"/>
                </a:lnTo>
                <a:lnTo>
                  <a:pt x="1814" y="115"/>
                </a:lnTo>
                <a:lnTo>
                  <a:pt x="1775" y="98"/>
                </a:lnTo>
                <a:lnTo>
                  <a:pt x="1735" y="83"/>
                </a:lnTo>
                <a:lnTo>
                  <a:pt x="1696" y="68"/>
                </a:lnTo>
                <a:lnTo>
                  <a:pt x="1656" y="55"/>
                </a:lnTo>
                <a:lnTo>
                  <a:pt x="1616" y="43"/>
                </a:lnTo>
                <a:lnTo>
                  <a:pt x="1575" y="33"/>
                </a:lnTo>
                <a:lnTo>
                  <a:pt x="1534" y="25"/>
                </a:lnTo>
                <a:lnTo>
                  <a:pt x="1492" y="17"/>
                </a:lnTo>
                <a:lnTo>
                  <a:pt x="1451" y="11"/>
                </a:lnTo>
                <a:lnTo>
                  <a:pt x="1410" y="7"/>
                </a:lnTo>
                <a:lnTo>
                  <a:pt x="1368" y="3"/>
                </a:lnTo>
                <a:lnTo>
                  <a:pt x="1325" y="1"/>
                </a:lnTo>
                <a:lnTo>
                  <a:pt x="1284" y="0"/>
                </a:lnTo>
                <a:lnTo>
                  <a:pt x="1241" y="1"/>
                </a:lnTo>
                <a:lnTo>
                  <a:pt x="1200" y="3"/>
                </a:lnTo>
                <a:lnTo>
                  <a:pt x="1157" y="7"/>
                </a:lnTo>
                <a:lnTo>
                  <a:pt x="1116" y="11"/>
                </a:lnTo>
                <a:lnTo>
                  <a:pt x="1074" y="17"/>
                </a:lnTo>
                <a:lnTo>
                  <a:pt x="1033" y="25"/>
                </a:lnTo>
                <a:lnTo>
                  <a:pt x="993" y="33"/>
                </a:lnTo>
                <a:lnTo>
                  <a:pt x="951" y="43"/>
                </a:lnTo>
                <a:lnTo>
                  <a:pt x="911" y="55"/>
                </a:lnTo>
                <a:lnTo>
                  <a:pt x="871" y="68"/>
                </a:lnTo>
                <a:lnTo>
                  <a:pt x="831" y="83"/>
                </a:lnTo>
                <a:lnTo>
                  <a:pt x="792" y="98"/>
                </a:lnTo>
                <a:lnTo>
                  <a:pt x="754" y="115"/>
                </a:lnTo>
                <a:lnTo>
                  <a:pt x="716" y="132"/>
                </a:lnTo>
                <a:lnTo>
                  <a:pt x="678" y="152"/>
                </a:lnTo>
                <a:lnTo>
                  <a:pt x="641" y="172"/>
                </a:lnTo>
                <a:lnTo>
                  <a:pt x="606" y="193"/>
                </a:lnTo>
                <a:lnTo>
                  <a:pt x="570" y="216"/>
                </a:lnTo>
                <a:lnTo>
                  <a:pt x="535" y="240"/>
                </a:lnTo>
                <a:lnTo>
                  <a:pt x="502" y="266"/>
                </a:lnTo>
                <a:lnTo>
                  <a:pt x="470" y="291"/>
                </a:lnTo>
                <a:lnTo>
                  <a:pt x="437" y="319"/>
                </a:lnTo>
                <a:lnTo>
                  <a:pt x="406" y="346"/>
                </a:lnTo>
                <a:lnTo>
                  <a:pt x="376" y="376"/>
                </a:lnTo>
                <a:lnTo>
                  <a:pt x="346" y="406"/>
                </a:lnTo>
                <a:lnTo>
                  <a:pt x="319" y="437"/>
                </a:lnTo>
                <a:lnTo>
                  <a:pt x="291" y="470"/>
                </a:lnTo>
                <a:lnTo>
                  <a:pt x="265" y="502"/>
                </a:lnTo>
                <a:lnTo>
                  <a:pt x="241" y="536"/>
                </a:lnTo>
                <a:lnTo>
                  <a:pt x="216" y="571"/>
                </a:lnTo>
                <a:lnTo>
                  <a:pt x="193" y="606"/>
                </a:lnTo>
                <a:lnTo>
                  <a:pt x="171" y="642"/>
                </a:lnTo>
                <a:lnTo>
                  <a:pt x="152" y="679"/>
                </a:lnTo>
                <a:lnTo>
                  <a:pt x="132" y="716"/>
                </a:lnTo>
                <a:lnTo>
                  <a:pt x="114" y="754"/>
                </a:lnTo>
                <a:lnTo>
                  <a:pt x="98" y="792"/>
                </a:lnTo>
                <a:lnTo>
                  <a:pt x="82" y="831"/>
                </a:lnTo>
                <a:lnTo>
                  <a:pt x="68" y="872"/>
                </a:lnTo>
                <a:lnTo>
                  <a:pt x="55" y="911"/>
                </a:lnTo>
                <a:lnTo>
                  <a:pt x="44" y="952"/>
                </a:lnTo>
                <a:lnTo>
                  <a:pt x="33" y="992"/>
                </a:lnTo>
                <a:lnTo>
                  <a:pt x="24" y="1034"/>
                </a:lnTo>
                <a:lnTo>
                  <a:pt x="17" y="1075"/>
                </a:lnTo>
                <a:lnTo>
                  <a:pt x="11" y="1117"/>
                </a:lnTo>
                <a:lnTo>
                  <a:pt x="6" y="1158"/>
                </a:lnTo>
                <a:lnTo>
                  <a:pt x="2" y="1200"/>
                </a:lnTo>
                <a:lnTo>
                  <a:pt x="1" y="1242"/>
                </a:lnTo>
                <a:lnTo>
                  <a:pt x="0" y="1284"/>
                </a:lnTo>
                <a:lnTo>
                  <a:pt x="1" y="1326"/>
                </a:lnTo>
                <a:lnTo>
                  <a:pt x="2" y="1368"/>
                </a:lnTo>
                <a:lnTo>
                  <a:pt x="6" y="1409"/>
                </a:lnTo>
                <a:lnTo>
                  <a:pt x="11" y="1452"/>
                </a:lnTo>
                <a:lnTo>
                  <a:pt x="17" y="1493"/>
                </a:lnTo>
                <a:lnTo>
                  <a:pt x="24" y="1535"/>
                </a:lnTo>
                <a:lnTo>
                  <a:pt x="33" y="1575"/>
                </a:lnTo>
                <a:lnTo>
                  <a:pt x="44" y="1617"/>
                </a:lnTo>
                <a:lnTo>
                  <a:pt x="55" y="1657"/>
                </a:lnTo>
                <a:lnTo>
                  <a:pt x="68" y="1697"/>
                </a:lnTo>
                <a:lnTo>
                  <a:pt x="82" y="1736"/>
                </a:lnTo>
                <a:lnTo>
                  <a:pt x="98" y="1776"/>
                </a:lnTo>
                <a:lnTo>
                  <a:pt x="114" y="1814"/>
                </a:lnTo>
                <a:lnTo>
                  <a:pt x="132" y="1852"/>
                </a:lnTo>
                <a:lnTo>
                  <a:pt x="152" y="1890"/>
                </a:lnTo>
                <a:lnTo>
                  <a:pt x="171" y="1927"/>
                </a:lnTo>
                <a:lnTo>
                  <a:pt x="193" y="1962"/>
                </a:lnTo>
                <a:lnTo>
                  <a:pt x="216" y="1998"/>
                </a:lnTo>
                <a:lnTo>
                  <a:pt x="241" y="2032"/>
                </a:lnTo>
                <a:lnTo>
                  <a:pt x="265" y="2066"/>
                </a:lnTo>
                <a:lnTo>
                  <a:pt x="291" y="2098"/>
                </a:lnTo>
                <a:lnTo>
                  <a:pt x="319" y="2130"/>
                </a:lnTo>
                <a:lnTo>
                  <a:pt x="346" y="2161"/>
                </a:lnTo>
                <a:lnTo>
                  <a:pt x="376" y="2193"/>
                </a:lnTo>
                <a:lnTo>
                  <a:pt x="406" y="2221"/>
                </a:lnTo>
                <a:lnTo>
                  <a:pt x="437" y="2249"/>
                </a:lnTo>
                <a:lnTo>
                  <a:pt x="470" y="2277"/>
                </a:lnTo>
                <a:lnTo>
                  <a:pt x="502" y="2303"/>
                </a:lnTo>
                <a:lnTo>
                  <a:pt x="535" y="2327"/>
                </a:lnTo>
                <a:lnTo>
                  <a:pt x="570" y="2351"/>
                </a:lnTo>
                <a:lnTo>
                  <a:pt x="606" y="2375"/>
                </a:lnTo>
                <a:lnTo>
                  <a:pt x="641" y="2396"/>
                </a:lnTo>
                <a:lnTo>
                  <a:pt x="678" y="2416"/>
                </a:lnTo>
                <a:lnTo>
                  <a:pt x="716" y="2436"/>
                </a:lnTo>
                <a:lnTo>
                  <a:pt x="754" y="2454"/>
                </a:lnTo>
                <a:lnTo>
                  <a:pt x="792" y="2470"/>
                </a:lnTo>
                <a:lnTo>
                  <a:pt x="831" y="2486"/>
                </a:lnTo>
                <a:lnTo>
                  <a:pt x="871" y="2500"/>
                </a:lnTo>
                <a:lnTo>
                  <a:pt x="911" y="2513"/>
                </a:lnTo>
                <a:lnTo>
                  <a:pt x="951" y="2524"/>
                </a:lnTo>
                <a:lnTo>
                  <a:pt x="993" y="2535"/>
                </a:lnTo>
                <a:lnTo>
                  <a:pt x="1033" y="2544"/>
                </a:lnTo>
                <a:lnTo>
                  <a:pt x="1074" y="2551"/>
                </a:lnTo>
                <a:lnTo>
                  <a:pt x="1116" y="2558"/>
                </a:lnTo>
                <a:lnTo>
                  <a:pt x="1157" y="2562"/>
                </a:lnTo>
                <a:lnTo>
                  <a:pt x="1200" y="2566"/>
                </a:lnTo>
                <a:lnTo>
                  <a:pt x="1241" y="2568"/>
                </a:lnTo>
                <a:lnTo>
                  <a:pt x="1284" y="2568"/>
                </a:lnTo>
                <a:lnTo>
                  <a:pt x="1325" y="2568"/>
                </a:lnTo>
                <a:lnTo>
                  <a:pt x="1368" y="2566"/>
                </a:lnTo>
                <a:lnTo>
                  <a:pt x="1410" y="2562"/>
                </a:lnTo>
                <a:lnTo>
                  <a:pt x="1451" y="2558"/>
                </a:lnTo>
                <a:lnTo>
                  <a:pt x="1492" y="2551"/>
                </a:lnTo>
                <a:lnTo>
                  <a:pt x="1534" y="2544"/>
                </a:lnTo>
                <a:lnTo>
                  <a:pt x="1575" y="2535"/>
                </a:lnTo>
                <a:lnTo>
                  <a:pt x="1616" y="2524"/>
                </a:lnTo>
                <a:lnTo>
                  <a:pt x="1656" y="2513"/>
                </a:lnTo>
                <a:lnTo>
                  <a:pt x="1696" y="2500"/>
                </a:lnTo>
                <a:lnTo>
                  <a:pt x="1735" y="2486"/>
                </a:lnTo>
                <a:lnTo>
                  <a:pt x="1775" y="2470"/>
                </a:lnTo>
                <a:lnTo>
                  <a:pt x="1814" y="2454"/>
                </a:lnTo>
                <a:lnTo>
                  <a:pt x="1852" y="2436"/>
                </a:lnTo>
                <a:lnTo>
                  <a:pt x="1889" y="2416"/>
                </a:lnTo>
                <a:lnTo>
                  <a:pt x="1926" y="2396"/>
                </a:lnTo>
                <a:lnTo>
                  <a:pt x="1961" y="2375"/>
                </a:lnTo>
                <a:lnTo>
                  <a:pt x="1997" y="2351"/>
                </a:lnTo>
                <a:lnTo>
                  <a:pt x="2031" y="2327"/>
                </a:lnTo>
                <a:lnTo>
                  <a:pt x="2065" y="2303"/>
                </a:lnTo>
                <a:lnTo>
                  <a:pt x="2098" y="2277"/>
                </a:lnTo>
                <a:lnTo>
                  <a:pt x="2131" y="2249"/>
                </a:lnTo>
                <a:lnTo>
                  <a:pt x="2162" y="2221"/>
                </a:lnTo>
                <a:lnTo>
                  <a:pt x="2192" y="2193"/>
                </a:lnTo>
                <a:lnTo>
                  <a:pt x="2220" y="2161"/>
                </a:lnTo>
                <a:lnTo>
                  <a:pt x="2249" y="2130"/>
                </a:lnTo>
                <a:lnTo>
                  <a:pt x="2276" y="2098"/>
                </a:lnTo>
                <a:lnTo>
                  <a:pt x="2302" y="2066"/>
                </a:lnTo>
                <a:lnTo>
                  <a:pt x="2327" y="2032"/>
                </a:lnTo>
                <a:lnTo>
                  <a:pt x="2350" y="1998"/>
                </a:lnTo>
                <a:lnTo>
                  <a:pt x="2374" y="1962"/>
                </a:lnTo>
                <a:lnTo>
                  <a:pt x="2395" y="1927"/>
                </a:lnTo>
                <a:lnTo>
                  <a:pt x="2416" y="1890"/>
                </a:lnTo>
                <a:lnTo>
                  <a:pt x="2435" y="1852"/>
                </a:lnTo>
                <a:lnTo>
                  <a:pt x="2453" y="1814"/>
                </a:lnTo>
                <a:lnTo>
                  <a:pt x="2469" y="1776"/>
                </a:lnTo>
                <a:lnTo>
                  <a:pt x="2485" y="1736"/>
                </a:lnTo>
                <a:lnTo>
                  <a:pt x="2499" y="1697"/>
                </a:lnTo>
                <a:lnTo>
                  <a:pt x="2512" y="1657"/>
                </a:lnTo>
                <a:lnTo>
                  <a:pt x="2523" y="1617"/>
                </a:lnTo>
                <a:lnTo>
                  <a:pt x="2534" y="1575"/>
                </a:lnTo>
                <a:lnTo>
                  <a:pt x="2543" y="1535"/>
                </a:lnTo>
                <a:lnTo>
                  <a:pt x="2550" y="1493"/>
                </a:lnTo>
                <a:lnTo>
                  <a:pt x="2557" y="1452"/>
                </a:lnTo>
                <a:lnTo>
                  <a:pt x="2561" y="1409"/>
                </a:lnTo>
                <a:lnTo>
                  <a:pt x="2565" y="1368"/>
                </a:lnTo>
                <a:lnTo>
                  <a:pt x="2567" y="1326"/>
                </a:lnTo>
                <a:lnTo>
                  <a:pt x="2567" y="1284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4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BlokTextu 53"/>
          <p:cNvSpPr txBox="1">
            <a:spLocks noChangeArrowheads="1"/>
          </p:cNvSpPr>
          <p:nvPr/>
        </p:nvSpPr>
        <p:spPr bwMode="auto">
          <a:xfrm>
            <a:off x="0" y="764704"/>
            <a:ext cx="383438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20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47" name="BlokTextu 46"/>
          <p:cNvSpPr txBox="1">
            <a:spLocks noChangeArrowheads="1"/>
          </p:cNvSpPr>
          <p:nvPr/>
        </p:nvSpPr>
        <p:spPr bwMode="auto">
          <a:xfrm>
            <a:off x="5681471" y="3874617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x</a:t>
            </a:r>
            <a:r>
              <a:rPr lang="sk-SK" sz="1400" b="1" baseline="-25000" dirty="0"/>
              <a:t>2</a:t>
            </a:r>
            <a:endParaRPr lang="sk-SK" sz="1400" b="1" dirty="0"/>
          </a:p>
        </p:txBody>
      </p:sp>
      <p:sp>
        <p:nvSpPr>
          <p:cNvPr id="48" name="BlokTextu 44"/>
          <p:cNvSpPr txBox="1">
            <a:spLocks noChangeArrowheads="1"/>
          </p:cNvSpPr>
          <p:nvPr/>
        </p:nvSpPr>
        <p:spPr bwMode="auto">
          <a:xfrm>
            <a:off x="5681471" y="4234979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/>
              <a:t>x</a:t>
            </a:r>
            <a:r>
              <a:rPr lang="sk-SK" sz="1400" b="1" baseline="-25000"/>
              <a:t>1</a:t>
            </a:r>
            <a:endParaRPr lang="sk-SK" sz="1400" b="1"/>
          </a:p>
        </p:txBody>
      </p:sp>
      <p:sp>
        <p:nvSpPr>
          <p:cNvPr id="49" name="Line 127"/>
          <p:cNvSpPr>
            <a:spLocks noChangeShapeType="1"/>
          </p:cNvSpPr>
          <p:nvPr/>
        </p:nvSpPr>
        <p:spPr bwMode="auto">
          <a:xfrm flipH="1" flipV="1">
            <a:off x="2214546" y="1256608"/>
            <a:ext cx="370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BlokTextu 43"/>
          <p:cNvSpPr txBox="1">
            <a:spLocks noChangeArrowheads="1"/>
          </p:cNvSpPr>
          <p:nvPr/>
        </p:nvSpPr>
        <p:spPr bwMode="auto">
          <a:xfrm>
            <a:off x="5572132" y="1256608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ástupný symbol čísla snímky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22</a:t>
            </a:fld>
            <a:endParaRPr lang="sk-SK" dirty="0"/>
          </a:p>
        </p:txBody>
      </p:sp>
      <p:sp>
        <p:nvSpPr>
          <p:cNvPr id="43" name="BlokTextu 34"/>
          <p:cNvSpPr txBox="1">
            <a:spLocks noChangeArrowheads="1"/>
          </p:cNvSpPr>
          <p:nvPr/>
        </p:nvSpPr>
        <p:spPr bwMode="auto">
          <a:xfrm>
            <a:off x="540000" y="36000"/>
            <a:ext cx="8459787" cy="954107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Zobrazte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sk-SK" sz="1400" dirty="0" smtClean="0">
                <a:solidFill>
                  <a:srgbClr val="FF0000"/>
                </a:solidFill>
              </a:rPr>
              <a:t>lineárnu zvislú perspektívu objektu, ktorý je daný pôdorysom a nárysom.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sk-SK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Dan</a:t>
            </a:r>
            <a:r>
              <a:rPr lang="sk-SK" sz="1400" dirty="0" smtClean="0">
                <a:solidFill>
                  <a:srgbClr val="FF0000"/>
                </a:solidFill>
              </a:rPr>
              <a:t>á je výška horizontu.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Pou</a:t>
            </a:r>
            <a:r>
              <a:rPr lang="sk-SK" sz="1400" dirty="0" smtClean="0">
                <a:solidFill>
                  <a:srgbClr val="FF0000"/>
                </a:solidFill>
              </a:rPr>
              <a:t>žite </a:t>
            </a:r>
            <a:r>
              <a:rPr lang="sk-SK" sz="1400" dirty="0" err="1" smtClean="0">
                <a:solidFill>
                  <a:srgbClr val="FF0000"/>
                </a:solidFill>
              </a:rPr>
              <a:t>stopníkovo-úbežníkovú</a:t>
            </a:r>
            <a:r>
              <a:rPr lang="sk-SK" sz="1400" dirty="0" smtClean="0">
                <a:solidFill>
                  <a:srgbClr val="FF0000"/>
                </a:solidFill>
              </a:rPr>
              <a:t> alebo </a:t>
            </a:r>
            <a:r>
              <a:rPr lang="sk-SK" sz="1400" dirty="0" err="1" smtClean="0">
                <a:solidFill>
                  <a:srgbClr val="FF0000"/>
                </a:solidFill>
              </a:rPr>
              <a:t>priesečnú</a:t>
            </a:r>
            <a:r>
              <a:rPr lang="sk-SK" sz="1400" dirty="0" smtClean="0">
                <a:solidFill>
                  <a:srgbClr val="FF0000"/>
                </a:solidFill>
              </a:rPr>
              <a:t> metódu. </a:t>
            </a:r>
          </a:p>
          <a:p>
            <a:r>
              <a:rPr lang="sk-SK" sz="1400" dirty="0" smtClean="0">
                <a:solidFill>
                  <a:srgbClr val="FF0000"/>
                </a:solidFill>
              </a:rPr>
              <a:t>Priemetňu zvoľte tak, aby bol objekt: </a:t>
            </a:r>
            <a:r>
              <a:rPr lang="sk-SK" sz="1400" b="1" dirty="0" smtClean="0">
                <a:solidFill>
                  <a:srgbClr val="FF0000"/>
                </a:solidFill>
              </a:rPr>
              <a:t>a)</a:t>
            </a:r>
            <a:r>
              <a:rPr lang="sk-SK" sz="1400" dirty="0" smtClean="0">
                <a:solidFill>
                  <a:srgbClr val="FF0000"/>
                </a:solidFill>
              </a:rPr>
              <a:t> v priečelnej polohe,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sk-SK" sz="1400" b="1" dirty="0" smtClean="0">
                <a:solidFill>
                  <a:srgbClr val="FF0000"/>
                </a:solidFill>
              </a:rPr>
              <a:t>			   b)</a:t>
            </a:r>
            <a:r>
              <a:rPr lang="sk-SK" sz="1400" dirty="0" smtClean="0">
                <a:solidFill>
                  <a:srgbClr val="FF0000"/>
                </a:solidFill>
              </a:rPr>
              <a:t> v nepriečelnej polohe.</a:t>
            </a:r>
            <a:endParaRPr lang="sk-SK" sz="1400" dirty="0">
              <a:solidFill>
                <a:srgbClr val="FF0000"/>
              </a:solidFill>
            </a:endParaRPr>
          </a:p>
        </p:txBody>
      </p:sp>
      <p:sp>
        <p:nvSpPr>
          <p:cNvPr id="52" name="BlokTextu 51"/>
          <p:cNvSpPr txBox="1"/>
          <p:nvPr/>
        </p:nvSpPr>
        <p:spPr>
          <a:xfrm>
            <a:off x="360000" y="6408000"/>
            <a:ext cx="7524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solidFill>
                  <a:srgbClr val="0000FF"/>
                </a:solidFill>
              </a:rPr>
              <a:t>Poznámka:</a:t>
            </a:r>
            <a:r>
              <a:rPr lang="sk-SK" sz="1200" dirty="0" smtClean="0"/>
              <a:t> Pri zobrazení kružnice opíšte kružnici štvorec, ktorý je v priečelnej polohe vzhľadom k priemetni.</a:t>
            </a:r>
            <a:endParaRPr lang="sk-SK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2214546" y="3853177"/>
            <a:ext cx="4248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214546" y="4255938"/>
            <a:ext cx="4464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2614278" y="1448734"/>
            <a:ext cx="2404444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5018722" y="1448734"/>
            <a:ext cx="0" cy="2404443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 flipH="1">
            <a:off x="2614278" y="3853177"/>
            <a:ext cx="399731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V="1">
            <a:off x="4615963" y="2650957"/>
            <a:ext cx="0" cy="1202223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V="1">
            <a:off x="2614278" y="1448734"/>
            <a:ext cx="0" cy="2404443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2614278" y="4255938"/>
            <a:ext cx="0" cy="1601954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2614278" y="5857890"/>
            <a:ext cx="2404444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 flipV="1">
            <a:off x="5018722" y="4255938"/>
            <a:ext cx="0" cy="1601954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 flipH="1">
            <a:off x="2614278" y="4255938"/>
            <a:ext cx="2404444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4615963" y="3853177"/>
            <a:ext cx="40276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 flipV="1">
            <a:off x="3014009" y="2650957"/>
            <a:ext cx="0" cy="1202223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4" name="Freeform 35"/>
          <p:cNvSpPr>
            <a:spLocks/>
          </p:cNvSpPr>
          <p:nvPr/>
        </p:nvSpPr>
        <p:spPr bwMode="auto">
          <a:xfrm>
            <a:off x="3014009" y="1851494"/>
            <a:ext cx="1601954" cy="799462"/>
          </a:xfrm>
          <a:custGeom>
            <a:avLst/>
            <a:gdLst/>
            <a:ahLst/>
            <a:cxnLst>
              <a:cxn ang="0">
                <a:pos x="2644" y="1278"/>
              </a:cxn>
              <a:cxn ang="0">
                <a:pos x="2638" y="1191"/>
              </a:cxn>
              <a:cxn ang="0">
                <a:pos x="2626" y="1103"/>
              </a:cxn>
              <a:cxn ang="0">
                <a:pos x="2609" y="1016"/>
              </a:cxn>
              <a:cxn ang="0">
                <a:pos x="2585" y="931"/>
              </a:cxn>
              <a:cxn ang="0">
                <a:pos x="2556" y="848"/>
              </a:cxn>
              <a:cxn ang="0">
                <a:pos x="2523" y="766"/>
              </a:cxn>
              <a:cxn ang="0">
                <a:pos x="2482" y="687"/>
              </a:cxn>
              <a:cxn ang="0">
                <a:pos x="2437" y="611"/>
              </a:cxn>
              <a:cxn ang="0">
                <a:pos x="2387" y="538"/>
              </a:cxn>
              <a:cxn ang="0">
                <a:pos x="2332" y="469"/>
              </a:cxn>
              <a:cxn ang="0">
                <a:pos x="2274" y="403"/>
              </a:cxn>
              <a:cxn ang="0">
                <a:pos x="2210" y="342"/>
              </a:cxn>
              <a:cxn ang="0">
                <a:pos x="2143" y="285"/>
              </a:cxn>
              <a:cxn ang="0">
                <a:pos x="2071" y="231"/>
              </a:cxn>
              <a:cxn ang="0">
                <a:pos x="1996" y="185"/>
              </a:cxn>
              <a:cxn ang="0">
                <a:pos x="1918" y="142"/>
              </a:cxn>
              <a:cxn ang="0">
                <a:pos x="1838" y="105"/>
              </a:cxn>
              <a:cxn ang="0">
                <a:pos x="1756" y="73"/>
              </a:cxn>
              <a:cxn ang="0">
                <a:pos x="1672" y="46"/>
              </a:cxn>
              <a:cxn ang="0">
                <a:pos x="1586" y="26"/>
              </a:cxn>
              <a:cxn ang="0">
                <a:pos x="1498" y="12"/>
              </a:cxn>
              <a:cxn ang="0">
                <a:pos x="1411" y="3"/>
              </a:cxn>
              <a:cxn ang="0">
                <a:pos x="1323" y="0"/>
              </a:cxn>
              <a:cxn ang="0">
                <a:pos x="1234" y="3"/>
              </a:cxn>
              <a:cxn ang="0">
                <a:pos x="1146" y="12"/>
              </a:cxn>
              <a:cxn ang="0">
                <a:pos x="1059" y="26"/>
              </a:cxn>
              <a:cxn ang="0">
                <a:pos x="973" y="46"/>
              </a:cxn>
              <a:cxn ang="0">
                <a:pos x="889" y="73"/>
              </a:cxn>
              <a:cxn ang="0">
                <a:pos x="807" y="105"/>
              </a:cxn>
              <a:cxn ang="0">
                <a:pos x="726" y="142"/>
              </a:cxn>
              <a:cxn ang="0">
                <a:pos x="648" y="185"/>
              </a:cxn>
              <a:cxn ang="0">
                <a:pos x="574" y="231"/>
              </a:cxn>
              <a:cxn ang="0">
                <a:pos x="502" y="285"/>
              </a:cxn>
              <a:cxn ang="0">
                <a:pos x="435" y="342"/>
              </a:cxn>
              <a:cxn ang="0">
                <a:pos x="371" y="403"/>
              </a:cxn>
              <a:cxn ang="0">
                <a:pos x="313" y="469"/>
              </a:cxn>
              <a:cxn ang="0">
                <a:pos x="258" y="538"/>
              </a:cxn>
              <a:cxn ang="0">
                <a:pos x="208" y="611"/>
              </a:cxn>
              <a:cxn ang="0">
                <a:pos x="162" y="687"/>
              </a:cxn>
              <a:cxn ang="0">
                <a:pos x="123" y="766"/>
              </a:cxn>
              <a:cxn ang="0">
                <a:pos x="89" y="848"/>
              </a:cxn>
              <a:cxn ang="0">
                <a:pos x="59" y="931"/>
              </a:cxn>
              <a:cxn ang="0">
                <a:pos x="36" y="1016"/>
              </a:cxn>
              <a:cxn ang="0">
                <a:pos x="18" y="1103"/>
              </a:cxn>
              <a:cxn ang="0">
                <a:pos x="6" y="1191"/>
              </a:cxn>
              <a:cxn ang="0">
                <a:pos x="1" y="1278"/>
              </a:cxn>
            </a:cxnLst>
            <a:rect l="0" t="0" r="r" b="b"/>
            <a:pathLst>
              <a:path w="2645" h="1323">
                <a:moveTo>
                  <a:pt x="2645" y="1323"/>
                </a:moveTo>
                <a:lnTo>
                  <a:pt x="2644" y="1278"/>
                </a:lnTo>
                <a:lnTo>
                  <a:pt x="2642" y="1235"/>
                </a:lnTo>
                <a:lnTo>
                  <a:pt x="2638" y="1191"/>
                </a:lnTo>
                <a:lnTo>
                  <a:pt x="2633" y="1146"/>
                </a:lnTo>
                <a:lnTo>
                  <a:pt x="2626" y="1103"/>
                </a:lnTo>
                <a:lnTo>
                  <a:pt x="2619" y="1060"/>
                </a:lnTo>
                <a:lnTo>
                  <a:pt x="2609" y="1016"/>
                </a:lnTo>
                <a:lnTo>
                  <a:pt x="2598" y="973"/>
                </a:lnTo>
                <a:lnTo>
                  <a:pt x="2585" y="931"/>
                </a:lnTo>
                <a:lnTo>
                  <a:pt x="2571" y="889"/>
                </a:lnTo>
                <a:lnTo>
                  <a:pt x="2556" y="848"/>
                </a:lnTo>
                <a:lnTo>
                  <a:pt x="2540" y="806"/>
                </a:lnTo>
                <a:lnTo>
                  <a:pt x="2523" y="766"/>
                </a:lnTo>
                <a:lnTo>
                  <a:pt x="2503" y="726"/>
                </a:lnTo>
                <a:lnTo>
                  <a:pt x="2482" y="687"/>
                </a:lnTo>
                <a:lnTo>
                  <a:pt x="2460" y="648"/>
                </a:lnTo>
                <a:lnTo>
                  <a:pt x="2437" y="611"/>
                </a:lnTo>
                <a:lnTo>
                  <a:pt x="2413" y="574"/>
                </a:lnTo>
                <a:lnTo>
                  <a:pt x="2387" y="538"/>
                </a:lnTo>
                <a:lnTo>
                  <a:pt x="2360" y="503"/>
                </a:lnTo>
                <a:lnTo>
                  <a:pt x="2332" y="469"/>
                </a:lnTo>
                <a:lnTo>
                  <a:pt x="2303" y="435"/>
                </a:lnTo>
                <a:lnTo>
                  <a:pt x="2274" y="403"/>
                </a:lnTo>
                <a:lnTo>
                  <a:pt x="2242" y="372"/>
                </a:lnTo>
                <a:lnTo>
                  <a:pt x="2210" y="342"/>
                </a:lnTo>
                <a:lnTo>
                  <a:pt x="2176" y="313"/>
                </a:lnTo>
                <a:lnTo>
                  <a:pt x="2143" y="285"/>
                </a:lnTo>
                <a:lnTo>
                  <a:pt x="2107" y="257"/>
                </a:lnTo>
                <a:lnTo>
                  <a:pt x="2071" y="231"/>
                </a:lnTo>
                <a:lnTo>
                  <a:pt x="2034" y="208"/>
                </a:lnTo>
                <a:lnTo>
                  <a:pt x="1996" y="185"/>
                </a:lnTo>
                <a:lnTo>
                  <a:pt x="1958" y="162"/>
                </a:lnTo>
                <a:lnTo>
                  <a:pt x="1918" y="142"/>
                </a:lnTo>
                <a:lnTo>
                  <a:pt x="1879" y="122"/>
                </a:lnTo>
                <a:lnTo>
                  <a:pt x="1838" y="105"/>
                </a:lnTo>
                <a:lnTo>
                  <a:pt x="1798" y="89"/>
                </a:lnTo>
                <a:lnTo>
                  <a:pt x="1756" y="73"/>
                </a:lnTo>
                <a:lnTo>
                  <a:pt x="1714" y="59"/>
                </a:lnTo>
                <a:lnTo>
                  <a:pt x="1672" y="46"/>
                </a:lnTo>
                <a:lnTo>
                  <a:pt x="1629" y="36"/>
                </a:lnTo>
                <a:lnTo>
                  <a:pt x="1586" y="26"/>
                </a:lnTo>
                <a:lnTo>
                  <a:pt x="1543" y="18"/>
                </a:lnTo>
                <a:lnTo>
                  <a:pt x="1498" y="12"/>
                </a:lnTo>
                <a:lnTo>
                  <a:pt x="1455" y="6"/>
                </a:lnTo>
                <a:lnTo>
                  <a:pt x="1411" y="3"/>
                </a:lnTo>
                <a:lnTo>
                  <a:pt x="1366" y="1"/>
                </a:lnTo>
                <a:lnTo>
                  <a:pt x="1323" y="0"/>
                </a:lnTo>
                <a:lnTo>
                  <a:pt x="1279" y="1"/>
                </a:lnTo>
                <a:lnTo>
                  <a:pt x="1234" y="3"/>
                </a:lnTo>
                <a:lnTo>
                  <a:pt x="1190" y="6"/>
                </a:lnTo>
                <a:lnTo>
                  <a:pt x="1146" y="12"/>
                </a:lnTo>
                <a:lnTo>
                  <a:pt x="1102" y="18"/>
                </a:lnTo>
                <a:lnTo>
                  <a:pt x="1059" y="26"/>
                </a:lnTo>
                <a:lnTo>
                  <a:pt x="1015" y="36"/>
                </a:lnTo>
                <a:lnTo>
                  <a:pt x="973" y="46"/>
                </a:lnTo>
                <a:lnTo>
                  <a:pt x="931" y="59"/>
                </a:lnTo>
                <a:lnTo>
                  <a:pt x="889" y="73"/>
                </a:lnTo>
                <a:lnTo>
                  <a:pt x="847" y="89"/>
                </a:lnTo>
                <a:lnTo>
                  <a:pt x="807" y="105"/>
                </a:lnTo>
                <a:lnTo>
                  <a:pt x="765" y="122"/>
                </a:lnTo>
                <a:lnTo>
                  <a:pt x="726" y="142"/>
                </a:lnTo>
                <a:lnTo>
                  <a:pt x="686" y="162"/>
                </a:lnTo>
                <a:lnTo>
                  <a:pt x="648" y="185"/>
                </a:lnTo>
                <a:lnTo>
                  <a:pt x="611" y="208"/>
                </a:lnTo>
                <a:lnTo>
                  <a:pt x="574" y="231"/>
                </a:lnTo>
                <a:lnTo>
                  <a:pt x="538" y="257"/>
                </a:lnTo>
                <a:lnTo>
                  <a:pt x="502" y="285"/>
                </a:lnTo>
                <a:lnTo>
                  <a:pt x="469" y="313"/>
                </a:lnTo>
                <a:lnTo>
                  <a:pt x="435" y="342"/>
                </a:lnTo>
                <a:lnTo>
                  <a:pt x="403" y="372"/>
                </a:lnTo>
                <a:lnTo>
                  <a:pt x="371" y="403"/>
                </a:lnTo>
                <a:lnTo>
                  <a:pt x="342" y="435"/>
                </a:lnTo>
                <a:lnTo>
                  <a:pt x="313" y="469"/>
                </a:lnTo>
                <a:lnTo>
                  <a:pt x="285" y="503"/>
                </a:lnTo>
                <a:lnTo>
                  <a:pt x="258" y="538"/>
                </a:lnTo>
                <a:lnTo>
                  <a:pt x="232" y="574"/>
                </a:lnTo>
                <a:lnTo>
                  <a:pt x="208" y="611"/>
                </a:lnTo>
                <a:lnTo>
                  <a:pt x="185" y="648"/>
                </a:lnTo>
                <a:lnTo>
                  <a:pt x="162" y="687"/>
                </a:lnTo>
                <a:lnTo>
                  <a:pt x="142" y="726"/>
                </a:lnTo>
                <a:lnTo>
                  <a:pt x="123" y="766"/>
                </a:lnTo>
                <a:lnTo>
                  <a:pt x="105" y="806"/>
                </a:lnTo>
                <a:lnTo>
                  <a:pt x="89" y="848"/>
                </a:lnTo>
                <a:lnTo>
                  <a:pt x="74" y="889"/>
                </a:lnTo>
                <a:lnTo>
                  <a:pt x="59" y="931"/>
                </a:lnTo>
                <a:lnTo>
                  <a:pt x="46" y="973"/>
                </a:lnTo>
                <a:lnTo>
                  <a:pt x="36" y="1016"/>
                </a:lnTo>
                <a:lnTo>
                  <a:pt x="26" y="1060"/>
                </a:lnTo>
                <a:lnTo>
                  <a:pt x="18" y="1103"/>
                </a:lnTo>
                <a:lnTo>
                  <a:pt x="12" y="1146"/>
                </a:lnTo>
                <a:lnTo>
                  <a:pt x="6" y="1191"/>
                </a:lnTo>
                <a:lnTo>
                  <a:pt x="3" y="1235"/>
                </a:lnTo>
                <a:lnTo>
                  <a:pt x="1" y="1278"/>
                </a:lnTo>
                <a:lnTo>
                  <a:pt x="0" y="1323"/>
                </a:lnTo>
              </a:path>
            </a:pathLst>
          </a:cu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 flipV="1">
            <a:off x="3014009" y="4255938"/>
            <a:ext cx="0" cy="1601954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4615963" y="4255938"/>
            <a:ext cx="0" cy="1601954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7" name="Freeform 38"/>
          <p:cNvSpPr>
            <a:spLocks/>
          </p:cNvSpPr>
          <p:nvPr/>
        </p:nvSpPr>
        <p:spPr bwMode="auto">
          <a:xfrm>
            <a:off x="3786218" y="2620674"/>
            <a:ext cx="60565" cy="60565"/>
          </a:xfrm>
          <a:custGeom>
            <a:avLst/>
            <a:gdLst/>
            <a:ahLst/>
            <a:cxnLst>
              <a:cxn ang="0">
                <a:pos x="99" y="50"/>
              </a:cxn>
              <a:cxn ang="0">
                <a:pos x="99" y="41"/>
              </a:cxn>
              <a:cxn ang="0">
                <a:pos x="97" y="34"/>
              </a:cxn>
              <a:cxn ang="0">
                <a:pos x="92" y="25"/>
              </a:cxn>
              <a:cxn ang="0">
                <a:pos x="88" y="18"/>
              </a:cxn>
              <a:cxn ang="0">
                <a:pos x="81" y="12"/>
              </a:cxn>
              <a:cxn ang="0">
                <a:pos x="74" y="8"/>
              </a:cxn>
              <a:cxn ang="0">
                <a:pos x="66" y="3"/>
              </a:cxn>
              <a:cxn ang="0">
                <a:pos x="58" y="1"/>
              </a:cxn>
              <a:cxn ang="0">
                <a:pos x="50" y="0"/>
              </a:cxn>
              <a:cxn ang="0">
                <a:pos x="41" y="1"/>
              </a:cxn>
              <a:cxn ang="0">
                <a:pos x="33" y="3"/>
              </a:cxn>
              <a:cxn ang="0">
                <a:pos x="25" y="8"/>
              </a:cxn>
              <a:cxn ang="0">
                <a:pos x="17" y="12"/>
              </a:cxn>
              <a:cxn ang="0">
                <a:pos x="11" y="18"/>
              </a:cxn>
              <a:cxn ang="0">
                <a:pos x="7" y="25"/>
              </a:cxn>
              <a:cxn ang="0">
                <a:pos x="2" y="34"/>
              </a:cxn>
              <a:cxn ang="0">
                <a:pos x="0" y="41"/>
              </a:cxn>
              <a:cxn ang="0">
                <a:pos x="0" y="50"/>
              </a:cxn>
              <a:cxn ang="0">
                <a:pos x="0" y="58"/>
              </a:cxn>
              <a:cxn ang="0">
                <a:pos x="2" y="67"/>
              </a:cxn>
              <a:cxn ang="0">
                <a:pos x="7" y="75"/>
              </a:cxn>
              <a:cxn ang="0">
                <a:pos x="11" y="82"/>
              </a:cxn>
              <a:cxn ang="0">
                <a:pos x="17" y="88"/>
              </a:cxn>
              <a:cxn ang="0">
                <a:pos x="25" y="93"/>
              </a:cxn>
              <a:cxn ang="0">
                <a:pos x="33" y="96"/>
              </a:cxn>
              <a:cxn ang="0">
                <a:pos x="41" y="99"/>
              </a:cxn>
              <a:cxn ang="0">
                <a:pos x="50" y="100"/>
              </a:cxn>
              <a:cxn ang="0">
                <a:pos x="58" y="99"/>
              </a:cxn>
              <a:cxn ang="0">
                <a:pos x="66" y="96"/>
              </a:cxn>
              <a:cxn ang="0">
                <a:pos x="74" y="93"/>
              </a:cxn>
              <a:cxn ang="0">
                <a:pos x="81" y="88"/>
              </a:cxn>
              <a:cxn ang="0">
                <a:pos x="88" y="82"/>
              </a:cxn>
              <a:cxn ang="0">
                <a:pos x="92" y="75"/>
              </a:cxn>
              <a:cxn ang="0">
                <a:pos x="97" y="67"/>
              </a:cxn>
              <a:cxn ang="0">
                <a:pos x="99" y="58"/>
              </a:cxn>
              <a:cxn ang="0">
                <a:pos x="99" y="50"/>
              </a:cxn>
            </a:cxnLst>
            <a:rect l="0" t="0" r="r" b="b"/>
            <a:pathLst>
              <a:path w="99" h="100">
                <a:moveTo>
                  <a:pt x="99" y="50"/>
                </a:moveTo>
                <a:lnTo>
                  <a:pt x="99" y="41"/>
                </a:lnTo>
                <a:lnTo>
                  <a:pt x="97" y="34"/>
                </a:lnTo>
                <a:lnTo>
                  <a:pt x="92" y="25"/>
                </a:lnTo>
                <a:lnTo>
                  <a:pt x="88" y="18"/>
                </a:lnTo>
                <a:lnTo>
                  <a:pt x="81" y="12"/>
                </a:lnTo>
                <a:lnTo>
                  <a:pt x="74" y="8"/>
                </a:lnTo>
                <a:lnTo>
                  <a:pt x="66" y="3"/>
                </a:lnTo>
                <a:lnTo>
                  <a:pt x="58" y="1"/>
                </a:lnTo>
                <a:lnTo>
                  <a:pt x="50" y="0"/>
                </a:lnTo>
                <a:lnTo>
                  <a:pt x="41" y="1"/>
                </a:lnTo>
                <a:lnTo>
                  <a:pt x="33" y="3"/>
                </a:lnTo>
                <a:lnTo>
                  <a:pt x="25" y="8"/>
                </a:lnTo>
                <a:lnTo>
                  <a:pt x="17" y="12"/>
                </a:lnTo>
                <a:lnTo>
                  <a:pt x="11" y="18"/>
                </a:lnTo>
                <a:lnTo>
                  <a:pt x="7" y="25"/>
                </a:lnTo>
                <a:lnTo>
                  <a:pt x="2" y="34"/>
                </a:lnTo>
                <a:lnTo>
                  <a:pt x="0" y="41"/>
                </a:lnTo>
                <a:lnTo>
                  <a:pt x="0" y="50"/>
                </a:lnTo>
                <a:lnTo>
                  <a:pt x="0" y="58"/>
                </a:lnTo>
                <a:lnTo>
                  <a:pt x="2" y="67"/>
                </a:lnTo>
                <a:lnTo>
                  <a:pt x="7" y="75"/>
                </a:lnTo>
                <a:lnTo>
                  <a:pt x="11" y="82"/>
                </a:lnTo>
                <a:lnTo>
                  <a:pt x="17" y="88"/>
                </a:lnTo>
                <a:lnTo>
                  <a:pt x="25" y="93"/>
                </a:lnTo>
                <a:lnTo>
                  <a:pt x="33" y="96"/>
                </a:lnTo>
                <a:lnTo>
                  <a:pt x="41" y="99"/>
                </a:lnTo>
                <a:lnTo>
                  <a:pt x="50" y="100"/>
                </a:lnTo>
                <a:lnTo>
                  <a:pt x="58" y="99"/>
                </a:lnTo>
                <a:lnTo>
                  <a:pt x="66" y="96"/>
                </a:lnTo>
                <a:lnTo>
                  <a:pt x="74" y="93"/>
                </a:lnTo>
                <a:lnTo>
                  <a:pt x="81" y="88"/>
                </a:lnTo>
                <a:lnTo>
                  <a:pt x="88" y="82"/>
                </a:lnTo>
                <a:lnTo>
                  <a:pt x="92" y="75"/>
                </a:lnTo>
                <a:lnTo>
                  <a:pt x="97" y="67"/>
                </a:lnTo>
                <a:lnTo>
                  <a:pt x="99" y="58"/>
                </a:lnTo>
                <a:lnTo>
                  <a:pt x="99" y="5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8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BlokTextu 53"/>
          <p:cNvSpPr txBox="1">
            <a:spLocks noChangeArrowheads="1"/>
          </p:cNvSpPr>
          <p:nvPr/>
        </p:nvSpPr>
        <p:spPr bwMode="auto">
          <a:xfrm>
            <a:off x="0" y="764704"/>
            <a:ext cx="383438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21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41" name="Line 127"/>
          <p:cNvSpPr>
            <a:spLocks noChangeShapeType="1"/>
          </p:cNvSpPr>
          <p:nvPr/>
        </p:nvSpPr>
        <p:spPr bwMode="auto">
          <a:xfrm flipH="1" flipV="1">
            <a:off x="2500299" y="3192143"/>
            <a:ext cx="4032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2" name="BlokTextu 43"/>
          <p:cNvSpPr txBox="1">
            <a:spLocks noChangeArrowheads="1"/>
          </p:cNvSpPr>
          <p:nvPr/>
        </p:nvSpPr>
        <p:spPr bwMode="auto">
          <a:xfrm>
            <a:off x="6143637" y="3192143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BlokTextu 42"/>
          <p:cNvSpPr txBox="1">
            <a:spLocks noChangeArrowheads="1"/>
          </p:cNvSpPr>
          <p:nvPr/>
        </p:nvSpPr>
        <p:spPr bwMode="auto">
          <a:xfrm>
            <a:off x="6324414" y="3792768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x</a:t>
            </a:r>
            <a:r>
              <a:rPr lang="sk-SK" sz="1400" b="1" baseline="-25000" dirty="0"/>
              <a:t>2</a:t>
            </a:r>
            <a:endParaRPr lang="sk-SK" sz="1400" b="1" dirty="0"/>
          </a:p>
        </p:txBody>
      </p:sp>
      <p:sp>
        <p:nvSpPr>
          <p:cNvPr id="44" name="BlokTextu 44"/>
          <p:cNvSpPr txBox="1">
            <a:spLocks noChangeArrowheads="1"/>
          </p:cNvSpPr>
          <p:nvPr/>
        </p:nvSpPr>
        <p:spPr bwMode="auto">
          <a:xfrm>
            <a:off x="6324414" y="4198395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x</a:t>
            </a:r>
            <a:r>
              <a:rPr lang="sk-SK" sz="1400" b="1" baseline="-25000" dirty="0"/>
              <a:t>1</a:t>
            </a:r>
            <a:endParaRPr lang="sk-SK" sz="1400" b="1" dirty="0"/>
          </a:p>
        </p:txBody>
      </p:sp>
      <p:sp>
        <p:nvSpPr>
          <p:cNvPr id="45" name="Line 24"/>
          <p:cNvSpPr>
            <a:spLocks noChangeShapeType="1"/>
          </p:cNvSpPr>
          <p:nvPr/>
        </p:nvSpPr>
        <p:spPr bwMode="auto">
          <a:xfrm>
            <a:off x="2616015" y="4259097"/>
            <a:ext cx="2404444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6" name="Zástupný symbol čísla snímky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23</a:t>
            </a:fld>
            <a:endParaRPr lang="sk-SK" dirty="0"/>
          </a:p>
        </p:txBody>
      </p:sp>
      <p:sp>
        <p:nvSpPr>
          <p:cNvPr id="47" name="BlokTextu 34"/>
          <p:cNvSpPr txBox="1">
            <a:spLocks noChangeArrowheads="1"/>
          </p:cNvSpPr>
          <p:nvPr/>
        </p:nvSpPr>
        <p:spPr bwMode="auto">
          <a:xfrm>
            <a:off x="540000" y="36000"/>
            <a:ext cx="8459787" cy="954107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Zobrazte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sk-SK" sz="1400" dirty="0" smtClean="0">
                <a:solidFill>
                  <a:srgbClr val="FF0000"/>
                </a:solidFill>
              </a:rPr>
              <a:t>lineárnu zvislú perspektívu objektu, ktorý je daný pôdorysom a nárysom.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sk-SK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Dan</a:t>
            </a:r>
            <a:r>
              <a:rPr lang="sk-SK" sz="1400" dirty="0" smtClean="0">
                <a:solidFill>
                  <a:srgbClr val="FF0000"/>
                </a:solidFill>
              </a:rPr>
              <a:t>á je výška horizontu.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Pou</a:t>
            </a:r>
            <a:r>
              <a:rPr lang="sk-SK" sz="1400" dirty="0" smtClean="0">
                <a:solidFill>
                  <a:srgbClr val="FF0000"/>
                </a:solidFill>
              </a:rPr>
              <a:t>žite </a:t>
            </a:r>
            <a:r>
              <a:rPr lang="sk-SK" sz="1400" dirty="0" err="1" smtClean="0">
                <a:solidFill>
                  <a:srgbClr val="FF0000"/>
                </a:solidFill>
              </a:rPr>
              <a:t>stopníkovo-úbežníkovú</a:t>
            </a:r>
            <a:r>
              <a:rPr lang="sk-SK" sz="1400" dirty="0" smtClean="0">
                <a:solidFill>
                  <a:srgbClr val="FF0000"/>
                </a:solidFill>
              </a:rPr>
              <a:t> alebo </a:t>
            </a:r>
            <a:r>
              <a:rPr lang="sk-SK" sz="1400" dirty="0" err="1" smtClean="0">
                <a:solidFill>
                  <a:srgbClr val="FF0000"/>
                </a:solidFill>
              </a:rPr>
              <a:t>priesečnú</a:t>
            </a:r>
            <a:r>
              <a:rPr lang="sk-SK" sz="1400" dirty="0" smtClean="0">
                <a:solidFill>
                  <a:srgbClr val="FF0000"/>
                </a:solidFill>
              </a:rPr>
              <a:t> metódu. </a:t>
            </a:r>
          </a:p>
          <a:p>
            <a:r>
              <a:rPr lang="sk-SK" sz="1400" dirty="0" smtClean="0">
                <a:solidFill>
                  <a:srgbClr val="FF0000"/>
                </a:solidFill>
              </a:rPr>
              <a:t>Priemetňu zvoľte tak, aby bol objekt: </a:t>
            </a:r>
            <a:r>
              <a:rPr lang="sk-SK" sz="1400" b="1" dirty="0" smtClean="0">
                <a:solidFill>
                  <a:srgbClr val="FF0000"/>
                </a:solidFill>
              </a:rPr>
              <a:t>a)</a:t>
            </a:r>
            <a:r>
              <a:rPr lang="sk-SK" sz="1400" dirty="0" smtClean="0">
                <a:solidFill>
                  <a:srgbClr val="FF0000"/>
                </a:solidFill>
              </a:rPr>
              <a:t> v priečelnej polohe,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sk-SK" sz="1400" b="1" dirty="0" smtClean="0">
                <a:solidFill>
                  <a:srgbClr val="FF0000"/>
                </a:solidFill>
              </a:rPr>
              <a:t>			   b)</a:t>
            </a:r>
            <a:r>
              <a:rPr lang="sk-SK" sz="1400" dirty="0" smtClean="0">
                <a:solidFill>
                  <a:srgbClr val="FF0000"/>
                </a:solidFill>
              </a:rPr>
              <a:t> v nepriečelnej polohe.</a:t>
            </a:r>
            <a:endParaRPr lang="sk-SK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2000232" y="4138564"/>
            <a:ext cx="3384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53"/>
          <p:cNvSpPr txBox="1">
            <a:spLocks noChangeArrowheads="1"/>
          </p:cNvSpPr>
          <p:nvPr/>
        </p:nvSpPr>
        <p:spPr bwMode="auto">
          <a:xfrm>
            <a:off x="0" y="764704"/>
            <a:ext cx="383438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22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2000231" y="3778929"/>
            <a:ext cx="5940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Line 27"/>
          <p:cNvSpPr>
            <a:spLocks noChangeShapeType="1"/>
          </p:cNvSpPr>
          <p:nvPr/>
        </p:nvSpPr>
        <p:spPr bwMode="auto">
          <a:xfrm flipV="1">
            <a:off x="3020460" y="3080626"/>
            <a:ext cx="0" cy="7011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3025484" y="3081858"/>
            <a:ext cx="176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" name="Line 29"/>
          <p:cNvSpPr>
            <a:spLocks noChangeShapeType="1"/>
          </p:cNvSpPr>
          <p:nvPr/>
        </p:nvSpPr>
        <p:spPr bwMode="auto">
          <a:xfrm>
            <a:off x="4799697" y="3077767"/>
            <a:ext cx="0" cy="7011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" name="Line 30"/>
          <p:cNvSpPr>
            <a:spLocks noChangeShapeType="1"/>
          </p:cNvSpPr>
          <p:nvPr/>
        </p:nvSpPr>
        <p:spPr bwMode="auto">
          <a:xfrm flipH="1">
            <a:off x="3015431" y="3778929"/>
            <a:ext cx="176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" name="Line 35"/>
          <p:cNvSpPr>
            <a:spLocks noChangeShapeType="1"/>
          </p:cNvSpPr>
          <p:nvPr/>
        </p:nvSpPr>
        <p:spPr bwMode="auto">
          <a:xfrm rot="10800000">
            <a:off x="3719247" y="3077767"/>
            <a:ext cx="0" cy="7011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>
            <a:off x="3723797" y="4140542"/>
            <a:ext cx="0" cy="1758653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" name="Line 37"/>
          <p:cNvSpPr>
            <a:spLocks noChangeShapeType="1"/>
          </p:cNvSpPr>
          <p:nvPr/>
        </p:nvSpPr>
        <p:spPr bwMode="auto">
          <a:xfrm>
            <a:off x="3733733" y="5888164"/>
            <a:ext cx="1080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" name="Line 38"/>
          <p:cNvSpPr>
            <a:spLocks noChangeShapeType="1"/>
          </p:cNvSpPr>
          <p:nvPr/>
        </p:nvSpPr>
        <p:spPr bwMode="auto">
          <a:xfrm flipV="1">
            <a:off x="4809745" y="4129511"/>
            <a:ext cx="0" cy="1758653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6" name="BlokTextu 25"/>
          <p:cNvSpPr txBox="1">
            <a:spLocks noChangeArrowheads="1"/>
          </p:cNvSpPr>
          <p:nvPr/>
        </p:nvSpPr>
        <p:spPr bwMode="auto">
          <a:xfrm>
            <a:off x="1947573" y="3689555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x</a:t>
            </a:r>
            <a:r>
              <a:rPr lang="sk-SK" sz="1400" b="1" baseline="-25000" dirty="0"/>
              <a:t>2</a:t>
            </a:r>
            <a:endParaRPr lang="sk-SK" sz="1400" b="1" dirty="0"/>
          </a:p>
        </p:txBody>
      </p:sp>
      <p:sp>
        <p:nvSpPr>
          <p:cNvPr id="27" name="BlokTextu 44"/>
          <p:cNvSpPr txBox="1">
            <a:spLocks noChangeArrowheads="1"/>
          </p:cNvSpPr>
          <p:nvPr/>
        </p:nvSpPr>
        <p:spPr bwMode="auto">
          <a:xfrm>
            <a:off x="1947573" y="4049917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x</a:t>
            </a:r>
            <a:r>
              <a:rPr lang="sk-SK" sz="1400" b="1" baseline="-25000" dirty="0"/>
              <a:t>1</a:t>
            </a:r>
            <a:endParaRPr lang="sk-SK" sz="1400" b="1" dirty="0"/>
          </a:p>
        </p:txBody>
      </p:sp>
      <p:sp>
        <p:nvSpPr>
          <p:cNvPr id="28" name="Line 127"/>
          <p:cNvSpPr>
            <a:spLocks noChangeShapeType="1"/>
          </p:cNvSpPr>
          <p:nvPr/>
        </p:nvSpPr>
        <p:spPr bwMode="auto">
          <a:xfrm flipH="1" flipV="1">
            <a:off x="1942308" y="2071678"/>
            <a:ext cx="324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BlokTextu 43"/>
          <p:cNvSpPr txBox="1">
            <a:spLocks noChangeArrowheads="1"/>
          </p:cNvSpPr>
          <p:nvPr/>
        </p:nvSpPr>
        <p:spPr bwMode="auto">
          <a:xfrm>
            <a:off x="1935060" y="2047927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blúk 29"/>
          <p:cNvSpPr>
            <a:spLocks noChangeAspect="1"/>
          </p:cNvSpPr>
          <p:nvPr/>
        </p:nvSpPr>
        <p:spPr>
          <a:xfrm>
            <a:off x="3718773" y="2551807"/>
            <a:ext cx="1080000" cy="1080000"/>
          </a:xfrm>
          <a:prstGeom prst="arc">
            <a:avLst>
              <a:gd name="adj1" fmla="val 10909677"/>
              <a:gd name="adj2" fmla="val 0"/>
            </a:avLst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" name="Oblúk 30"/>
          <p:cNvSpPr/>
          <p:nvPr/>
        </p:nvSpPr>
        <p:spPr>
          <a:xfrm>
            <a:off x="3022940" y="3436081"/>
            <a:ext cx="1418558" cy="1418558"/>
          </a:xfrm>
          <a:prstGeom prst="arc">
            <a:avLst>
              <a:gd name="adj1" fmla="val 5469436"/>
              <a:gd name="adj2" fmla="val 10879019"/>
            </a:avLst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 rot="5400000" flipV="1">
            <a:off x="4263373" y="4314940"/>
            <a:ext cx="0" cy="1080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 flipH="1">
            <a:off x="3037207" y="4138564"/>
            <a:ext cx="176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5" name="Zástupný symbol čísla snímky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24</a:t>
            </a:fld>
            <a:endParaRPr lang="sk-SK" dirty="0"/>
          </a:p>
        </p:txBody>
      </p:sp>
      <p:sp>
        <p:nvSpPr>
          <p:cNvPr id="39" name="Line 36"/>
          <p:cNvSpPr>
            <a:spLocks noChangeShapeType="1"/>
          </p:cNvSpPr>
          <p:nvPr/>
        </p:nvSpPr>
        <p:spPr bwMode="auto">
          <a:xfrm rot="16200000">
            <a:off x="6589226" y="2899179"/>
            <a:ext cx="0" cy="1758653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 rot="16200000">
            <a:off x="7106521" y="3417569"/>
            <a:ext cx="702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 rot="16200000" flipV="1">
            <a:off x="6578195" y="2191230"/>
            <a:ext cx="0" cy="1758653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3" name="Line 34"/>
          <p:cNvSpPr>
            <a:spLocks noChangeShapeType="1"/>
          </p:cNvSpPr>
          <p:nvPr/>
        </p:nvSpPr>
        <p:spPr bwMode="auto">
          <a:xfrm rot="10800000" flipV="1">
            <a:off x="6424297" y="2554506"/>
            <a:ext cx="0" cy="1224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auto">
          <a:xfrm rot="16200000" flipH="1">
            <a:off x="5090689" y="3160557"/>
            <a:ext cx="122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6" name="Line 38"/>
          <p:cNvSpPr>
            <a:spLocks noChangeShapeType="1"/>
          </p:cNvSpPr>
          <p:nvPr/>
        </p:nvSpPr>
        <p:spPr bwMode="auto">
          <a:xfrm rot="16200000" flipV="1">
            <a:off x="6062690" y="2191807"/>
            <a:ext cx="0" cy="720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4" name="BlokTextu 34"/>
          <p:cNvSpPr txBox="1">
            <a:spLocks noChangeArrowheads="1"/>
          </p:cNvSpPr>
          <p:nvPr/>
        </p:nvSpPr>
        <p:spPr bwMode="auto">
          <a:xfrm>
            <a:off x="540000" y="36000"/>
            <a:ext cx="8459787" cy="954107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Zobrazte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sk-SK" sz="1400" dirty="0" smtClean="0">
                <a:solidFill>
                  <a:srgbClr val="FF0000"/>
                </a:solidFill>
              </a:rPr>
              <a:t>lineárnu zvislú perspektívu objektu, ktorý je daný pôdorysom, nárysom a </a:t>
            </a:r>
            <a:r>
              <a:rPr lang="sk-SK" sz="1400" dirty="0" err="1" smtClean="0">
                <a:solidFill>
                  <a:srgbClr val="FF0000"/>
                </a:solidFill>
              </a:rPr>
              <a:t>bokorysom</a:t>
            </a:r>
            <a:r>
              <a:rPr lang="sk-SK" sz="1400" dirty="0" smtClean="0">
                <a:solidFill>
                  <a:srgbClr val="FF0000"/>
                </a:solidFill>
              </a:rPr>
              <a:t> zľava.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sk-SK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Dan</a:t>
            </a:r>
            <a:r>
              <a:rPr lang="sk-SK" sz="1400" dirty="0" smtClean="0">
                <a:solidFill>
                  <a:srgbClr val="FF0000"/>
                </a:solidFill>
              </a:rPr>
              <a:t>á je výška horizontu.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Pou</a:t>
            </a:r>
            <a:r>
              <a:rPr lang="sk-SK" sz="1400" dirty="0" smtClean="0">
                <a:solidFill>
                  <a:srgbClr val="FF0000"/>
                </a:solidFill>
              </a:rPr>
              <a:t>žite </a:t>
            </a:r>
            <a:r>
              <a:rPr lang="sk-SK" sz="1400" dirty="0" err="1" smtClean="0">
                <a:solidFill>
                  <a:srgbClr val="FF0000"/>
                </a:solidFill>
              </a:rPr>
              <a:t>stopníkovo-úbežníkovú</a:t>
            </a:r>
            <a:r>
              <a:rPr lang="sk-SK" sz="1400" dirty="0" smtClean="0">
                <a:solidFill>
                  <a:srgbClr val="FF0000"/>
                </a:solidFill>
              </a:rPr>
              <a:t> alebo </a:t>
            </a:r>
            <a:r>
              <a:rPr lang="sk-SK" sz="1400" dirty="0" err="1" smtClean="0">
                <a:solidFill>
                  <a:srgbClr val="FF0000"/>
                </a:solidFill>
              </a:rPr>
              <a:t>priesečnú</a:t>
            </a:r>
            <a:r>
              <a:rPr lang="sk-SK" sz="1400" dirty="0" smtClean="0">
                <a:solidFill>
                  <a:srgbClr val="FF0000"/>
                </a:solidFill>
              </a:rPr>
              <a:t> metódu. </a:t>
            </a:r>
          </a:p>
          <a:p>
            <a:r>
              <a:rPr lang="sk-SK" sz="1400" dirty="0" smtClean="0">
                <a:solidFill>
                  <a:srgbClr val="FF0000"/>
                </a:solidFill>
              </a:rPr>
              <a:t>Priemetňu zvoľte tak, aby bol objekt: </a:t>
            </a:r>
            <a:r>
              <a:rPr lang="sk-SK" sz="1400" b="1" dirty="0" smtClean="0">
                <a:solidFill>
                  <a:srgbClr val="FF0000"/>
                </a:solidFill>
              </a:rPr>
              <a:t>a)</a:t>
            </a:r>
            <a:r>
              <a:rPr lang="sk-SK" sz="1400" dirty="0" smtClean="0">
                <a:solidFill>
                  <a:srgbClr val="FF0000"/>
                </a:solidFill>
              </a:rPr>
              <a:t> v priečelnej polohe,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sk-SK" sz="1400" b="1" dirty="0" smtClean="0">
                <a:solidFill>
                  <a:srgbClr val="FF0000"/>
                </a:solidFill>
              </a:rPr>
              <a:t>			   b)</a:t>
            </a:r>
            <a:r>
              <a:rPr lang="sk-SK" sz="1400" dirty="0" smtClean="0">
                <a:solidFill>
                  <a:srgbClr val="FF0000"/>
                </a:solidFill>
              </a:rPr>
              <a:t> v nepriečelnej polohe.</a:t>
            </a:r>
            <a:endParaRPr lang="sk-SK" sz="1400" dirty="0">
              <a:solidFill>
                <a:srgbClr val="FF0000"/>
              </a:solidFill>
            </a:endParaRPr>
          </a:p>
        </p:txBody>
      </p:sp>
      <p:sp>
        <p:nvSpPr>
          <p:cNvPr id="35" name="BlokTextu 34"/>
          <p:cNvSpPr txBox="1"/>
          <p:nvPr/>
        </p:nvSpPr>
        <p:spPr>
          <a:xfrm>
            <a:off x="360000" y="6300000"/>
            <a:ext cx="785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solidFill>
                  <a:srgbClr val="0000FF"/>
                </a:solidFill>
              </a:rPr>
              <a:t>Poznámka:</a:t>
            </a:r>
            <a:r>
              <a:rPr lang="sk-SK" sz="1200" dirty="0" smtClean="0"/>
              <a:t> Pri zobrazení kružnice vo vodorovnej rovine opíšte kružnici štvorec, ktorý je v priečelnej polohe vzhľadom k priemetni.</a:t>
            </a:r>
            <a:endParaRPr lang="sk-SK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25</a:t>
            </a:fld>
            <a:endParaRPr lang="sk-SK" dirty="0"/>
          </a:p>
        </p:txBody>
      </p:sp>
      <p:pic>
        <p:nvPicPr>
          <p:cNvPr id="3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53"/>
          <p:cNvSpPr txBox="1">
            <a:spLocks noChangeArrowheads="1"/>
          </p:cNvSpPr>
          <p:nvPr/>
        </p:nvSpPr>
        <p:spPr bwMode="auto">
          <a:xfrm>
            <a:off x="0" y="764704"/>
            <a:ext cx="383438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23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5" name="BlokTextu 34"/>
          <p:cNvSpPr txBox="1">
            <a:spLocks noChangeArrowheads="1"/>
          </p:cNvSpPr>
          <p:nvPr/>
        </p:nvSpPr>
        <p:spPr bwMode="auto">
          <a:xfrm>
            <a:off x="540000" y="36000"/>
            <a:ext cx="8459787" cy="954107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Zobrazte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sk-SK" sz="1400" dirty="0" smtClean="0">
                <a:solidFill>
                  <a:srgbClr val="FF0000"/>
                </a:solidFill>
              </a:rPr>
              <a:t>lineárnu zvislú perspektívu objektu, ktorý je daný pôdorysom, nárysom a </a:t>
            </a:r>
            <a:r>
              <a:rPr lang="sk-SK" sz="1400" dirty="0" err="1" smtClean="0">
                <a:solidFill>
                  <a:srgbClr val="FF0000"/>
                </a:solidFill>
              </a:rPr>
              <a:t>bokorysom</a:t>
            </a:r>
            <a:r>
              <a:rPr lang="sk-SK" sz="1400" dirty="0" smtClean="0">
                <a:solidFill>
                  <a:srgbClr val="FF0000"/>
                </a:solidFill>
              </a:rPr>
              <a:t> zľava.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sk-SK" sz="1400" dirty="0" smtClean="0">
              <a:solidFill>
                <a:srgbClr val="FF0000"/>
              </a:solidFill>
            </a:endParaRPr>
          </a:p>
          <a:p>
            <a:r>
              <a:rPr lang="sk-SK" sz="1400" dirty="0" smtClean="0">
                <a:solidFill>
                  <a:srgbClr val="FF0000"/>
                </a:solidFill>
              </a:rPr>
              <a:t>Zvoľte výšku horizontu.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Pou</a:t>
            </a:r>
            <a:r>
              <a:rPr lang="sk-SK" sz="1400" dirty="0" smtClean="0">
                <a:solidFill>
                  <a:srgbClr val="FF0000"/>
                </a:solidFill>
              </a:rPr>
              <a:t>žite </a:t>
            </a:r>
            <a:r>
              <a:rPr lang="sk-SK" sz="1400" dirty="0" err="1" smtClean="0">
                <a:solidFill>
                  <a:srgbClr val="FF0000"/>
                </a:solidFill>
              </a:rPr>
              <a:t>stopníkovo-úbežníkovú</a:t>
            </a:r>
            <a:r>
              <a:rPr lang="sk-SK" sz="1400" dirty="0" smtClean="0">
                <a:solidFill>
                  <a:srgbClr val="FF0000"/>
                </a:solidFill>
              </a:rPr>
              <a:t> alebo </a:t>
            </a:r>
            <a:r>
              <a:rPr lang="sk-SK" sz="1400" dirty="0" err="1" smtClean="0">
                <a:solidFill>
                  <a:srgbClr val="FF0000"/>
                </a:solidFill>
              </a:rPr>
              <a:t>priesečnú</a:t>
            </a:r>
            <a:r>
              <a:rPr lang="sk-SK" sz="1400" dirty="0" smtClean="0">
                <a:solidFill>
                  <a:srgbClr val="FF0000"/>
                </a:solidFill>
              </a:rPr>
              <a:t> metódu. </a:t>
            </a:r>
          </a:p>
          <a:p>
            <a:r>
              <a:rPr lang="sk-SK" sz="1400" dirty="0" smtClean="0">
                <a:solidFill>
                  <a:srgbClr val="FF0000"/>
                </a:solidFill>
              </a:rPr>
              <a:t>Priemetňu zvoľte tak, aby bol objekt: </a:t>
            </a:r>
            <a:r>
              <a:rPr lang="sk-SK" sz="1400" b="1" dirty="0" smtClean="0">
                <a:solidFill>
                  <a:srgbClr val="FF0000"/>
                </a:solidFill>
              </a:rPr>
              <a:t>a)</a:t>
            </a:r>
            <a:r>
              <a:rPr lang="sk-SK" sz="1400" dirty="0" smtClean="0">
                <a:solidFill>
                  <a:srgbClr val="FF0000"/>
                </a:solidFill>
              </a:rPr>
              <a:t> v priečelnej polohe,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sk-SK" sz="1400" b="1" dirty="0" smtClean="0">
                <a:solidFill>
                  <a:srgbClr val="FF0000"/>
                </a:solidFill>
              </a:rPr>
              <a:t>			   b)</a:t>
            </a:r>
            <a:r>
              <a:rPr lang="sk-SK" sz="1400" dirty="0" smtClean="0">
                <a:solidFill>
                  <a:srgbClr val="FF0000"/>
                </a:solidFill>
              </a:rPr>
              <a:t> v nepriečelnej polohe.</a:t>
            </a:r>
            <a:endParaRPr lang="sk-SK" sz="1400" dirty="0">
              <a:solidFill>
                <a:srgbClr val="FF0000"/>
              </a:solidFill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46112" y="3565525"/>
            <a:ext cx="25447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>
            <a:off x="2309812" y="4754563"/>
            <a:ext cx="231775" cy="15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 flipH="1">
            <a:off x="646112" y="4754563"/>
            <a:ext cx="16637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V="1">
            <a:off x="646112" y="3565525"/>
            <a:ext cx="1588" cy="118903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2541587" y="4754563"/>
            <a:ext cx="930275" cy="144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3471862" y="6199188"/>
            <a:ext cx="187325" cy="29051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H="1" flipV="1">
            <a:off x="3190875" y="3565525"/>
            <a:ext cx="1466850" cy="228123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H="1">
            <a:off x="2027237" y="3565525"/>
            <a:ext cx="1163638" cy="7493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027237" y="4314825"/>
            <a:ext cx="1279525" cy="199072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 flipV="1">
            <a:off x="3306762" y="5554663"/>
            <a:ext cx="1163638" cy="7508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V="1">
            <a:off x="646112" y="3216275"/>
            <a:ext cx="0" cy="34925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 flipV="1">
            <a:off x="2027237" y="2371725"/>
            <a:ext cx="0" cy="194310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 flipV="1">
            <a:off x="3190875" y="3216275"/>
            <a:ext cx="0" cy="34925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 flipV="1">
            <a:off x="4470400" y="2371725"/>
            <a:ext cx="0" cy="3182938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 flipV="1">
            <a:off x="4657725" y="3216275"/>
            <a:ext cx="0" cy="2630488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 flipV="1">
            <a:off x="3659187" y="3216275"/>
            <a:ext cx="0" cy="3273425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 flipV="1">
            <a:off x="3306762" y="2371725"/>
            <a:ext cx="0" cy="3933825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flipV="1">
            <a:off x="2541587" y="3216275"/>
            <a:ext cx="0" cy="1538288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>
            <a:off x="203200" y="3216275"/>
            <a:ext cx="85058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 flipV="1">
            <a:off x="3659187" y="5846763"/>
            <a:ext cx="998538" cy="64293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 flipV="1">
            <a:off x="646112" y="2371725"/>
            <a:ext cx="0" cy="8445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 flipV="1">
            <a:off x="2541587" y="2371725"/>
            <a:ext cx="0" cy="8445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 flipV="1">
            <a:off x="4657725" y="2371725"/>
            <a:ext cx="0" cy="8445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 flipV="1">
            <a:off x="3659187" y="2371725"/>
            <a:ext cx="0" cy="8445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>
            <a:off x="646112" y="2371725"/>
            <a:ext cx="401161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 flipH="1">
            <a:off x="646112" y="3216275"/>
            <a:ext cx="401161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 flipV="1">
            <a:off x="3190875" y="2371725"/>
            <a:ext cx="0" cy="8445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 flipV="1">
            <a:off x="2027237" y="1528763"/>
            <a:ext cx="0" cy="8429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 flipV="1">
            <a:off x="3306762" y="1528763"/>
            <a:ext cx="0" cy="8429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59" name="Line 35"/>
          <p:cNvSpPr>
            <a:spLocks noChangeShapeType="1"/>
          </p:cNvSpPr>
          <p:nvPr/>
        </p:nvSpPr>
        <p:spPr bwMode="auto">
          <a:xfrm flipV="1">
            <a:off x="4470400" y="1528763"/>
            <a:ext cx="0" cy="8429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60" name="Line 36"/>
          <p:cNvSpPr>
            <a:spLocks noChangeShapeType="1"/>
          </p:cNvSpPr>
          <p:nvPr/>
        </p:nvSpPr>
        <p:spPr bwMode="auto">
          <a:xfrm flipV="1">
            <a:off x="3190875" y="1528763"/>
            <a:ext cx="0" cy="8429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>
            <a:off x="2027237" y="1528763"/>
            <a:ext cx="2443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62" name="Line 38"/>
          <p:cNvSpPr>
            <a:spLocks noChangeShapeType="1"/>
          </p:cNvSpPr>
          <p:nvPr/>
        </p:nvSpPr>
        <p:spPr bwMode="auto">
          <a:xfrm>
            <a:off x="3190875" y="3565525"/>
            <a:ext cx="2068513" cy="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63" name="Line 39"/>
          <p:cNvSpPr>
            <a:spLocks noChangeShapeType="1"/>
          </p:cNvSpPr>
          <p:nvPr/>
        </p:nvSpPr>
        <p:spPr bwMode="auto">
          <a:xfrm>
            <a:off x="2541587" y="4754563"/>
            <a:ext cx="2717800" cy="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>
            <a:off x="4657725" y="5846763"/>
            <a:ext cx="601663" cy="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3659187" y="6489700"/>
            <a:ext cx="1600200" cy="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66" name="Line 42"/>
          <p:cNvSpPr>
            <a:spLocks noChangeShapeType="1"/>
          </p:cNvSpPr>
          <p:nvPr/>
        </p:nvSpPr>
        <p:spPr bwMode="auto">
          <a:xfrm>
            <a:off x="5259387" y="1174750"/>
            <a:ext cx="0" cy="558000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67" name="Freeform 43"/>
          <p:cNvSpPr>
            <a:spLocks/>
          </p:cNvSpPr>
          <p:nvPr/>
        </p:nvSpPr>
        <p:spPr bwMode="auto">
          <a:xfrm>
            <a:off x="5259387" y="3216275"/>
            <a:ext cx="350838" cy="349250"/>
          </a:xfrm>
          <a:custGeom>
            <a:avLst/>
            <a:gdLst/>
            <a:ahLst/>
            <a:cxnLst>
              <a:cxn ang="0">
                <a:pos x="0" y="880"/>
              </a:cxn>
              <a:cxn ang="0">
                <a:pos x="100" y="875"/>
              </a:cxn>
              <a:cxn ang="0">
                <a:pos x="197" y="858"/>
              </a:cxn>
              <a:cxn ang="0">
                <a:pos x="292" y="831"/>
              </a:cxn>
              <a:cxn ang="0">
                <a:pos x="383" y="794"/>
              </a:cxn>
              <a:cxn ang="0">
                <a:pos x="470" y="746"/>
              </a:cxn>
              <a:cxn ang="0">
                <a:pos x="550" y="688"/>
              </a:cxn>
              <a:cxn ang="0">
                <a:pos x="623" y="622"/>
              </a:cxn>
              <a:cxn ang="0">
                <a:pos x="689" y="549"/>
              </a:cxn>
              <a:cxn ang="0">
                <a:pos x="746" y="468"/>
              </a:cxn>
              <a:cxn ang="0">
                <a:pos x="794" y="382"/>
              </a:cxn>
              <a:cxn ang="0">
                <a:pos x="832" y="291"/>
              </a:cxn>
              <a:cxn ang="0">
                <a:pos x="858" y="196"/>
              </a:cxn>
              <a:cxn ang="0">
                <a:pos x="875" y="99"/>
              </a:cxn>
              <a:cxn ang="0">
                <a:pos x="881" y="0"/>
              </a:cxn>
            </a:cxnLst>
            <a:rect l="0" t="0" r="r" b="b"/>
            <a:pathLst>
              <a:path w="881" h="880">
                <a:moveTo>
                  <a:pt x="0" y="880"/>
                </a:moveTo>
                <a:lnTo>
                  <a:pt x="100" y="875"/>
                </a:lnTo>
                <a:lnTo>
                  <a:pt x="197" y="858"/>
                </a:lnTo>
                <a:lnTo>
                  <a:pt x="292" y="831"/>
                </a:lnTo>
                <a:lnTo>
                  <a:pt x="383" y="794"/>
                </a:lnTo>
                <a:lnTo>
                  <a:pt x="470" y="746"/>
                </a:lnTo>
                <a:lnTo>
                  <a:pt x="550" y="688"/>
                </a:lnTo>
                <a:lnTo>
                  <a:pt x="623" y="622"/>
                </a:lnTo>
                <a:lnTo>
                  <a:pt x="689" y="549"/>
                </a:lnTo>
                <a:lnTo>
                  <a:pt x="746" y="468"/>
                </a:lnTo>
                <a:lnTo>
                  <a:pt x="794" y="382"/>
                </a:lnTo>
                <a:lnTo>
                  <a:pt x="832" y="291"/>
                </a:lnTo>
                <a:lnTo>
                  <a:pt x="858" y="196"/>
                </a:lnTo>
                <a:lnTo>
                  <a:pt x="875" y="99"/>
                </a:lnTo>
                <a:lnTo>
                  <a:pt x="881" y="0"/>
                </a:lnTo>
              </a:path>
            </a:pathLst>
          </a:cu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68" name="Freeform 44"/>
          <p:cNvSpPr>
            <a:spLocks/>
          </p:cNvSpPr>
          <p:nvPr/>
        </p:nvSpPr>
        <p:spPr bwMode="auto">
          <a:xfrm>
            <a:off x="5259387" y="3216275"/>
            <a:ext cx="1538288" cy="1538288"/>
          </a:xfrm>
          <a:custGeom>
            <a:avLst/>
            <a:gdLst/>
            <a:ahLst/>
            <a:cxnLst>
              <a:cxn ang="0">
                <a:pos x="0" y="3879"/>
              </a:cxn>
              <a:cxn ang="0">
                <a:pos x="203" y="3873"/>
              </a:cxn>
              <a:cxn ang="0">
                <a:pos x="406" y="3857"/>
              </a:cxn>
              <a:cxn ang="0">
                <a:pos x="608" y="3831"/>
              </a:cxn>
              <a:cxn ang="0">
                <a:pos x="807" y="3794"/>
              </a:cxn>
              <a:cxn ang="0">
                <a:pos x="1004" y="3747"/>
              </a:cxn>
              <a:cxn ang="0">
                <a:pos x="1198" y="3689"/>
              </a:cxn>
              <a:cxn ang="0">
                <a:pos x="1390" y="3621"/>
              </a:cxn>
              <a:cxn ang="0">
                <a:pos x="1577" y="3543"/>
              </a:cxn>
              <a:cxn ang="0">
                <a:pos x="1761" y="3455"/>
              </a:cxn>
              <a:cxn ang="0">
                <a:pos x="1938" y="3359"/>
              </a:cxn>
              <a:cxn ang="0">
                <a:pos x="2111" y="3252"/>
              </a:cxn>
              <a:cxn ang="0">
                <a:pos x="2279" y="3137"/>
              </a:cxn>
              <a:cxn ang="0">
                <a:pos x="2440" y="3014"/>
              </a:cxn>
              <a:cxn ang="0">
                <a:pos x="2594" y="2883"/>
              </a:cxn>
              <a:cxn ang="0">
                <a:pos x="2741" y="2742"/>
              </a:cxn>
              <a:cxn ang="0">
                <a:pos x="2882" y="2595"/>
              </a:cxn>
              <a:cxn ang="0">
                <a:pos x="3012" y="2441"/>
              </a:cxn>
              <a:cxn ang="0">
                <a:pos x="3136" y="2279"/>
              </a:cxn>
              <a:cxn ang="0">
                <a:pos x="3251" y="2112"/>
              </a:cxn>
              <a:cxn ang="0">
                <a:pos x="3357" y="1940"/>
              </a:cxn>
              <a:cxn ang="0">
                <a:pos x="3454" y="1761"/>
              </a:cxn>
              <a:cxn ang="0">
                <a:pos x="3542" y="1577"/>
              </a:cxn>
              <a:cxn ang="0">
                <a:pos x="3620" y="1390"/>
              </a:cxn>
              <a:cxn ang="0">
                <a:pos x="3687" y="1198"/>
              </a:cxn>
              <a:cxn ang="0">
                <a:pos x="3744" y="1004"/>
              </a:cxn>
              <a:cxn ang="0">
                <a:pos x="3792" y="807"/>
              </a:cxn>
              <a:cxn ang="0">
                <a:pos x="3828" y="606"/>
              </a:cxn>
              <a:cxn ang="0">
                <a:pos x="3855" y="405"/>
              </a:cxn>
              <a:cxn ang="0">
                <a:pos x="3871" y="203"/>
              </a:cxn>
              <a:cxn ang="0">
                <a:pos x="3876" y="0"/>
              </a:cxn>
            </a:cxnLst>
            <a:rect l="0" t="0" r="r" b="b"/>
            <a:pathLst>
              <a:path w="3876" h="3879">
                <a:moveTo>
                  <a:pt x="0" y="3879"/>
                </a:moveTo>
                <a:lnTo>
                  <a:pt x="203" y="3873"/>
                </a:lnTo>
                <a:lnTo>
                  <a:pt x="406" y="3857"/>
                </a:lnTo>
                <a:lnTo>
                  <a:pt x="608" y="3831"/>
                </a:lnTo>
                <a:lnTo>
                  <a:pt x="807" y="3794"/>
                </a:lnTo>
                <a:lnTo>
                  <a:pt x="1004" y="3747"/>
                </a:lnTo>
                <a:lnTo>
                  <a:pt x="1198" y="3689"/>
                </a:lnTo>
                <a:lnTo>
                  <a:pt x="1390" y="3621"/>
                </a:lnTo>
                <a:lnTo>
                  <a:pt x="1577" y="3543"/>
                </a:lnTo>
                <a:lnTo>
                  <a:pt x="1761" y="3455"/>
                </a:lnTo>
                <a:lnTo>
                  <a:pt x="1938" y="3359"/>
                </a:lnTo>
                <a:lnTo>
                  <a:pt x="2111" y="3252"/>
                </a:lnTo>
                <a:lnTo>
                  <a:pt x="2279" y="3137"/>
                </a:lnTo>
                <a:lnTo>
                  <a:pt x="2440" y="3014"/>
                </a:lnTo>
                <a:lnTo>
                  <a:pt x="2594" y="2883"/>
                </a:lnTo>
                <a:lnTo>
                  <a:pt x="2741" y="2742"/>
                </a:lnTo>
                <a:lnTo>
                  <a:pt x="2882" y="2595"/>
                </a:lnTo>
                <a:lnTo>
                  <a:pt x="3012" y="2441"/>
                </a:lnTo>
                <a:lnTo>
                  <a:pt x="3136" y="2279"/>
                </a:lnTo>
                <a:lnTo>
                  <a:pt x="3251" y="2112"/>
                </a:lnTo>
                <a:lnTo>
                  <a:pt x="3357" y="1940"/>
                </a:lnTo>
                <a:lnTo>
                  <a:pt x="3454" y="1761"/>
                </a:lnTo>
                <a:lnTo>
                  <a:pt x="3542" y="1577"/>
                </a:lnTo>
                <a:lnTo>
                  <a:pt x="3620" y="1390"/>
                </a:lnTo>
                <a:lnTo>
                  <a:pt x="3687" y="1198"/>
                </a:lnTo>
                <a:lnTo>
                  <a:pt x="3744" y="1004"/>
                </a:lnTo>
                <a:lnTo>
                  <a:pt x="3792" y="807"/>
                </a:lnTo>
                <a:lnTo>
                  <a:pt x="3828" y="606"/>
                </a:lnTo>
                <a:lnTo>
                  <a:pt x="3855" y="405"/>
                </a:lnTo>
                <a:lnTo>
                  <a:pt x="3871" y="203"/>
                </a:lnTo>
                <a:lnTo>
                  <a:pt x="3876" y="0"/>
                </a:lnTo>
              </a:path>
            </a:pathLst>
          </a:cu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69" name="Freeform 45"/>
          <p:cNvSpPr>
            <a:spLocks/>
          </p:cNvSpPr>
          <p:nvPr/>
        </p:nvSpPr>
        <p:spPr bwMode="auto">
          <a:xfrm>
            <a:off x="5259387" y="3216275"/>
            <a:ext cx="2630488" cy="2630488"/>
          </a:xfrm>
          <a:custGeom>
            <a:avLst/>
            <a:gdLst/>
            <a:ahLst/>
            <a:cxnLst>
              <a:cxn ang="0">
                <a:pos x="0" y="6629"/>
              </a:cxn>
              <a:cxn ang="0">
                <a:pos x="268" y="6624"/>
              </a:cxn>
              <a:cxn ang="0">
                <a:pos x="534" y="6607"/>
              </a:cxn>
              <a:cxn ang="0">
                <a:pos x="800" y="6581"/>
              </a:cxn>
              <a:cxn ang="0">
                <a:pos x="1064" y="6544"/>
              </a:cxn>
              <a:cxn ang="0">
                <a:pos x="1326" y="6496"/>
              </a:cxn>
              <a:cxn ang="0">
                <a:pos x="1587" y="6437"/>
              </a:cxn>
              <a:cxn ang="0">
                <a:pos x="1844" y="6367"/>
              </a:cxn>
              <a:cxn ang="0">
                <a:pos x="2099" y="6288"/>
              </a:cxn>
              <a:cxn ang="0">
                <a:pos x="2350" y="6198"/>
              </a:cxn>
              <a:cxn ang="0">
                <a:pos x="2597" y="6099"/>
              </a:cxn>
              <a:cxn ang="0">
                <a:pos x="2841" y="5989"/>
              </a:cxn>
              <a:cxn ang="0">
                <a:pos x="3080" y="5871"/>
              </a:cxn>
              <a:cxn ang="0">
                <a:pos x="3314" y="5741"/>
              </a:cxn>
              <a:cxn ang="0">
                <a:pos x="3542" y="5603"/>
              </a:cxn>
              <a:cxn ang="0">
                <a:pos x="3764" y="5455"/>
              </a:cxn>
              <a:cxn ang="0">
                <a:pos x="3981" y="5299"/>
              </a:cxn>
              <a:cxn ang="0">
                <a:pos x="4191" y="5135"/>
              </a:cxn>
              <a:cxn ang="0">
                <a:pos x="4393" y="4962"/>
              </a:cxn>
              <a:cxn ang="0">
                <a:pos x="4590" y="4781"/>
              </a:cxn>
              <a:cxn ang="0">
                <a:pos x="4779" y="4593"/>
              </a:cxn>
              <a:cxn ang="0">
                <a:pos x="4960" y="4396"/>
              </a:cxn>
              <a:cxn ang="0">
                <a:pos x="5133" y="4193"/>
              </a:cxn>
              <a:cxn ang="0">
                <a:pos x="5297" y="3983"/>
              </a:cxn>
              <a:cxn ang="0">
                <a:pos x="5453" y="3766"/>
              </a:cxn>
              <a:cxn ang="0">
                <a:pos x="5599" y="3543"/>
              </a:cxn>
              <a:cxn ang="0">
                <a:pos x="5737" y="3315"/>
              </a:cxn>
              <a:cxn ang="0">
                <a:pos x="5867" y="3081"/>
              </a:cxn>
              <a:cxn ang="0">
                <a:pos x="5986" y="2842"/>
              </a:cxn>
              <a:cxn ang="0">
                <a:pos x="6095" y="2598"/>
              </a:cxn>
              <a:cxn ang="0">
                <a:pos x="6195" y="2351"/>
              </a:cxn>
              <a:cxn ang="0">
                <a:pos x="6285" y="2099"/>
              </a:cxn>
              <a:cxn ang="0">
                <a:pos x="6364" y="1845"/>
              </a:cxn>
              <a:cxn ang="0">
                <a:pos x="6433" y="1587"/>
              </a:cxn>
              <a:cxn ang="0">
                <a:pos x="6491" y="1326"/>
              </a:cxn>
              <a:cxn ang="0">
                <a:pos x="6539" y="1064"/>
              </a:cxn>
              <a:cxn ang="0">
                <a:pos x="6577" y="800"/>
              </a:cxn>
              <a:cxn ang="0">
                <a:pos x="6604" y="533"/>
              </a:cxn>
              <a:cxn ang="0">
                <a:pos x="6619" y="267"/>
              </a:cxn>
              <a:cxn ang="0">
                <a:pos x="6625" y="0"/>
              </a:cxn>
            </a:cxnLst>
            <a:rect l="0" t="0" r="r" b="b"/>
            <a:pathLst>
              <a:path w="6625" h="6629">
                <a:moveTo>
                  <a:pt x="0" y="6629"/>
                </a:moveTo>
                <a:lnTo>
                  <a:pt x="268" y="6624"/>
                </a:lnTo>
                <a:lnTo>
                  <a:pt x="534" y="6607"/>
                </a:lnTo>
                <a:lnTo>
                  <a:pt x="800" y="6581"/>
                </a:lnTo>
                <a:lnTo>
                  <a:pt x="1064" y="6544"/>
                </a:lnTo>
                <a:lnTo>
                  <a:pt x="1326" y="6496"/>
                </a:lnTo>
                <a:lnTo>
                  <a:pt x="1587" y="6437"/>
                </a:lnTo>
                <a:lnTo>
                  <a:pt x="1844" y="6367"/>
                </a:lnTo>
                <a:lnTo>
                  <a:pt x="2099" y="6288"/>
                </a:lnTo>
                <a:lnTo>
                  <a:pt x="2350" y="6198"/>
                </a:lnTo>
                <a:lnTo>
                  <a:pt x="2597" y="6099"/>
                </a:lnTo>
                <a:lnTo>
                  <a:pt x="2841" y="5989"/>
                </a:lnTo>
                <a:lnTo>
                  <a:pt x="3080" y="5871"/>
                </a:lnTo>
                <a:lnTo>
                  <a:pt x="3314" y="5741"/>
                </a:lnTo>
                <a:lnTo>
                  <a:pt x="3542" y="5603"/>
                </a:lnTo>
                <a:lnTo>
                  <a:pt x="3764" y="5455"/>
                </a:lnTo>
                <a:lnTo>
                  <a:pt x="3981" y="5299"/>
                </a:lnTo>
                <a:lnTo>
                  <a:pt x="4191" y="5135"/>
                </a:lnTo>
                <a:lnTo>
                  <a:pt x="4393" y="4962"/>
                </a:lnTo>
                <a:lnTo>
                  <a:pt x="4590" y="4781"/>
                </a:lnTo>
                <a:lnTo>
                  <a:pt x="4779" y="4593"/>
                </a:lnTo>
                <a:lnTo>
                  <a:pt x="4960" y="4396"/>
                </a:lnTo>
                <a:lnTo>
                  <a:pt x="5133" y="4193"/>
                </a:lnTo>
                <a:lnTo>
                  <a:pt x="5297" y="3983"/>
                </a:lnTo>
                <a:lnTo>
                  <a:pt x="5453" y="3766"/>
                </a:lnTo>
                <a:lnTo>
                  <a:pt x="5599" y="3543"/>
                </a:lnTo>
                <a:lnTo>
                  <a:pt x="5737" y="3315"/>
                </a:lnTo>
                <a:lnTo>
                  <a:pt x="5867" y="3081"/>
                </a:lnTo>
                <a:lnTo>
                  <a:pt x="5986" y="2842"/>
                </a:lnTo>
                <a:lnTo>
                  <a:pt x="6095" y="2598"/>
                </a:lnTo>
                <a:lnTo>
                  <a:pt x="6195" y="2351"/>
                </a:lnTo>
                <a:lnTo>
                  <a:pt x="6285" y="2099"/>
                </a:lnTo>
                <a:lnTo>
                  <a:pt x="6364" y="1845"/>
                </a:lnTo>
                <a:lnTo>
                  <a:pt x="6433" y="1587"/>
                </a:lnTo>
                <a:lnTo>
                  <a:pt x="6491" y="1326"/>
                </a:lnTo>
                <a:lnTo>
                  <a:pt x="6539" y="1064"/>
                </a:lnTo>
                <a:lnTo>
                  <a:pt x="6577" y="800"/>
                </a:lnTo>
                <a:lnTo>
                  <a:pt x="6604" y="533"/>
                </a:lnTo>
                <a:lnTo>
                  <a:pt x="6619" y="267"/>
                </a:lnTo>
                <a:lnTo>
                  <a:pt x="6625" y="0"/>
                </a:lnTo>
              </a:path>
            </a:pathLst>
          </a:cu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70" name="Freeform 46"/>
          <p:cNvSpPr>
            <a:spLocks/>
          </p:cNvSpPr>
          <p:nvPr/>
        </p:nvSpPr>
        <p:spPr bwMode="auto">
          <a:xfrm>
            <a:off x="5259387" y="3216275"/>
            <a:ext cx="3273425" cy="3273425"/>
          </a:xfrm>
          <a:custGeom>
            <a:avLst/>
            <a:gdLst/>
            <a:ahLst/>
            <a:cxnLst>
              <a:cxn ang="0">
                <a:pos x="0" y="8251"/>
              </a:cxn>
              <a:cxn ang="0">
                <a:pos x="302" y="8247"/>
              </a:cxn>
              <a:cxn ang="0">
                <a:pos x="603" y="8230"/>
              </a:cxn>
              <a:cxn ang="0">
                <a:pos x="903" y="8202"/>
              </a:cxn>
              <a:cxn ang="0">
                <a:pos x="1202" y="8164"/>
              </a:cxn>
              <a:cxn ang="0">
                <a:pos x="1499" y="8115"/>
              </a:cxn>
              <a:cxn ang="0">
                <a:pos x="1793" y="8055"/>
              </a:cxn>
              <a:cxn ang="0">
                <a:pos x="2086" y="7984"/>
              </a:cxn>
              <a:cxn ang="0">
                <a:pos x="2376" y="7902"/>
              </a:cxn>
              <a:cxn ang="0">
                <a:pos x="2663" y="7810"/>
              </a:cxn>
              <a:cxn ang="0">
                <a:pos x="2946" y="7708"/>
              </a:cxn>
              <a:cxn ang="0">
                <a:pos x="3226" y="7595"/>
              </a:cxn>
              <a:cxn ang="0">
                <a:pos x="3501" y="7471"/>
              </a:cxn>
              <a:cxn ang="0">
                <a:pos x="3771" y="7338"/>
              </a:cxn>
              <a:cxn ang="0">
                <a:pos x="4036" y="7195"/>
              </a:cxn>
              <a:cxn ang="0">
                <a:pos x="4296" y="7043"/>
              </a:cxn>
              <a:cxn ang="0">
                <a:pos x="4551" y="6882"/>
              </a:cxn>
              <a:cxn ang="0">
                <a:pos x="4799" y="6711"/>
              </a:cxn>
              <a:cxn ang="0">
                <a:pos x="5040" y="6531"/>
              </a:cxn>
              <a:cxn ang="0">
                <a:pos x="5275" y="6342"/>
              </a:cxn>
              <a:cxn ang="0">
                <a:pos x="5503" y="6145"/>
              </a:cxn>
              <a:cxn ang="0">
                <a:pos x="5724" y="5940"/>
              </a:cxn>
              <a:cxn ang="0">
                <a:pos x="5937" y="5728"/>
              </a:cxn>
              <a:cxn ang="0">
                <a:pos x="6142" y="5507"/>
              </a:cxn>
              <a:cxn ang="0">
                <a:pos x="6339" y="5278"/>
              </a:cxn>
              <a:cxn ang="0">
                <a:pos x="6527" y="5043"/>
              </a:cxn>
              <a:cxn ang="0">
                <a:pos x="6707" y="4801"/>
              </a:cxn>
              <a:cxn ang="0">
                <a:pos x="6877" y="4553"/>
              </a:cxn>
              <a:cxn ang="0">
                <a:pos x="7039" y="4299"/>
              </a:cxn>
              <a:cxn ang="0">
                <a:pos x="7192" y="4038"/>
              </a:cxn>
              <a:cxn ang="0">
                <a:pos x="7333" y="3773"/>
              </a:cxn>
              <a:cxn ang="0">
                <a:pos x="7467" y="3502"/>
              </a:cxn>
              <a:cxn ang="0">
                <a:pos x="7589" y="3227"/>
              </a:cxn>
              <a:cxn ang="0">
                <a:pos x="7702" y="2948"/>
              </a:cxn>
              <a:cxn ang="0">
                <a:pos x="7805" y="2664"/>
              </a:cxn>
              <a:cxn ang="0">
                <a:pos x="7896" y="2378"/>
              </a:cxn>
              <a:cxn ang="0">
                <a:pos x="7978" y="2087"/>
              </a:cxn>
              <a:cxn ang="0">
                <a:pos x="8048" y="1794"/>
              </a:cxn>
              <a:cxn ang="0">
                <a:pos x="8110" y="1499"/>
              </a:cxn>
              <a:cxn ang="0">
                <a:pos x="8159" y="1202"/>
              </a:cxn>
              <a:cxn ang="0">
                <a:pos x="8197" y="903"/>
              </a:cxn>
              <a:cxn ang="0">
                <a:pos x="8224" y="603"/>
              </a:cxn>
              <a:cxn ang="0">
                <a:pos x="8240" y="302"/>
              </a:cxn>
              <a:cxn ang="0">
                <a:pos x="8246" y="0"/>
              </a:cxn>
            </a:cxnLst>
            <a:rect l="0" t="0" r="r" b="b"/>
            <a:pathLst>
              <a:path w="8246" h="8251">
                <a:moveTo>
                  <a:pt x="0" y="8251"/>
                </a:moveTo>
                <a:lnTo>
                  <a:pt x="302" y="8247"/>
                </a:lnTo>
                <a:lnTo>
                  <a:pt x="603" y="8230"/>
                </a:lnTo>
                <a:lnTo>
                  <a:pt x="903" y="8202"/>
                </a:lnTo>
                <a:lnTo>
                  <a:pt x="1202" y="8164"/>
                </a:lnTo>
                <a:lnTo>
                  <a:pt x="1499" y="8115"/>
                </a:lnTo>
                <a:lnTo>
                  <a:pt x="1793" y="8055"/>
                </a:lnTo>
                <a:lnTo>
                  <a:pt x="2086" y="7984"/>
                </a:lnTo>
                <a:lnTo>
                  <a:pt x="2376" y="7902"/>
                </a:lnTo>
                <a:lnTo>
                  <a:pt x="2663" y="7810"/>
                </a:lnTo>
                <a:lnTo>
                  <a:pt x="2946" y="7708"/>
                </a:lnTo>
                <a:lnTo>
                  <a:pt x="3226" y="7595"/>
                </a:lnTo>
                <a:lnTo>
                  <a:pt x="3501" y="7471"/>
                </a:lnTo>
                <a:lnTo>
                  <a:pt x="3771" y="7338"/>
                </a:lnTo>
                <a:lnTo>
                  <a:pt x="4036" y="7195"/>
                </a:lnTo>
                <a:lnTo>
                  <a:pt x="4296" y="7043"/>
                </a:lnTo>
                <a:lnTo>
                  <a:pt x="4551" y="6882"/>
                </a:lnTo>
                <a:lnTo>
                  <a:pt x="4799" y="6711"/>
                </a:lnTo>
                <a:lnTo>
                  <a:pt x="5040" y="6531"/>
                </a:lnTo>
                <a:lnTo>
                  <a:pt x="5275" y="6342"/>
                </a:lnTo>
                <a:lnTo>
                  <a:pt x="5503" y="6145"/>
                </a:lnTo>
                <a:lnTo>
                  <a:pt x="5724" y="5940"/>
                </a:lnTo>
                <a:lnTo>
                  <a:pt x="5937" y="5728"/>
                </a:lnTo>
                <a:lnTo>
                  <a:pt x="6142" y="5507"/>
                </a:lnTo>
                <a:lnTo>
                  <a:pt x="6339" y="5278"/>
                </a:lnTo>
                <a:lnTo>
                  <a:pt x="6527" y="5043"/>
                </a:lnTo>
                <a:lnTo>
                  <a:pt x="6707" y="4801"/>
                </a:lnTo>
                <a:lnTo>
                  <a:pt x="6877" y="4553"/>
                </a:lnTo>
                <a:lnTo>
                  <a:pt x="7039" y="4299"/>
                </a:lnTo>
                <a:lnTo>
                  <a:pt x="7192" y="4038"/>
                </a:lnTo>
                <a:lnTo>
                  <a:pt x="7333" y="3773"/>
                </a:lnTo>
                <a:lnTo>
                  <a:pt x="7467" y="3502"/>
                </a:lnTo>
                <a:lnTo>
                  <a:pt x="7589" y="3227"/>
                </a:lnTo>
                <a:lnTo>
                  <a:pt x="7702" y="2948"/>
                </a:lnTo>
                <a:lnTo>
                  <a:pt x="7805" y="2664"/>
                </a:lnTo>
                <a:lnTo>
                  <a:pt x="7896" y="2378"/>
                </a:lnTo>
                <a:lnTo>
                  <a:pt x="7978" y="2087"/>
                </a:lnTo>
                <a:lnTo>
                  <a:pt x="8048" y="1794"/>
                </a:lnTo>
                <a:lnTo>
                  <a:pt x="8110" y="1499"/>
                </a:lnTo>
                <a:lnTo>
                  <a:pt x="8159" y="1202"/>
                </a:lnTo>
                <a:lnTo>
                  <a:pt x="8197" y="903"/>
                </a:lnTo>
                <a:lnTo>
                  <a:pt x="8224" y="603"/>
                </a:lnTo>
                <a:lnTo>
                  <a:pt x="8240" y="302"/>
                </a:lnTo>
                <a:lnTo>
                  <a:pt x="8246" y="0"/>
                </a:lnTo>
              </a:path>
            </a:pathLst>
          </a:cu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71" name="Line 47"/>
          <p:cNvSpPr>
            <a:spLocks noChangeShapeType="1"/>
          </p:cNvSpPr>
          <p:nvPr/>
        </p:nvSpPr>
        <p:spPr bwMode="auto">
          <a:xfrm>
            <a:off x="5610225" y="3216275"/>
            <a:ext cx="2922588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flipV="1">
            <a:off x="5610225" y="2371725"/>
            <a:ext cx="0" cy="8445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73" name="Line 49"/>
          <p:cNvSpPr>
            <a:spLocks noChangeShapeType="1"/>
          </p:cNvSpPr>
          <p:nvPr/>
        </p:nvSpPr>
        <p:spPr bwMode="auto">
          <a:xfrm flipV="1">
            <a:off x="6797675" y="2371725"/>
            <a:ext cx="0" cy="8445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74" name="Line 50"/>
          <p:cNvSpPr>
            <a:spLocks noChangeShapeType="1"/>
          </p:cNvSpPr>
          <p:nvPr/>
        </p:nvSpPr>
        <p:spPr bwMode="auto">
          <a:xfrm flipV="1">
            <a:off x="8532812" y="2371725"/>
            <a:ext cx="0" cy="8445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 flipV="1">
            <a:off x="7889875" y="2371725"/>
            <a:ext cx="0" cy="8445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76" name="Line 52"/>
          <p:cNvSpPr>
            <a:spLocks noChangeShapeType="1"/>
          </p:cNvSpPr>
          <p:nvPr/>
        </p:nvSpPr>
        <p:spPr bwMode="auto">
          <a:xfrm>
            <a:off x="5610225" y="2371725"/>
            <a:ext cx="2922588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77" name="Line 53"/>
          <p:cNvSpPr>
            <a:spLocks noChangeShapeType="1"/>
          </p:cNvSpPr>
          <p:nvPr/>
        </p:nvSpPr>
        <p:spPr bwMode="auto">
          <a:xfrm>
            <a:off x="2027237" y="4314825"/>
            <a:ext cx="3232150" cy="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78" name="Line 54"/>
          <p:cNvSpPr>
            <a:spLocks noChangeShapeType="1"/>
          </p:cNvSpPr>
          <p:nvPr/>
        </p:nvSpPr>
        <p:spPr bwMode="auto">
          <a:xfrm>
            <a:off x="4470400" y="5554663"/>
            <a:ext cx="788988" cy="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79" name="Line 55"/>
          <p:cNvSpPr>
            <a:spLocks noChangeShapeType="1"/>
          </p:cNvSpPr>
          <p:nvPr/>
        </p:nvSpPr>
        <p:spPr bwMode="auto">
          <a:xfrm>
            <a:off x="3306762" y="6305550"/>
            <a:ext cx="1952625" cy="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80" name="Freeform 56"/>
          <p:cNvSpPr>
            <a:spLocks/>
          </p:cNvSpPr>
          <p:nvPr/>
        </p:nvSpPr>
        <p:spPr bwMode="auto">
          <a:xfrm>
            <a:off x="5259387" y="3216275"/>
            <a:ext cx="1098550" cy="1098550"/>
          </a:xfrm>
          <a:custGeom>
            <a:avLst/>
            <a:gdLst/>
            <a:ahLst/>
            <a:cxnLst>
              <a:cxn ang="0">
                <a:pos x="0" y="2770"/>
              </a:cxn>
              <a:cxn ang="0">
                <a:pos x="174" y="2764"/>
              </a:cxn>
              <a:cxn ang="0">
                <a:pos x="347" y="2747"/>
              </a:cxn>
              <a:cxn ang="0">
                <a:pos x="520" y="2721"/>
              </a:cxn>
              <a:cxn ang="0">
                <a:pos x="689" y="2682"/>
              </a:cxn>
              <a:cxn ang="0">
                <a:pos x="856" y="2634"/>
              </a:cxn>
              <a:cxn ang="0">
                <a:pos x="1019" y="2574"/>
              </a:cxn>
              <a:cxn ang="0">
                <a:pos x="1179" y="2506"/>
              </a:cxn>
              <a:cxn ang="0">
                <a:pos x="1334" y="2427"/>
              </a:cxn>
              <a:cxn ang="0">
                <a:pos x="1484" y="2338"/>
              </a:cxn>
              <a:cxn ang="0">
                <a:pos x="1628" y="2241"/>
              </a:cxn>
              <a:cxn ang="0">
                <a:pos x="1764" y="2134"/>
              </a:cxn>
              <a:cxn ang="0">
                <a:pos x="1895" y="2019"/>
              </a:cxn>
              <a:cxn ang="0">
                <a:pos x="2019" y="1895"/>
              </a:cxn>
              <a:cxn ang="0">
                <a:pos x="2133" y="1766"/>
              </a:cxn>
              <a:cxn ang="0">
                <a:pos x="2240" y="1628"/>
              </a:cxn>
              <a:cxn ang="0">
                <a:pos x="2338" y="1484"/>
              </a:cxn>
              <a:cxn ang="0">
                <a:pos x="2426" y="1334"/>
              </a:cxn>
              <a:cxn ang="0">
                <a:pos x="2505" y="1179"/>
              </a:cxn>
              <a:cxn ang="0">
                <a:pos x="2574" y="1019"/>
              </a:cxn>
              <a:cxn ang="0">
                <a:pos x="2633" y="856"/>
              </a:cxn>
              <a:cxn ang="0">
                <a:pos x="2681" y="689"/>
              </a:cxn>
              <a:cxn ang="0">
                <a:pos x="2720" y="519"/>
              </a:cxn>
              <a:cxn ang="0">
                <a:pos x="2746" y="347"/>
              </a:cxn>
              <a:cxn ang="0">
                <a:pos x="2763" y="173"/>
              </a:cxn>
              <a:cxn ang="0">
                <a:pos x="2769" y="0"/>
              </a:cxn>
            </a:cxnLst>
            <a:rect l="0" t="0" r="r" b="b"/>
            <a:pathLst>
              <a:path w="2769" h="2770">
                <a:moveTo>
                  <a:pt x="0" y="2770"/>
                </a:moveTo>
                <a:lnTo>
                  <a:pt x="174" y="2764"/>
                </a:lnTo>
                <a:lnTo>
                  <a:pt x="347" y="2747"/>
                </a:lnTo>
                <a:lnTo>
                  <a:pt x="520" y="2721"/>
                </a:lnTo>
                <a:lnTo>
                  <a:pt x="689" y="2682"/>
                </a:lnTo>
                <a:lnTo>
                  <a:pt x="856" y="2634"/>
                </a:lnTo>
                <a:lnTo>
                  <a:pt x="1019" y="2574"/>
                </a:lnTo>
                <a:lnTo>
                  <a:pt x="1179" y="2506"/>
                </a:lnTo>
                <a:lnTo>
                  <a:pt x="1334" y="2427"/>
                </a:lnTo>
                <a:lnTo>
                  <a:pt x="1484" y="2338"/>
                </a:lnTo>
                <a:lnTo>
                  <a:pt x="1628" y="2241"/>
                </a:lnTo>
                <a:lnTo>
                  <a:pt x="1764" y="2134"/>
                </a:lnTo>
                <a:lnTo>
                  <a:pt x="1895" y="2019"/>
                </a:lnTo>
                <a:lnTo>
                  <a:pt x="2019" y="1895"/>
                </a:lnTo>
                <a:lnTo>
                  <a:pt x="2133" y="1766"/>
                </a:lnTo>
                <a:lnTo>
                  <a:pt x="2240" y="1628"/>
                </a:lnTo>
                <a:lnTo>
                  <a:pt x="2338" y="1484"/>
                </a:lnTo>
                <a:lnTo>
                  <a:pt x="2426" y="1334"/>
                </a:lnTo>
                <a:lnTo>
                  <a:pt x="2505" y="1179"/>
                </a:lnTo>
                <a:lnTo>
                  <a:pt x="2574" y="1019"/>
                </a:lnTo>
                <a:lnTo>
                  <a:pt x="2633" y="856"/>
                </a:lnTo>
                <a:lnTo>
                  <a:pt x="2681" y="689"/>
                </a:lnTo>
                <a:lnTo>
                  <a:pt x="2720" y="519"/>
                </a:lnTo>
                <a:lnTo>
                  <a:pt x="2746" y="347"/>
                </a:lnTo>
                <a:lnTo>
                  <a:pt x="2763" y="173"/>
                </a:lnTo>
                <a:lnTo>
                  <a:pt x="2769" y="0"/>
                </a:lnTo>
              </a:path>
            </a:pathLst>
          </a:cu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81" name="Freeform 57"/>
          <p:cNvSpPr>
            <a:spLocks/>
          </p:cNvSpPr>
          <p:nvPr/>
        </p:nvSpPr>
        <p:spPr bwMode="auto">
          <a:xfrm>
            <a:off x="5259387" y="3216275"/>
            <a:ext cx="2338388" cy="2338388"/>
          </a:xfrm>
          <a:custGeom>
            <a:avLst/>
            <a:gdLst/>
            <a:ahLst/>
            <a:cxnLst>
              <a:cxn ang="0">
                <a:pos x="0" y="5896"/>
              </a:cxn>
              <a:cxn ang="0">
                <a:pos x="251" y="5891"/>
              </a:cxn>
              <a:cxn ang="0">
                <a:pos x="501" y="5875"/>
              </a:cxn>
              <a:cxn ang="0">
                <a:pos x="749" y="5849"/>
              </a:cxn>
              <a:cxn ang="0">
                <a:pos x="996" y="5812"/>
              </a:cxn>
              <a:cxn ang="0">
                <a:pos x="1242" y="5764"/>
              </a:cxn>
              <a:cxn ang="0">
                <a:pos x="1486" y="5706"/>
              </a:cxn>
              <a:cxn ang="0">
                <a:pos x="1726" y="5638"/>
              </a:cxn>
              <a:cxn ang="0">
                <a:pos x="1964" y="5560"/>
              </a:cxn>
              <a:cxn ang="0">
                <a:pos x="2198" y="5471"/>
              </a:cxn>
              <a:cxn ang="0">
                <a:pos x="2428" y="5373"/>
              </a:cxn>
              <a:cxn ang="0">
                <a:pos x="2654" y="5265"/>
              </a:cxn>
              <a:cxn ang="0">
                <a:pos x="2874" y="5147"/>
              </a:cxn>
              <a:cxn ang="0">
                <a:pos x="3090" y="5021"/>
              </a:cxn>
              <a:cxn ang="0">
                <a:pos x="3300" y="4885"/>
              </a:cxn>
              <a:cxn ang="0">
                <a:pos x="3504" y="4740"/>
              </a:cxn>
              <a:cxn ang="0">
                <a:pos x="3702" y="4588"/>
              </a:cxn>
              <a:cxn ang="0">
                <a:pos x="3893" y="4426"/>
              </a:cxn>
              <a:cxn ang="0">
                <a:pos x="4078" y="4257"/>
              </a:cxn>
              <a:cxn ang="0">
                <a:pos x="4254" y="4080"/>
              </a:cxn>
              <a:cxn ang="0">
                <a:pos x="4423" y="3896"/>
              </a:cxn>
              <a:cxn ang="0">
                <a:pos x="4585" y="3705"/>
              </a:cxn>
              <a:cxn ang="0">
                <a:pos x="4738" y="3506"/>
              </a:cxn>
              <a:cxn ang="0">
                <a:pos x="4882" y="3302"/>
              </a:cxn>
              <a:cxn ang="0">
                <a:pos x="5017" y="3092"/>
              </a:cxn>
              <a:cxn ang="0">
                <a:pos x="5145" y="2876"/>
              </a:cxn>
              <a:cxn ang="0">
                <a:pos x="5262" y="2655"/>
              </a:cxn>
              <a:cxn ang="0">
                <a:pos x="5370" y="2429"/>
              </a:cxn>
              <a:cxn ang="0">
                <a:pos x="5467" y="2199"/>
              </a:cxn>
              <a:cxn ang="0">
                <a:pos x="5556" y="1965"/>
              </a:cxn>
              <a:cxn ang="0">
                <a:pos x="5634" y="1726"/>
              </a:cxn>
              <a:cxn ang="0">
                <a:pos x="5703" y="1486"/>
              </a:cxn>
              <a:cxn ang="0">
                <a:pos x="5760" y="1242"/>
              </a:cxn>
              <a:cxn ang="0">
                <a:pos x="5808" y="996"/>
              </a:cxn>
              <a:cxn ang="0">
                <a:pos x="5845" y="749"/>
              </a:cxn>
              <a:cxn ang="0">
                <a:pos x="5872" y="500"/>
              </a:cxn>
              <a:cxn ang="0">
                <a:pos x="5887" y="250"/>
              </a:cxn>
              <a:cxn ang="0">
                <a:pos x="5892" y="0"/>
              </a:cxn>
            </a:cxnLst>
            <a:rect l="0" t="0" r="r" b="b"/>
            <a:pathLst>
              <a:path w="5892" h="5896">
                <a:moveTo>
                  <a:pt x="0" y="5896"/>
                </a:moveTo>
                <a:lnTo>
                  <a:pt x="251" y="5891"/>
                </a:lnTo>
                <a:lnTo>
                  <a:pt x="501" y="5875"/>
                </a:lnTo>
                <a:lnTo>
                  <a:pt x="749" y="5849"/>
                </a:lnTo>
                <a:lnTo>
                  <a:pt x="996" y="5812"/>
                </a:lnTo>
                <a:lnTo>
                  <a:pt x="1242" y="5764"/>
                </a:lnTo>
                <a:lnTo>
                  <a:pt x="1486" y="5706"/>
                </a:lnTo>
                <a:lnTo>
                  <a:pt x="1726" y="5638"/>
                </a:lnTo>
                <a:lnTo>
                  <a:pt x="1964" y="5560"/>
                </a:lnTo>
                <a:lnTo>
                  <a:pt x="2198" y="5471"/>
                </a:lnTo>
                <a:lnTo>
                  <a:pt x="2428" y="5373"/>
                </a:lnTo>
                <a:lnTo>
                  <a:pt x="2654" y="5265"/>
                </a:lnTo>
                <a:lnTo>
                  <a:pt x="2874" y="5147"/>
                </a:lnTo>
                <a:lnTo>
                  <a:pt x="3090" y="5021"/>
                </a:lnTo>
                <a:lnTo>
                  <a:pt x="3300" y="4885"/>
                </a:lnTo>
                <a:lnTo>
                  <a:pt x="3504" y="4740"/>
                </a:lnTo>
                <a:lnTo>
                  <a:pt x="3702" y="4588"/>
                </a:lnTo>
                <a:lnTo>
                  <a:pt x="3893" y="4426"/>
                </a:lnTo>
                <a:lnTo>
                  <a:pt x="4078" y="4257"/>
                </a:lnTo>
                <a:lnTo>
                  <a:pt x="4254" y="4080"/>
                </a:lnTo>
                <a:lnTo>
                  <a:pt x="4423" y="3896"/>
                </a:lnTo>
                <a:lnTo>
                  <a:pt x="4585" y="3705"/>
                </a:lnTo>
                <a:lnTo>
                  <a:pt x="4738" y="3506"/>
                </a:lnTo>
                <a:lnTo>
                  <a:pt x="4882" y="3302"/>
                </a:lnTo>
                <a:lnTo>
                  <a:pt x="5017" y="3092"/>
                </a:lnTo>
                <a:lnTo>
                  <a:pt x="5145" y="2876"/>
                </a:lnTo>
                <a:lnTo>
                  <a:pt x="5262" y="2655"/>
                </a:lnTo>
                <a:lnTo>
                  <a:pt x="5370" y="2429"/>
                </a:lnTo>
                <a:lnTo>
                  <a:pt x="5467" y="2199"/>
                </a:lnTo>
                <a:lnTo>
                  <a:pt x="5556" y="1965"/>
                </a:lnTo>
                <a:lnTo>
                  <a:pt x="5634" y="1726"/>
                </a:lnTo>
                <a:lnTo>
                  <a:pt x="5703" y="1486"/>
                </a:lnTo>
                <a:lnTo>
                  <a:pt x="5760" y="1242"/>
                </a:lnTo>
                <a:lnTo>
                  <a:pt x="5808" y="996"/>
                </a:lnTo>
                <a:lnTo>
                  <a:pt x="5845" y="749"/>
                </a:lnTo>
                <a:lnTo>
                  <a:pt x="5872" y="500"/>
                </a:lnTo>
                <a:lnTo>
                  <a:pt x="5887" y="250"/>
                </a:lnTo>
                <a:lnTo>
                  <a:pt x="5892" y="0"/>
                </a:lnTo>
              </a:path>
            </a:pathLst>
          </a:cu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82" name="Freeform 58"/>
          <p:cNvSpPr>
            <a:spLocks/>
          </p:cNvSpPr>
          <p:nvPr/>
        </p:nvSpPr>
        <p:spPr bwMode="auto">
          <a:xfrm>
            <a:off x="5259387" y="3216275"/>
            <a:ext cx="3087688" cy="3089275"/>
          </a:xfrm>
          <a:custGeom>
            <a:avLst/>
            <a:gdLst/>
            <a:ahLst/>
            <a:cxnLst>
              <a:cxn ang="0">
                <a:pos x="0" y="7786"/>
              </a:cxn>
              <a:cxn ang="0">
                <a:pos x="292" y="7780"/>
              </a:cxn>
              <a:cxn ang="0">
                <a:pos x="582" y="7763"/>
              </a:cxn>
              <a:cxn ang="0">
                <a:pos x="872" y="7737"/>
              </a:cxn>
              <a:cxn ang="0">
                <a:pos x="1161" y="7698"/>
              </a:cxn>
              <a:cxn ang="0">
                <a:pos x="1448" y="7649"/>
              </a:cxn>
              <a:cxn ang="0">
                <a:pos x="1732" y="7590"/>
              </a:cxn>
              <a:cxn ang="0">
                <a:pos x="2014" y="7519"/>
              </a:cxn>
              <a:cxn ang="0">
                <a:pos x="2294" y="7439"/>
              </a:cxn>
              <a:cxn ang="0">
                <a:pos x="2571" y="7348"/>
              </a:cxn>
              <a:cxn ang="0">
                <a:pos x="2843" y="7247"/>
              </a:cxn>
              <a:cxn ang="0">
                <a:pos x="3112" y="7135"/>
              </a:cxn>
              <a:cxn ang="0">
                <a:pos x="3376" y="7014"/>
              </a:cxn>
              <a:cxn ang="0">
                <a:pos x="3636" y="6883"/>
              </a:cxn>
              <a:cxn ang="0">
                <a:pos x="3891" y="6742"/>
              </a:cxn>
              <a:cxn ang="0">
                <a:pos x="4140" y="6592"/>
              </a:cxn>
              <a:cxn ang="0">
                <a:pos x="4383" y="6432"/>
              </a:cxn>
              <a:cxn ang="0">
                <a:pos x="4620" y="6264"/>
              </a:cxn>
              <a:cxn ang="0">
                <a:pos x="4851" y="6087"/>
              </a:cxn>
              <a:cxn ang="0">
                <a:pos x="5075" y="5901"/>
              </a:cxn>
              <a:cxn ang="0">
                <a:pos x="5292" y="5707"/>
              </a:cxn>
              <a:cxn ang="0">
                <a:pos x="5502" y="5505"/>
              </a:cxn>
              <a:cxn ang="0">
                <a:pos x="5704" y="5296"/>
              </a:cxn>
              <a:cxn ang="0">
                <a:pos x="5897" y="5079"/>
              </a:cxn>
              <a:cxn ang="0">
                <a:pos x="6083" y="4854"/>
              </a:cxn>
              <a:cxn ang="0">
                <a:pos x="6261" y="4623"/>
              </a:cxn>
              <a:cxn ang="0">
                <a:pos x="6429" y="4385"/>
              </a:cxn>
              <a:cxn ang="0">
                <a:pos x="6588" y="4142"/>
              </a:cxn>
              <a:cxn ang="0">
                <a:pos x="6738" y="3893"/>
              </a:cxn>
              <a:cxn ang="0">
                <a:pos x="6879" y="3638"/>
              </a:cxn>
              <a:cxn ang="0">
                <a:pos x="7009" y="3378"/>
              </a:cxn>
              <a:cxn ang="0">
                <a:pos x="7131" y="3113"/>
              </a:cxn>
              <a:cxn ang="0">
                <a:pos x="7242" y="2844"/>
              </a:cxn>
              <a:cxn ang="0">
                <a:pos x="7344" y="2571"/>
              </a:cxn>
              <a:cxn ang="0">
                <a:pos x="7434" y="2295"/>
              </a:cxn>
              <a:cxn ang="0">
                <a:pos x="7515" y="2015"/>
              </a:cxn>
              <a:cxn ang="0">
                <a:pos x="7585" y="1732"/>
              </a:cxn>
              <a:cxn ang="0">
                <a:pos x="7644" y="1448"/>
              </a:cxn>
              <a:cxn ang="0">
                <a:pos x="7693" y="1161"/>
              </a:cxn>
              <a:cxn ang="0">
                <a:pos x="7732" y="872"/>
              </a:cxn>
              <a:cxn ang="0">
                <a:pos x="7758" y="581"/>
              </a:cxn>
              <a:cxn ang="0">
                <a:pos x="7775" y="291"/>
              </a:cxn>
              <a:cxn ang="0">
                <a:pos x="7780" y="0"/>
              </a:cxn>
            </a:cxnLst>
            <a:rect l="0" t="0" r="r" b="b"/>
            <a:pathLst>
              <a:path w="7780" h="7786">
                <a:moveTo>
                  <a:pt x="0" y="7786"/>
                </a:moveTo>
                <a:lnTo>
                  <a:pt x="292" y="7780"/>
                </a:lnTo>
                <a:lnTo>
                  <a:pt x="582" y="7763"/>
                </a:lnTo>
                <a:lnTo>
                  <a:pt x="872" y="7737"/>
                </a:lnTo>
                <a:lnTo>
                  <a:pt x="1161" y="7698"/>
                </a:lnTo>
                <a:lnTo>
                  <a:pt x="1448" y="7649"/>
                </a:lnTo>
                <a:lnTo>
                  <a:pt x="1732" y="7590"/>
                </a:lnTo>
                <a:lnTo>
                  <a:pt x="2014" y="7519"/>
                </a:lnTo>
                <a:lnTo>
                  <a:pt x="2294" y="7439"/>
                </a:lnTo>
                <a:lnTo>
                  <a:pt x="2571" y="7348"/>
                </a:lnTo>
                <a:lnTo>
                  <a:pt x="2843" y="7247"/>
                </a:lnTo>
                <a:lnTo>
                  <a:pt x="3112" y="7135"/>
                </a:lnTo>
                <a:lnTo>
                  <a:pt x="3376" y="7014"/>
                </a:lnTo>
                <a:lnTo>
                  <a:pt x="3636" y="6883"/>
                </a:lnTo>
                <a:lnTo>
                  <a:pt x="3891" y="6742"/>
                </a:lnTo>
                <a:lnTo>
                  <a:pt x="4140" y="6592"/>
                </a:lnTo>
                <a:lnTo>
                  <a:pt x="4383" y="6432"/>
                </a:lnTo>
                <a:lnTo>
                  <a:pt x="4620" y="6264"/>
                </a:lnTo>
                <a:lnTo>
                  <a:pt x="4851" y="6087"/>
                </a:lnTo>
                <a:lnTo>
                  <a:pt x="5075" y="5901"/>
                </a:lnTo>
                <a:lnTo>
                  <a:pt x="5292" y="5707"/>
                </a:lnTo>
                <a:lnTo>
                  <a:pt x="5502" y="5505"/>
                </a:lnTo>
                <a:lnTo>
                  <a:pt x="5704" y="5296"/>
                </a:lnTo>
                <a:lnTo>
                  <a:pt x="5897" y="5079"/>
                </a:lnTo>
                <a:lnTo>
                  <a:pt x="6083" y="4854"/>
                </a:lnTo>
                <a:lnTo>
                  <a:pt x="6261" y="4623"/>
                </a:lnTo>
                <a:lnTo>
                  <a:pt x="6429" y="4385"/>
                </a:lnTo>
                <a:lnTo>
                  <a:pt x="6588" y="4142"/>
                </a:lnTo>
                <a:lnTo>
                  <a:pt x="6738" y="3893"/>
                </a:lnTo>
                <a:lnTo>
                  <a:pt x="6879" y="3638"/>
                </a:lnTo>
                <a:lnTo>
                  <a:pt x="7009" y="3378"/>
                </a:lnTo>
                <a:lnTo>
                  <a:pt x="7131" y="3113"/>
                </a:lnTo>
                <a:lnTo>
                  <a:pt x="7242" y="2844"/>
                </a:lnTo>
                <a:lnTo>
                  <a:pt x="7344" y="2571"/>
                </a:lnTo>
                <a:lnTo>
                  <a:pt x="7434" y="2295"/>
                </a:lnTo>
                <a:lnTo>
                  <a:pt x="7515" y="2015"/>
                </a:lnTo>
                <a:lnTo>
                  <a:pt x="7585" y="1732"/>
                </a:lnTo>
                <a:lnTo>
                  <a:pt x="7644" y="1448"/>
                </a:lnTo>
                <a:lnTo>
                  <a:pt x="7693" y="1161"/>
                </a:lnTo>
                <a:lnTo>
                  <a:pt x="7732" y="872"/>
                </a:lnTo>
                <a:lnTo>
                  <a:pt x="7758" y="581"/>
                </a:lnTo>
                <a:lnTo>
                  <a:pt x="7775" y="291"/>
                </a:lnTo>
                <a:lnTo>
                  <a:pt x="7780" y="0"/>
                </a:lnTo>
              </a:path>
            </a:pathLst>
          </a:cu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83" name="Line 59"/>
          <p:cNvSpPr>
            <a:spLocks noChangeShapeType="1"/>
          </p:cNvSpPr>
          <p:nvPr/>
        </p:nvSpPr>
        <p:spPr bwMode="auto">
          <a:xfrm flipV="1">
            <a:off x="6357937" y="2371725"/>
            <a:ext cx="0" cy="84455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84" name="Line 60"/>
          <p:cNvSpPr>
            <a:spLocks noChangeShapeType="1"/>
          </p:cNvSpPr>
          <p:nvPr/>
        </p:nvSpPr>
        <p:spPr bwMode="auto">
          <a:xfrm flipV="1">
            <a:off x="7597775" y="2371725"/>
            <a:ext cx="0" cy="84455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85" name="Line 61"/>
          <p:cNvSpPr>
            <a:spLocks noChangeShapeType="1"/>
          </p:cNvSpPr>
          <p:nvPr/>
        </p:nvSpPr>
        <p:spPr bwMode="auto">
          <a:xfrm flipV="1">
            <a:off x="8347075" y="2371725"/>
            <a:ext cx="0" cy="84455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86" name="Line 62"/>
          <p:cNvSpPr>
            <a:spLocks noChangeShapeType="1"/>
          </p:cNvSpPr>
          <p:nvPr/>
        </p:nvSpPr>
        <p:spPr bwMode="auto">
          <a:xfrm flipV="1">
            <a:off x="6357937" y="1528763"/>
            <a:ext cx="0" cy="8429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87" name="Line 63"/>
          <p:cNvSpPr>
            <a:spLocks noChangeShapeType="1"/>
          </p:cNvSpPr>
          <p:nvPr/>
        </p:nvSpPr>
        <p:spPr bwMode="auto">
          <a:xfrm flipV="1">
            <a:off x="7597775" y="1528763"/>
            <a:ext cx="0" cy="8429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88" name="Line 64"/>
          <p:cNvSpPr>
            <a:spLocks noChangeShapeType="1"/>
          </p:cNvSpPr>
          <p:nvPr/>
        </p:nvSpPr>
        <p:spPr bwMode="auto">
          <a:xfrm flipV="1">
            <a:off x="8347075" y="1528763"/>
            <a:ext cx="0" cy="8429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89" name="Line 65"/>
          <p:cNvSpPr>
            <a:spLocks noChangeShapeType="1"/>
          </p:cNvSpPr>
          <p:nvPr/>
        </p:nvSpPr>
        <p:spPr bwMode="auto">
          <a:xfrm flipV="1">
            <a:off x="5610225" y="1528763"/>
            <a:ext cx="0" cy="8429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90" name="Line 66"/>
          <p:cNvSpPr>
            <a:spLocks noChangeShapeType="1"/>
          </p:cNvSpPr>
          <p:nvPr/>
        </p:nvSpPr>
        <p:spPr bwMode="auto">
          <a:xfrm>
            <a:off x="5610225" y="1528763"/>
            <a:ext cx="27368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1" name="BlokTextu 70"/>
          <p:cNvSpPr txBox="1">
            <a:spLocks noChangeArrowheads="1"/>
          </p:cNvSpPr>
          <p:nvPr/>
        </p:nvSpPr>
        <p:spPr bwMode="auto">
          <a:xfrm>
            <a:off x="76200" y="3160700"/>
            <a:ext cx="4523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x</a:t>
            </a:r>
            <a:r>
              <a:rPr lang="sk-SK" sz="1400" b="1" baseline="-25000" dirty="0" smtClean="0"/>
              <a:t>1,2</a:t>
            </a:r>
            <a:endParaRPr lang="sk-SK" sz="1400" b="1" baseline="-25000" dirty="0"/>
          </a:p>
        </p:txBody>
      </p:sp>
      <p:sp>
        <p:nvSpPr>
          <p:cNvPr id="72" name="BlokTextu 71"/>
          <p:cNvSpPr txBox="1">
            <a:spLocks noChangeArrowheads="1"/>
          </p:cNvSpPr>
          <p:nvPr/>
        </p:nvSpPr>
        <p:spPr bwMode="auto">
          <a:xfrm>
            <a:off x="4865912" y="1046150"/>
            <a:ext cx="442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z</a:t>
            </a:r>
            <a:r>
              <a:rPr lang="sk-SK" sz="1400" b="1" baseline="-25000" dirty="0" smtClean="0"/>
              <a:t>2,3</a:t>
            </a:r>
            <a:endParaRPr lang="sk-SK" sz="1400" b="1" baseline="-25000" dirty="0"/>
          </a:p>
        </p:txBody>
      </p:sp>
      <p:sp>
        <p:nvSpPr>
          <p:cNvPr id="73" name="BlokTextu 72"/>
          <p:cNvSpPr txBox="1">
            <a:spLocks noChangeArrowheads="1"/>
          </p:cNvSpPr>
          <p:nvPr/>
        </p:nvSpPr>
        <p:spPr bwMode="auto">
          <a:xfrm>
            <a:off x="4943382" y="6512123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y</a:t>
            </a:r>
            <a:r>
              <a:rPr lang="sk-SK" sz="1400" b="1" baseline="-25000" dirty="0" smtClean="0"/>
              <a:t>1</a:t>
            </a:r>
            <a:endParaRPr lang="sk-SK" sz="1400" b="1" baseline="-25000" dirty="0"/>
          </a:p>
        </p:txBody>
      </p:sp>
      <p:grpSp>
        <p:nvGrpSpPr>
          <p:cNvPr id="74" name="Skupina 73"/>
          <p:cNvGrpSpPr/>
          <p:nvPr/>
        </p:nvGrpSpPr>
        <p:grpSpPr>
          <a:xfrm>
            <a:off x="304251" y="5606540"/>
            <a:ext cx="566062" cy="864825"/>
            <a:chOff x="5292080" y="2758350"/>
            <a:chExt cx="566062" cy="864825"/>
          </a:xfrm>
        </p:grpSpPr>
        <p:grpSp>
          <p:nvGrpSpPr>
            <p:cNvPr id="75" name="Skupina 199"/>
            <p:cNvGrpSpPr/>
            <p:nvPr/>
          </p:nvGrpSpPr>
          <p:grpSpPr>
            <a:xfrm>
              <a:off x="5292035" y="2996952"/>
              <a:ext cx="566059" cy="626223"/>
              <a:chOff x="4976782" y="2604293"/>
              <a:chExt cx="328613" cy="363538"/>
            </a:xfrm>
          </p:grpSpPr>
          <p:sp>
            <p:nvSpPr>
              <p:cNvPr id="77" name="Freeform 540"/>
              <p:cNvSpPr>
                <a:spLocks/>
              </p:cNvSpPr>
              <p:nvPr/>
            </p:nvSpPr>
            <p:spPr bwMode="auto">
              <a:xfrm>
                <a:off x="5126007" y="2637631"/>
                <a:ext cx="33338" cy="1651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4"/>
                  </a:cxn>
                  <a:cxn ang="0">
                    <a:pos x="21" y="104"/>
                  </a:cxn>
                  <a:cxn ang="0">
                    <a:pos x="8" y="0"/>
                  </a:cxn>
                </a:cxnLst>
                <a:rect l="0" t="0" r="r" b="b"/>
                <a:pathLst>
                  <a:path w="21" h="104">
                    <a:moveTo>
                      <a:pt x="8" y="0"/>
                    </a:moveTo>
                    <a:lnTo>
                      <a:pt x="0" y="104"/>
                    </a:lnTo>
                    <a:lnTo>
                      <a:pt x="21" y="10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78" name="Freeform 541"/>
              <p:cNvSpPr>
                <a:spLocks/>
              </p:cNvSpPr>
              <p:nvPr/>
            </p:nvSpPr>
            <p:spPr bwMode="auto">
              <a:xfrm>
                <a:off x="5138707" y="2637631"/>
                <a:ext cx="20638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3" y="104"/>
                  </a:cxn>
                  <a:cxn ang="0">
                    <a:pos x="0" y="0"/>
                  </a:cxn>
                </a:cxnLst>
                <a:rect l="0" t="0" r="r" b="b"/>
                <a:pathLst>
                  <a:path w="13" h="104">
                    <a:moveTo>
                      <a:pt x="0" y="0"/>
                    </a:moveTo>
                    <a:lnTo>
                      <a:pt x="3" y="0"/>
                    </a:lnTo>
                    <a:lnTo>
                      <a:pt x="13" y="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79" name="Freeform 542"/>
              <p:cNvSpPr>
                <a:spLocks/>
              </p:cNvSpPr>
              <p:nvPr/>
            </p:nvSpPr>
            <p:spPr bwMode="auto">
              <a:xfrm>
                <a:off x="4976782" y="2637631"/>
                <a:ext cx="328613" cy="330200"/>
              </a:xfrm>
              <a:custGeom>
                <a:avLst/>
                <a:gdLst/>
                <a:ahLst/>
                <a:cxnLst>
                  <a:cxn ang="0">
                    <a:pos x="207" y="95"/>
                  </a:cxn>
                  <a:cxn ang="0">
                    <a:pos x="203" y="79"/>
                  </a:cxn>
                  <a:cxn ang="0">
                    <a:pos x="199" y="62"/>
                  </a:cxn>
                  <a:cxn ang="0">
                    <a:pos x="191" y="47"/>
                  </a:cxn>
                  <a:cxn ang="0">
                    <a:pos x="180" y="34"/>
                  </a:cxn>
                  <a:cxn ang="0">
                    <a:pos x="168" y="22"/>
                  </a:cxn>
                  <a:cxn ang="0">
                    <a:pos x="153" y="13"/>
                  </a:cxn>
                  <a:cxn ang="0">
                    <a:pos x="138" y="6"/>
                  </a:cxn>
                  <a:cxn ang="0">
                    <a:pos x="120" y="1"/>
                  </a:cxn>
                  <a:cxn ang="0">
                    <a:pos x="104" y="0"/>
                  </a:cxn>
                  <a:cxn ang="0">
                    <a:pos x="87" y="1"/>
                  </a:cxn>
                  <a:cxn ang="0">
                    <a:pos x="70" y="6"/>
                  </a:cxn>
                  <a:cxn ang="0">
                    <a:pos x="55" y="13"/>
                  </a:cxn>
                  <a:cxn ang="0">
                    <a:pos x="41" y="22"/>
                  </a:cxn>
                  <a:cxn ang="0">
                    <a:pos x="28" y="34"/>
                  </a:cxn>
                  <a:cxn ang="0">
                    <a:pos x="18" y="47"/>
                  </a:cxn>
                  <a:cxn ang="0">
                    <a:pos x="8" y="62"/>
                  </a:cxn>
                  <a:cxn ang="0">
                    <a:pos x="4" y="79"/>
                  </a:cxn>
                  <a:cxn ang="0">
                    <a:pos x="0" y="95"/>
                  </a:cxn>
                  <a:cxn ang="0">
                    <a:pos x="0" y="112"/>
                  </a:cxn>
                  <a:cxn ang="0">
                    <a:pos x="4" y="129"/>
                  </a:cxn>
                  <a:cxn ang="0">
                    <a:pos x="8" y="146"/>
                  </a:cxn>
                  <a:cxn ang="0">
                    <a:pos x="18" y="161"/>
                  </a:cxn>
                  <a:cxn ang="0">
                    <a:pos x="28" y="174"/>
                  </a:cxn>
                  <a:cxn ang="0">
                    <a:pos x="41" y="186"/>
                  </a:cxn>
                  <a:cxn ang="0">
                    <a:pos x="55" y="195"/>
                  </a:cxn>
                  <a:cxn ang="0">
                    <a:pos x="70" y="202"/>
                  </a:cxn>
                  <a:cxn ang="0">
                    <a:pos x="87" y="206"/>
                  </a:cxn>
                  <a:cxn ang="0">
                    <a:pos x="104" y="208"/>
                  </a:cxn>
                  <a:cxn ang="0">
                    <a:pos x="120" y="206"/>
                  </a:cxn>
                  <a:cxn ang="0">
                    <a:pos x="138" y="202"/>
                  </a:cxn>
                  <a:cxn ang="0">
                    <a:pos x="153" y="195"/>
                  </a:cxn>
                  <a:cxn ang="0">
                    <a:pos x="168" y="186"/>
                  </a:cxn>
                  <a:cxn ang="0">
                    <a:pos x="180" y="174"/>
                  </a:cxn>
                  <a:cxn ang="0">
                    <a:pos x="191" y="161"/>
                  </a:cxn>
                  <a:cxn ang="0">
                    <a:pos x="199" y="146"/>
                  </a:cxn>
                  <a:cxn ang="0">
                    <a:pos x="203" y="129"/>
                  </a:cxn>
                  <a:cxn ang="0">
                    <a:pos x="207" y="112"/>
                  </a:cxn>
                </a:cxnLst>
                <a:rect l="0" t="0" r="r" b="b"/>
                <a:pathLst>
                  <a:path w="207" h="208">
                    <a:moveTo>
                      <a:pt x="207" y="104"/>
                    </a:moveTo>
                    <a:lnTo>
                      <a:pt x="207" y="95"/>
                    </a:lnTo>
                    <a:lnTo>
                      <a:pt x="206" y="87"/>
                    </a:lnTo>
                    <a:lnTo>
                      <a:pt x="203" y="79"/>
                    </a:lnTo>
                    <a:lnTo>
                      <a:pt x="201" y="71"/>
                    </a:lnTo>
                    <a:lnTo>
                      <a:pt x="199" y="62"/>
                    </a:lnTo>
                    <a:lnTo>
                      <a:pt x="194" y="54"/>
                    </a:lnTo>
                    <a:lnTo>
                      <a:pt x="191" y="47"/>
                    </a:lnTo>
                    <a:lnTo>
                      <a:pt x="185" y="41"/>
                    </a:lnTo>
                    <a:lnTo>
                      <a:pt x="180" y="34"/>
                    </a:lnTo>
                    <a:lnTo>
                      <a:pt x="173" y="28"/>
                    </a:lnTo>
                    <a:lnTo>
                      <a:pt x="168" y="22"/>
                    </a:lnTo>
                    <a:lnTo>
                      <a:pt x="161" y="17"/>
                    </a:lnTo>
                    <a:lnTo>
                      <a:pt x="153" y="13"/>
                    </a:lnTo>
                    <a:lnTo>
                      <a:pt x="146" y="9"/>
                    </a:lnTo>
                    <a:lnTo>
                      <a:pt x="138" y="6"/>
                    </a:lnTo>
                    <a:lnTo>
                      <a:pt x="130" y="4"/>
                    </a:lnTo>
                    <a:lnTo>
                      <a:pt x="120" y="1"/>
                    </a:lnTo>
                    <a:lnTo>
                      <a:pt x="112" y="0"/>
                    </a:lnTo>
                    <a:lnTo>
                      <a:pt x="104" y="0"/>
                    </a:lnTo>
                    <a:lnTo>
                      <a:pt x="95" y="0"/>
                    </a:lnTo>
                    <a:lnTo>
                      <a:pt x="87" y="1"/>
                    </a:lnTo>
                    <a:lnTo>
                      <a:pt x="79" y="4"/>
                    </a:lnTo>
                    <a:lnTo>
                      <a:pt x="70" y="6"/>
                    </a:lnTo>
                    <a:lnTo>
                      <a:pt x="63" y="9"/>
                    </a:lnTo>
                    <a:lnTo>
                      <a:pt x="55" y="13"/>
                    </a:lnTo>
                    <a:lnTo>
                      <a:pt x="48" y="17"/>
                    </a:lnTo>
                    <a:lnTo>
                      <a:pt x="41" y="22"/>
                    </a:lnTo>
                    <a:lnTo>
                      <a:pt x="34" y="28"/>
                    </a:lnTo>
                    <a:lnTo>
                      <a:pt x="28" y="34"/>
                    </a:lnTo>
                    <a:lnTo>
                      <a:pt x="22" y="41"/>
                    </a:lnTo>
                    <a:lnTo>
                      <a:pt x="18" y="47"/>
                    </a:lnTo>
                    <a:lnTo>
                      <a:pt x="13" y="54"/>
                    </a:lnTo>
                    <a:lnTo>
                      <a:pt x="8" y="62"/>
                    </a:lnTo>
                    <a:lnTo>
                      <a:pt x="6" y="71"/>
                    </a:lnTo>
                    <a:lnTo>
                      <a:pt x="4" y="79"/>
                    </a:lnTo>
                    <a:lnTo>
                      <a:pt x="1" y="87"/>
                    </a:lnTo>
                    <a:lnTo>
                      <a:pt x="0" y="95"/>
                    </a:lnTo>
                    <a:lnTo>
                      <a:pt x="0" y="104"/>
                    </a:lnTo>
                    <a:lnTo>
                      <a:pt x="0" y="112"/>
                    </a:lnTo>
                    <a:lnTo>
                      <a:pt x="1" y="121"/>
                    </a:lnTo>
                    <a:lnTo>
                      <a:pt x="4" y="129"/>
                    </a:lnTo>
                    <a:lnTo>
                      <a:pt x="6" y="137"/>
                    </a:lnTo>
                    <a:lnTo>
                      <a:pt x="8" y="146"/>
                    </a:lnTo>
                    <a:lnTo>
                      <a:pt x="13" y="154"/>
                    </a:lnTo>
                    <a:lnTo>
                      <a:pt x="18" y="161"/>
                    </a:lnTo>
                    <a:lnTo>
                      <a:pt x="22" y="167"/>
                    </a:lnTo>
                    <a:lnTo>
                      <a:pt x="28" y="174"/>
                    </a:lnTo>
                    <a:lnTo>
                      <a:pt x="34" y="180"/>
                    </a:lnTo>
                    <a:lnTo>
                      <a:pt x="41" y="186"/>
                    </a:lnTo>
                    <a:lnTo>
                      <a:pt x="48" y="191"/>
                    </a:lnTo>
                    <a:lnTo>
                      <a:pt x="55" y="195"/>
                    </a:lnTo>
                    <a:lnTo>
                      <a:pt x="63" y="199"/>
                    </a:lnTo>
                    <a:lnTo>
                      <a:pt x="70" y="202"/>
                    </a:lnTo>
                    <a:lnTo>
                      <a:pt x="79" y="204"/>
                    </a:lnTo>
                    <a:lnTo>
                      <a:pt x="87" y="206"/>
                    </a:lnTo>
                    <a:lnTo>
                      <a:pt x="95" y="207"/>
                    </a:lnTo>
                    <a:lnTo>
                      <a:pt x="104" y="208"/>
                    </a:lnTo>
                    <a:lnTo>
                      <a:pt x="112" y="207"/>
                    </a:lnTo>
                    <a:lnTo>
                      <a:pt x="120" y="206"/>
                    </a:lnTo>
                    <a:lnTo>
                      <a:pt x="130" y="204"/>
                    </a:lnTo>
                    <a:lnTo>
                      <a:pt x="138" y="202"/>
                    </a:lnTo>
                    <a:lnTo>
                      <a:pt x="146" y="199"/>
                    </a:lnTo>
                    <a:lnTo>
                      <a:pt x="153" y="195"/>
                    </a:lnTo>
                    <a:lnTo>
                      <a:pt x="161" y="191"/>
                    </a:lnTo>
                    <a:lnTo>
                      <a:pt x="168" y="186"/>
                    </a:lnTo>
                    <a:lnTo>
                      <a:pt x="173" y="180"/>
                    </a:lnTo>
                    <a:lnTo>
                      <a:pt x="180" y="174"/>
                    </a:lnTo>
                    <a:lnTo>
                      <a:pt x="185" y="167"/>
                    </a:lnTo>
                    <a:lnTo>
                      <a:pt x="191" y="161"/>
                    </a:lnTo>
                    <a:lnTo>
                      <a:pt x="194" y="154"/>
                    </a:lnTo>
                    <a:lnTo>
                      <a:pt x="199" y="146"/>
                    </a:lnTo>
                    <a:lnTo>
                      <a:pt x="201" y="137"/>
                    </a:lnTo>
                    <a:lnTo>
                      <a:pt x="203" y="129"/>
                    </a:lnTo>
                    <a:lnTo>
                      <a:pt x="206" y="121"/>
                    </a:lnTo>
                    <a:lnTo>
                      <a:pt x="207" y="112"/>
                    </a:lnTo>
                    <a:lnTo>
                      <a:pt x="207" y="10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80" name="Line 545"/>
              <p:cNvSpPr>
                <a:spLocks noChangeShapeType="1"/>
              </p:cNvSpPr>
              <p:nvPr/>
            </p:nvSpPr>
            <p:spPr bwMode="auto">
              <a:xfrm flipH="1">
                <a:off x="5126007" y="2802731"/>
                <a:ext cx="3333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81" name="Line 546"/>
              <p:cNvSpPr>
                <a:spLocks noChangeShapeType="1"/>
              </p:cNvSpPr>
              <p:nvPr/>
            </p:nvSpPr>
            <p:spPr bwMode="auto">
              <a:xfrm flipV="1">
                <a:off x="5126007" y="2604293"/>
                <a:ext cx="15875" cy="1984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82" name="Line 547"/>
              <p:cNvSpPr>
                <a:spLocks noChangeShapeType="1"/>
              </p:cNvSpPr>
              <p:nvPr/>
            </p:nvSpPr>
            <p:spPr bwMode="auto">
              <a:xfrm flipH="1" flipV="1">
                <a:off x="5141882" y="2604293"/>
                <a:ext cx="17463" cy="1984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</p:grpSp>
        <p:sp>
          <p:nvSpPr>
            <p:cNvPr id="76" name="Text Box 13"/>
            <p:cNvSpPr txBox="1">
              <a:spLocks noChangeArrowheads="1"/>
            </p:cNvSpPr>
            <p:nvPr/>
          </p:nvSpPr>
          <p:spPr bwMode="auto">
            <a:xfrm flipH="1">
              <a:off x="5438880" y="2758350"/>
              <a:ext cx="2872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sk-SK" sz="1200" b="1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sk-SK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3" name="BlokTextu 82"/>
          <p:cNvSpPr txBox="1"/>
          <p:nvPr/>
        </p:nvSpPr>
        <p:spPr>
          <a:xfrm>
            <a:off x="6315513" y="1018628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200" dirty="0" err="1" smtClean="0"/>
              <a:t>Bokorys</a:t>
            </a:r>
            <a:r>
              <a:rPr lang="sk-SK" sz="1200" dirty="0" smtClean="0"/>
              <a:t> zľava</a:t>
            </a:r>
          </a:p>
          <a:p>
            <a:pPr algn="ctr"/>
            <a:r>
              <a:rPr lang="sk-SK" sz="1200" dirty="0" smtClean="0"/>
              <a:t>Pohľad západný</a:t>
            </a:r>
            <a:endParaRPr lang="sk-SK" sz="1200" dirty="0"/>
          </a:p>
        </p:txBody>
      </p:sp>
      <p:sp>
        <p:nvSpPr>
          <p:cNvPr id="84" name="BlokTextu 83"/>
          <p:cNvSpPr txBox="1"/>
          <p:nvPr/>
        </p:nvSpPr>
        <p:spPr>
          <a:xfrm>
            <a:off x="1536259" y="1018628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200" dirty="0" smtClean="0"/>
              <a:t>Nárys</a:t>
            </a:r>
          </a:p>
          <a:p>
            <a:pPr algn="ctr"/>
            <a:r>
              <a:rPr lang="sk-SK" sz="1200" dirty="0" smtClean="0"/>
              <a:t>Pohľad južný</a:t>
            </a:r>
            <a:endParaRPr lang="sk-SK" sz="1200" dirty="0"/>
          </a:p>
        </p:txBody>
      </p:sp>
      <p:sp>
        <p:nvSpPr>
          <p:cNvPr id="85" name="BlokTextu 84"/>
          <p:cNvSpPr txBox="1"/>
          <p:nvPr/>
        </p:nvSpPr>
        <p:spPr>
          <a:xfrm>
            <a:off x="5760000" y="6480000"/>
            <a:ext cx="2717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solidFill>
                  <a:srgbClr val="0000FF"/>
                </a:solidFill>
              </a:rPr>
              <a:t>Poznámka:</a:t>
            </a:r>
            <a:r>
              <a:rPr lang="sk-SK" sz="1200" dirty="0" smtClean="0"/>
              <a:t> Pozri nasledujúcu stranu.</a:t>
            </a:r>
            <a:endParaRPr lang="sk-SK" sz="1200" dirty="0"/>
          </a:p>
        </p:txBody>
      </p:sp>
      <p:sp>
        <p:nvSpPr>
          <p:cNvPr id="86" name="BlokTextu 85"/>
          <p:cNvSpPr txBox="1"/>
          <p:nvPr/>
        </p:nvSpPr>
        <p:spPr>
          <a:xfrm>
            <a:off x="1698964" y="6291836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200" dirty="0" smtClean="0"/>
              <a:t>Pôdorys</a:t>
            </a:r>
            <a:endParaRPr lang="sk-SK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26</a:t>
            </a:fld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360000" y="6480000"/>
            <a:ext cx="6706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dirty="0" smtClean="0"/>
              <a:t>http://www.rules.sk/architektura/dom-na-kosostvorcovom-pozemku-ivanka-pri-dunaji/vizualizacie</a:t>
            </a:r>
            <a:endParaRPr lang="sk-SK" sz="1200" dirty="0"/>
          </a:p>
        </p:txBody>
      </p:sp>
      <p:sp>
        <p:nvSpPr>
          <p:cNvPr id="5" name="BlokTextu 4"/>
          <p:cNvSpPr txBox="1"/>
          <p:nvPr/>
        </p:nvSpPr>
        <p:spPr>
          <a:xfrm>
            <a:off x="360000" y="359229"/>
            <a:ext cx="2807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/>
              <a:t>Perspektíva rodinného domu</a:t>
            </a:r>
            <a:endParaRPr lang="sk-SK" sz="1600" dirty="0"/>
          </a:p>
        </p:txBody>
      </p:sp>
      <p:pic>
        <p:nvPicPr>
          <p:cNvPr id="6" name="Picture 2" descr="http://www.rules.sk/project/w1500/p17lcudjnbgenab97es1bbl147nj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066838" y="3320368"/>
            <a:ext cx="5887591" cy="307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rules.sk/project/w1500/p17lcudjnf1uq6cef8rfvta12o1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49" y="774906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27</a:t>
            </a:fld>
            <a:endParaRPr lang="sk-SK" dirty="0"/>
          </a:p>
        </p:txBody>
      </p:sp>
      <p:pic>
        <p:nvPicPr>
          <p:cNvPr id="3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53"/>
          <p:cNvSpPr txBox="1">
            <a:spLocks noChangeArrowheads="1"/>
          </p:cNvSpPr>
          <p:nvPr/>
        </p:nvSpPr>
        <p:spPr bwMode="auto">
          <a:xfrm>
            <a:off x="0" y="764704"/>
            <a:ext cx="383438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24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5" name="BlokTextu 34"/>
          <p:cNvSpPr txBox="1">
            <a:spLocks noChangeArrowheads="1"/>
          </p:cNvSpPr>
          <p:nvPr/>
        </p:nvSpPr>
        <p:spPr bwMode="auto">
          <a:xfrm>
            <a:off x="540000" y="36000"/>
            <a:ext cx="8459787" cy="954107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Zobrazte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sk-SK" sz="1400" dirty="0" smtClean="0">
                <a:solidFill>
                  <a:srgbClr val="FF0000"/>
                </a:solidFill>
              </a:rPr>
              <a:t>lineárnu zvislú perspektívu objektu, ktorý je daný pôdorysom, nárysom a </a:t>
            </a:r>
            <a:r>
              <a:rPr lang="sk-SK" sz="1400" dirty="0" err="1" smtClean="0">
                <a:solidFill>
                  <a:srgbClr val="FF0000"/>
                </a:solidFill>
              </a:rPr>
              <a:t>bokorysom</a:t>
            </a:r>
            <a:r>
              <a:rPr lang="sk-SK" sz="1400" dirty="0" smtClean="0">
                <a:solidFill>
                  <a:srgbClr val="FF0000"/>
                </a:solidFill>
              </a:rPr>
              <a:t> zľava a sprava.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sk-SK" sz="1400" dirty="0" smtClean="0">
                <a:solidFill>
                  <a:srgbClr val="FF0000"/>
                </a:solidFill>
              </a:rPr>
              <a:t>Zvoľte výšku horizontu.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Pou</a:t>
            </a:r>
            <a:r>
              <a:rPr lang="sk-SK" sz="1400" dirty="0" smtClean="0">
                <a:solidFill>
                  <a:srgbClr val="FF0000"/>
                </a:solidFill>
              </a:rPr>
              <a:t>žite </a:t>
            </a:r>
            <a:r>
              <a:rPr lang="sk-SK" sz="1400" dirty="0" err="1" smtClean="0">
                <a:solidFill>
                  <a:srgbClr val="FF0000"/>
                </a:solidFill>
              </a:rPr>
              <a:t>stopníkovo-úbežníkovú</a:t>
            </a:r>
            <a:r>
              <a:rPr lang="sk-SK" sz="1400" dirty="0" smtClean="0">
                <a:solidFill>
                  <a:srgbClr val="FF0000"/>
                </a:solidFill>
              </a:rPr>
              <a:t> alebo </a:t>
            </a:r>
            <a:r>
              <a:rPr lang="sk-SK" sz="1400" dirty="0" err="1" smtClean="0">
                <a:solidFill>
                  <a:srgbClr val="FF0000"/>
                </a:solidFill>
              </a:rPr>
              <a:t>priesečnú</a:t>
            </a:r>
            <a:r>
              <a:rPr lang="sk-SK" sz="1400" dirty="0" smtClean="0">
                <a:solidFill>
                  <a:srgbClr val="FF0000"/>
                </a:solidFill>
              </a:rPr>
              <a:t> metódu. </a:t>
            </a:r>
          </a:p>
          <a:p>
            <a:r>
              <a:rPr lang="sk-SK" sz="1400" dirty="0" smtClean="0">
                <a:solidFill>
                  <a:srgbClr val="FF0000"/>
                </a:solidFill>
              </a:rPr>
              <a:t>Priemetňu zvoľte tak, aby bol objekt: </a:t>
            </a:r>
            <a:r>
              <a:rPr lang="sk-SK" sz="1400" b="1" dirty="0" smtClean="0">
                <a:solidFill>
                  <a:srgbClr val="FF0000"/>
                </a:solidFill>
              </a:rPr>
              <a:t>a)</a:t>
            </a:r>
            <a:r>
              <a:rPr lang="sk-SK" sz="1400" dirty="0" smtClean="0">
                <a:solidFill>
                  <a:srgbClr val="FF0000"/>
                </a:solidFill>
              </a:rPr>
              <a:t> v priečelnej polohe,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sk-SK" sz="1400" b="1" dirty="0" smtClean="0">
                <a:solidFill>
                  <a:srgbClr val="FF0000"/>
                </a:solidFill>
              </a:rPr>
              <a:t>			   b)</a:t>
            </a:r>
            <a:r>
              <a:rPr lang="sk-SK" sz="1400" dirty="0" smtClean="0">
                <a:solidFill>
                  <a:srgbClr val="FF0000"/>
                </a:solidFill>
              </a:rPr>
              <a:t> v nepriečelnej polohe.</a:t>
            </a:r>
            <a:endParaRPr lang="sk-SK" sz="1400" dirty="0">
              <a:solidFill>
                <a:srgbClr val="FF0000"/>
              </a:solidFill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3232509" y="5873429"/>
            <a:ext cx="566062" cy="864825"/>
            <a:chOff x="5292080" y="2758350"/>
            <a:chExt cx="566062" cy="864825"/>
          </a:xfrm>
        </p:grpSpPr>
        <p:grpSp>
          <p:nvGrpSpPr>
            <p:cNvPr id="7" name="Skupina 199"/>
            <p:cNvGrpSpPr/>
            <p:nvPr/>
          </p:nvGrpSpPr>
          <p:grpSpPr>
            <a:xfrm>
              <a:off x="5292035" y="2996952"/>
              <a:ext cx="566059" cy="626223"/>
              <a:chOff x="4976782" y="2604293"/>
              <a:chExt cx="328613" cy="363538"/>
            </a:xfrm>
          </p:grpSpPr>
          <p:sp>
            <p:nvSpPr>
              <p:cNvPr id="9" name="Freeform 540"/>
              <p:cNvSpPr>
                <a:spLocks/>
              </p:cNvSpPr>
              <p:nvPr/>
            </p:nvSpPr>
            <p:spPr bwMode="auto">
              <a:xfrm>
                <a:off x="5126007" y="2637631"/>
                <a:ext cx="33338" cy="1651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4"/>
                  </a:cxn>
                  <a:cxn ang="0">
                    <a:pos x="21" y="104"/>
                  </a:cxn>
                  <a:cxn ang="0">
                    <a:pos x="8" y="0"/>
                  </a:cxn>
                </a:cxnLst>
                <a:rect l="0" t="0" r="r" b="b"/>
                <a:pathLst>
                  <a:path w="21" h="104">
                    <a:moveTo>
                      <a:pt x="8" y="0"/>
                    </a:moveTo>
                    <a:lnTo>
                      <a:pt x="0" y="104"/>
                    </a:lnTo>
                    <a:lnTo>
                      <a:pt x="21" y="10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0" name="Freeform 541"/>
              <p:cNvSpPr>
                <a:spLocks/>
              </p:cNvSpPr>
              <p:nvPr/>
            </p:nvSpPr>
            <p:spPr bwMode="auto">
              <a:xfrm>
                <a:off x="5138707" y="2637631"/>
                <a:ext cx="20638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3" y="104"/>
                  </a:cxn>
                  <a:cxn ang="0">
                    <a:pos x="0" y="0"/>
                  </a:cxn>
                </a:cxnLst>
                <a:rect l="0" t="0" r="r" b="b"/>
                <a:pathLst>
                  <a:path w="13" h="104">
                    <a:moveTo>
                      <a:pt x="0" y="0"/>
                    </a:moveTo>
                    <a:lnTo>
                      <a:pt x="3" y="0"/>
                    </a:lnTo>
                    <a:lnTo>
                      <a:pt x="13" y="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1" name="Freeform 542"/>
              <p:cNvSpPr>
                <a:spLocks/>
              </p:cNvSpPr>
              <p:nvPr/>
            </p:nvSpPr>
            <p:spPr bwMode="auto">
              <a:xfrm>
                <a:off x="4976782" y="2637631"/>
                <a:ext cx="328613" cy="330200"/>
              </a:xfrm>
              <a:custGeom>
                <a:avLst/>
                <a:gdLst/>
                <a:ahLst/>
                <a:cxnLst>
                  <a:cxn ang="0">
                    <a:pos x="207" y="95"/>
                  </a:cxn>
                  <a:cxn ang="0">
                    <a:pos x="203" y="79"/>
                  </a:cxn>
                  <a:cxn ang="0">
                    <a:pos x="199" y="62"/>
                  </a:cxn>
                  <a:cxn ang="0">
                    <a:pos x="191" y="47"/>
                  </a:cxn>
                  <a:cxn ang="0">
                    <a:pos x="180" y="34"/>
                  </a:cxn>
                  <a:cxn ang="0">
                    <a:pos x="168" y="22"/>
                  </a:cxn>
                  <a:cxn ang="0">
                    <a:pos x="153" y="13"/>
                  </a:cxn>
                  <a:cxn ang="0">
                    <a:pos x="138" y="6"/>
                  </a:cxn>
                  <a:cxn ang="0">
                    <a:pos x="120" y="1"/>
                  </a:cxn>
                  <a:cxn ang="0">
                    <a:pos x="104" y="0"/>
                  </a:cxn>
                  <a:cxn ang="0">
                    <a:pos x="87" y="1"/>
                  </a:cxn>
                  <a:cxn ang="0">
                    <a:pos x="70" y="6"/>
                  </a:cxn>
                  <a:cxn ang="0">
                    <a:pos x="55" y="13"/>
                  </a:cxn>
                  <a:cxn ang="0">
                    <a:pos x="41" y="22"/>
                  </a:cxn>
                  <a:cxn ang="0">
                    <a:pos x="28" y="34"/>
                  </a:cxn>
                  <a:cxn ang="0">
                    <a:pos x="18" y="47"/>
                  </a:cxn>
                  <a:cxn ang="0">
                    <a:pos x="8" y="62"/>
                  </a:cxn>
                  <a:cxn ang="0">
                    <a:pos x="4" y="79"/>
                  </a:cxn>
                  <a:cxn ang="0">
                    <a:pos x="0" y="95"/>
                  </a:cxn>
                  <a:cxn ang="0">
                    <a:pos x="0" y="112"/>
                  </a:cxn>
                  <a:cxn ang="0">
                    <a:pos x="4" y="129"/>
                  </a:cxn>
                  <a:cxn ang="0">
                    <a:pos x="8" y="146"/>
                  </a:cxn>
                  <a:cxn ang="0">
                    <a:pos x="18" y="161"/>
                  </a:cxn>
                  <a:cxn ang="0">
                    <a:pos x="28" y="174"/>
                  </a:cxn>
                  <a:cxn ang="0">
                    <a:pos x="41" y="186"/>
                  </a:cxn>
                  <a:cxn ang="0">
                    <a:pos x="55" y="195"/>
                  </a:cxn>
                  <a:cxn ang="0">
                    <a:pos x="70" y="202"/>
                  </a:cxn>
                  <a:cxn ang="0">
                    <a:pos x="87" y="206"/>
                  </a:cxn>
                  <a:cxn ang="0">
                    <a:pos x="104" y="208"/>
                  </a:cxn>
                  <a:cxn ang="0">
                    <a:pos x="120" y="206"/>
                  </a:cxn>
                  <a:cxn ang="0">
                    <a:pos x="138" y="202"/>
                  </a:cxn>
                  <a:cxn ang="0">
                    <a:pos x="153" y="195"/>
                  </a:cxn>
                  <a:cxn ang="0">
                    <a:pos x="168" y="186"/>
                  </a:cxn>
                  <a:cxn ang="0">
                    <a:pos x="180" y="174"/>
                  </a:cxn>
                  <a:cxn ang="0">
                    <a:pos x="191" y="161"/>
                  </a:cxn>
                  <a:cxn ang="0">
                    <a:pos x="199" y="146"/>
                  </a:cxn>
                  <a:cxn ang="0">
                    <a:pos x="203" y="129"/>
                  </a:cxn>
                  <a:cxn ang="0">
                    <a:pos x="207" y="112"/>
                  </a:cxn>
                </a:cxnLst>
                <a:rect l="0" t="0" r="r" b="b"/>
                <a:pathLst>
                  <a:path w="207" h="208">
                    <a:moveTo>
                      <a:pt x="207" y="104"/>
                    </a:moveTo>
                    <a:lnTo>
                      <a:pt x="207" y="95"/>
                    </a:lnTo>
                    <a:lnTo>
                      <a:pt x="206" y="87"/>
                    </a:lnTo>
                    <a:lnTo>
                      <a:pt x="203" y="79"/>
                    </a:lnTo>
                    <a:lnTo>
                      <a:pt x="201" y="71"/>
                    </a:lnTo>
                    <a:lnTo>
                      <a:pt x="199" y="62"/>
                    </a:lnTo>
                    <a:lnTo>
                      <a:pt x="194" y="54"/>
                    </a:lnTo>
                    <a:lnTo>
                      <a:pt x="191" y="47"/>
                    </a:lnTo>
                    <a:lnTo>
                      <a:pt x="185" y="41"/>
                    </a:lnTo>
                    <a:lnTo>
                      <a:pt x="180" y="34"/>
                    </a:lnTo>
                    <a:lnTo>
                      <a:pt x="173" y="28"/>
                    </a:lnTo>
                    <a:lnTo>
                      <a:pt x="168" y="22"/>
                    </a:lnTo>
                    <a:lnTo>
                      <a:pt x="161" y="17"/>
                    </a:lnTo>
                    <a:lnTo>
                      <a:pt x="153" y="13"/>
                    </a:lnTo>
                    <a:lnTo>
                      <a:pt x="146" y="9"/>
                    </a:lnTo>
                    <a:lnTo>
                      <a:pt x="138" y="6"/>
                    </a:lnTo>
                    <a:lnTo>
                      <a:pt x="130" y="4"/>
                    </a:lnTo>
                    <a:lnTo>
                      <a:pt x="120" y="1"/>
                    </a:lnTo>
                    <a:lnTo>
                      <a:pt x="112" y="0"/>
                    </a:lnTo>
                    <a:lnTo>
                      <a:pt x="104" y="0"/>
                    </a:lnTo>
                    <a:lnTo>
                      <a:pt x="95" y="0"/>
                    </a:lnTo>
                    <a:lnTo>
                      <a:pt x="87" y="1"/>
                    </a:lnTo>
                    <a:lnTo>
                      <a:pt x="79" y="4"/>
                    </a:lnTo>
                    <a:lnTo>
                      <a:pt x="70" y="6"/>
                    </a:lnTo>
                    <a:lnTo>
                      <a:pt x="63" y="9"/>
                    </a:lnTo>
                    <a:lnTo>
                      <a:pt x="55" y="13"/>
                    </a:lnTo>
                    <a:lnTo>
                      <a:pt x="48" y="17"/>
                    </a:lnTo>
                    <a:lnTo>
                      <a:pt x="41" y="22"/>
                    </a:lnTo>
                    <a:lnTo>
                      <a:pt x="34" y="28"/>
                    </a:lnTo>
                    <a:lnTo>
                      <a:pt x="28" y="34"/>
                    </a:lnTo>
                    <a:lnTo>
                      <a:pt x="22" y="41"/>
                    </a:lnTo>
                    <a:lnTo>
                      <a:pt x="18" y="47"/>
                    </a:lnTo>
                    <a:lnTo>
                      <a:pt x="13" y="54"/>
                    </a:lnTo>
                    <a:lnTo>
                      <a:pt x="8" y="62"/>
                    </a:lnTo>
                    <a:lnTo>
                      <a:pt x="6" y="71"/>
                    </a:lnTo>
                    <a:lnTo>
                      <a:pt x="4" y="79"/>
                    </a:lnTo>
                    <a:lnTo>
                      <a:pt x="1" y="87"/>
                    </a:lnTo>
                    <a:lnTo>
                      <a:pt x="0" y="95"/>
                    </a:lnTo>
                    <a:lnTo>
                      <a:pt x="0" y="104"/>
                    </a:lnTo>
                    <a:lnTo>
                      <a:pt x="0" y="112"/>
                    </a:lnTo>
                    <a:lnTo>
                      <a:pt x="1" y="121"/>
                    </a:lnTo>
                    <a:lnTo>
                      <a:pt x="4" y="129"/>
                    </a:lnTo>
                    <a:lnTo>
                      <a:pt x="6" y="137"/>
                    </a:lnTo>
                    <a:lnTo>
                      <a:pt x="8" y="146"/>
                    </a:lnTo>
                    <a:lnTo>
                      <a:pt x="13" y="154"/>
                    </a:lnTo>
                    <a:lnTo>
                      <a:pt x="18" y="161"/>
                    </a:lnTo>
                    <a:lnTo>
                      <a:pt x="22" y="167"/>
                    </a:lnTo>
                    <a:lnTo>
                      <a:pt x="28" y="174"/>
                    </a:lnTo>
                    <a:lnTo>
                      <a:pt x="34" y="180"/>
                    </a:lnTo>
                    <a:lnTo>
                      <a:pt x="41" y="186"/>
                    </a:lnTo>
                    <a:lnTo>
                      <a:pt x="48" y="191"/>
                    </a:lnTo>
                    <a:lnTo>
                      <a:pt x="55" y="195"/>
                    </a:lnTo>
                    <a:lnTo>
                      <a:pt x="63" y="199"/>
                    </a:lnTo>
                    <a:lnTo>
                      <a:pt x="70" y="202"/>
                    </a:lnTo>
                    <a:lnTo>
                      <a:pt x="79" y="204"/>
                    </a:lnTo>
                    <a:lnTo>
                      <a:pt x="87" y="206"/>
                    </a:lnTo>
                    <a:lnTo>
                      <a:pt x="95" y="207"/>
                    </a:lnTo>
                    <a:lnTo>
                      <a:pt x="104" y="208"/>
                    </a:lnTo>
                    <a:lnTo>
                      <a:pt x="112" y="207"/>
                    </a:lnTo>
                    <a:lnTo>
                      <a:pt x="120" y="206"/>
                    </a:lnTo>
                    <a:lnTo>
                      <a:pt x="130" y="204"/>
                    </a:lnTo>
                    <a:lnTo>
                      <a:pt x="138" y="202"/>
                    </a:lnTo>
                    <a:lnTo>
                      <a:pt x="146" y="199"/>
                    </a:lnTo>
                    <a:lnTo>
                      <a:pt x="153" y="195"/>
                    </a:lnTo>
                    <a:lnTo>
                      <a:pt x="161" y="191"/>
                    </a:lnTo>
                    <a:lnTo>
                      <a:pt x="168" y="186"/>
                    </a:lnTo>
                    <a:lnTo>
                      <a:pt x="173" y="180"/>
                    </a:lnTo>
                    <a:lnTo>
                      <a:pt x="180" y="174"/>
                    </a:lnTo>
                    <a:lnTo>
                      <a:pt x="185" y="167"/>
                    </a:lnTo>
                    <a:lnTo>
                      <a:pt x="191" y="161"/>
                    </a:lnTo>
                    <a:lnTo>
                      <a:pt x="194" y="154"/>
                    </a:lnTo>
                    <a:lnTo>
                      <a:pt x="199" y="146"/>
                    </a:lnTo>
                    <a:lnTo>
                      <a:pt x="201" y="137"/>
                    </a:lnTo>
                    <a:lnTo>
                      <a:pt x="203" y="129"/>
                    </a:lnTo>
                    <a:lnTo>
                      <a:pt x="206" y="121"/>
                    </a:lnTo>
                    <a:lnTo>
                      <a:pt x="207" y="112"/>
                    </a:lnTo>
                    <a:lnTo>
                      <a:pt x="207" y="10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2" name="Line 545"/>
              <p:cNvSpPr>
                <a:spLocks noChangeShapeType="1"/>
              </p:cNvSpPr>
              <p:nvPr/>
            </p:nvSpPr>
            <p:spPr bwMode="auto">
              <a:xfrm flipH="1">
                <a:off x="5126007" y="2802731"/>
                <a:ext cx="3333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3" name="Line 546"/>
              <p:cNvSpPr>
                <a:spLocks noChangeShapeType="1"/>
              </p:cNvSpPr>
              <p:nvPr/>
            </p:nvSpPr>
            <p:spPr bwMode="auto">
              <a:xfrm flipV="1">
                <a:off x="5126007" y="2604293"/>
                <a:ext cx="15875" cy="1984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4" name="Line 547"/>
              <p:cNvSpPr>
                <a:spLocks noChangeShapeType="1"/>
              </p:cNvSpPr>
              <p:nvPr/>
            </p:nvSpPr>
            <p:spPr bwMode="auto">
              <a:xfrm flipH="1" flipV="1">
                <a:off x="5141882" y="2604293"/>
                <a:ext cx="17463" cy="1984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</p:grp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 flipH="1">
              <a:off x="5438880" y="2758350"/>
              <a:ext cx="2872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sk-SK" sz="1200" b="1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sk-SK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3643313" y="5891213"/>
            <a:ext cx="4794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4122738" y="5891213"/>
            <a:ext cx="6778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4800600" y="5891213"/>
            <a:ext cx="4794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5280025" y="5411788"/>
            <a:ext cx="0" cy="47942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flipV="1">
            <a:off x="5280025" y="4732338"/>
            <a:ext cx="0" cy="6794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 flipV="1">
            <a:off x="5280025" y="4252913"/>
            <a:ext cx="0" cy="47942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H="1">
            <a:off x="4800600" y="4252913"/>
            <a:ext cx="4794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 flipH="1">
            <a:off x="4122738" y="4252913"/>
            <a:ext cx="6778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H="1">
            <a:off x="3643313" y="4252913"/>
            <a:ext cx="4794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3643313" y="4252913"/>
            <a:ext cx="0" cy="47942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3643313" y="4732338"/>
            <a:ext cx="0" cy="6794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3643313" y="5411788"/>
            <a:ext cx="0" cy="47942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 flipV="1">
            <a:off x="4462463" y="5891213"/>
            <a:ext cx="338138" cy="33813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 flipV="1">
            <a:off x="5280025" y="5072063"/>
            <a:ext cx="339725" cy="33972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 flipH="1" flipV="1">
            <a:off x="4462463" y="3913188"/>
            <a:ext cx="1157288" cy="115887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 flipH="1">
            <a:off x="3305175" y="3913188"/>
            <a:ext cx="1157288" cy="115887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3305175" y="5072063"/>
            <a:ext cx="1157288" cy="11572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211138" y="3611563"/>
            <a:ext cx="850106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 flipV="1">
            <a:off x="3643313" y="3611563"/>
            <a:ext cx="0" cy="64135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 flipV="1">
            <a:off x="5280025" y="3611563"/>
            <a:ext cx="0" cy="64135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 flipV="1">
            <a:off x="5619750" y="2792412"/>
            <a:ext cx="0" cy="227965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 flipV="1">
            <a:off x="3305175" y="2792412"/>
            <a:ext cx="0" cy="227965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V="1">
            <a:off x="4462463" y="2792412"/>
            <a:ext cx="0" cy="3436938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 flipV="1">
            <a:off x="4800600" y="2792412"/>
            <a:ext cx="0" cy="309880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 flipV="1">
            <a:off x="3643313" y="2792412"/>
            <a:ext cx="0" cy="8191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 flipV="1">
            <a:off x="5280025" y="1974850"/>
            <a:ext cx="0" cy="163671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>
            <a:off x="3305175" y="2792412"/>
            <a:ext cx="14954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80" name="Line 32"/>
          <p:cNvSpPr>
            <a:spLocks noChangeShapeType="1"/>
          </p:cNvSpPr>
          <p:nvPr/>
        </p:nvSpPr>
        <p:spPr bwMode="auto">
          <a:xfrm flipV="1">
            <a:off x="4800600" y="1974850"/>
            <a:ext cx="0" cy="8175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>
            <a:off x="3305175" y="1974850"/>
            <a:ext cx="2314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>
            <a:off x="5280025" y="2792412"/>
            <a:ext cx="3397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83" name="Line 35"/>
          <p:cNvSpPr>
            <a:spLocks noChangeShapeType="1"/>
          </p:cNvSpPr>
          <p:nvPr/>
        </p:nvSpPr>
        <p:spPr bwMode="auto">
          <a:xfrm flipV="1">
            <a:off x="5619750" y="1974850"/>
            <a:ext cx="0" cy="8175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84" name="Line 36"/>
          <p:cNvSpPr>
            <a:spLocks noChangeShapeType="1"/>
          </p:cNvSpPr>
          <p:nvPr/>
        </p:nvSpPr>
        <p:spPr bwMode="auto">
          <a:xfrm flipV="1">
            <a:off x="3305175" y="1974850"/>
            <a:ext cx="0" cy="8175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85" name="Line 37"/>
          <p:cNvSpPr>
            <a:spLocks noChangeShapeType="1"/>
          </p:cNvSpPr>
          <p:nvPr/>
        </p:nvSpPr>
        <p:spPr bwMode="auto">
          <a:xfrm flipV="1">
            <a:off x="4462463" y="1974850"/>
            <a:ext cx="0" cy="8175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86" name="Line 38"/>
          <p:cNvSpPr>
            <a:spLocks noChangeShapeType="1"/>
          </p:cNvSpPr>
          <p:nvPr/>
        </p:nvSpPr>
        <p:spPr bwMode="auto">
          <a:xfrm flipV="1">
            <a:off x="6461125" y="2792412"/>
            <a:ext cx="0" cy="8191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auto">
          <a:xfrm flipV="1">
            <a:off x="8097838" y="2792412"/>
            <a:ext cx="0" cy="8191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88" name="Line 40"/>
          <p:cNvSpPr>
            <a:spLocks noChangeShapeType="1"/>
          </p:cNvSpPr>
          <p:nvPr/>
        </p:nvSpPr>
        <p:spPr bwMode="auto">
          <a:xfrm flipV="1">
            <a:off x="8097838" y="1974850"/>
            <a:ext cx="0" cy="8175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>
            <a:off x="6122988" y="2792412"/>
            <a:ext cx="2314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 flipV="1">
            <a:off x="7618413" y="1974850"/>
            <a:ext cx="0" cy="8175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>
            <a:off x="6122988" y="1974850"/>
            <a:ext cx="2314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 flipV="1">
            <a:off x="8437563" y="1974850"/>
            <a:ext cx="0" cy="8175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 flipV="1">
            <a:off x="6122988" y="1974850"/>
            <a:ext cx="0" cy="8175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 flipV="1">
            <a:off x="7280275" y="1974850"/>
            <a:ext cx="0" cy="8175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95" name="Line 47"/>
          <p:cNvSpPr>
            <a:spLocks noChangeShapeType="1"/>
          </p:cNvSpPr>
          <p:nvPr/>
        </p:nvSpPr>
        <p:spPr bwMode="auto">
          <a:xfrm>
            <a:off x="4800600" y="2792412"/>
            <a:ext cx="4794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>
            <a:off x="3643313" y="3611563"/>
            <a:ext cx="163671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>
            <a:off x="6461125" y="3611563"/>
            <a:ext cx="163671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98" name="Line 50"/>
          <p:cNvSpPr>
            <a:spLocks noChangeShapeType="1"/>
          </p:cNvSpPr>
          <p:nvPr/>
        </p:nvSpPr>
        <p:spPr bwMode="auto">
          <a:xfrm flipV="1">
            <a:off x="2462213" y="2792412"/>
            <a:ext cx="0" cy="8191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 flipV="1">
            <a:off x="825500" y="2792412"/>
            <a:ext cx="0" cy="8191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 flipV="1">
            <a:off x="825500" y="1974850"/>
            <a:ext cx="0" cy="8175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01" name="Line 53"/>
          <p:cNvSpPr>
            <a:spLocks noChangeShapeType="1"/>
          </p:cNvSpPr>
          <p:nvPr/>
        </p:nvSpPr>
        <p:spPr bwMode="auto">
          <a:xfrm flipH="1">
            <a:off x="1304925" y="2792412"/>
            <a:ext cx="14954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02" name="Line 54"/>
          <p:cNvSpPr>
            <a:spLocks noChangeShapeType="1"/>
          </p:cNvSpPr>
          <p:nvPr/>
        </p:nvSpPr>
        <p:spPr bwMode="auto">
          <a:xfrm flipH="1">
            <a:off x="825500" y="2792412"/>
            <a:ext cx="4794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03" name="Line 55"/>
          <p:cNvSpPr>
            <a:spLocks noChangeShapeType="1"/>
          </p:cNvSpPr>
          <p:nvPr/>
        </p:nvSpPr>
        <p:spPr bwMode="auto">
          <a:xfrm flipH="1">
            <a:off x="485775" y="2792412"/>
            <a:ext cx="3397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04" name="Line 56"/>
          <p:cNvSpPr>
            <a:spLocks noChangeShapeType="1"/>
          </p:cNvSpPr>
          <p:nvPr/>
        </p:nvSpPr>
        <p:spPr bwMode="auto">
          <a:xfrm flipV="1">
            <a:off x="1304925" y="1974850"/>
            <a:ext cx="0" cy="8175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05" name="Line 57"/>
          <p:cNvSpPr>
            <a:spLocks noChangeShapeType="1"/>
          </p:cNvSpPr>
          <p:nvPr/>
        </p:nvSpPr>
        <p:spPr bwMode="auto">
          <a:xfrm flipH="1">
            <a:off x="485775" y="1974850"/>
            <a:ext cx="2314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06" name="Line 58"/>
          <p:cNvSpPr>
            <a:spLocks noChangeShapeType="1"/>
          </p:cNvSpPr>
          <p:nvPr/>
        </p:nvSpPr>
        <p:spPr bwMode="auto">
          <a:xfrm flipV="1">
            <a:off x="485775" y="1974850"/>
            <a:ext cx="0" cy="8175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07" name="Line 59"/>
          <p:cNvSpPr>
            <a:spLocks noChangeShapeType="1"/>
          </p:cNvSpPr>
          <p:nvPr/>
        </p:nvSpPr>
        <p:spPr bwMode="auto">
          <a:xfrm flipV="1">
            <a:off x="2800350" y="1974850"/>
            <a:ext cx="0" cy="8175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08" name="Line 60"/>
          <p:cNvSpPr>
            <a:spLocks noChangeShapeType="1"/>
          </p:cNvSpPr>
          <p:nvPr/>
        </p:nvSpPr>
        <p:spPr bwMode="auto">
          <a:xfrm flipV="1">
            <a:off x="1643063" y="1974850"/>
            <a:ext cx="0" cy="8175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09" name="Line 61"/>
          <p:cNvSpPr>
            <a:spLocks noChangeShapeType="1"/>
          </p:cNvSpPr>
          <p:nvPr/>
        </p:nvSpPr>
        <p:spPr bwMode="auto">
          <a:xfrm flipH="1">
            <a:off x="825500" y="3611563"/>
            <a:ext cx="163671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10" name="Line 62"/>
          <p:cNvSpPr>
            <a:spLocks noChangeShapeType="1"/>
          </p:cNvSpPr>
          <p:nvPr/>
        </p:nvSpPr>
        <p:spPr bwMode="auto">
          <a:xfrm>
            <a:off x="5821363" y="1712911"/>
            <a:ext cx="0" cy="486000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11" name="Line 63"/>
          <p:cNvSpPr>
            <a:spLocks noChangeShapeType="1"/>
          </p:cNvSpPr>
          <p:nvPr/>
        </p:nvSpPr>
        <p:spPr bwMode="auto">
          <a:xfrm>
            <a:off x="4462463" y="3913188"/>
            <a:ext cx="1358900" cy="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12" name="Line 64"/>
          <p:cNvSpPr>
            <a:spLocks noChangeShapeType="1"/>
          </p:cNvSpPr>
          <p:nvPr/>
        </p:nvSpPr>
        <p:spPr bwMode="auto">
          <a:xfrm>
            <a:off x="5280025" y="4252913"/>
            <a:ext cx="541338" cy="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13" name="Line 65"/>
          <p:cNvSpPr>
            <a:spLocks noChangeShapeType="1"/>
          </p:cNvSpPr>
          <p:nvPr/>
        </p:nvSpPr>
        <p:spPr bwMode="auto">
          <a:xfrm>
            <a:off x="5619750" y="5072063"/>
            <a:ext cx="201613" cy="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14" name="Line 66"/>
          <p:cNvSpPr>
            <a:spLocks noChangeShapeType="1"/>
          </p:cNvSpPr>
          <p:nvPr/>
        </p:nvSpPr>
        <p:spPr bwMode="auto">
          <a:xfrm>
            <a:off x="5280025" y="5411788"/>
            <a:ext cx="541338" cy="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15" name="Line 67"/>
          <p:cNvSpPr>
            <a:spLocks noChangeShapeType="1"/>
          </p:cNvSpPr>
          <p:nvPr/>
        </p:nvSpPr>
        <p:spPr bwMode="auto">
          <a:xfrm>
            <a:off x="5280025" y="5891213"/>
            <a:ext cx="541338" cy="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16" name="Line 68"/>
          <p:cNvSpPr>
            <a:spLocks noChangeShapeType="1"/>
          </p:cNvSpPr>
          <p:nvPr/>
        </p:nvSpPr>
        <p:spPr bwMode="auto">
          <a:xfrm>
            <a:off x="4462463" y="6229350"/>
            <a:ext cx="1358900" cy="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17" name="Freeform 69"/>
          <p:cNvSpPr>
            <a:spLocks/>
          </p:cNvSpPr>
          <p:nvPr/>
        </p:nvSpPr>
        <p:spPr bwMode="auto">
          <a:xfrm>
            <a:off x="5821363" y="3611563"/>
            <a:ext cx="301625" cy="301625"/>
          </a:xfrm>
          <a:custGeom>
            <a:avLst/>
            <a:gdLst/>
            <a:ahLst/>
            <a:cxnLst>
              <a:cxn ang="0">
                <a:pos x="0" y="571"/>
              </a:cxn>
              <a:cxn ang="0">
                <a:pos x="60" y="568"/>
              </a:cxn>
              <a:cxn ang="0">
                <a:pos x="119" y="558"/>
              </a:cxn>
              <a:cxn ang="0">
                <a:pos x="177" y="544"/>
              </a:cxn>
              <a:cxn ang="0">
                <a:pos x="232" y="522"/>
              </a:cxn>
              <a:cxn ang="0">
                <a:pos x="286" y="495"/>
              </a:cxn>
              <a:cxn ang="0">
                <a:pos x="336" y="462"/>
              </a:cxn>
              <a:cxn ang="0">
                <a:pos x="382" y="424"/>
              </a:cxn>
              <a:cxn ang="0">
                <a:pos x="424" y="382"/>
              </a:cxn>
              <a:cxn ang="0">
                <a:pos x="462" y="336"/>
              </a:cxn>
              <a:cxn ang="0">
                <a:pos x="495" y="286"/>
              </a:cxn>
              <a:cxn ang="0">
                <a:pos x="522" y="233"/>
              </a:cxn>
              <a:cxn ang="0">
                <a:pos x="542" y="177"/>
              </a:cxn>
              <a:cxn ang="0">
                <a:pos x="558" y="119"/>
              </a:cxn>
              <a:cxn ang="0">
                <a:pos x="567" y="60"/>
              </a:cxn>
              <a:cxn ang="0">
                <a:pos x="571" y="0"/>
              </a:cxn>
            </a:cxnLst>
            <a:rect l="0" t="0" r="r" b="b"/>
            <a:pathLst>
              <a:path w="571" h="571">
                <a:moveTo>
                  <a:pt x="0" y="571"/>
                </a:moveTo>
                <a:lnTo>
                  <a:pt x="60" y="568"/>
                </a:lnTo>
                <a:lnTo>
                  <a:pt x="119" y="558"/>
                </a:lnTo>
                <a:lnTo>
                  <a:pt x="177" y="544"/>
                </a:lnTo>
                <a:lnTo>
                  <a:pt x="232" y="522"/>
                </a:lnTo>
                <a:lnTo>
                  <a:pt x="286" y="495"/>
                </a:lnTo>
                <a:lnTo>
                  <a:pt x="336" y="462"/>
                </a:lnTo>
                <a:lnTo>
                  <a:pt x="382" y="424"/>
                </a:lnTo>
                <a:lnTo>
                  <a:pt x="424" y="382"/>
                </a:lnTo>
                <a:lnTo>
                  <a:pt x="462" y="336"/>
                </a:lnTo>
                <a:lnTo>
                  <a:pt x="495" y="286"/>
                </a:lnTo>
                <a:lnTo>
                  <a:pt x="522" y="233"/>
                </a:lnTo>
                <a:lnTo>
                  <a:pt x="542" y="177"/>
                </a:lnTo>
                <a:lnTo>
                  <a:pt x="558" y="119"/>
                </a:lnTo>
                <a:lnTo>
                  <a:pt x="567" y="60"/>
                </a:lnTo>
                <a:lnTo>
                  <a:pt x="571" y="0"/>
                </a:lnTo>
              </a:path>
            </a:pathLst>
          </a:cu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18" name="Freeform 70"/>
          <p:cNvSpPr>
            <a:spLocks/>
          </p:cNvSpPr>
          <p:nvPr/>
        </p:nvSpPr>
        <p:spPr bwMode="auto">
          <a:xfrm>
            <a:off x="5821363" y="3611563"/>
            <a:ext cx="639763" cy="641350"/>
          </a:xfrm>
          <a:custGeom>
            <a:avLst/>
            <a:gdLst/>
            <a:ahLst/>
            <a:cxnLst>
              <a:cxn ang="0">
                <a:pos x="0" y="1212"/>
              </a:cxn>
              <a:cxn ang="0">
                <a:pos x="86" y="1208"/>
              </a:cxn>
              <a:cxn ang="0">
                <a:pos x="172" y="1199"/>
              </a:cxn>
              <a:cxn ang="0">
                <a:pos x="257" y="1185"/>
              </a:cxn>
              <a:cxn ang="0">
                <a:pos x="341" y="1163"/>
              </a:cxn>
              <a:cxn ang="0">
                <a:pos x="423" y="1136"/>
              </a:cxn>
              <a:cxn ang="0">
                <a:pos x="504" y="1103"/>
              </a:cxn>
              <a:cxn ang="0">
                <a:pos x="581" y="1064"/>
              </a:cxn>
              <a:cxn ang="0">
                <a:pos x="655" y="1020"/>
              </a:cxn>
              <a:cxn ang="0">
                <a:pos x="726" y="970"/>
              </a:cxn>
              <a:cxn ang="0">
                <a:pos x="793" y="916"/>
              </a:cxn>
              <a:cxn ang="0">
                <a:pos x="857" y="857"/>
              </a:cxn>
              <a:cxn ang="0">
                <a:pos x="916" y="794"/>
              </a:cxn>
              <a:cxn ang="0">
                <a:pos x="970" y="726"/>
              </a:cxn>
              <a:cxn ang="0">
                <a:pos x="1019" y="656"/>
              </a:cxn>
              <a:cxn ang="0">
                <a:pos x="1063" y="581"/>
              </a:cxn>
              <a:cxn ang="0">
                <a:pos x="1102" y="504"/>
              </a:cxn>
              <a:cxn ang="0">
                <a:pos x="1135" y="423"/>
              </a:cxn>
              <a:cxn ang="0">
                <a:pos x="1162" y="342"/>
              </a:cxn>
              <a:cxn ang="0">
                <a:pos x="1183" y="258"/>
              </a:cxn>
              <a:cxn ang="0">
                <a:pos x="1199" y="172"/>
              </a:cxn>
              <a:cxn ang="0">
                <a:pos x="1208" y="86"/>
              </a:cxn>
              <a:cxn ang="0">
                <a:pos x="1211" y="0"/>
              </a:cxn>
            </a:cxnLst>
            <a:rect l="0" t="0" r="r" b="b"/>
            <a:pathLst>
              <a:path w="1211" h="1212">
                <a:moveTo>
                  <a:pt x="0" y="1212"/>
                </a:moveTo>
                <a:lnTo>
                  <a:pt x="86" y="1208"/>
                </a:lnTo>
                <a:lnTo>
                  <a:pt x="172" y="1199"/>
                </a:lnTo>
                <a:lnTo>
                  <a:pt x="257" y="1185"/>
                </a:lnTo>
                <a:lnTo>
                  <a:pt x="341" y="1163"/>
                </a:lnTo>
                <a:lnTo>
                  <a:pt x="423" y="1136"/>
                </a:lnTo>
                <a:lnTo>
                  <a:pt x="504" y="1103"/>
                </a:lnTo>
                <a:lnTo>
                  <a:pt x="581" y="1064"/>
                </a:lnTo>
                <a:lnTo>
                  <a:pt x="655" y="1020"/>
                </a:lnTo>
                <a:lnTo>
                  <a:pt x="726" y="970"/>
                </a:lnTo>
                <a:lnTo>
                  <a:pt x="793" y="916"/>
                </a:lnTo>
                <a:lnTo>
                  <a:pt x="857" y="857"/>
                </a:lnTo>
                <a:lnTo>
                  <a:pt x="916" y="794"/>
                </a:lnTo>
                <a:lnTo>
                  <a:pt x="970" y="726"/>
                </a:lnTo>
                <a:lnTo>
                  <a:pt x="1019" y="656"/>
                </a:lnTo>
                <a:lnTo>
                  <a:pt x="1063" y="581"/>
                </a:lnTo>
                <a:lnTo>
                  <a:pt x="1102" y="504"/>
                </a:lnTo>
                <a:lnTo>
                  <a:pt x="1135" y="423"/>
                </a:lnTo>
                <a:lnTo>
                  <a:pt x="1162" y="342"/>
                </a:lnTo>
                <a:lnTo>
                  <a:pt x="1183" y="258"/>
                </a:lnTo>
                <a:lnTo>
                  <a:pt x="1199" y="172"/>
                </a:lnTo>
                <a:lnTo>
                  <a:pt x="1208" y="86"/>
                </a:lnTo>
                <a:lnTo>
                  <a:pt x="1211" y="0"/>
                </a:lnTo>
              </a:path>
            </a:pathLst>
          </a:cu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19" name="Freeform 71"/>
          <p:cNvSpPr>
            <a:spLocks/>
          </p:cNvSpPr>
          <p:nvPr/>
        </p:nvSpPr>
        <p:spPr bwMode="auto">
          <a:xfrm>
            <a:off x="5821363" y="3611563"/>
            <a:ext cx="1458913" cy="1460500"/>
          </a:xfrm>
          <a:custGeom>
            <a:avLst/>
            <a:gdLst/>
            <a:ahLst/>
            <a:cxnLst>
              <a:cxn ang="0">
                <a:pos x="0" y="2760"/>
              </a:cxn>
              <a:cxn ang="0">
                <a:pos x="131" y="2756"/>
              </a:cxn>
              <a:cxn ang="0">
                <a:pos x="262" y="2747"/>
              </a:cxn>
              <a:cxn ang="0">
                <a:pos x="392" y="2731"/>
              </a:cxn>
              <a:cxn ang="0">
                <a:pos x="522" y="2710"/>
              </a:cxn>
              <a:cxn ang="0">
                <a:pos x="650" y="2681"/>
              </a:cxn>
              <a:cxn ang="0">
                <a:pos x="777" y="2647"/>
              </a:cxn>
              <a:cxn ang="0">
                <a:pos x="902" y="2607"/>
              </a:cxn>
              <a:cxn ang="0">
                <a:pos x="1024" y="2562"/>
              </a:cxn>
              <a:cxn ang="0">
                <a:pos x="1146" y="2510"/>
              </a:cxn>
              <a:cxn ang="0">
                <a:pos x="1264" y="2453"/>
              </a:cxn>
              <a:cxn ang="0">
                <a:pos x="1379" y="2390"/>
              </a:cxn>
              <a:cxn ang="0">
                <a:pos x="1491" y="2322"/>
              </a:cxn>
              <a:cxn ang="0">
                <a:pos x="1600" y="2248"/>
              </a:cxn>
              <a:cxn ang="0">
                <a:pos x="1704" y="2169"/>
              </a:cxn>
              <a:cxn ang="0">
                <a:pos x="1805" y="2086"/>
              </a:cxn>
              <a:cxn ang="0">
                <a:pos x="1903" y="1997"/>
              </a:cxn>
              <a:cxn ang="0">
                <a:pos x="1996" y="1904"/>
              </a:cxn>
              <a:cxn ang="0">
                <a:pos x="2084" y="1808"/>
              </a:cxn>
              <a:cxn ang="0">
                <a:pos x="2167" y="1705"/>
              </a:cxn>
              <a:cxn ang="0">
                <a:pos x="2247" y="1601"/>
              </a:cxn>
              <a:cxn ang="0">
                <a:pos x="2319" y="1492"/>
              </a:cxn>
              <a:cxn ang="0">
                <a:pos x="2388" y="1380"/>
              </a:cxn>
              <a:cxn ang="0">
                <a:pos x="2451" y="1264"/>
              </a:cxn>
              <a:cxn ang="0">
                <a:pos x="2509" y="1146"/>
              </a:cxn>
              <a:cxn ang="0">
                <a:pos x="2560" y="1026"/>
              </a:cxn>
              <a:cxn ang="0">
                <a:pos x="2605" y="902"/>
              </a:cxn>
              <a:cxn ang="0">
                <a:pos x="2646" y="777"/>
              </a:cxn>
              <a:cxn ang="0">
                <a:pos x="2680" y="650"/>
              </a:cxn>
              <a:cxn ang="0">
                <a:pos x="2707" y="522"/>
              </a:cxn>
              <a:cxn ang="0">
                <a:pos x="2729" y="393"/>
              </a:cxn>
              <a:cxn ang="0">
                <a:pos x="2745" y="262"/>
              </a:cxn>
              <a:cxn ang="0">
                <a:pos x="2754" y="132"/>
              </a:cxn>
              <a:cxn ang="0">
                <a:pos x="2757" y="0"/>
              </a:cxn>
            </a:cxnLst>
            <a:rect l="0" t="0" r="r" b="b"/>
            <a:pathLst>
              <a:path w="2757" h="2760">
                <a:moveTo>
                  <a:pt x="0" y="2760"/>
                </a:moveTo>
                <a:lnTo>
                  <a:pt x="131" y="2756"/>
                </a:lnTo>
                <a:lnTo>
                  <a:pt x="262" y="2747"/>
                </a:lnTo>
                <a:lnTo>
                  <a:pt x="392" y="2731"/>
                </a:lnTo>
                <a:lnTo>
                  <a:pt x="522" y="2710"/>
                </a:lnTo>
                <a:lnTo>
                  <a:pt x="650" y="2681"/>
                </a:lnTo>
                <a:lnTo>
                  <a:pt x="777" y="2647"/>
                </a:lnTo>
                <a:lnTo>
                  <a:pt x="902" y="2607"/>
                </a:lnTo>
                <a:lnTo>
                  <a:pt x="1024" y="2562"/>
                </a:lnTo>
                <a:lnTo>
                  <a:pt x="1146" y="2510"/>
                </a:lnTo>
                <a:lnTo>
                  <a:pt x="1264" y="2453"/>
                </a:lnTo>
                <a:lnTo>
                  <a:pt x="1379" y="2390"/>
                </a:lnTo>
                <a:lnTo>
                  <a:pt x="1491" y="2322"/>
                </a:lnTo>
                <a:lnTo>
                  <a:pt x="1600" y="2248"/>
                </a:lnTo>
                <a:lnTo>
                  <a:pt x="1704" y="2169"/>
                </a:lnTo>
                <a:lnTo>
                  <a:pt x="1805" y="2086"/>
                </a:lnTo>
                <a:lnTo>
                  <a:pt x="1903" y="1997"/>
                </a:lnTo>
                <a:lnTo>
                  <a:pt x="1996" y="1904"/>
                </a:lnTo>
                <a:lnTo>
                  <a:pt x="2084" y="1808"/>
                </a:lnTo>
                <a:lnTo>
                  <a:pt x="2167" y="1705"/>
                </a:lnTo>
                <a:lnTo>
                  <a:pt x="2247" y="1601"/>
                </a:lnTo>
                <a:lnTo>
                  <a:pt x="2319" y="1492"/>
                </a:lnTo>
                <a:lnTo>
                  <a:pt x="2388" y="1380"/>
                </a:lnTo>
                <a:lnTo>
                  <a:pt x="2451" y="1264"/>
                </a:lnTo>
                <a:lnTo>
                  <a:pt x="2509" y="1146"/>
                </a:lnTo>
                <a:lnTo>
                  <a:pt x="2560" y="1026"/>
                </a:lnTo>
                <a:lnTo>
                  <a:pt x="2605" y="902"/>
                </a:lnTo>
                <a:lnTo>
                  <a:pt x="2646" y="777"/>
                </a:lnTo>
                <a:lnTo>
                  <a:pt x="2680" y="650"/>
                </a:lnTo>
                <a:lnTo>
                  <a:pt x="2707" y="522"/>
                </a:lnTo>
                <a:lnTo>
                  <a:pt x="2729" y="393"/>
                </a:lnTo>
                <a:lnTo>
                  <a:pt x="2745" y="262"/>
                </a:lnTo>
                <a:lnTo>
                  <a:pt x="2754" y="132"/>
                </a:lnTo>
                <a:lnTo>
                  <a:pt x="2757" y="0"/>
                </a:lnTo>
              </a:path>
            </a:pathLst>
          </a:cu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20" name="Freeform 72"/>
          <p:cNvSpPr>
            <a:spLocks/>
          </p:cNvSpPr>
          <p:nvPr/>
        </p:nvSpPr>
        <p:spPr bwMode="auto">
          <a:xfrm>
            <a:off x="5821363" y="3611563"/>
            <a:ext cx="1797050" cy="1800225"/>
          </a:xfrm>
          <a:custGeom>
            <a:avLst/>
            <a:gdLst/>
            <a:ahLst/>
            <a:cxnLst>
              <a:cxn ang="0">
                <a:pos x="0" y="3401"/>
              </a:cxn>
              <a:cxn ang="0">
                <a:pos x="148" y="3397"/>
              </a:cxn>
              <a:cxn ang="0">
                <a:pos x="296" y="3387"/>
              </a:cxn>
              <a:cxn ang="0">
                <a:pos x="444" y="3371"/>
              </a:cxn>
              <a:cxn ang="0">
                <a:pos x="590" y="3348"/>
              </a:cxn>
              <a:cxn ang="0">
                <a:pos x="735" y="3320"/>
              </a:cxn>
              <a:cxn ang="0">
                <a:pos x="879" y="3285"/>
              </a:cxn>
              <a:cxn ang="0">
                <a:pos x="1022" y="3243"/>
              </a:cxn>
              <a:cxn ang="0">
                <a:pos x="1162" y="3195"/>
              </a:cxn>
              <a:cxn ang="0">
                <a:pos x="1300" y="3142"/>
              </a:cxn>
              <a:cxn ang="0">
                <a:pos x="1436" y="3082"/>
              </a:cxn>
              <a:cxn ang="0">
                <a:pos x="1569" y="3016"/>
              </a:cxn>
              <a:cxn ang="0">
                <a:pos x="1699" y="2944"/>
              </a:cxn>
              <a:cxn ang="0">
                <a:pos x="1826" y="2867"/>
              </a:cxn>
              <a:cxn ang="0">
                <a:pos x="1949" y="2786"/>
              </a:cxn>
              <a:cxn ang="0">
                <a:pos x="2068" y="2698"/>
              </a:cxn>
              <a:cxn ang="0">
                <a:pos x="2184" y="2605"/>
              </a:cxn>
              <a:cxn ang="0">
                <a:pos x="2295" y="2506"/>
              </a:cxn>
              <a:cxn ang="0">
                <a:pos x="2403" y="2404"/>
              </a:cxn>
              <a:cxn ang="0">
                <a:pos x="2505" y="2298"/>
              </a:cxn>
              <a:cxn ang="0">
                <a:pos x="2603" y="2185"/>
              </a:cxn>
              <a:cxn ang="0">
                <a:pos x="2696" y="2070"/>
              </a:cxn>
              <a:cxn ang="0">
                <a:pos x="2783" y="1951"/>
              </a:cxn>
              <a:cxn ang="0">
                <a:pos x="2866" y="1827"/>
              </a:cxn>
              <a:cxn ang="0">
                <a:pos x="2942" y="1700"/>
              </a:cxn>
              <a:cxn ang="0">
                <a:pos x="3014" y="1570"/>
              </a:cxn>
              <a:cxn ang="0">
                <a:pos x="3079" y="1438"/>
              </a:cxn>
              <a:cxn ang="0">
                <a:pos x="3140" y="1301"/>
              </a:cxn>
              <a:cxn ang="0">
                <a:pos x="3193" y="1163"/>
              </a:cxn>
              <a:cxn ang="0">
                <a:pos x="3241" y="1022"/>
              </a:cxn>
              <a:cxn ang="0">
                <a:pos x="3283" y="881"/>
              </a:cxn>
              <a:cxn ang="0">
                <a:pos x="3318" y="736"/>
              </a:cxn>
              <a:cxn ang="0">
                <a:pos x="3346" y="590"/>
              </a:cxn>
              <a:cxn ang="0">
                <a:pos x="3369" y="444"/>
              </a:cxn>
              <a:cxn ang="0">
                <a:pos x="3385" y="296"/>
              </a:cxn>
              <a:cxn ang="0">
                <a:pos x="3395" y="149"/>
              </a:cxn>
              <a:cxn ang="0">
                <a:pos x="3398" y="0"/>
              </a:cxn>
            </a:cxnLst>
            <a:rect l="0" t="0" r="r" b="b"/>
            <a:pathLst>
              <a:path w="3398" h="3401">
                <a:moveTo>
                  <a:pt x="0" y="3401"/>
                </a:moveTo>
                <a:lnTo>
                  <a:pt x="148" y="3397"/>
                </a:lnTo>
                <a:lnTo>
                  <a:pt x="296" y="3387"/>
                </a:lnTo>
                <a:lnTo>
                  <a:pt x="444" y="3371"/>
                </a:lnTo>
                <a:lnTo>
                  <a:pt x="590" y="3348"/>
                </a:lnTo>
                <a:lnTo>
                  <a:pt x="735" y="3320"/>
                </a:lnTo>
                <a:lnTo>
                  <a:pt x="879" y="3285"/>
                </a:lnTo>
                <a:lnTo>
                  <a:pt x="1022" y="3243"/>
                </a:lnTo>
                <a:lnTo>
                  <a:pt x="1162" y="3195"/>
                </a:lnTo>
                <a:lnTo>
                  <a:pt x="1300" y="3142"/>
                </a:lnTo>
                <a:lnTo>
                  <a:pt x="1436" y="3082"/>
                </a:lnTo>
                <a:lnTo>
                  <a:pt x="1569" y="3016"/>
                </a:lnTo>
                <a:lnTo>
                  <a:pt x="1699" y="2944"/>
                </a:lnTo>
                <a:lnTo>
                  <a:pt x="1826" y="2867"/>
                </a:lnTo>
                <a:lnTo>
                  <a:pt x="1949" y="2786"/>
                </a:lnTo>
                <a:lnTo>
                  <a:pt x="2068" y="2698"/>
                </a:lnTo>
                <a:lnTo>
                  <a:pt x="2184" y="2605"/>
                </a:lnTo>
                <a:lnTo>
                  <a:pt x="2295" y="2506"/>
                </a:lnTo>
                <a:lnTo>
                  <a:pt x="2403" y="2404"/>
                </a:lnTo>
                <a:lnTo>
                  <a:pt x="2505" y="2298"/>
                </a:lnTo>
                <a:lnTo>
                  <a:pt x="2603" y="2185"/>
                </a:lnTo>
                <a:lnTo>
                  <a:pt x="2696" y="2070"/>
                </a:lnTo>
                <a:lnTo>
                  <a:pt x="2783" y="1951"/>
                </a:lnTo>
                <a:lnTo>
                  <a:pt x="2866" y="1827"/>
                </a:lnTo>
                <a:lnTo>
                  <a:pt x="2942" y="1700"/>
                </a:lnTo>
                <a:lnTo>
                  <a:pt x="3014" y="1570"/>
                </a:lnTo>
                <a:lnTo>
                  <a:pt x="3079" y="1438"/>
                </a:lnTo>
                <a:lnTo>
                  <a:pt x="3140" y="1301"/>
                </a:lnTo>
                <a:lnTo>
                  <a:pt x="3193" y="1163"/>
                </a:lnTo>
                <a:lnTo>
                  <a:pt x="3241" y="1022"/>
                </a:lnTo>
                <a:lnTo>
                  <a:pt x="3283" y="881"/>
                </a:lnTo>
                <a:lnTo>
                  <a:pt x="3318" y="736"/>
                </a:lnTo>
                <a:lnTo>
                  <a:pt x="3346" y="590"/>
                </a:lnTo>
                <a:lnTo>
                  <a:pt x="3369" y="444"/>
                </a:lnTo>
                <a:lnTo>
                  <a:pt x="3385" y="296"/>
                </a:lnTo>
                <a:lnTo>
                  <a:pt x="3395" y="149"/>
                </a:lnTo>
                <a:lnTo>
                  <a:pt x="3398" y="0"/>
                </a:lnTo>
              </a:path>
            </a:pathLst>
          </a:cu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21" name="Freeform 73"/>
          <p:cNvSpPr>
            <a:spLocks/>
          </p:cNvSpPr>
          <p:nvPr/>
        </p:nvSpPr>
        <p:spPr bwMode="auto">
          <a:xfrm>
            <a:off x="5821363" y="3611563"/>
            <a:ext cx="2276475" cy="2279650"/>
          </a:xfrm>
          <a:custGeom>
            <a:avLst/>
            <a:gdLst/>
            <a:ahLst/>
            <a:cxnLst>
              <a:cxn ang="0">
                <a:pos x="0" y="4307"/>
              </a:cxn>
              <a:cxn ang="0">
                <a:pos x="165" y="4304"/>
              </a:cxn>
              <a:cxn ang="0">
                <a:pos x="330" y="4294"/>
              </a:cxn>
              <a:cxn ang="0">
                <a:pos x="493" y="4279"/>
              </a:cxn>
              <a:cxn ang="0">
                <a:pos x="657" y="4256"/>
              </a:cxn>
              <a:cxn ang="0">
                <a:pos x="819" y="4228"/>
              </a:cxn>
              <a:cxn ang="0">
                <a:pos x="980" y="4194"/>
              </a:cxn>
              <a:cxn ang="0">
                <a:pos x="1140" y="4153"/>
              </a:cxn>
              <a:cxn ang="0">
                <a:pos x="1299" y="4106"/>
              </a:cxn>
              <a:cxn ang="0">
                <a:pos x="1455" y="4053"/>
              </a:cxn>
              <a:cxn ang="0">
                <a:pos x="1609" y="3994"/>
              </a:cxn>
              <a:cxn ang="0">
                <a:pos x="1761" y="3930"/>
              </a:cxn>
              <a:cxn ang="0">
                <a:pos x="1910" y="3860"/>
              </a:cxn>
              <a:cxn ang="0">
                <a:pos x="2056" y="3784"/>
              </a:cxn>
              <a:cxn ang="0">
                <a:pos x="2199" y="3702"/>
              </a:cxn>
              <a:cxn ang="0">
                <a:pos x="2340" y="3615"/>
              </a:cxn>
              <a:cxn ang="0">
                <a:pos x="2476" y="3523"/>
              </a:cxn>
              <a:cxn ang="0">
                <a:pos x="2609" y="3426"/>
              </a:cxn>
              <a:cxn ang="0">
                <a:pos x="2738" y="3322"/>
              </a:cxn>
              <a:cxn ang="0">
                <a:pos x="2864" y="3216"/>
              </a:cxn>
              <a:cxn ang="0">
                <a:pos x="2984" y="3103"/>
              </a:cxn>
              <a:cxn ang="0">
                <a:pos x="3101" y="2986"/>
              </a:cxn>
              <a:cxn ang="0">
                <a:pos x="3213" y="2865"/>
              </a:cxn>
              <a:cxn ang="0">
                <a:pos x="3320" y="2740"/>
              </a:cxn>
              <a:cxn ang="0">
                <a:pos x="3422" y="2611"/>
              </a:cxn>
              <a:cxn ang="0">
                <a:pos x="3520" y="2478"/>
              </a:cxn>
              <a:cxn ang="0">
                <a:pos x="3613" y="2341"/>
              </a:cxn>
              <a:cxn ang="0">
                <a:pos x="3699" y="2201"/>
              </a:cxn>
              <a:cxn ang="0">
                <a:pos x="3781" y="2057"/>
              </a:cxn>
              <a:cxn ang="0">
                <a:pos x="3857" y="1911"/>
              </a:cxn>
              <a:cxn ang="0">
                <a:pos x="3927" y="1762"/>
              </a:cxn>
              <a:cxn ang="0">
                <a:pos x="3992" y="1610"/>
              </a:cxn>
              <a:cxn ang="0">
                <a:pos x="4051" y="1456"/>
              </a:cxn>
              <a:cxn ang="0">
                <a:pos x="4103" y="1299"/>
              </a:cxn>
              <a:cxn ang="0">
                <a:pos x="4150" y="1141"/>
              </a:cxn>
              <a:cxn ang="0">
                <a:pos x="4190" y="981"/>
              </a:cxn>
              <a:cxn ang="0">
                <a:pos x="4224" y="820"/>
              </a:cxn>
              <a:cxn ang="0">
                <a:pos x="4253" y="657"/>
              </a:cxn>
              <a:cxn ang="0">
                <a:pos x="4276" y="494"/>
              </a:cxn>
              <a:cxn ang="0">
                <a:pos x="4291" y="330"/>
              </a:cxn>
              <a:cxn ang="0">
                <a:pos x="4300" y="165"/>
              </a:cxn>
              <a:cxn ang="0">
                <a:pos x="4304" y="0"/>
              </a:cxn>
            </a:cxnLst>
            <a:rect l="0" t="0" r="r" b="b"/>
            <a:pathLst>
              <a:path w="4304" h="4307">
                <a:moveTo>
                  <a:pt x="0" y="4307"/>
                </a:moveTo>
                <a:lnTo>
                  <a:pt x="165" y="4304"/>
                </a:lnTo>
                <a:lnTo>
                  <a:pt x="330" y="4294"/>
                </a:lnTo>
                <a:lnTo>
                  <a:pt x="493" y="4279"/>
                </a:lnTo>
                <a:lnTo>
                  <a:pt x="657" y="4256"/>
                </a:lnTo>
                <a:lnTo>
                  <a:pt x="819" y="4228"/>
                </a:lnTo>
                <a:lnTo>
                  <a:pt x="980" y="4194"/>
                </a:lnTo>
                <a:lnTo>
                  <a:pt x="1140" y="4153"/>
                </a:lnTo>
                <a:lnTo>
                  <a:pt x="1299" y="4106"/>
                </a:lnTo>
                <a:lnTo>
                  <a:pt x="1455" y="4053"/>
                </a:lnTo>
                <a:lnTo>
                  <a:pt x="1609" y="3994"/>
                </a:lnTo>
                <a:lnTo>
                  <a:pt x="1761" y="3930"/>
                </a:lnTo>
                <a:lnTo>
                  <a:pt x="1910" y="3860"/>
                </a:lnTo>
                <a:lnTo>
                  <a:pt x="2056" y="3784"/>
                </a:lnTo>
                <a:lnTo>
                  <a:pt x="2199" y="3702"/>
                </a:lnTo>
                <a:lnTo>
                  <a:pt x="2340" y="3615"/>
                </a:lnTo>
                <a:lnTo>
                  <a:pt x="2476" y="3523"/>
                </a:lnTo>
                <a:lnTo>
                  <a:pt x="2609" y="3426"/>
                </a:lnTo>
                <a:lnTo>
                  <a:pt x="2738" y="3322"/>
                </a:lnTo>
                <a:lnTo>
                  <a:pt x="2864" y="3216"/>
                </a:lnTo>
                <a:lnTo>
                  <a:pt x="2984" y="3103"/>
                </a:lnTo>
                <a:lnTo>
                  <a:pt x="3101" y="2986"/>
                </a:lnTo>
                <a:lnTo>
                  <a:pt x="3213" y="2865"/>
                </a:lnTo>
                <a:lnTo>
                  <a:pt x="3320" y="2740"/>
                </a:lnTo>
                <a:lnTo>
                  <a:pt x="3422" y="2611"/>
                </a:lnTo>
                <a:lnTo>
                  <a:pt x="3520" y="2478"/>
                </a:lnTo>
                <a:lnTo>
                  <a:pt x="3613" y="2341"/>
                </a:lnTo>
                <a:lnTo>
                  <a:pt x="3699" y="2201"/>
                </a:lnTo>
                <a:lnTo>
                  <a:pt x="3781" y="2057"/>
                </a:lnTo>
                <a:lnTo>
                  <a:pt x="3857" y="1911"/>
                </a:lnTo>
                <a:lnTo>
                  <a:pt x="3927" y="1762"/>
                </a:lnTo>
                <a:lnTo>
                  <a:pt x="3992" y="1610"/>
                </a:lnTo>
                <a:lnTo>
                  <a:pt x="4051" y="1456"/>
                </a:lnTo>
                <a:lnTo>
                  <a:pt x="4103" y="1299"/>
                </a:lnTo>
                <a:lnTo>
                  <a:pt x="4150" y="1141"/>
                </a:lnTo>
                <a:lnTo>
                  <a:pt x="4190" y="981"/>
                </a:lnTo>
                <a:lnTo>
                  <a:pt x="4224" y="820"/>
                </a:lnTo>
                <a:lnTo>
                  <a:pt x="4253" y="657"/>
                </a:lnTo>
                <a:lnTo>
                  <a:pt x="4276" y="494"/>
                </a:lnTo>
                <a:lnTo>
                  <a:pt x="4291" y="330"/>
                </a:lnTo>
                <a:lnTo>
                  <a:pt x="4300" y="165"/>
                </a:lnTo>
                <a:lnTo>
                  <a:pt x="4304" y="0"/>
                </a:lnTo>
              </a:path>
            </a:pathLst>
          </a:cu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22" name="Freeform 74"/>
          <p:cNvSpPr>
            <a:spLocks/>
          </p:cNvSpPr>
          <p:nvPr/>
        </p:nvSpPr>
        <p:spPr bwMode="auto">
          <a:xfrm>
            <a:off x="5821363" y="3611563"/>
            <a:ext cx="2616200" cy="2617788"/>
          </a:xfrm>
          <a:custGeom>
            <a:avLst/>
            <a:gdLst/>
            <a:ahLst/>
            <a:cxnLst>
              <a:cxn ang="0">
                <a:pos x="0" y="4947"/>
              </a:cxn>
              <a:cxn ang="0">
                <a:pos x="180" y="4945"/>
              </a:cxn>
              <a:cxn ang="0">
                <a:pos x="361" y="4935"/>
              </a:cxn>
              <a:cxn ang="0">
                <a:pos x="541" y="4918"/>
              </a:cxn>
              <a:cxn ang="0">
                <a:pos x="720" y="4895"/>
              </a:cxn>
              <a:cxn ang="0">
                <a:pos x="899" y="4865"/>
              </a:cxn>
              <a:cxn ang="0">
                <a:pos x="1076" y="4829"/>
              </a:cxn>
              <a:cxn ang="0">
                <a:pos x="1250" y="4787"/>
              </a:cxn>
              <a:cxn ang="0">
                <a:pos x="1424" y="4738"/>
              </a:cxn>
              <a:cxn ang="0">
                <a:pos x="1596" y="4683"/>
              </a:cxn>
              <a:cxn ang="0">
                <a:pos x="1767" y="4622"/>
              </a:cxn>
              <a:cxn ang="0">
                <a:pos x="1933" y="4553"/>
              </a:cxn>
              <a:cxn ang="0">
                <a:pos x="2099" y="4480"/>
              </a:cxn>
              <a:cxn ang="0">
                <a:pos x="2260" y="4400"/>
              </a:cxn>
              <a:cxn ang="0">
                <a:pos x="2420" y="4315"/>
              </a:cxn>
              <a:cxn ang="0">
                <a:pos x="2576" y="4223"/>
              </a:cxn>
              <a:cxn ang="0">
                <a:pos x="2728" y="4127"/>
              </a:cxn>
              <a:cxn ang="0">
                <a:pos x="2876" y="4024"/>
              </a:cxn>
              <a:cxn ang="0">
                <a:pos x="3022" y="3916"/>
              </a:cxn>
              <a:cxn ang="0">
                <a:pos x="3162" y="3803"/>
              </a:cxn>
              <a:cxn ang="0">
                <a:pos x="3300" y="3685"/>
              </a:cxn>
              <a:cxn ang="0">
                <a:pos x="3431" y="3562"/>
              </a:cxn>
              <a:cxn ang="0">
                <a:pos x="3559" y="3435"/>
              </a:cxn>
              <a:cxn ang="0">
                <a:pos x="3682" y="3302"/>
              </a:cxn>
              <a:cxn ang="0">
                <a:pos x="3800" y="3165"/>
              </a:cxn>
              <a:cxn ang="0">
                <a:pos x="3914" y="3024"/>
              </a:cxn>
              <a:cxn ang="0">
                <a:pos x="4021" y="2879"/>
              </a:cxn>
              <a:cxn ang="0">
                <a:pos x="4123" y="2730"/>
              </a:cxn>
              <a:cxn ang="0">
                <a:pos x="4220" y="2578"/>
              </a:cxn>
              <a:cxn ang="0">
                <a:pos x="4312" y="2421"/>
              </a:cxn>
              <a:cxn ang="0">
                <a:pos x="4397" y="2263"/>
              </a:cxn>
              <a:cxn ang="0">
                <a:pos x="4476" y="2100"/>
              </a:cxn>
              <a:cxn ang="0">
                <a:pos x="4550" y="1935"/>
              </a:cxn>
              <a:cxn ang="0">
                <a:pos x="4618" y="1768"/>
              </a:cxn>
              <a:cxn ang="0">
                <a:pos x="4679" y="1598"/>
              </a:cxn>
              <a:cxn ang="0">
                <a:pos x="4734" y="1425"/>
              </a:cxn>
              <a:cxn ang="0">
                <a:pos x="4784" y="1252"/>
              </a:cxn>
              <a:cxn ang="0">
                <a:pos x="4826" y="1076"/>
              </a:cxn>
              <a:cxn ang="0">
                <a:pos x="4862" y="899"/>
              </a:cxn>
              <a:cxn ang="0">
                <a:pos x="4892" y="721"/>
              </a:cxn>
              <a:cxn ang="0">
                <a:pos x="4914" y="541"/>
              </a:cxn>
              <a:cxn ang="0">
                <a:pos x="4931" y="361"/>
              </a:cxn>
              <a:cxn ang="0">
                <a:pos x="4940" y="180"/>
              </a:cxn>
              <a:cxn ang="0">
                <a:pos x="4944" y="0"/>
              </a:cxn>
            </a:cxnLst>
            <a:rect l="0" t="0" r="r" b="b"/>
            <a:pathLst>
              <a:path w="4944" h="4947">
                <a:moveTo>
                  <a:pt x="0" y="4947"/>
                </a:moveTo>
                <a:lnTo>
                  <a:pt x="180" y="4945"/>
                </a:lnTo>
                <a:lnTo>
                  <a:pt x="361" y="4935"/>
                </a:lnTo>
                <a:lnTo>
                  <a:pt x="541" y="4918"/>
                </a:lnTo>
                <a:lnTo>
                  <a:pt x="720" y="4895"/>
                </a:lnTo>
                <a:lnTo>
                  <a:pt x="899" y="4865"/>
                </a:lnTo>
                <a:lnTo>
                  <a:pt x="1076" y="4829"/>
                </a:lnTo>
                <a:lnTo>
                  <a:pt x="1250" y="4787"/>
                </a:lnTo>
                <a:lnTo>
                  <a:pt x="1424" y="4738"/>
                </a:lnTo>
                <a:lnTo>
                  <a:pt x="1596" y="4683"/>
                </a:lnTo>
                <a:lnTo>
                  <a:pt x="1767" y="4622"/>
                </a:lnTo>
                <a:lnTo>
                  <a:pt x="1933" y="4553"/>
                </a:lnTo>
                <a:lnTo>
                  <a:pt x="2099" y="4480"/>
                </a:lnTo>
                <a:lnTo>
                  <a:pt x="2260" y="4400"/>
                </a:lnTo>
                <a:lnTo>
                  <a:pt x="2420" y="4315"/>
                </a:lnTo>
                <a:lnTo>
                  <a:pt x="2576" y="4223"/>
                </a:lnTo>
                <a:lnTo>
                  <a:pt x="2728" y="4127"/>
                </a:lnTo>
                <a:lnTo>
                  <a:pt x="2876" y="4024"/>
                </a:lnTo>
                <a:lnTo>
                  <a:pt x="3022" y="3916"/>
                </a:lnTo>
                <a:lnTo>
                  <a:pt x="3162" y="3803"/>
                </a:lnTo>
                <a:lnTo>
                  <a:pt x="3300" y="3685"/>
                </a:lnTo>
                <a:lnTo>
                  <a:pt x="3431" y="3562"/>
                </a:lnTo>
                <a:lnTo>
                  <a:pt x="3559" y="3435"/>
                </a:lnTo>
                <a:lnTo>
                  <a:pt x="3682" y="3302"/>
                </a:lnTo>
                <a:lnTo>
                  <a:pt x="3800" y="3165"/>
                </a:lnTo>
                <a:lnTo>
                  <a:pt x="3914" y="3024"/>
                </a:lnTo>
                <a:lnTo>
                  <a:pt x="4021" y="2879"/>
                </a:lnTo>
                <a:lnTo>
                  <a:pt x="4123" y="2730"/>
                </a:lnTo>
                <a:lnTo>
                  <a:pt x="4220" y="2578"/>
                </a:lnTo>
                <a:lnTo>
                  <a:pt x="4312" y="2421"/>
                </a:lnTo>
                <a:lnTo>
                  <a:pt x="4397" y="2263"/>
                </a:lnTo>
                <a:lnTo>
                  <a:pt x="4476" y="2100"/>
                </a:lnTo>
                <a:lnTo>
                  <a:pt x="4550" y="1935"/>
                </a:lnTo>
                <a:lnTo>
                  <a:pt x="4618" y="1768"/>
                </a:lnTo>
                <a:lnTo>
                  <a:pt x="4679" y="1598"/>
                </a:lnTo>
                <a:lnTo>
                  <a:pt x="4734" y="1425"/>
                </a:lnTo>
                <a:lnTo>
                  <a:pt x="4784" y="1252"/>
                </a:lnTo>
                <a:lnTo>
                  <a:pt x="4826" y="1076"/>
                </a:lnTo>
                <a:lnTo>
                  <a:pt x="4862" y="899"/>
                </a:lnTo>
                <a:lnTo>
                  <a:pt x="4892" y="721"/>
                </a:lnTo>
                <a:lnTo>
                  <a:pt x="4914" y="541"/>
                </a:lnTo>
                <a:lnTo>
                  <a:pt x="4931" y="361"/>
                </a:lnTo>
                <a:lnTo>
                  <a:pt x="4940" y="180"/>
                </a:lnTo>
                <a:lnTo>
                  <a:pt x="4944" y="0"/>
                </a:lnTo>
              </a:path>
            </a:pathLst>
          </a:cu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23" name="Line 75"/>
          <p:cNvSpPr>
            <a:spLocks noChangeShapeType="1"/>
          </p:cNvSpPr>
          <p:nvPr/>
        </p:nvSpPr>
        <p:spPr bwMode="auto">
          <a:xfrm flipV="1">
            <a:off x="6122988" y="2792412"/>
            <a:ext cx="0" cy="81915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24" name="Line 76"/>
          <p:cNvSpPr>
            <a:spLocks noChangeShapeType="1"/>
          </p:cNvSpPr>
          <p:nvPr/>
        </p:nvSpPr>
        <p:spPr bwMode="auto">
          <a:xfrm flipV="1">
            <a:off x="7280275" y="2792412"/>
            <a:ext cx="0" cy="81915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25" name="Line 77"/>
          <p:cNvSpPr>
            <a:spLocks noChangeShapeType="1"/>
          </p:cNvSpPr>
          <p:nvPr/>
        </p:nvSpPr>
        <p:spPr bwMode="auto">
          <a:xfrm flipV="1">
            <a:off x="7618413" y="2792412"/>
            <a:ext cx="0" cy="81915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26" name="Line 78"/>
          <p:cNvSpPr>
            <a:spLocks noChangeShapeType="1"/>
          </p:cNvSpPr>
          <p:nvPr/>
        </p:nvSpPr>
        <p:spPr bwMode="auto">
          <a:xfrm flipV="1">
            <a:off x="8437563" y="2792412"/>
            <a:ext cx="0" cy="81915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27" name="Line 79"/>
          <p:cNvSpPr>
            <a:spLocks noChangeShapeType="1"/>
          </p:cNvSpPr>
          <p:nvPr/>
        </p:nvSpPr>
        <p:spPr bwMode="auto">
          <a:xfrm>
            <a:off x="3101975" y="1712911"/>
            <a:ext cx="0" cy="486000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28" name="Line 80"/>
          <p:cNvSpPr>
            <a:spLocks noChangeShapeType="1"/>
          </p:cNvSpPr>
          <p:nvPr/>
        </p:nvSpPr>
        <p:spPr bwMode="auto">
          <a:xfrm flipH="1">
            <a:off x="3101975" y="3913188"/>
            <a:ext cx="1360488" cy="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29" name="Line 81"/>
          <p:cNvSpPr>
            <a:spLocks noChangeShapeType="1"/>
          </p:cNvSpPr>
          <p:nvPr/>
        </p:nvSpPr>
        <p:spPr bwMode="auto">
          <a:xfrm flipH="1">
            <a:off x="3101975" y="4252913"/>
            <a:ext cx="541338" cy="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30" name="Line 82"/>
          <p:cNvSpPr>
            <a:spLocks noChangeShapeType="1"/>
          </p:cNvSpPr>
          <p:nvPr/>
        </p:nvSpPr>
        <p:spPr bwMode="auto">
          <a:xfrm flipH="1">
            <a:off x="3101975" y="5072063"/>
            <a:ext cx="203200" cy="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31" name="Line 83"/>
          <p:cNvSpPr>
            <a:spLocks noChangeShapeType="1"/>
          </p:cNvSpPr>
          <p:nvPr/>
        </p:nvSpPr>
        <p:spPr bwMode="auto">
          <a:xfrm flipH="1">
            <a:off x="3101975" y="5411788"/>
            <a:ext cx="541338" cy="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32" name="Line 84"/>
          <p:cNvSpPr>
            <a:spLocks noChangeShapeType="1"/>
          </p:cNvSpPr>
          <p:nvPr/>
        </p:nvSpPr>
        <p:spPr bwMode="auto">
          <a:xfrm flipH="1">
            <a:off x="3101975" y="5891213"/>
            <a:ext cx="541338" cy="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33" name="Line 85"/>
          <p:cNvSpPr>
            <a:spLocks noChangeShapeType="1"/>
          </p:cNvSpPr>
          <p:nvPr/>
        </p:nvSpPr>
        <p:spPr bwMode="auto">
          <a:xfrm flipH="1">
            <a:off x="3101975" y="6229350"/>
            <a:ext cx="1360488" cy="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34" name="Freeform 86"/>
          <p:cNvSpPr>
            <a:spLocks/>
          </p:cNvSpPr>
          <p:nvPr/>
        </p:nvSpPr>
        <p:spPr bwMode="auto">
          <a:xfrm>
            <a:off x="2800350" y="3611563"/>
            <a:ext cx="301625" cy="301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60"/>
              </a:cxn>
              <a:cxn ang="0">
                <a:pos x="13" y="119"/>
              </a:cxn>
              <a:cxn ang="0">
                <a:pos x="28" y="177"/>
              </a:cxn>
              <a:cxn ang="0">
                <a:pos x="50" y="233"/>
              </a:cxn>
              <a:cxn ang="0">
                <a:pos x="77" y="286"/>
              </a:cxn>
              <a:cxn ang="0">
                <a:pos x="109" y="336"/>
              </a:cxn>
              <a:cxn ang="0">
                <a:pos x="148" y="382"/>
              </a:cxn>
              <a:cxn ang="0">
                <a:pos x="190" y="424"/>
              </a:cxn>
              <a:cxn ang="0">
                <a:pos x="236" y="462"/>
              </a:cxn>
              <a:cxn ang="0">
                <a:pos x="286" y="495"/>
              </a:cxn>
              <a:cxn ang="0">
                <a:pos x="339" y="522"/>
              </a:cxn>
              <a:cxn ang="0">
                <a:pos x="395" y="544"/>
              </a:cxn>
              <a:cxn ang="0">
                <a:pos x="453" y="558"/>
              </a:cxn>
              <a:cxn ang="0">
                <a:pos x="512" y="568"/>
              </a:cxn>
              <a:cxn ang="0">
                <a:pos x="571" y="571"/>
              </a:cxn>
            </a:cxnLst>
            <a:rect l="0" t="0" r="r" b="b"/>
            <a:pathLst>
              <a:path w="571" h="571">
                <a:moveTo>
                  <a:pt x="0" y="0"/>
                </a:moveTo>
                <a:lnTo>
                  <a:pt x="4" y="60"/>
                </a:lnTo>
                <a:lnTo>
                  <a:pt x="13" y="119"/>
                </a:lnTo>
                <a:lnTo>
                  <a:pt x="28" y="177"/>
                </a:lnTo>
                <a:lnTo>
                  <a:pt x="50" y="233"/>
                </a:lnTo>
                <a:lnTo>
                  <a:pt x="77" y="286"/>
                </a:lnTo>
                <a:lnTo>
                  <a:pt x="109" y="336"/>
                </a:lnTo>
                <a:lnTo>
                  <a:pt x="148" y="382"/>
                </a:lnTo>
                <a:lnTo>
                  <a:pt x="190" y="424"/>
                </a:lnTo>
                <a:lnTo>
                  <a:pt x="236" y="462"/>
                </a:lnTo>
                <a:lnTo>
                  <a:pt x="286" y="495"/>
                </a:lnTo>
                <a:lnTo>
                  <a:pt x="339" y="522"/>
                </a:lnTo>
                <a:lnTo>
                  <a:pt x="395" y="544"/>
                </a:lnTo>
                <a:lnTo>
                  <a:pt x="453" y="558"/>
                </a:lnTo>
                <a:lnTo>
                  <a:pt x="512" y="568"/>
                </a:lnTo>
                <a:lnTo>
                  <a:pt x="571" y="571"/>
                </a:lnTo>
              </a:path>
            </a:pathLst>
          </a:cu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35" name="Freeform 87"/>
          <p:cNvSpPr>
            <a:spLocks/>
          </p:cNvSpPr>
          <p:nvPr/>
        </p:nvSpPr>
        <p:spPr bwMode="auto">
          <a:xfrm>
            <a:off x="2462213" y="3611563"/>
            <a:ext cx="639763" cy="641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86"/>
              </a:cxn>
              <a:cxn ang="0">
                <a:pos x="13" y="172"/>
              </a:cxn>
              <a:cxn ang="0">
                <a:pos x="27" y="258"/>
              </a:cxn>
              <a:cxn ang="0">
                <a:pos x="49" y="342"/>
              </a:cxn>
              <a:cxn ang="0">
                <a:pos x="76" y="423"/>
              </a:cxn>
              <a:cxn ang="0">
                <a:pos x="109" y="504"/>
              </a:cxn>
              <a:cxn ang="0">
                <a:pos x="149" y="581"/>
              </a:cxn>
              <a:cxn ang="0">
                <a:pos x="192" y="656"/>
              </a:cxn>
              <a:cxn ang="0">
                <a:pos x="242" y="726"/>
              </a:cxn>
              <a:cxn ang="0">
                <a:pos x="296" y="794"/>
              </a:cxn>
              <a:cxn ang="0">
                <a:pos x="355" y="857"/>
              </a:cxn>
              <a:cxn ang="0">
                <a:pos x="418" y="916"/>
              </a:cxn>
              <a:cxn ang="0">
                <a:pos x="486" y="970"/>
              </a:cxn>
              <a:cxn ang="0">
                <a:pos x="556" y="1020"/>
              </a:cxn>
              <a:cxn ang="0">
                <a:pos x="631" y="1064"/>
              </a:cxn>
              <a:cxn ang="0">
                <a:pos x="708" y="1103"/>
              </a:cxn>
              <a:cxn ang="0">
                <a:pos x="788" y="1136"/>
              </a:cxn>
              <a:cxn ang="0">
                <a:pos x="870" y="1163"/>
              </a:cxn>
              <a:cxn ang="0">
                <a:pos x="953" y="1185"/>
              </a:cxn>
              <a:cxn ang="0">
                <a:pos x="1038" y="1199"/>
              </a:cxn>
              <a:cxn ang="0">
                <a:pos x="1125" y="1208"/>
              </a:cxn>
              <a:cxn ang="0">
                <a:pos x="1211" y="1212"/>
              </a:cxn>
            </a:cxnLst>
            <a:rect l="0" t="0" r="r" b="b"/>
            <a:pathLst>
              <a:path w="1211" h="1212">
                <a:moveTo>
                  <a:pt x="0" y="0"/>
                </a:moveTo>
                <a:lnTo>
                  <a:pt x="4" y="86"/>
                </a:lnTo>
                <a:lnTo>
                  <a:pt x="13" y="172"/>
                </a:lnTo>
                <a:lnTo>
                  <a:pt x="27" y="258"/>
                </a:lnTo>
                <a:lnTo>
                  <a:pt x="49" y="342"/>
                </a:lnTo>
                <a:lnTo>
                  <a:pt x="76" y="423"/>
                </a:lnTo>
                <a:lnTo>
                  <a:pt x="109" y="504"/>
                </a:lnTo>
                <a:lnTo>
                  <a:pt x="149" y="581"/>
                </a:lnTo>
                <a:lnTo>
                  <a:pt x="192" y="656"/>
                </a:lnTo>
                <a:lnTo>
                  <a:pt x="242" y="726"/>
                </a:lnTo>
                <a:lnTo>
                  <a:pt x="296" y="794"/>
                </a:lnTo>
                <a:lnTo>
                  <a:pt x="355" y="857"/>
                </a:lnTo>
                <a:lnTo>
                  <a:pt x="418" y="916"/>
                </a:lnTo>
                <a:lnTo>
                  <a:pt x="486" y="970"/>
                </a:lnTo>
                <a:lnTo>
                  <a:pt x="556" y="1020"/>
                </a:lnTo>
                <a:lnTo>
                  <a:pt x="631" y="1064"/>
                </a:lnTo>
                <a:lnTo>
                  <a:pt x="708" y="1103"/>
                </a:lnTo>
                <a:lnTo>
                  <a:pt x="788" y="1136"/>
                </a:lnTo>
                <a:lnTo>
                  <a:pt x="870" y="1163"/>
                </a:lnTo>
                <a:lnTo>
                  <a:pt x="953" y="1185"/>
                </a:lnTo>
                <a:lnTo>
                  <a:pt x="1038" y="1199"/>
                </a:lnTo>
                <a:lnTo>
                  <a:pt x="1125" y="1208"/>
                </a:lnTo>
                <a:lnTo>
                  <a:pt x="1211" y="1212"/>
                </a:lnTo>
              </a:path>
            </a:pathLst>
          </a:cu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36" name="Freeform 88"/>
          <p:cNvSpPr>
            <a:spLocks/>
          </p:cNvSpPr>
          <p:nvPr/>
        </p:nvSpPr>
        <p:spPr bwMode="auto">
          <a:xfrm>
            <a:off x="1643063" y="3611563"/>
            <a:ext cx="1458913" cy="1460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32"/>
              </a:cxn>
              <a:cxn ang="0">
                <a:pos x="13" y="262"/>
              </a:cxn>
              <a:cxn ang="0">
                <a:pos x="29" y="393"/>
              </a:cxn>
              <a:cxn ang="0">
                <a:pos x="50" y="522"/>
              </a:cxn>
              <a:cxn ang="0">
                <a:pos x="79" y="650"/>
              </a:cxn>
              <a:cxn ang="0">
                <a:pos x="113" y="777"/>
              </a:cxn>
              <a:cxn ang="0">
                <a:pos x="153" y="902"/>
              </a:cxn>
              <a:cxn ang="0">
                <a:pos x="198" y="1026"/>
              </a:cxn>
              <a:cxn ang="0">
                <a:pos x="250" y="1146"/>
              </a:cxn>
              <a:cxn ang="0">
                <a:pos x="307" y="1264"/>
              </a:cxn>
              <a:cxn ang="0">
                <a:pos x="370" y="1380"/>
              </a:cxn>
              <a:cxn ang="0">
                <a:pos x="438" y="1492"/>
              </a:cxn>
              <a:cxn ang="0">
                <a:pos x="512" y="1601"/>
              </a:cxn>
              <a:cxn ang="0">
                <a:pos x="591" y="1705"/>
              </a:cxn>
              <a:cxn ang="0">
                <a:pos x="674" y="1808"/>
              </a:cxn>
              <a:cxn ang="0">
                <a:pos x="763" y="1904"/>
              </a:cxn>
              <a:cxn ang="0">
                <a:pos x="855" y="1997"/>
              </a:cxn>
              <a:cxn ang="0">
                <a:pos x="953" y="2086"/>
              </a:cxn>
              <a:cxn ang="0">
                <a:pos x="1053" y="2169"/>
              </a:cxn>
              <a:cxn ang="0">
                <a:pos x="1159" y="2248"/>
              </a:cxn>
              <a:cxn ang="0">
                <a:pos x="1268" y="2322"/>
              </a:cxn>
              <a:cxn ang="0">
                <a:pos x="1379" y="2390"/>
              </a:cxn>
              <a:cxn ang="0">
                <a:pos x="1495" y="2453"/>
              </a:cxn>
              <a:cxn ang="0">
                <a:pos x="1613" y="2510"/>
              </a:cxn>
              <a:cxn ang="0">
                <a:pos x="1733" y="2562"/>
              </a:cxn>
              <a:cxn ang="0">
                <a:pos x="1856" y="2607"/>
              </a:cxn>
              <a:cxn ang="0">
                <a:pos x="1982" y="2647"/>
              </a:cxn>
              <a:cxn ang="0">
                <a:pos x="2108" y="2681"/>
              </a:cxn>
              <a:cxn ang="0">
                <a:pos x="2236" y="2710"/>
              </a:cxn>
              <a:cxn ang="0">
                <a:pos x="2365" y="2731"/>
              </a:cxn>
              <a:cxn ang="0">
                <a:pos x="2496" y="2747"/>
              </a:cxn>
              <a:cxn ang="0">
                <a:pos x="2627" y="2756"/>
              </a:cxn>
              <a:cxn ang="0">
                <a:pos x="2758" y="2760"/>
              </a:cxn>
            </a:cxnLst>
            <a:rect l="0" t="0" r="r" b="b"/>
            <a:pathLst>
              <a:path w="2758" h="2760">
                <a:moveTo>
                  <a:pt x="0" y="0"/>
                </a:moveTo>
                <a:lnTo>
                  <a:pt x="4" y="132"/>
                </a:lnTo>
                <a:lnTo>
                  <a:pt x="13" y="262"/>
                </a:lnTo>
                <a:lnTo>
                  <a:pt x="29" y="393"/>
                </a:lnTo>
                <a:lnTo>
                  <a:pt x="50" y="522"/>
                </a:lnTo>
                <a:lnTo>
                  <a:pt x="79" y="650"/>
                </a:lnTo>
                <a:lnTo>
                  <a:pt x="113" y="777"/>
                </a:lnTo>
                <a:lnTo>
                  <a:pt x="153" y="902"/>
                </a:lnTo>
                <a:lnTo>
                  <a:pt x="198" y="1026"/>
                </a:lnTo>
                <a:lnTo>
                  <a:pt x="250" y="1146"/>
                </a:lnTo>
                <a:lnTo>
                  <a:pt x="307" y="1264"/>
                </a:lnTo>
                <a:lnTo>
                  <a:pt x="370" y="1380"/>
                </a:lnTo>
                <a:lnTo>
                  <a:pt x="438" y="1492"/>
                </a:lnTo>
                <a:lnTo>
                  <a:pt x="512" y="1601"/>
                </a:lnTo>
                <a:lnTo>
                  <a:pt x="591" y="1705"/>
                </a:lnTo>
                <a:lnTo>
                  <a:pt x="674" y="1808"/>
                </a:lnTo>
                <a:lnTo>
                  <a:pt x="763" y="1904"/>
                </a:lnTo>
                <a:lnTo>
                  <a:pt x="855" y="1997"/>
                </a:lnTo>
                <a:lnTo>
                  <a:pt x="953" y="2086"/>
                </a:lnTo>
                <a:lnTo>
                  <a:pt x="1053" y="2169"/>
                </a:lnTo>
                <a:lnTo>
                  <a:pt x="1159" y="2248"/>
                </a:lnTo>
                <a:lnTo>
                  <a:pt x="1268" y="2322"/>
                </a:lnTo>
                <a:lnTo>
                  <a:pt x="1379" y="2390"/>
                </a:lnTo>
                <a:lnTo>
                  <a:pt x="1495" y="2453"/>
                </a:lnTo>
                <a:lnTo>
                  <a:pt x="1613" y="2510"/>
                </a:lnTo>
                <a:lnTo>
                  <a:pt x="1733" y="2562"/>
                </a:lnTo>
                <a:lnTo>
                  <a:pt x="1856" y="2607"/>
                </a:lnTo>
                <a:lnTo>
                  <a:pt x="1982" y="2647"/>
                </a:lnTo>
                <a:lnTo>
                  <a:pt x="2108" y="2681"/>
                </a:lnTo>
                <a:lnTo>
                  <a:pt x="2236" y="2710"/>
                </a:lnTo>
                <a:lnTo>
                  <a:pt x="2365" y="2731"/>
                </a:lnTo>
                <a:lnTo>
                  <a:pt x="2496" y="2747"/>
                </a:lnTo>
                <a:lnTo>
                  <a:pt x="2627" y="2756"/>
                </a:lnTo>
                <a:lnTo>
                  <a:pt x="2758" y="2760"/>
                </a:lnTo>
              </a:path>
            </a:pathLst>
          </a:cu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37" name="Freeform 89"/>
          <p:cNvSpPr>
            <a:spLocks/>
          </p:cNvSpPr>
          <p:nvPr/>
        </p:nvSpPr>
        <p:spPr bwMode="auto">
          <a:xfrm>
            <a:off x="1304925" y="3611563"/>
            <a:ext cx="1797050" cy="1800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49"/>
              </a:cxn>
              <a:cxn ang="0">
                <a:pos x="13" y="296"/>
              </a:cxn>
              <a:cxn ang="0">
                <a:pos x="30" y="444"/>
              </a:cxn>
              <a:cxn ang="0">
                <a:pos x="52" y="590"/>
              </a:cxn>
              <a:cxn ang="0">
                <a:pos x="81" y="736"/>
              </a:cxn>
              <a:cxn ang="0">
                <a:pos x="116" y="881"/>
              </a:cxn>
              <a:cxn ang="0">
                <a:pos x="157" y="1022"/>
              </a:cxn>
              <a:cxn ang="0">
                <a:pos x="205" y="1163"/>
              </a:cxn>
              <a:cxn ang="0">
                <a:pos x="259" y="1301"/>
              </a:cxn>
              <a:cxn ang="0">
                <a:pos x="318" y="1438"/>
              </a:cxn>
              <a:cxn ang="0">
                <a:pos x="384" y="1570"/>
              </a:cxn>
              <a:cxn ang="0">
                <a:pos x="456" y="1700"/>
              </a:cxn>
              <a:cxn ang="0">
                <a:pos x="533" y="1827"/>
              </a:cxn>
              <a:cxn ang="0">
                <a:pos x="614" y="1951"/>
              </a:cxn>
              <a:cxn ang="0">
                <a:pos x="703" y="2070"/>
              </a:cxn>
              <a:cxn ang="0">
                <a:pos x="795" y="2185"/>
              </a:cxn>
              <a:cxn ang="0">
                <a:pos x="894" y="2298"/>
              </a:cxn>
              <a:cxn ang="0">
                <a:pos x="996" y="2404"/>
              </a:cxn>
              <a:cxn ang="0">
                <a:pos x="1102" y="2506"/>
              </a:cxn>
              <a:cxn ang="0">
                <a:pos x="1215" y="2605"/>
              </a:cxn>
              <a:cxn ang="0">
                <a:pos x="1329" y="2698"/>
              </a:cxn>
              <a:cxn ang="0">
                <a:pos x="1450" y="2786"/>
              </a:cxn>
              <a:cxn ang="0">
                <a:pos x="1572" y="2867"/>
              </a:cxn>
              <a:cxn ang="0">
                <a:pos x="1699" y="2944"/>
              </a:cxn>
              <a:cxn ang="0">
                <a:pos x="1830" y="3016"/>
              </a:cxn>
              <a:cxn ang="0">
                <a:pos x="1962" y="3082"/>
              </a:cxn>
              <a:cxn ang="0">
                <a:pos x="2097" y="3142"/>
              </a:cxn>
              <a:cxn ang="0">
                <a:pos x="2236" y="3195"/>
              </a:cxn>
              <a:cxn ang="0">
                <a:pos x="2377" y="3243"/>
              </a:cxn>
              <a:cxn ang="0">
                <a:pos x="2518" y="3285"/>
              </a:cxn>
              <a:cxn ang="0">
                <a:pos x="2663" y="3320"/>
              </a:cxn>
              <a:cxn ang="0">
                <a:pos x="2808" y="3348"/>
              </a:cxn>
              <a:cxn ang="0">
                <a:pos x="2954" y="3371"/>
              </a:cxn>
              <a:cxn ang="0">
                <a:pos x="3102" y="3387"/>
              </a:cxn>
              <a:cxn ang="0">
                <a:pos x="3250" y="3397"/>
              </a:cxn>
              <a:cxn ang="0">
                <a:pos x="3398" y="3401"/>
              </a:cxn>
            </a:cxnLst>
            <a:rect l="0" t="0" r="r" b="b"/>
            <a:pathLst>
              <a:path w="3398" h="3401">
                <a:moveTo>
                  <a:pt x="0" y="0"/>
                </a:moveTo>
                <a:lnTo>
                  <a:pt x="4" y="149"/>
                </a:lnTo>
                <a:lnTo>
                  <a:pt x="13" y="296"/>
                </a:lnTo>
                <a:lnTo>
                  <a:pt x="30" y="444"/>
                </a:lnTo>
                <a:lnTo>
                  <a:pt x="52" y="590"/>
                </a:lnTo>
                <a:lnTo>
                  <a:pt x="81" y="736"/>
                </a:lnTo>
                <a:lnTo>
                  <a:pt x="116" y="881"/>
                </a:lnTo>
                <a:lnTo>
                  <a:pt x="157" y="1022"/>
                </a:lnTo>
                <a:lnTo>
                  <a:pt x="205" y="1163"/>
                </a:lnTo>
                <a:lnTo>
                  <a:pt x="259" y="1301"/>
                </a:lnTo>
                <a:lnTo>
                  <a:pt x="318" y="1438"/>
                </a:lnTo>
                <a:lnTo>
                  <a:pt x="384" y="1570"/>
                </a:lnTo>
                <a:lnTo>
                  <a:pt x="456" y="1700"/>
                </a:lnTo>
                <a:lnTo>
                  <a:pt x="533" y="1827"/>
                </a:lnTo>
                <a:lnTo>
                  <a:pt x="614" y="1951"/>
                </a:lnTo>
                <a:lnTo>
                  <a:pt x="703" y="2070"/>
                </a:lnTo>
                <a:lnTo>
                  <a:pt x="795" y="2185"/>
                </a:lnTo>
                <a:lnTo>
                  <a:pt x="894" y="2298"/>
                </a:lnTo>
                <a:lnTo>
                  <a:pt x="996" y="2404"/>
                </a:lnTo>
                <a:lnTo>
                  <a:pt x="1102" y="2506"/>
                </a:lnTo>
                <a:lnTo>
                  <a:pt x="1215" y="2605"/>
                </a:lnTo>
                <a:lnTo>
                  <a:pt x="1329" y="2698"/>
                </a:lnTo>
                <a:lnTo>
                  <a:pt x="1450" y="2786"/>
                </a:lnTo>
                <a:lnTo>
                  <a:pt x="1572" y="2867"/>
                </a:lnTo>
                <a:lnTo>
                  <a:pt x="1699" y="2944"/>
                </a:lnTo>
                <a:lnTo>
                  <a:pt x="1830" y="3016"/>
                </a:lnTo>
                <a:lnTo>
                  <a:pt x="1962" y="3082"/>
                </a:lnTo>
                <a:lnTo>
                  <a:pt x="2097" y="3142"/>
                </a:lnTo>
                <a:lnTo>
                  <a:pt x="2236" y="3195"/>
                </a:lnTo>
                <a:lnTo>
                  <a:pt x="2377" y="3243"/>
                </a:lnTo>
                <a:lnTo>
                  <a:pt x="2518" y="3285"/>
                </a:lnTo>
                <a:lnTo>
                  <a:pt x="2663" y="3320"/>
                </a:lnTo>
                <a:lnTo>
                  <a:pt x="2808" y="3348"/>
                </a:lnTo>
                <a:lnTo>
                  <a:pt x="2954" y="3371"/>
                </a:lnTo>
                <a:lnTo>
                  <a:pt x="3102" y="3387"/>
                </a:lnTo>
                <a:lnTo>
                  <a:pt x="3250" y="3397"/>
                </a:lnTo>
                <a:lnTo>
                  <a:pt x="3398" y="3401"/>
                </a:lnTo>
              </a:path>
            </a:pathLst>
          </a:cu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38" name="Freeform 90"/>
          <p:cNvSpPr>
            <a:spLocks/>
          </p:cNvSpPr>
          <p:nvPr/>
        </p:nvSpPr>
        <p:spPr bwMode="auto">
          <a:xfrm>
            <a:off x="825500" y="3611563"/>
            <a:ext cx="2276475" cy="2279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165"/>
              </a:cxn>
              <a:cxn ang="0">
                <a:pos x="12" y="330"/>
              </a:cxn>
              <a:cxn ang="0">
                <a:pos x="28" y="494"/>
              </a:cxn>
              <a:cxn ang="0">
                <a:pos x="50" y="657"/>
              </a:cxn>
              <a:cxn ang="0">
                <a:pos x="78" y="820"/>
              </a:cxn>
              <a:cxn ang="0">
                <a:pos x="112" y="981"/>
              </a:cxn>
              <a:cxn ang="0">
                <a:pos x="153" y="1141"/>
              </a:cxn>
              <a:cxn ang="0">
                <a:pos x="200" y="1299"/>
              </a:cxn>
              <a:cxn ang="0">
                <a:pos x="253" y="1456"/>
              </a:cxn>
              <a:cxn ang="0">
                <a:pos x="312" y="1610"/>
              </a:cxn>
              <a:cxn ang="0">
                <a:pos x="377" y="1762"/>
              </a:cxn>
              <a:cxn ang="0">
                <a:pos x="446" y="1911"/>
              </a:cxn>
              <a:cxn ang="0">
                <a:pos x="522" y="2057"/>
              </a:cxn>
              <a:cxn ang="0">
                <a:pos x="604" y="2201"/>
              </a:cxn>
              <a:cxn ang="0">
                <a:pos x="691" y="2341"/>
              </a:cxn>
              <a:cxn ang="0">
                <a:pos x="783" y="2478"/>
              </a:cxn>
              <a:cxn ang="0">
                <a:pos x="881" y="2611"/>
              </a:cxn>
              <a:cxn ang="0">
                <a:pos x="983" y="2740"/>
              </a:cxn>
              <a:cxn ang="0">
                <a:pos x="1090" y="2865"/>
              </a:cxn>
              <a:cxn ang="0">
                <a:pos x="1203" y="2986"/>
              </a:cxn>
              <a:cxn ang="0">
                <a:pos x="1319" y="3103"/>
              </a:cxn>
              <a:cxn ang="0">
                <a:pos x="1440" y="3216"/>
              </a:cxn>
              <a:cxn ang="0">
                <a:pos x="1565" y="3322"/>
              </a:cxn>
              <a:cxn ang="0">
                <a:pos x="1694" y="3426"/>
              </a:cxn>
              <a:cxn ang="0">
                <a:pos x="1827" y="3523"/>
              </a:cxn>
              <a:cxn ang="0">
                <a:pos x="1964" y="3615"/>
              </a:cxn>
              <a:cxn ang="0">
                <a:pos x="2104" y="3702"/>
              </a:cxn>
              <a:cxn ang="0">
                <a:pos x="2247" y="3784"/>
              </a:cxn>
              <a:cxn ang="0">
                <a:pos x="2393" y="3860"/>
              </a:cxn>
              <a:cxn ang="0">
                <a:pos x="2543" y="3930"/>
              </a:cxn>
              <a:cxn ang="0">
                <a:pos x="2695" y="3994"/>
              </a:cxn>
              <a:cxn ang="0">
                <a:pos x="2848" y="4053"/>
              </a:cxn>
              <a:cxn ang="0">
                <a:pos x="3005" y="4106"/>
              </a:cxn>
              <a:cxn ang="0">
                <a:pos x="3162" y="4153"/>
              </a:cxn>
              <a:cxn ang="0">
                <a:pos x="3322" y="4194"/>
              </a:cxn>
              <a:cxn ang="0">
                <a:pos x="3484" y="4228"/>
              </a:cxn>
              <a:cxn ang="0">
                <a:pos x="3646" y="4256"/>
              </a:cxn>
              <a:cxn ang="0">
                <a:pos x="3809" y="4279"/>
              </a:cxn>
              <a:cxn ang="0">
                <a:pos x="3974" y="4294"/>
              </a:cxn>
              <a:cxn ang="0">
                <a:pos x="4138" y="4304"/>
              </a:cxn>
              <a:cxn ang="0">
                <a:pos x="4303" y="4307"/>
              </a:cxn>
            </a:cxnLst>
            <a:rect l="0" t="0" r="r" b="b"/>
            <a:pathLst>
              <a:path w="4303" h="4307">
                <a:moveTo>
                  <a:pt x="0" y="0"/>
                </a:moveTo>
                <a:lnTo>
                  <a:pt x="2" y="165"/>
                </a:lnTo>
                <a:lnTo>
                  <a:pt x="12" y="330"/>
                </a:lnTo>
                <a:lnTo>
                  <a:pt x="28" y="494"/>
                </a:lnTo>
                <a:lnTo>
                  <a:pt x="50" y="657"/>
                </a:lnTo>
                <a:lnTo>
                  <a:pt x="78" y="820"/>
                </a:lnTo>
                <a:lnTo>
                  <a:pt x="112" y="981"/>
                </a:lnTo>
                <a:lnTo>
                  <a:pt x="153" y="1141"/>
                </a:lnTo>
                <a:lnTo>
                  <a:pt x="200" y="1299"/>
                </a:lnTo>
                <a:lnTo>
                  <a:pt x="253" y="1456"/>
                </a:lnTo>
                <a:lnTo>
                  <a:pt x="312" y="1610"/>
                </a:lnTo>
                <a:lnTo>
                  <a:pt x="377" y="1762"/>
                </a:lnTo>
                <a:lnTo>
                  <a:pt x="446" y="1911"/>
                </a:lnTo>
                <a:lnTo>
                  <a:pt x="522" y="2057"/>
                </a:lnTo>
                <a:lnTo>
                  <a:pt x="604" y="2201"/>
                </a:lnTo>
                <a:lnTo>
                  <a:pt x="691" y="2341"/>
                </a:lnTo>
                <a:lnTo>
                  <a:pt x="783" y="2478"/>
                </a:lnTo>
                <a:lnTo>
                  <a:pt x="881" y="2611"/>
                </a:lnTo>
                <a:lnTo>
                  <a:pt x="983" y="2740"/>
                </a:lnTo>
                <a:lnTo>
                  <a:pt x="1090" y="2865"/>
                </a:lnTo>
                <a:lnTo>
                  <a:pt x="1203" y="2986"/>
                </a:lnTo>
                <a:lnTo>
                  <a:pt x="1319" y="3103"/>
                </a:lnTo>
                <a:lnTo>
                  <a:pt x="1440" y="3216"/>
                </a:lnTo>
                <a:lnTo>
                  <a:pt x="1565" y="3322"/>
                </a:lnTo>
                <a:lnTo>
                  <a:pt x="1694" y="3426"/>
                </a:lnTo>
                <a:lnTo>
                  <a:pt x="1827" y="3523"/>
                </a:lnTo>
                <a:lnTo>
                  <a:pt x="1964" y="3615"/>
                </a:lnTo>
                <a:lnTo>
                  <a:pt x="2104" y="3702"/>
                </a:lnTo>
                <a:lnTo>
                  <a:pt x="2247" y="3784"/>
                </a:lnTo>
                <a:lnTo>
                  <a:pt x="2393" y="3860"/>
                </a:lnTo>
                <a:lnTo>
                  <a:pt x="2543" y="3930"/>
                </a:lnTo>
                <a:lnTo>
                  <a:pt x="2695" y="3994"/>
                </a:lnTo>
                <a:lnTo>
                  <a:pt x="2848" y="4053"/>
                </a:lnTo>
                <a:lnTo>
                  <a:pt x="3005" y="4106"/>
                </a:lnTo>
                <a:lnTo>
                  <a:pt x="3162" y="4153"/>
                </a:lnTo>
                <a:lnTo>
                  <a:pt x="3322" y="4194"/>
                </a:lnTo>
                <a:lnTo>
                  <a:pt x="3484" y="4228"/>
                </a:lnTo>
                <a:lnTo>
                  <a:pt x="3646" y="4256"/>
                </a:lnTo>
                <a:lnTo>
                  <a:pt x="3809" y="4279"/>
                </a:lnTo>
                <a:lnTo>
                  <a:pt x="3974" y="4294"/>
                </a:lnTo>
                <a:lnTo>
                  <a:pt x="4138" y="4304"/>
                </a:lnTo>
                <a:lnTo>
                  <a:pt x="4303" y="4307"/>
                </a:lnTo>
              </a:path>
            </a:pathLst>
          </a:cu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39" name="Freeform 91"/>
          <p:cNvSpPr>
            <a:spLocks/>
          </p:cNvSpPr>
          <p:nvPr/>
        </p:nvSpPr>
        <p:spPr bwMode="auto">
          <a:xfrm>
            <a:off x="485775" y="3611563"/>
            <a:ext cx="2616200" cy="2617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180"/>
              </a:cxn>
              <a:cxn ang="0">
                <a:pos x="13" y="361"/>
              </a:cxn>
              <a:cxn ang="0">
                <a:pos x="29" y="541"/>
              </a:cxn>
              <a:cxn ang="0">
                <a:pos x="53" y="721"/>
              </a:cxn>
              <a:cxn ang="0">
                <a:pos x="83" y="899"/>
              </a:cxn>
              <a:cxn ang="0">
                <a:pos x="118" y="1076"/>
              </a:cxn>
              <a:cxn ang="0">
                <a:pos x="161" y="1252"/>
              </a:cxn>
              <a:cxn ang="0">
                <a:pos x="210" y="1425"/>
              </a:cxn>
              <a:cxn ang="0">
                <a:pos x="265" y="1598"/>
              </a:cxn>
              <a:cxn ang="0">
                <a:pos x="327" y="1768"/>
              </a:cxn>
              <a:cxn ang="0">
                <a:pos x="394" y="1935"/>
              </a:cxn>
              <a:cxn ang="0">
                <a:pos x="467" y="2100"/>
              </a:cxn>
              <a:cxn ang="0">
                <a:pos x="547" y="2263"/>
              </a:cxn>
              <a:cxn ang="0">
                <a:pos x="633" y="2421"/>
              </a:cxn>
              <a:cxn ang="0">
                <a:pos x="724" y="2578"/>
              </a:cxn>
              <a:cxn ang="0">
                <a:pos x="821" y="2730"/>
              </a:cxn>
              <a:cxn ang="0">
                <a:pos x="924" y="2879"/>
              </a:cxn>
              <a:cxn ang="0">
                <a:pos x="1031" y="3024"/>
              </a:cxn>
              <a:cxn ang="0">
                <a:pos x="1144" y="3165"/>
              </a:cxn>
              <a:cxn ang="0">
                <a:pos x="1262" y="3302"/>
              </a:cxn>
              <a:cxn ang="0">
                <a:pos x="1385" y="3435"/>
              </a:cxn>
              <a:cxn ang="0">
                <a:pos x="1512" y="3562"/>
              </a:cxn>
              <a:cxn ang="0">
                <a:pos x="1645" y="3685"/>
              </a:cxn>
              <a:cxn ang="0">
                <a:pos x="1781" y="3803"/>
              </a:cxn>
              <a:cxn ang="0">
                <a:pos x="1922" y="3916"/>
              </a:cxn>
              <a:cxn ang="0">
                <a:pos x="2067" y="4024"/>
              </a:cxn>
              <a:cxn ang="0">
                <a:pos x="2216" y="4127"/>
              </a:cxn>
              <a:cxn ang="0">
                <a:pos x="2368" y="4223"/>
              </a:cxn>
              <a:cxn ang="0">
                <a:pos x="2525" y="4315"/>
              </a:cxn>
              <a:cxn ang="0">
                <a:pos x="2683" y="4400"/>
              </a:cxn>
              <a:cxn ang="0">
                <a:pos x="2846" y="4480"/>
              </a:cxn>
              <a:cxn ang="0">
                <a:pos x="3010" y="4553"/>
              </a:cxn>
              <a:cxn ang="0">
                <a:pos x="3178" y="4622"/>
              </a:cxn>
              <a:cxn ang="0">
                <a:pos x="3347" y="4683"/>
              </a:cxn>
              <a:cxn ang="0">
                <a:pos x="3520" y="4738"/>
              </a:cxn>
              <a:cxn ang="0">
                <a:pos x="3693" y="4787"/>
              </a:cxn>
              <a:cxn ang="0">
                <a:pos x="3869" y="4829"/>
              </a:cxn>
              <a:cxn ang="0">
                <a:pos x="4046" y="4865"/>
              </a:cxn>
              <a:cxn ang="0">
                <a:pos x="4224" y="4895"/>
              </a:cxn>
              <a:cxn ang="0">
                <a:pos x="4404" y="4918"/>
              </a:cxn>
              <a:cxn ang="0">
                <a:pos x="4583" y="4935"/>
              </a:cxn>
              <a:cxn ang="0">
                <a:pos x="4763" y="4945"/>
              </a:cxn>
              <a:cxn ang="0">
                <a:pos x="4944" y="4947"/>
              </a:cxn>
            </a:cxnLst>
            <a:rect l="0" t="0" r="r" b="b"/>
            <a:pathLst>
              <a:path w="4944" h="4947">
                <a:moveTo>
                  <a:pt x="0" y="0"/>
                </a:moveTo>
                <a:lnTo>
                  <a:pt x="3" y="180"/>
                </a:lnTo>
                <a:lnTo>
                  <a:pt x="13" y="361"/>
                </a:lnTo>
                <a:lnTo>
                  <a:pt x="29" y="541"/>
                </a:lnTo>
                <a:lnTo>
                  <a:pt x="53" y="721"/>
                </a:lnTo>
                <a:lnTo>
                  <a:pt x="83" y="899"/>
                </a:lnTo>
                <a:lnTo>
                  <a:pt x="118" y="1076"/>
                </a:lnTo>
                <a:lnTo>
                  <a:pt x="161" y="1252"/>
                </a:lnTo>
                <a:lnTo>
                  <a:pt x="210" y="1425"/>
                </a:lnTo>
                <a:lnTo>
                  <a:pt x="265" y="1598"/>
                </a:lnTo>
                <a:lnTo>
                  <a:pt x="327" y="1768"/>
                </a:lnTo>
                <a:lnTo>
                  <a:pt x="394" y="1935"/>
                </a:lnTo>
                <a:lnTo>
                  <a:pt x="467" y="2100"/>
                </a:lnTo>
                <a:lnTo>
                  <a:pt x="547" y="2263"/>
                </a:lnTo>
                <a:lnTo>
                  <a:pt x="633" y="2421"/>
                </a:lnTo>
                <a:lnTo>
                  <a:pt x="724" y="2578"/>
                </a:lnTo>
                <a:lnTo>
                  <a:pt x="821" y="2730"/>
                </a:lnTo>
                <a:lnTo>
                  <a:pt x="924" y="2879"/>
                </a:lnTo>
                <a:lnTo>
                  <a:pt x="1031" y="3024"/>
                </a:lnTo>
                <a:lnTo>
                  <a:pt x="1144" y="3165"/>
                </a:lnTo>
                <a:lnTo>
                  <a:pt x="1262" y="3302"/>
                </a:lnTo>
                <a:lnTo>
                  <a:pt x="1385" y="3435"/>
                </a:lnTo>
                <a:lnTo>
                  <a:pt x="1512" y="3562"/>
                </a:lnTo>
                <a:lnTo>
                  <a:pt x="1645" y="3685"/>
                </a:lnTo>
                <a:lnTo>
                  <a:pt x="1781" y="3803"/>
                </a:lnTo>
                <a:lnTo>
                  <a:pt x="1922" y="3916"/>
                </a:lnTo>
                <a:lnTo>
                  <a:pt x="2067" y="4024"/>
                </a:lnTo>
                <a:lnTo>
                  <a:pt x="2216" y="4127"/>
                </a:lnTo>
                <a:lnTo>
                  <a:pt x="2368" y="4223"/>
                </a:lnTo>
                <a:lnTo>
                  <a:pt x="2525" y="4315"/>
                </a:lnTo>
                <a:lnTo>
                  <a:pt x="2683" y="4400"/>
                </a:lnTo>
                <a:lnTo>
                  <a:pt x="2846" y="4480"/>
                </a:lnTo>
                <a:lnTo>
                  <a:pt x="3010" y="4553"/>
                </a:lnTo>
                <a:lnTo>
                  <a:pt x="3178" y="4622"/>
                </a:lnTo>
                <a:lnTo>
                  <a:pt x="3347" y="4683"/>
                </a:lnTo>
                <a:lnTo>
                  <a:pt x="3520" y="4738"/>
                </a:lnTo>
                <a:lnTo>
                  <a:pt x="3693" y="4787"/>
                </a:lnTo>
                <a:lnTo>
                  <a:pt x="3869" y="4829"/>
                </a:lnTo>
                <a:lnTo>
                  <a:pt x="4046" y="4865"/>
                </a:lnTo>
                <a:lnTo>
                  <a:pt x="4224" y="4895"/>
                </a:lnTo>
                <a:lnTo>
                  <a:pt x="4404" y="4918"/>
                </a:lnTo>
                <a:lnTo>
                  <a:pt x="4583" y="4935"/>
                </a:lnTo>
                <a:lnTo>
                  <a:pt x="4763" y="4945"/>
                </a:lnTo>
                <a:lnTo>
                  <a:pt x="4944" y="4947"/>
                </a:lnTo>
              </a:path>
            </a:pathLst>
          </a:cu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40" name="Line 92"/>
          <p:cNvSpPr>
            <a:spLocks noChangeShapeType="1"/>
          </p:cNvSpPr>
          <p:nvPr/>
        </p:nvSpPr>
        <p:spPr bwMode="auto">
          <a:xfrm flipV="1">
            <a:off x="2800350" y="2792412"/>
            <a:ext cx="0" cy="81915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41" name="Line 93"/>
          <p:cNvSpPr>
            <a:spLocks noChangeShapeType="1"/>
          </p:cNvSpPr>
          <p:nvPr/>
        </p:nvSpPr>
        <p:spPr bwMode="auto">
          <a:xfrm flipV="1">
            <a:off x="1643063" y="2792412"/>
            <a:ext cx="0" cy="81915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42" name="Line 94"/>
          <p:cNvSpPr>
            <a:spLocks noChangeShapeType="1"/>
          </p:cNvSpPr>
          <p:nvPr/>
        </p:nvSpPr>
        <p:spPr bwMode="auto">
          <a:xfrm flipV="1">
            <a:off x="1304925" y="2792412"/>
            <a:ext cx="0" cy="81915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43" name="Line 95"/>
          <p:cNvSpPr>
            <a:spLocks noChangeShapeType="1"/>
          </p:cNvSpPr>
          <p:nvPr/>
        </p:nvSpPr>
        <p:spPr bwMode="auto">
          <a:xfrm flipV="1">
            <a:off x="485775" y="2792412"/>
            <a:ext cx="0" cy="81915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2" name="BlokTextu 111"/>
          <p:cNvSpPr txBox="1">
            <a:spLocks noChangeArrowheads="1"/>
          </p:cNvSpPr>
          <p:nvPr/>
        </p:nvSpPr>
        <p:spPr bwMode="auto">
          <a:xfrm>
            <a:off x="3189514" y="3547427"/>
            <a:ext cx="4523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x</a:t>
            </a:r>
            <a:r>
              <a:rPr lang="sk-SK" sz="1400" b="1" baseline="-25000" dirty="0" smtClean="0"/>
              <a:t>1,2</a:t>
            </a:r>
            <a:endParaRPr lang="sk-SK" sz="1400" b="1" baseline="-25000" dirty="0"/>
          </a:p>
        </p:txBody>
      </p:sp>
      <p:sp>
        <p:nvSpPr>
          <p:cNvPr id="113" name="BlokTextu 112"/>
          <p:cNvSpPr txBox="1">
            <a:spLocks noChangeArrowheads="1"/>
          </p:cNvSpPr>
          <p:nvPr/>
        </p:nvSpPr>
        <p:spPr bwMode="auto">
          <a:xfrm>
            <a:off x="5791202" y="1481581"/>
            <a:ext cx="442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z</a:t>
            </a:r>
            <a:r>
              <a:rPr lang="sk-SK" sz="1400" b="1" baseline="-25000" dirty="0" smtClean="0"/>
              <a:t>2,3</a:t>
            </a:r>
            <a:endParaRPr lang="sk-SK" sz="1400" b="1" baseline="-25000" dirty="0"/>
          </a:p>
        </p:txBody>
      </p:sp>
      <p:sp>
        <p:nvSpPr>
          <p:cNvPr id="114" name="BlokTextu 113"/>
          <p:cNvSpPr txBox="1">
            <a:spLocks noChangeArrowheads="1"/>
          </p:cNvSpPr>
          <p:nvPr/>
        </p:nvSpPr>
        <p:spPr bwMode="auto">
          <a:xfrm>
            <a:off x="5509439" y="6381497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y</a:t>
            </a:r>
            <a:r>
              <a:rPr lang="sk-SK" sz="1400" b="1" baseline="-25000" dirty="0" smtClean="0"/>
              <a:t>1</a:t>
            </a:r>
            <a:endParaRPr lang="sk-SK" sz="1400" b="1" baseline="-25000" dirty="0"/>
          </a:p>
        </p:txBody>
      </p:sp>
      <p:sp>
        <p:nvSpPr>
          <p:cNvPr id="115" name="BlokTextu 114"/>
          <p:cNvSpPr txBox="1">
            <a:spLocks noChangeArrowheads="1"/>
          </p:cNvSpPr>
          <p:nvPr/>
        </p:nvSpPr>
        <p:spPr bwMode="auto">
          <a:xfrm>
            <a:off x="2808514" y="1481581"/>
            <a:ext cx="3417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z</a:t>
            </a:r>
            <a:r>
              <a:rPr lang="sk-SK" sz="1400" b="1" baseline="-25000" dirty="0" smtClean="0"/>
              <a:t>4</a:t>
            </a:r>
            <a:endParaRPr lang="sk-SK" sz="1400" b="1" baseline="-25000" dirty="0"/>
          </a:p>
        </p:txBody>
      </p:sp>
      <p:sp>
        <p:nvSpPr>
          <p:cNvPr id="110" name="BlokTextu 109"/>
          <p:cNvSpPr txBox="1"/>
          <p:nvPr/>
        </p:nvSpPr>
        <p:spPr>
          <a:xfrm>
            <a:off x="6620304" y="1245049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200" dirty="0" err="1" smtClean="0"/>
              <a:t>Bokorys</a:t>
            </a:r>
            <a:r>
              <a:rPr lang="sk-SK" sz="1200" dirty="0" smtClean="0"/>
              <a:t> zľava</a:t>
            </a:r>
          </a:p>
          <a:p>
            <a:pPr algn="ctr"/>
            <a:r>
              <a:rPr lang="sk-SK" sz="1200" dirty="0" smtClean="0"/>
              <a:t>Pohľad západný</a:t>
            </a:r>
            <a:endParaRPr lang="sk-SK" sz="1200" dirty="0"/>
          </a:p>
        </p:txBody>
      </p:sp>
      <p:sp>
        <p:nvSpPr>
          <p:cNvPr id="111" name="BlokTextu 110"/>
          <p:cNvSpPr txBox="1"/>
          <p:nvPr/>
        </p:nvSpPr>
        <p:spPr>
          <a:xfrm>
            <a:off x="3931116" y="1245049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200" dirty="0" smtClean="0"/>
              <a:t>Nárys</a:t>
            </a:r>
          </a:p>
          <a:p>
            <a:pPr algn="ctr"/>
            <a:r>
              <a:rPr lang="sk-SK" sz="1200" dirty="0" smtClean="0"/>
              <a:t>Pohľad južný</a:t>
            </a:r>
            <a:endParaRPr lang="sk-SK" sz="1200" dirty="0"/>
          </a:p>
        </p:txBody>
      </p:sp>
      <p:sp>
        <p:nvSpPr>
          <p:cNvPr id="116" name="BlokTextu 115"/>
          <p:cNvSpPr txBox="1"/>
          <p:nvPr/>
        </p:nvSpPr>
        <p:spPr>
          <a:xfrm>
            <a:off x="6012000" y="6480000"/>
            <a:ext cx="2717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solidFill>
                  <a:srgbClr val="0000FF"/>
                </a:solidFill>
              </a:rPr>
              <a:t>Poznámka:</a:t>
            </a:r>
            <a:r>
              <a:rPr lang="sk-SK" sz="1200" dirty="0" smtClean="0"/>
              <a:t> Pozri nasledujúcu stranu.</a:t>
            </a:r>
            <a:endParaRPr lang="sk-SK" sz="1200" dirty="0"/>
          </a:p>
        </p:txBody>
      </p:sp>
      <p:sp>
        <p:nvSpPr>
          <p:cNvPr id="117" name="BlokTextu 116"/>
          <p:cNvSpPr txBox="1"/>
          <p:nvPr/>
        </p:nvSpPr>
        <p:spPr>
          <a:xfrm>
            <a:off x="960448" y="1245049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200" dirty="0" err="1" smtClean="0"/>
              <a:t>Bokorys</a:t>
            </a:r>
            <a:r>
              <a:rPr lang="sk-SK" sz="1200" dirty="0" smtClean="0"/>
              <a:t> sprava </a:t>
            </a:r>
          </a:p>
          <a:p>
            <a:pPr algn="ctr"/>
            <a:r>
              <a:rPr lang="sk-SK" sz="1200" dirty="0" smtClean="0"/>
              <a:t>Pohľad východný</a:t>
            </a:r>
            <a:endParaRPr lang="sk-SK" sz="1200" dirty="0"/>
          </a:p>
        </p:txBody>
      </p:sp>
      <p:sp>
        <p:nvSpPr>
          <p:cNvPr id="118" name="BlokTextu 117"/>
          <p:cNvSpPr txBox="1"/>
          <p:nvPr/>
        </p:nvSpPr>
        <p:spPr>
          <a:xfrm>
            <a:off x="4096587" y="6431171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200" dirty="0" smtClean="0"/>
              <a:t>Pôdorys</a:t>
            </a:r>
            <a:endParaRPr lang="sk-SK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28</a:t>
            </a:fld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360000" y="359229"/>
            <a:ext cx="2807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/>
              <a:t>Perspektíva rodinného domu</a:t>
            </a:r>
            <a:endParaRPr lang="sk-SK" sz="1600" dirty="0"/>
          </a:p>
        </p:txBody>
      </p:sp>
      <p:sp>
        <p:nvSpPr>
          <p:cNvPr id="4" name="BlokTextu 3"/>
          <p:cNvSpPr txBox="1"/>
          <p:nvPr/>
        </p:nvSpPr>
        <p:spPr>
          <a:xfrm>
            <a:off x="360000" y="6480000"/>
            <a:ext cx="33854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/>
              <a:t>https://www.prodom.sk/projekty-domov/cuber-3</a:t>
            </a:r>
            <a:endParaRPr lang="sk-SK" sz="1200" dirty="0"/>
          </a:p>
        </p:txBody>
      </p:sp>
      <p:pic>
        <p:nvPicPr>
          <p:cNvPr id="5" name="Picture 2" descr="https://www.prodom.sk/userfiles/products/CUBER%203/___projektydomov_cuber_3_persp_2_var_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1136879"/>
            <a:ext cx="7858125" cy="471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s://www.prodom.sk/userfiles/products/CUBER%203/cuber_3_tech_var_4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5531" y="3589361"/>
            <a:ext cx="3957851" cy="2169994"/>
          </a:xfrm>
          <a:prstGeom prst="rect">
            <a:avLst/>
          </a:prstGeom>
          <a:noFill/>
        </p:spPr>
      </p:pic>
      <p:pic>
        <p:nvPicPr>
          <p:cNvPr id="5" name="Picture 2" descr="https://www.prodom.sk/userfiles/products/CUBER%203/cuber_3_tech_var_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52119" y="1050876"/>
            <a:ext cx="4039762" cy="2214846"/>
          </a:xfrm>
          <a:prstGeom prst="rect">
            <a:avLst/>
          </a:prstGeom>
          <a:noFill/>
        </p:spPr>
      </p:pic>
      <p:pic>
        <p:nvPicPr>
          <p:cNvPr id="6" name="Picture 2" descr="https://www.prodom.sk/userfiles/products/CUBER%203/cuber_3_tech_var_4_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89192" y="3521121"/>
            <a:ext cx="4086568" cy="2261610"/>
          </a:xfrm>
          <a:prstGeom prst="rect">
            <a:avLst/>
          </a:prstGeom>
          <a:noFill/>
        </p:spPr>
      </p:pic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29</a:t>
            </a:fld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>
            <a:off x="7517303" y="3178354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200" dirty="0" err="1" smtClean="0"/>
              <a:t>Bokorys</a:t>
            </a:r>
            <a:r>
              <a:rPr lang="sk-SK" sz="1200" dirty="0" smtClean="0"/>
              <a:t> zľava</a:t>
            </a:r>
          </a:p>
          <a:p>
            <a:pPr algn="ctr"/>
            <a:r>
              <a:rPr lang="sk-SK" sz="1200" dirty="0" smtClean="0"/>
              <a:t>Pohľad západný</a:t>
            </a:r>
            <a:endParaRPr lang="sk-SK" sz="1200" dirty="0"/>
          </a:p>
        </p:txBody>
      </p:sp>
      <p:sp>
        <p:nvSpPr>
          <p:cNvPr id="17" name="BlokTextu 16"/>
          <p:cNvSpPr txBox="1"/>
          <p:nvPr/>
        </p:nvSpPr>
        <p:spPr>
          <a:xfrm>
            <a:off x="4035635" y="653517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200" dirty="0" smtClean="0"/>
              <a:t>Nárys</a:t>
            </a:r>
          </a:p>
          <a:p>
            <a:pPr algn="ctr"/>
            <a:r>
              <a:rPr lang="sk-SK" sz="1200" dirty="0" smtClean="0"/>
              <a:t>Pohľad južný</a:t>
            </a:r>
            <a:endParaRPr lang="sk-SK" sz="1200" dirty="0"/>
          </a:p>
        </p:txBody>
      </p:sp>
      <p:sp>
        <p:nvSpPr>
          <p:cNvPr id="18" name="BlokTextu 17"/>
          <p:cNvSpPr txBox="1"/>
          <p:nvPr/>
        </p:nvSpPr>
        <p:spPr>
          <a:xfrm>
            <a:off x="307308" y="3178354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200" dirty="0" err="1" smtClean="0"/>
              <a:t>Bokorys</a:t>
            </a:r>
            <a:r>
              <a:rPr lang="sk-SK" sz="1200" dirty="0" smtClean="0"/>
              <a:t> sprava </a:t>
            </a:r>
          </a:p>
          <a:p>
            <a:pPr algn="ctr"/>
            <a:r>
              <a:rPr lang="sk-SK" sz="1200" dirty="0" smtClean="0"/>
              <a:t>Pohľad východný</a:t>
            </a:r>
            <a:endParaRPr lang="sk-SK" sz="1200" dirty="0"/>
          </a:p>
        </p:txBody>
      </p:sp>
      <p:sp>
        <p:nvSpPr>
          <p:cNvPr id="19" name="BlokTextu 18"/>
          <p:cNvSpPr txBox="1"/>
          <p:nvPr/>
        </p:nvSpPr>
        <p:spPr>
          <a:xfrm>
            <a:off x="360000" y="6480000"/>
            <a:ext cx="33854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/>
              <a:t>https://www.prodom.sk/projekty-domov/cuber-3</a:t>
            </a:r>
            <a:endParaRPr lang="sk-SK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832617" y="5739623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4"/>
          <p:cNvSpPr txBox="1">
            <a:spLocks noChangeArrowheads="1"/>
          </p:cNvSpPr>
          <p:nvPr/>
        </p:nvSpPr>
        <p:spPr bwMode="auto">
          <a:xfrm rot="16200000" flipH="1">
            <a:off x="-2988000" y="3134475"/>
            <a:ext cx="6715145" cy="523220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Zobrazte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stredov</a:t>
            </a:r>
            <a:r>
              <a:rPr lang="sk-SK" sz="1400" dirty="0" smtClean="0">
                <a:solidFill>
                  <a:srgbClr val="FF0000"/>
                </a:solidFill>
              </a:rPr>
              <a:t>ý priemet kocky </a:t>
            </a:r>
            <a:r>
              <a:rPr lang="sk-SK" sz="1400" b="1" dirty="0" smtClean="0">
                <a:solidFill>
                  <a:srgbClr val="FF0000"/>
                </a:solidFill>
              </a:rPr>
              <a:t>ABCDA´B´C´D´</a:t>
            </a:r>
            <a:r>
              <a:rPr lang="sk-SK" sz="1400" dirty="0" smtClean="0">
                <a:solidFill>
                  <a:srgbClr val="FF0000"/>
                </a:solidFill>
              </a:rPr>
              <a:t>. Podstava </a:t>
            </a:r>
            <a:r>
              <a:rPr lang="sk-SK" sz="1400" b="1" dirty="0" smtClean="0">
                <a:solidFill>
                  <a:srgbClr val="FF0000"/>
                </a:solidFill>
              </a:rPr>
              <a:t>ABCD</a:t>
            </a:r>
            <a:r>
              <a:rPr lang="sk-SK" sz="1400" dirty="0" smtClean="0">
                <a:solidFill>
                  <a:srgbClr val="FF0000"/>
                </a:solidFill>
              </a:rPr>
              <a:t> leží v rovine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Strana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leží na priamke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dirty="0" err="1" smtClean="0">
                <a:solidFill>
                  <a:srgbClr val="FF0000"/>
                </a:solidFill>
                <a:sym typeface="Symbol"/>
              </a:rPr>
              <a:t>a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jej dĺžka sa rovná 5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cm.</a:t>
            </a:r>
            <a:endParaRPr lang="sk-SK" sz="1400" dirty="0">
              <a:solidFill>
                <a:srgbClr val="FF0000"/>
              </a:solidFill>
            </a:endParaRPr>
          </a:p>
        </p:txBody>
      </p:sp>
      <p:sp>
        <p:nvSpPr>
          <p:cNvPr id="5" name="BlokTextu 53"/>
          <p:cNvSpPr txBox="1">
            <a:spLocks noChangeArrowheads="1"/>
          </p:cNvSpPr>
          <p:nvPr/>
        </p:nvSpPr>
        <p:spPr bwMode="auto">
          <a:xfrm rot="16200000" flipH="1">
            <a:off x="758541" y="6461750"/>
            <a:ext cx="276038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rot="16069095">
            <a:off x="316172" y="2964371"/>
            <a:ext cx="5580000" cy="227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 rot="16200000">
            <a:off x="4559779" y="316346"/>
            <a:ext cx="3690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p</a:t>
            </a:r>
            <a:r>
              <a:rPr lang="sk-SK" sz="1400" b="1" baseline="30000" dirty="0">
                <a:sym typeface="Symbol" pitchFamily="18" charset="2"/>
              </a:rPr>
              <a:t>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 rot="16200000">
            <a:off x="3016864" y="354122"/>
            <a:ext cx="436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u</a:t>
            </a:r>
            <a:r>
              <a:rPr lang="sk-SK" sz="1400" b="1" baseline="30000" dirty="0" err="1">
                <a:sym typeface="Symbol" pitchFamily="18" charset="2"/>
              </a:rPr>
              <a:t></a:t>
            </a:r>
            <a:r>
              <a:rPr lang="sk-SK" sz="1400" b="1" baseline="-25000" dirty="0" err="1">
                <a:sym typeface="Symbol" pitchFamily="18" charset="2"/>
              </a:rPr>
              <a:t>s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 rot="16200000">
            <a:off x="4252983" y="3329801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A</a:t>
            </a:r>
            <a:r>
              <a:rPr lang="sk-SK" sz="1400" b="1" baseline="-25000" dirty="0" err="1"/>
              <a:t>s</a:t>
            </a:r>
            <a:endParaRPr lang="sk-SK" sz="1400" b="1" dirty="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 rot="16200000">
            <a:off x="2637587" y="1288041"/>
            <a:ext cx="554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U</a:t>
            </a:r>
            <a:r>
              <a:rPr lang="sk-SK" sz="1400" b="1" baseline="30000" dirty="0" err="1" smtClean="0"/>
              <a:t>AB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 rot="16200000">
            <a:off x="4142632" y="3674496"/>
            <a:ext cx="6025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P</a:t>
            </a:r>
            <a:r>
              <a:rPr lang="sk-SK" sz="1400" b="1" baseline="30000" dirty="0" smtClean="0"/>
              <a:t>AB </a:t>
            </a:r>
            <a:r>
              <a:rPr lang="sk-SK" sz="1400" dirty="0" smtClean="0"/>
              <a:t>=</a:t>
            </a:r>
            <a:endParaRPr lang="sk-SK" sz="1400" b="1" dirty="0"/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 rot="16200000" flipV="1">
            <a:off x="3553602" y="3593758"/>
            <a:ext cx="73025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0" name="Oval 23"/>
          <p:cNvSpPr>
            <a:spLocks noChangeAspect="1" noChangeArrowheads="1"/>
          </p:cNvSpPr>
          <p:nvPr/>
        </p:nvSpPr>
        <p:spPr bwMode="auto">
          <a:xfrm rot="16200000">
            <a:off x="2144696" y="2154689"/>
            <a:ext cx="2900363" cy="29003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 rot="16200000">
            <a:off x="1975227" y="2633119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/>
              <a:t>k</a:t>
            </a:r>
            <a:r>
              <a:rPr lang="sk-SK" sz="1400" b="1" baseline="30000"/>
              <a:t>d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 rot="16200000">
            <a:off x="3616117" y="3364370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/>
              <a:t>H</a:t>
            </a:r>
          </a:p>
        </p:txBody>
      </p:sp>
      <p:sp>
        <p:nvSpPr>
          <p:cNvPr id="33" name="Line 39"/>
          <p:cNvSpPr>
            <a:spLocks noChangeShapeType="1"/>
          </p:cNvSpPr>
          <p:nvPr/>
        </p:nvSpPr>
        <p:spPr bwMode="auto">
          <a:xfrm rot="16200000" flipH="1">
            <a:off x="3002019" y="1719263"/>
            <a:ext cx="1700877" cy="1491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68" name="Line 6"/>
          <p:cNvSpPr>
            <a:spLocks noChangeShapeType="1"/>
          </p:cNvSpPr>
          <p:nvPr/>
        </p:nvSpPr>
        <p:spPr bwMode="auto">
          <a:xfrm rot="16069095">
            <a:off x="1719477" y="3116452"/>
            <a:ext cx="5760000" cy="227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3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Line 129"/>
          <p:cNvSpPr>
            <a:spLocks noChangeShapeType="1"/>
          </p:cNvSpPr>
          <p:nvPr/>
        </p:nvSpPr>
        <p:spPr bwMode="auto">
          <a:xfrm flipH="1" flipV="1">
            <a:off x="3013710" y="1513412"/>
            <a:ext cx="30686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06" name="Line 114"/>
          <p:cNvSpPr>
            <a:spLocks noChangeShapeType="1"/>
          </p:cNvSpPr>
          <p:nvPr/>
        </p:nvSpPr>
        <p:spPr bwMode="auto">
          <a:xfrm flipH="1">
            <a:off x="3201988" y="1348740"/>
            <a:ext cx="0" cy="51266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07" name="Line 109"/>
          <p:cNvSpPr>
            <a:spLocks noChangeShapeType="1"/>
          </p:cNvSpPr>
          <p:nvPr/>
        </p:nvSpPr>
        <p:spPr bwMode="auto">
          <a:xfrm flipH="1">
            <a:off x="5367338" y="1211581"/>
            <a:ext cx="0" cy="52035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08" name="Line 131"/>
          <p:cNvSpPr>
            <a:spLocks noChangeShapeType="1"/>
          </p:cNvSpPr>
          <p:nvPr/>
        </p:nvSpPr>
        <p:spPr bwMode="auto">
          <a:xfrm flipH="1" flipV="1">
            <a:off x="5367338" y="4338638"/>
            <a:ext cx="0" cy="176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09" name="Line 134"/>
          <p:cNvSpPr>
            <a:spLocks noChangeShapeType="1"/>
          </p:cNvSpPr>
          <p:nvPr/>
        </p:nvSpPr>
        <p:spPr bwMode="auto">
          <a:xfrm flipH="1" flipV="1">
            <a:off x="3201988" y="4294188"/>
            <a:ext cx="0" cy="12607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10" name="Line 108"/>
          <p:cNvSpPr>
            <a:spLocks noChangeShapeType="1"/>
          </p:cNvSpPr>
          <p:nvPr/>
        </p:nvSpPr>
        <p:spPr bwMode="auto">
          <a:xfrm flipH="1">
            <a:off x="5657850" y="1234440"/>
            <a:ext cx="0" cy="51044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11" name="Line 110"/>
          <p:cNvSpPr>
            <a:spLocks noChangeShapeType="1"/>
          </p:cNvSpPr>
          <p:nvPr/>
        </p:nvSpPr>
        <p:spPr bwMode="auto">
          <a:xfrm flipH="1">
            <a:off x="3508375" y="1325880"/>
            <a:ext cx="0" cy="52114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12" name="Line 111"/>
          <p:cNvSpPr>
            <a:spLocks noChangeShapeType="1"/>
          </p:cNvSpPr>
          <p:nvPr/>
        </p:nvSpPr>
        <p:spPr bwMode="auto">
          <a:xfrm flipH="1">
            <a:off x="4737100" y="1337311"/>
            <a:ext cx="0" cy="50571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13" name="Line 112"/>
          <p:cNvSpPr>
            <a:spLocks noChangeShapeType="1"/>
          </p:cNvSpPr>
          <p:nvPr/>
        </p:nvSpPr>
        <p:spPr bwMode="auto">
          <a:xfrm flipH="1">
            <a:off x="3816350" y="1291590"/>
            <a:ext cx="0" cy="50885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14" name="Line 113"/>
          <p:cNvSpPr>
            <a:spLocks noChangeShapeType="1"/>
          </p:cNvSpPr>
          <p:nvPr/>
        </p:nvSpPr>
        <p:spPr bwMode="auto">
          <a:xfrm flipH="1">
            <a:off x="4122738" y="1303021"/>
            <a:ext cx="0" cy="50358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15" name="Line 115"/>
          <p:cNvSpPr>
            <a:spLocks noChangeShapeType="1"/>
          </p:cNvSpPr>
          <p:nvPr/>
        </p:nvSpPr>
        <p:spPr bwMode="auto">
          <a:xfrm flipH="1">
            <a:off x="4430713" y="1188721"/>
            <a:ext cx="0" cy="51295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16" name="Line 116"/>
          <p:cNvSpPr>
            <a:spLocks noChangeShapeType="1"/>
          </p:cNvSpPr>
          <p:nvPr/>
        </p:nvSpPr>
        <p:spPr bwMode="auto">
          <a:xfrm flipH="1">
            <a:off x="5043488" y="1140142"/>
            <a:ext cx="0" cy="536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17" name="Line 117"/>
          <p:cNvSpPr>
            <a:spLocks noChangeShapeType="1"/>
          </p:cNvSpPr>
          <p:nvPr/>
        </p:nvSpPr>
        <p:spPr bwMode="auto">
          <a:xfrm flipH="1" flipV="1">
            <a:off x="2895600" y="5818188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18" name="Line 118"/>
          <p:cNvSpPr>
            <a:spLocks noChangeShapeType="1"/>
          </p:cNvSpPr>
          <p:nvPr/>
        </p:nvSpPr>
        <p:spPr bwMode="auto">
          <a:xfrm flipH="1" flipV="1">
            <a:off x="2895600" y="4618038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19" name="Line 119"/>
          <p:cNvSpPr>
            <a:spLocks noChangeShapeType="1"/>
          </p:cNvSpPr>
          <p:nvPr/>
        </p:nvSpPr>
        <p:spPr bwMode="auto">
          <a:xfrm flipH="1" flipV="1">
            <a:off x="2895600" y="5541962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20" name="Line 120"/>
          <p:cNvSpPr>
            <a:spLocks noChangeShapeType="1"/>
          </p:cNvSpPr>
          <p:nvPr/>
        </p:nvSpPr>
        <p:spPr bwMode="auto">
          <a:xfrm flipH="1" flipV="1">
            <a:off x="2895600" y="4908549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21" name="Line 121"/>
          <p:cNvSpPr>
            <a:spLocks noChangeShapeType="1"/>
          </p:cNvSpPr>
          <p:nvPr/>
        </p:nvSpPr>
        <p:spPr bwMode="auto">
          <a:xfrm flipH="1" flipV="1">
            <a:off x="2895600" y="5232400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22" name="Line 122"/>
          <p:cNvSpPr>
            <a:spLocks noChangeShapeType="1"/>
          </p:cNvSpPr>
          <p:nvPr/>
        </p:nvSpPr>
        <p:spPr bwMode="auto">
          <a:xfrm flipH="1" flipV="1">
            <a:off x="2339975" y="4311650"/>
            <a:ext cx="36242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23" name="Line 123"/>
          <p:cNvSpPr>
            <a:spLocks noChangeShapeType="1"/>
          </p:cNvSpPr>
          <p:nvPr/>
        </p:nvSpPr>
        <p:spPr bwMode="auto">
          <a:xfrm flipH="1" flipV="1">
            <a:off x="2339975" y="4013200"/>
            <a:ext cx="36242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24" name="Line 124"/>
          <p:cNvSpPr>
            <a:spLocks noChangeShapeType="1"/>
          </p:cNvSpPr>
          <p:nvPr/>
        </p:nvSpPr>
        <p:spPr bwMode="auto">
          <a:xfrm flipH="1" flipV="1">
            <a:off x="2915816" y="3717032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25" name="Line 125"/>
          <p:cNvSpPr>
            <a:spLocks noChangeShapeType="1"/>
          </p:cNvSpPr>
          <p:nvPr/>
        </p:nvSpPr>
        <p:spPr bwMode="auto">
          <a:xfrm flipH="1" flipV="1">
            <a:off x="2895600" y="3390899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26" name="Line 126"/>
          <p:cNvSpPr>
            <a:spLocks noChangeShapeType="1"/>
          </p:cNvSpPr>
          <p:nvPr/>
        </p:nvSpPr>
        <p:spPr bwMode="auto">
          <a:xfrm flipH="1" flipV="1">
            <a:off x="2895600" y="3082925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27" name="Line 127"/>
          <p:cNvSpPr>
            <a:spLocks noChangeShapeType="1"/>
          </p:cNvSpPr>
          <p:nvPr/>
        </p:nvSpPr>
        <p:spPr bwMode="auto">
          <a:xfrm flipH="1" flipV="1">
            <a:off x="2952750" y="1834540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28" name="Line 128"/>
          <p:cNvSpPr>
            <a:spLocks noChangeShapeType="1"/>
          </p:cNvSpPr>
          <p:nvPr/>
        </p:nvSpPr>
        <p:spPr bwMode="auto">
          <a:xfrm flipH="1" flipV="1">
            <a:off x="2895600" y="2471737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29" name="Line 129"/>
          <p:cNvSpPr>
            <a:spLocks noChangeShapeType="1"/>
          </p:cNvSpPr>
          <p:nvPr/>
        </p:nvSpPr>
        <p:spPr bwMode="auto">
          <a:xfrm flipH="1" flipV="1">
            <a:off x="2895600" y="2162175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30" name="Line 130"/>
          <p:cNvSpPr>
            <a:spLocks noChangeShapeType="1"/>
          </p:cNvSpPr>
          <p:nvPr/>
        </p:nvSpPr>
        <p:spPr bwMode="auto">
          <a:xfrm flipH="1">
            <a:off x="6272213" y="431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 sz="1400"/>
          </a:p>
        </p:txBody>
      </p:sp>
      <p:sp>
        <p:nvSpPr>
          <p:cNvPr id="21531" name="Line 132"/>
          <p:cNvSpPr>
            <a:spLocks noChangeShapeType="1"/>
          </p:cNvSpPr>
          <p:nvPr/>
        </p:nvSpPr>
        <p:spPr bwMode="auto">
          <a:xfrm flipH="1" flipV="1">
            <a:off x="3201988" y="4311650"/>
            <a:ext cx="2151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32" name="Rectangle 135"/>
          <p:cNvSpPr>
            <a:spLocks noChangeArrowheads="1"/>
          </p:cNvSpPr>
          <p:nvPr/>
        </p:nvSpPr>
        <p:spPr bwMode="auto">
          <a:xfrm flipH="1">
            <a:off x="4430713" y="4618038"/>
            <a:ext cx="612775" cy="1216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33" name="Rectangle 136"/>
          <p:cNvSpPr>
            <a:spLocks noChangeArrowheads="1"/>
          </p:cNvSpPr>
          <p:nvPr/>
        </p:nvSpPr>
        <p:spPr bwMode="auto">
          <a:xfrm rot="16200000" flipH="1">
            <a:off x="3971131" y="2631282"/>
            <a:ext cx="617537" cy="2159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37" name="Rectangle 140"/>
          <p:cNvSpPr>
            <a:spLocks noChangeArrowheads="1"/>
          </p:cNvSpPr>
          <p:nvPr/>
        </p:nvSpPr>
        <p:spPr bwMode="auto">
          <a:xfrm flipH="1">
            <a:off x="4440421" y="2170113"/>
            <a:ext cx="612775" cy="1235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39" name="BlokTextu 38"/>
          <p:cNvSpPr txBox="1">
            <a:spLocks noChangeArrowheads="1"/>
          </p:cNvSpPr>
          <p:nvPr/>
        </p:nvSpPr>
        <p:spPr bwMode="auto">
          <a:xfrm>
            <a:off x="540000" y="36000"/>
            <a:ext cx="8460000" cy="954107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V lineárnej zvislej perspektíve zostrojte pomocou štvorcovej siete obraz objektu, ktorého podstava leží v základnej rovine. Objekt je daný pôdorysom a nárysom v sieti. Horizont </a:t>
            </a:r>
            <a:r>
              <a:rPr lang="sk-SK" sz="1400" dirty="0">
                <a:solidFill>
                  <a:srgbClr val="FF0000"/>
                </a:solidFill>
              </a:rPr>
              <a:t>je vo výške </a:t>
            </a:r>
            <a:r>
              <a:rPr lang="sk-SK" sz="1400" dirty="0" smtClean="0">
                <a:solidFill>
                  <a:srgbClr val="FF0000"/>
                </a:solidFill>
              </a:rPr>
              <a:t>8. </a:t>
            </a:r>
            <a:r>
              <a:rPr lang="sk-SK" sz="1400" dirty="0">
                <a:solidFill>
                  <a:srgbClr val="FF0000"/>
                </a:solidFill>
              </a:rPr>
              <a:t>štvorca</a:t>
            </a:r>
            <a:r>
              <a:rPr lang="sk-SK" sz="1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sk-SK" sz="1400" dirty="0" smtClean="0">
                <a:solidFill>
                  <a:srgbClr val="FF0000"/>
                </a:solidFill>
              </a:rPr>
              <a:t>Štvorcovú sieť zvoľte: </a:t>
            </a:r>
            <a:r>
              <a:rPr lang="sk-SK" sz="1400" b="1" dirty="0" smtClean="0">
                <a:solidFill>
                  <a:srgbClr val="FF0000"/>
                </a:solidFill>
              </a:rPr>
              <a:t>a)</a:t>
            </a:r>
            <a:r>
              <a:rPr lang="sk-SK" sz="1400" dirty="0" smtClean="0">
                <a:solidFill>
                  <a:srgbClr val="FF0000"/>
                </a:solidFill>
              </a:rPr>
              <a:t> v priečelnej polohe,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sk-SK" sz="1400" b="1" dirty="0" smtClean="0">
                <a:solidFill>
                  <a:srgbClr val="FF0000"/>
                </a:solidFill>
              </a:rPr>
              <a:t>	                 b)</a:t>
            </a:r>
            <a:r>
              <a:rPr lang="sk-SK" sz="1400" dirty="0" smtClean="0">
                <a:solidFill>
                  <a:srgbClr val="FF0000"/>
                </a:solidFill>
              </a:rPr>
              <a:t> v nepriečelnej polohe. </a:t>
            </a:r>
            <a:endParaRPr lang="sk-SK" sz="1400" dirty="0">
              <a:solidFill>
                <a:srgbClr val="FF0000"/>
              </a:solidFill>
            </a:endParaRPr>
          </a:p>
        </p:txBody>
      </p:sp>
      <p:sp>
        <p:nvSpPr>
          <p:cNvPr id="21541" name="Line 117"/>
          <p:cNvSpPr>
            <a:spLocks noChangeShapeType="1"/>
          </p:cNvSpPr>
          <p:nvPr/>
        </p:nvSpPr>
        <p:spPr bwMode="auto">
          <a:xfrm flipH="1" flipV="1">
            <a:off x="2916238" y="6092825"/>
            <a:ext cx="3068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42" name="Line 132"/>
          <p:cNvSpPr>
            <a:spLocks noChangeShapeType="1"/>
          </p:cNvSpPr>
          <p:nvPr/>
        </p:nvSpPr>
        <p:spPr bwMode="auto">
          <a:xfrm flipH="1" flipV="1">
            <a:off x="4137659" y="6103938"/>
            <a:ext cx="121697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43" name="BlokTextu 43"/>
          <p:cNvSpPr txBox="1">
            <a:spLocks noChangeArrowheads="1"/>
          </p:cNvSpPr>
          <p:nvPr/>
        </p:nvSpPr>
        <p:spPr bwMode="auto">
          <a:xfrm>
            <a:off x="5746750" y="1479064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h</a:t>
            </a:r>
            <a:r>
              <a:rPr lang="sk-SK" sz="1400" b="1" baseline="-25000" dirty="0"/>
              <a:t>2</a:t>
            </a:r>
            <a:endParaRPr lang="sk-SK" sz="1400" b="1" dirty="0"/>
          </a:p>
        </p:txBody>
      </p:sp>
      <p:sp>
        <p:nvSpPr>
          <p:cNvPr id="40" name="Line 134"/>
          <p:cNvSpPr>
            <a:spLocks noChangeShapeType="1"/>
          </p:cNvSpPr>
          <p:nvPr/>
        </p:nvSpPr>
        <p:spPr bwMode="auto">
          <a:xfrm flipH="1" flipV="1">
            <a:off x="4124223" y="5543550"/>
            <a:ext cx="0" cy="56460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41" name="Line 132"/>
          <p:cNvSpPr>
            <a:spLocks noChangeShapeType="1"/>
          </p:cNvSpPr>
          <p:nvPr/>
        </p:nvSpPr>
        <p:spPr bwMode="auto">
          <a:xfrm flipH="1" flipV="1">
            <a:off x="3203848" y="5551522"/>
            <a:ext cx="92238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42" name="Line 134"/>
          <p:cNvSpPr>
            <a:spLocks noChangeShapeType="1"/>
          </p:cNvSpPr>
          <p:nvPr/>
        </p:nvSpPr>
        <p:spPr bwMode="auto">
          <a:xfrm flipH="1" flipV="1">
            <a:off x="4117092" y="3420998"/>
            <a:ext cx="0" cy="57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43" name="Rectangle 135"/>
          <p:cNvSpPr>
            <a:spLocks noChangeArrowheads="1"/>
          </p:cNvSpPr>
          <p:nvPr/>
        </p:nvSpPr>
        <p:spPr bwMode="auto">
          <a:xfrm rot="5400000" flipH="1">
            <a:off x="3510096" y="4613565"/>
            <a:ext cx="612775" cy="61949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4" name="Line 134"/>
          <p:cNvSpPr>
            <a:spLocks noChangeShapeType="1"/>
          </p:cNvSpPr>
          <p:nvPr/>
        </p:nvSpPr>
        <p:spPr bwMode="auto">
          <a:xfrm flipH="1" flipV="1">
            <a:off x="3817630" y="4630065"/>
            <a:ext cx="0" cy="61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cxnSp>
        <p:nvCxnSpPr>
          <p:cNvPr id="47" name="Rovná spojnica 46"/>
          <p:cNvCxnSpPr>
            <a:cxnSpLocks/>
          </p:cNvCxnSpPr>
          <p:nvPr/>
        </p:nvCxnSpPr>
        <p:spPr>
          <a:xfrm flipV="1">
            <a:off x="3511550" y="2784476"/>
            <a:ext cx="305420" cy="6191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Rovná spojnica 48"/>
          <p:cNvCxnSpPr>
            <a:cxnSpLocks/>
          </p:cNvCxnSpPr>
          <p:nvPr/>
        </p:nvCxnSpPr>
        <p:spPr>
          <a:xfrm rot="16200000" flipV="1">
            <a:off x="3654036" y="2950445"/>
            <a:ext cx="631034" cy="3032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Line 128"/>
          <p:cNvSpPr>
            <a:spLocks noChangeShapeType="1"/>
          </p:cNvSpPr>
          <p:nvPr/>
        </p:nvSpPr>
        <p:spPr bwMode="auto">
          <a:xfrm flipH="1" flipV="1">
            <a:off x="3048000" y="2776482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56" name="BlokTextu 39"/>
          <p:cNvSpPr txBox="1">
            <a:spLocks noChangeArrowheads="1"/>
          </p:cNvSpPr>
          <p:nvPr/>
        </p:nvSpPr>
        <p:spPr bwMode="auto">
          <a:xfrm>
            <a:off x="5795963" y="3954463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x</a:t>
            </a:r>
            <a:r>
              <a:rPr lang="sk-SK" sz="1400" b="1" baseline="-25000" dirty="0"/>
              <a:t>2</a:t>
            </a:r>
            <a:endParaRPr lang="sk-SK" sz="1400" b="1" dirty="0"/>
          </a:p>
        </p:txBody>
      </p:sp>
      <p:sp>
        <p:nvSpPr>
          <p:cNvPr id="57" name="BlokTextu 44"/>
          <p:cNvSpPr txBox="1">
            <a:spLocks noChangeArrowheads="1"/>
          </p:cNvSpPr>
          <p:nvPr/>
        </p:nvSpPr>
        <p:spPr bwMode="auto">
          <a:xfrm>
            <a:off x="5795963" y="4314825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/>
              <a:t>x</a:t>
            </a:r>
            <a:r>
              <a:rPr lang="sk-SK" sz="1400" b="1" baseline="-25000"/>
              <a:t>1</a:t>
            </a:r>
            <a:endParaRPr lang="sk-SK" sz="1400" b="1"/>
          </a:p>
        </p:txBody>
      </p:sp>
      <p:pic>
        <p:nvPicPr>
          <p:cNvPr id="46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BlokTextu 53"/>
          <p:cNvSpPr txBox="1">
            <a:spLocks noChangeArrowheads="1"/>
          </p:cNvSpPr>
          <p:nvPr/>
        </p:nvSpPr>
        <p:spPr bwMode="auto">
          <a:xfrm>
            <a:off x="0" y="764704"/>
            <a:ext cx="383438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25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50" name="Zástupný symbol čísla snímky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30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114"/>
          <p:cNvSpPr>
            <a:spLocks noChangeShapeType="1"/>
          </p:cNvSpPr>
          <p:nvPr/>
        </p:nvSpPr>
        <p:spPr bwMode="auto">
          <a:xfrm flipH="1">
            <a:off x="3201988" y="1557338"/>
            <a:ext cx="0" cy="491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07" name="Line 109"/>
          <p:cNvSpPr>
            <a:spLocks noChangeShapeType="1"/>
          </p:cNvSpPr>
          <p:nvPr/>
        </p:nvSpPr>
        <p:spPr bwMode="auto">
          <a:xfrm flipH="1">
            <a:off x="5367338" y="1700213"/>
            <a:ext cx="0" cy="4714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08" name="Line 131"/>
          <p:cNvSpPr>
            <a:spLocks noChangeShapeType="1"/>
          </p:cNvSpPr>
          <p:nvPr/>
        </p:nvSpPr>
        <p:spPr bwMode="auto">
          <a:xfrm flipH="1" flipV="1">
            <a:off x="5367338" y="4338638"/>
            <a:ext cx="0" cy="176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09" name="Line 134"/>
          <p:cNvSpPr>
            <a:spLocks noChangeShapeType="1"/>
          </p:cNvSpPr>
          <p:nvPr/>
        </p:nvSpPr>
        <p:spPr bwMode="auto">
          <a:xfrm flipH="1" flipV="1">
            <a:off x="3201988" y="4294188"/>
            <a:ext cx="0" cy="180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10" name="Line 108"/>
          <p:cNvSpPr>
            <a:spLocks noChangeShapeType="1"/>
          </p:cNvSpPr>
          <p:nvPr/>
        </p:nvSpPr>
        <p:spPr bwMode="auto">
          <a:xfrm flipH="1">
            <a:off x="5657850" y="1773238"/>
            <a:ext cx="0" cy="456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11" name="Line 110"/>
          <p:cNvSpPr>
            <a:spLocks noChangeShapeType="1"/>
          </p:cNvSpPr>
          <p:nvPr/>
        </p:nvSpPr>
        <p:spPr bwMode="auto">
          <a:xfrm flipH="1">
            <a:off x="3508375" y="1773238"/>
            <a:ext cx="0" cy="4764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12" name="Line 111"/>
          <p:cNvSpPr>
            <a:spLocks noChangeShapeType="1"/>
          </p:cNvSpPr>
          <p:nvPr/>
        </p:nvSpPr>
        <p:spPr bwMode="auto">
          <a:xfrm flipH="1">
            <a:off x="4737100" y="1700213"/>
            <a:ext cx="0" cy="4694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13" name="Line 112"/>
          <p:cNvSpPr>
            <a:spLocks noChangeShapeType="1"/>
          </p:cNvSpPr>
          <p:nvPr/>
        </p:nvSpPr>
        <p:spPr bwMode="auto">
          <a:xfrm flipH="1">
            <a:off x="3816350" y="1700213"/>
            <a:ext cx="0" cy="467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14" name="Line 113"/>
          <p:cNvSpPr>
            <a:spLocks noChangeShapeType="1"/>
          </p:cNvSpPr>
          <p:nvPr/>
        </p:nvSpPr>
        <p:spPr bwMode="auto">
          <a:xfrm flipH="1">
            <a:off x="4122738" y="1700213"/>
            <a:ext cx="0" cy="463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15" name="Line 115"/>
          <p:cNvSpPr>
            <a:spLocks noChangeShapeType="1"/>
          </p:cNvSpPr>
          <p:nvPr/>
        </p:nvSpPr>
        <p:spPr bwMode="auto">
          <a:xfrm flipH="1">
            <a:off x="4430713" y="1628775"/>
            <a:ext cx="0" cy="4689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16" name="Line 116"/>
          <p:cNvSpPr>
            <a:spLocks noChangeShapeType="1"/>
          </p:cNvSpPr>
          <p:nvPr/>
        </p:nvSpPr>
        <p:spPr bwMode="auto">
          <a:xfrm flipH="1">
            <a:off x="5043488" y="1700213"/>
            <a:ext cx="0" cy="459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17" name="Line 117"/>
          <p:cNvSpPr>
            <a:spLocks noChangeShapeType="1"/>
          </p:cNvSpPr>
          <p:nvPr/>
        </p:nvSpPr>
        <p:spPr bwMode="auto">
          <a:xfrm flipH="1" flipV="1">
            <a:off x="2895600" y="5818188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18" name="Line 118"/>
          <p:cNvSpPr>
            <a:spLocks noChangeShapeType="1"/>
          </p:cNvSpPr>
          <p:nvPr/>
        </p:nvSpPr>
        <p:spPr bwMode="auto">
          <a:xfrm flipH="1" flipV="1">
            <a:off x="2895600" y="4618038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19" name="Line 119"/>
          <p:cNvSpPr>
            <a:spLocks noChangeShapeType="1"/>
          </p:cNvSpPr>
          <p:nvPr/>
        </p:nvSpPr>
        <p:spPr bwMode="auto">
          <a:xfrm flipH="1" flipV="1">
            <a:off x="2895600" y="5541962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20" name="Line 120"/>
          <p:cNvSpPr>
            <a:spLocks noChangeShapeType="1"/>
          </p:cNvSpPr>
          <p:nvPr/>
        </p:nvSpPr>
        <p:spPr bwMode="auto">
          <a:xfrm flipH="1" flipV="1">
            <a:off x="2895600" y="4908549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21" name="Line 121"/>
          <p:cNvSpPr>
            <a:spLocks noChangeShapeType="1"/>
          </p:cNvSpPr>
          <p:nvPr/>
        </p:nvSpPr>
        <p:spPr bwMode="auto">
          <a:xfrm flipH="1" flipV="1">
            <a:off x="2895600" y="5232400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22" name="Line 122"/>
          <p:cNvSpPr>
            <a:spLocks noChangeShapeType="1"/>
          </p:cNvSpPr>
          <p:nvPr/>
        </p:nvSpPr>
        <p:spPr bwMode="auto">
          <a:xfrm flipH="1" flipV="1">
            <a:off x="2339975" y="4311650"/>
            <a:ext cx="36242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23" name="Line 123"/>
          <p:cNvSpPr>
            <a:spLocks noChangeShapeType="1"/>
          </p:cNvSpPr>
          <p:nvPr/>
        </p:nvSpPr>
        <p:spPr bwMode="auto">
          <a:xfrm flipH="1" flipV="1">
            <a:off x="2339975" y="4013200"/>
            <a:ext cx="36242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24" name="Line 124"/>
          <p:cNvSpPr>
            <a:spLocks noChangeShapeType="1"/>
          </p:cNvSpPr>
          <p:nvPr/>
        </p:nvSpPr>
        <p:spPr bwMode="auto">
          <a:xfrm flipH="1" flipV="1">
            <a:off x="2895600" y="3697288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25" name="Line 125"/>
          <p:cNvSpPr>
            <a:spLocks noChangeShapeType="1"/>
          </p:cNvSpPr>
          <p:nvPr/>
        </p:nvSpPr>
        <p:spPr bwMode="auto">
          <a:xfrm flipH="1" flipV="1">
            <a:off x="2895600" y="3390899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26" name="Line 126"/>
          <p:cNvSpPr>
            <a:spLocks noChangeShapeType="1"/>
          </p:cNvSpPr>
          <p:nvPr/>
        </p:nvSpPr>
        <p:spPr bwMode="auto">
          <a:xfrm flipH="1" flipV="1">
            <a:off x="2895600" y="3082925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27" name="Line 127"/>
          <p:cNvSpPr>
            <a:spLocks noChangeShapeType="1"/>
          </p:cNvSpPr>
          <p:nvPr/>
        </p:nvSpPr>
        <p:spPr bwMode="auto">
          <a:xfrm flipH="1" flipV="1">
            <a:off x="2928926" y="1831191"/>
            <a:ext cx="30686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28" name="Line 128"/>
          <p:cNvSpPr>
            <a:spLocks noChangeShapeType="1"/>
          </p:cNvSpPr>
          <p:nvPr/>
        </p:nvSpPr>
        <p:spPr bwMode="auto">
          <a:xfrm flipH="1" flipV="1">
            <a:off x="2895600" y="2471737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29" name="Line 129"/>
          <p:cNvSpPr>
            <a:spLocks noChangeShapeType="1"/>
          </p:cNvSpPr>
          <p:nvPr/>
        </p:nvSpPr>
        <p:spPr bwMode="auto">
          <a:xfrm flipH="1" flipV="1">
            <a:off x="2895600" y="2162175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30" name="Line 130"/>
          <p:cNvSpPr>
            <a:spLocks noChangeShapeType="1"/>
          </p:cNvSpPr>
          <p:nvPr/>
        </p:nvSpPr>
        <p:spPr bwMode="auto">
          <a:xfrm flipH="1">
            <a:off x="6272213" y="431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21531" name="Line 132"/>
          <p:cNvSpPr>
            <a:spLocks noChangeShapeType="1"/>
          </p:cNvSpPr>
          <p:nvPr/>
        </p:nvSpPr>
        <p:spPr bwMode="auto">
          <a:xfrm flipH="1" flipV="1">
            <a:off x="3201988" y="4311650"/>
            <a:ext cx="2151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32" name="Rectangle 135"/>
          <p:cNvSpPr>
            <a:spLocks noChangeArrowheads="1"/>
          </p:cNvSpPr>
          <p:nvPr/>
        </p:nvSpPr>
        <p:spPr bwMode="auto">
          <a:xfrm flipH="1">
            <a:off x="4430713" y="4618038"/>
            <a:ext cx="612775" cy="1216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33" name="Rectangle 136"/>
          <p:cNvSpPr>
            <a:spLocks noChangeArrowheads="1"/>
          </p:cNvSpPr>
          <p:nvPr/>
        </p:nvSpPr>
        <p:spPr bwMode="auto">
          <a:xfrm rot="16200000" flipH="1">
            <a:off x="3971131" y="2631282"/>
            <a:ext cx="617537" cy="2159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34" name="Line 137"/>
          <p:cNvSpPr>
            <a:spLocks noChangeShapeType="1"/>
          </p:cNvSpPr>
          <p:nvPr/>
        </p:nvSpPr>
        <p:spPr bwMode="auto">
          <a:xfrm flipH="1">
            <a:off x="5043488" y="3390899"/>
            <a:ext cx="0" cy="2984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35" name="Line 138"/>
          <p:cNvSpPr>
            <a:spLocks noChangeShapeType="1"/>
          </p:cNvSpPr>
          <p:nvPr/>
        </p:nvSpPr>
        <p:spPr bwMode="auto">
          <a:xfrm flipH="1">
            <a:off x="4430713" y="3390899"/>
            <a:ext cx="0" cy="30003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36" name="Freeform 139"/>
          <p:cNvSpPr>
            <a:spLocks/>
          </p:cNvSpPr>
          <p:nvPr/>
        </p:nvSpPr>
        <p:spPr bwMode="auto">
          <a:xfrm flipH="1">
            <a:off x="3508375" y="4618038"/>
            <a:ext cx="614363" cy="923925"/>
          </a:xfrm>
          <a:custGeom>
            <a:avLst/>
            <a:gdLst>
              <a:gd name="T0" fmla="*/ 0 w 454"/>
              <a:gd name="T1" fmla="*/ 0 h 681"/>
              <a:gd name="T2" fmla="*/ 614363 w 454"/>
              <a:gd name="T3" fmla="*/ 0 h 681"/>
              <a:gd name="T4" fmla="*/ 614363 w 454"/>
              <a:gd name="T5" fmla="*/ 923925 h 681"/>
              <a:gd name="T6" fmla="*/ 307182 w 454"/>
              <a:gd name="T7" fmla="*/ 923925 h 681"/>
              <a:gd name="T8" fmla="*/ 307182 w 454"/>
              <a:gd name="T9" fmla="*/ 307975 h 681"/>
              <a:gd name="T10" fmla="*/ 0 w 454"/>
              <a:gd name="T11" fmla="*/ 307975 h 681"/>
              <a:gd name="T12" fmla="*/ 0 w 454"/>
              <a:gd name="T13" fmla="*/ 0 h 6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4"/>
              <a:gd name="T22" fmla="*/ 0 h 681"/>
              <a:gd name="T23" fmla="*/ 454 w 454"/>
              <a:gd name="T24" fmla="*/ 681 h 6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4" h="681">
                <a:moveTo>
                  <a:pt x="0" y="0"/>
                </a:moveTo>
                <a:lnTo>
                  <a:pt x="454" y="0"/>
                </a:lnTo>
                <a:lnTo>
                  <a:pt x="454" y="681"/>
                </a:lnTo>
                <a:lnTo>
                  <a:pt x="227" y="681"/>
                </a:lnTo>
                <a:lnTo>
                  <a:pt x="227" y="227"/>
                </a:lnTo>
                <a:lnTo>
                  <a:pt x="0" y="227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37" name="Rectangle 140"/>
          <p:cNvSpPr>
            <a:spLocks noChangeArrowheads="1"/>
          </p:cNvSpPr>
          <p:nvPr/>
        </p:nvSpPr>
        <p:spPr bwMode="auto">
          <a:xfrm flipH="1">
            <a:off x="3511550" y="2173288"/>
            <a:ext cx="612775" cy="1235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38" name="Line 141"/>
          <p:cNvSpPr>
            <a:spLocks noChangeShapeType="1"/>
          </p:cNvSpPr>
          <p:nvPr/>
        </p:nvSpPr>
        <p:spPr bwMode="auto">
          <a:xfrm>
            <a:off x="3816350" y="2182815"/>
            <a:ext cx="0" cy="12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cxnSp>
        <p:nvCxnSpPr>
          <p:cNvPr id="21540" name="Rovná spojnica 40"/>
          <p:cNvCxnSpPr>
            <a:cxnSpLocks noChangeShapeType="1"/>
          </p:cNvCxnSpPr>
          <p:nvPr/>
        </p:nvCxnSpPr>
        <p:spPr bwMode="auto">
          <a:xfrm rot="5400000" flipH="1" flipV="1">
            <a:off x="4737100" y="3390901"/>
            <a:ext cx="0" cy="6127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21541" name="Line 117"/>
          <p:cNvSpPr>
            <a:spLocks noChangeShapeType="1"/>
          </p:cNvSpPr>
          <p:nvPr/>
        </p:nvSpPr>
        <p:spPr bwMode="auto">
          <a:xfrm flipH="1" flipV="1">
            <a:off x="2916238" y="6092825"/>
            <a:ext cx="3068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42" name="Line 132"/>
          <p:cNvSpPr>
            <a:spLocks noChangeShapeType="1"/>
          </p:cNvSpPr>
          <p:nvPr/>
        </p:nvSpPr>
        <p:spPr bwMode="auto">
          <a:xfrm flipH="1" flipV="1">
            <a:off x="3203575" y="6103938"/>
            <a:ext cx="2151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43" name="BlokTextu 43"/>
          <p:cNvSpPr txBox="1">
            <a:spLocks noChangeArrowheads="1"/>
          </p:cNvSpPr>
          <p:nvPr/>
        </p:nvSpPr>
        <p:spPr bwMode="auto">
          <a:xfrm>
            <a:off x="5746750" y="1810179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h</a:t>
            </a:r>
            <a:r>
              <a:rPr lang="sk-SK" sz="1400" b="1" baseline="-25000" dirty="0"/>
              <a:t>2</a:t>
            </a:r>
            <a:endParaRPr lang="sk-SK" sz="1400" b="1" dirty="0"/>
          </a:p>
        </p:txBody>
      </p:sp>
      <p:sp>
        <p:nvSpPr>
          <p:cNvPr id="40" name="BlokTextu 39"/>
          <p:cNvSpPr txBox="1">
            <a:spLocks noChangeArrowheads="1"/>
          </p:cNvSpPr>
          <p:nvPr/>
        </p:nvSpPr>
        <p:spPr bwMode="auto">
          <a:xfrm>
            <a:off x="5795963" y="3954463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x</a:t>
            </a:r>
            <a:r>
              <a:rPr lang="sk-SK" sz="1400" b="1" baseline="-25000" dirty="0"/>
              <a:t>2</a:t>
            </a:r>
            <a:endParaRPr lang="sk-SK" sz="1400" b="1" dirty="0"/>
          </a:p>
        </p:txBody>
      </p:sp>
      <p:sp>
        <p:nvSpPr>
          <p:cNvPr id="41" name="BlokTextu 44"/>
          <p:cNvSpPr txBox="1">
            <a:spLocks noChangeArrowheads="1"/>
          </p:cNvSpPr>
          <p:nvPr/>
        </p:nvSpPr>
        <p:spPr bwMode="auto">
          <a:xfrm>
            <a:off x="5795963" y="4314825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/>
              <a:t>x</a:t>
            </a:r>
            <a:r>
              <a:rPr lang="sk-SK" sz="1400" b="1" baseline="-25000"/>
              <a:t>1</a:t>
            </a:r>
            <a:endParaRPr lang="sk-SK" sz="1400" b="1"/>
          </a:p>
        </p:txBody>
      </p:sp>
      <p:pic>
        <p:nvPicPr>
          <p:cNvPr id="43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BlokTextu 53"/>
          <p:cNvSpPr txBox="1">
            <a:spLocks noChangeArrowheads="1"/>
          </p:cNvSpPr>
          <p:nvPr/>
        </p:nvSpPr>
        <p:spPr bwMode="auto">
          <a:xfrm>
            <a:off x="0" y="764704"/>
            <a:ext cx="383438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26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45" name="Line 126"/>
          <p:cNvSpPr>
            <a:spLocks noChangeShapeType="1"/>
          </p:cNvSpPr>
          <p:nvPr/>
        </p:nvSpPr>
        <p:spPr bwMode="auto">
          <a:xfrm flipH="1" flipV="1">
            <a:off x="2939364" y="2767952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46" name="Zástupný symbol čísla snímky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31</a:t>
            </a:fld>
            <a:endParaRPr lang="sk-SK" dirty="0"/>
          </a:p>
        </p:txBody>
      </p:sp>
      <p:sp>
        <p:nvSpPr>
          <p:cNvPr id="47" name="BlokTextu 38"/>
          <p:cNvSpPr txBox="1">
            <a:spLocks noChangeArrowheads="1"/>
          </p:cNvSpPr>
          <p:nvPr/>
        </p:nvSpPr>
        <p:spPr bwMode="auto">
          <a:xfrm>
            <a:off x="540000" y="36000"/>
            <a:ext cx="8460000" cy="954107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V lineárnej zvislej perspektíve zostrojte pomocou štvorcovej siete obraz objektu, ktorého podstava leží v základnej rovine. Objekt je daný pôdorysom a nárysom v sieti. Horizont </a:t>
            </a:r>
            <a:r>
              <a:rPr lang="sk-SK" sz="1400" dirty="0">
                <a:solidFill>
                  <a:srgbClr val="FF0000"/>
                </a:solidFill>
              </a:rPr>
              <a:t>je vo výške </a:t>
            </a:r>
            <a:r>
              <a:rPr lang="sk-SK" sz="1400" dirty="0" smtClean="0">
                <a:solidFill>
                  <a:srgbClr val="FF0000"/>
                </a:solidFill>
              </a:rPr>
              <a:t>7. </a:t>
            </a:r>
            <a:r>
              <a:rPr lang="sk-SK" sz="1400" dirty="0">
                <a:solidFill>
                  <a:srgbClr val="FF0000"/>
                </a:solidFill>
              </a:rPr>
              <a:t>štvorca</a:t>
            </a:r>
            <a:r>
              <a:rPr lang="sk-SK" sz="1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sk-SK" sz="1400" dirty="0" smtClean="0">
                <a:solidFill>
                  <a:srgbClr val="FF0000"/>
                </a:solidFill>
              </a:rPr>
              <a:t>Štvorcovú sieť zvoľte: </a:t>
            </a:r>
            <a:r>
              <a:rPr lang="sk-SK" sz="1400" b="1" dirty="0" smtClean="0">
                <a:solidFill>
                  <a:srgbClr val="FF0000"/>
                </a:solidFill>
              </a:rPr>
              <a:t>a)</a:t>
            </a:r>
            <a:r>
              <a:rPr lang="sk-SK" sz="1400" dirty="0" smtClean="0">
                <a:solidFill>
                  <a:srgbClr val="FF0000"/>
                </a:solidFill>
              </a:rPr>
              <a:t> v priečelnej polohe,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sk-SK" sz="1400" b="1" dirty="0" smtClean="0">
                <a:solidFill>
                  <a:srgbClr val="FF0000"/>
                </a:solidFill>
              </a:rPr>
              <a:t>	                 b)</a:t>
            </a:r>
            <a:r>
              <a:rPr lang="sk-SK" sz="1400" dirty="0" smtClean="0">
                <a:solidFill>
                  <a:srgbClr val="FF0000"/>
                </a:solidFill>
              </a:rPr>
              <a:t> v nepriečelnej polohe. </a:t>
            </a:r>
            <a:endParaRPr lang="sk-SK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114"/>
          <p:cNvSpPr>
            <a:spLocks noChangeShapeType="1"/>
          </p:cNvSpPr>
          <p:nvPr/>
        </p:nvSpPr>
        <p:spPr bwMode="auto">
          <a:xfrm flipH="1">
            <a:off x="3201988" y="1557338"/>
            <a:ext cx="0" cy="491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483" name="Line 109"/>
          <p:cNvSpPr>
            <a:spLocks noChangeShapeType="1"/>
          </p:cNvSpPr>
          <p:nvPr/>
        </p:nvSpPr>
        <p:spPr bwMode="auto">
          <a:xfrm flipH="1">
            <a:off x="5367338" y="1700213"/>
            <a:ext cx="0" cy="4714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484" name="Line 131"/>
          <p:cNvSpPr>
            <a:spLocks noChangeShapeType="1"/>
          </p:cNvSpPr>
          <p:nvPr/>
        </p:nvSpPr>
        <p:spPr bwMode="auto">
          <a:xfrm flipH="1" flipV="1">
            <a:off x="5367338" y="4338638"/>
            <a:ext cx="0" cy="176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485" name="Line 134"/>
          <p:cNvSpPr>
            <a:spLocks noChangeShapeType="1"/>
          </p:cNvSpPr>
          <p:nvPr/>
        </p:nvSpPr>
        <p:spPr bwMode="auto">
          <a:xfrm flipH="1" flipV="1">
            <a:off x="3201988" y="4294188"/>
            <a:ext cx="0" cy="180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486" name="Line 108"/>
          <p:cNvSpPr>
            <a:spLocks noChangeShapeType="1"/>
          </p:cNvSpPr>
          <p:nvPr/>
        </p:nvSpPr>
        <p:spPr bwMode="auto">
          <a:xfrm flipH="1">
            <a:off x="5657850" y="1773238"/>
            <a:ext cx="0" cy="456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487" name="Line 110"/>
          <p:cNvSpPr>
            <a:spLocks noChangeShapeType="1"/>
          </p:cNvSpPr>
          <p:nvPr/>
        </p:nvSpPr>
        <p:spPr bwMode="auto">
          <a:xfrm flipH="1">
            <a:off x="3508375" y="1773238"/>
            <a:ext cx="0" cy="4764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488" name="Line 111"/>
          <p:cNvSpPr>
            <a:spLocks noChangeShapeType="1"/>
          </p:cNvSpPr>
          <p:nvPr/>
        </p:nvSpPr>
        <p:spPr bwMode="auto">
          <a:xfrm flipH="1">
            <a:off x="4737100" y="1700213"/>
            <a:ext cx="0" cy="4694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489" name="Line 112"/>
          <p:cNvSpPr>
            <a:spLocks noChangeShapeType="1"/>
          </p:cNvSpPr>
          <p:nvPr/>
        </p:nvSpPr>
        <p:spPr bwMode="auto">
          <a:xfrm flipH="1">
            <a:off x="3816350" y="1700213"/>
            <a:ext cx="0" cy="467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490" name="Line 113"/>
          <p:cNvSpPr>
            <a:spLocks noChangeShapeType="1"/>
          </p:cNvSpPr>
          <p:nvPr/>
        </p:nvSpPr>
        <p:spPr bwMode="auto">
          <a:xfrm flipH="1">
            <a:off x="4122738" y="1700213"/>
            <a:ext cx="0" cy="463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491" name="Line 115"/>
          <p:cNvSpPr>
            <a:spLocks noChangeShapeType="1"/>
          </p:cNvSpPr>
          <p:nvPr/>
        </p:nvSpPr>
        <p:spPr bwMode="auto">
          <a:xfrm flipH="1">
            <a:off x="4430713" y="1628775"/>
            <a:ext cx="0" cy="4689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492" name="Line 116"/>
          <p:cNvSpPr>
            <a:spLocks noChangeShapeType="1"/>
          </p:cNvSpPr>
          <p:nvPr/>
        </p:nvSpPr>
        <p:spPr bwMode="auto">
          <a:xfrm flipH="1">
            <a:off x="5043488" y="1700213"/>
            <a:ext cx="0" cy="459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493" name="Line 117"/>
          <p:cNvSpPr>
            <a:spLocks noChangeShapeType="1"/>
          </p:cNvSpPr>
          <p:nvPr/>
        </p:nvSpPr>
        <p:spPr bwMode="auto">
          <a:xfrm flipH="1" flipV="1">
            <a:off x="2895600" y="5818188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494" name="Line 118"/>
          <p:cNvSpPr>
            <a:spLocks noChangeShapeType="1"/>
          </p:cNvSpPr>
          <p:nvPr/>
        </p:nvSpPr>
        <p:spPr bwMode="auto">
          <a:xfrm flipH="1" flipV="1">
            <a:off x="2895600" y="4618038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495" name="Line 119"/>
          <p:cNvSpPr>
            <a:spLocks noChangeShapeType="1"/>
          </p:cNvSpPr>
          <p:nvPr/>
        </p:nvSpPr>
        <p:spPr bwMode="auto">
          <a:xfrm flipH="1" flipV="1">
            <a:off x="2895600" y="5541962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496" name="Line 120"/>
          <p:cNvSpPr>
            <a:spLocks noChangeShapeType="1"/>
          </p:cNvSpPr>
          <p:nvPr/>
        </p:nvSpPr>
        <p:spPr bwMode="auto">
          <a:xfrm flipH="1" flipV="1">
            <a:off x="2895600" y="4908549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497" name="Line 121"/>
          <p:cNvSpPr>
            <a:spLocks noChangeShapeType="1"/>
          </p:cNvSpPr>
          <p:nvPr/>
        </p:nvSpPr>
        <p:spPr bwMode="auto">
          <a:xfrm flipH="1" flipV="1">
            <a:off x="2895600" y="5232400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498" name="Line 122"/>
          <p:cNvSpPr>
            <a:spLocks noChangeShapeType="1"/>
          </p:cNvSpPr>
          <p:nvPr/>
        </p:nvSpPr>
        <p:spPr bwMode="auto">
          <a:xfrm flipH="1" flipV="1">
            <a:off x="2339975" y="4316413"/>
            <a:ext cx="36242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499" name="Line 123"/>
          <p:cNvSpPr>
            <a:spLocks noChangeShapeType="1"/>
          </p:cNvSpPr>
          <p:nvPr/>
        </p:nvSpPr>
        <p:spPr bwMode="auto">
          <a:xfrm flipH="1" flipV="1">
            <a:off x="2339975" y="4013200"/>
            <a:ext cx="36242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500" name="Line 124"/>
          <p:cNvSpPr>
            <a:spLocks noChangeShapeType="1"/>
          </p:cNvSpPr>
          <p:nvPr/>
        </p:nvSpPr>
        <p:spPr bwMode="auto">
          <a:xfrm flipH="1" flipV="1">
            <a:off x="2895600" y="3697288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501" name="Line 125"/>
          <p:cNvSpPr>
            <a:spLocks noChangeShapeType="1"/>
          </p:cNvSpPr>
          <p:nvPr/>
        </p:nvSpPr>
        <p:spPr bwMode="auto">
          <a:xfrm flipH="1" flipV="1">
            <a:off x="2895600" y="3390899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502" name="Line 126"/>
          <p:cNvSpPr>
            <a:spLocks noChangeShapeType="1"/>
          </p:cNvSpPr>
          <p:nvPr/>
        </p:nvSpPr>
        <p:spPr bwMode="auto">
          <a:xfrm flipH="1" flipV="1">
            <a:off x="2895600" y="3082925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503" name="Line 127"/>
          <p:cNvSpPr>
            <a:spLocks noChangeShapeType="1"/>
          </p:cNvSpPr>
          <p:nvPr/>
        </p:nvSpPr>
        <p:spPr bwMode="auto">
          <a:xfrm flipH="1" flipV="1">
            <a:off x="2895600" y="2776538"/>
            <a:ext cx="30686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504" name="Line 128"/>
          <p:cNvSpPr>
            <a:spLocks noChangeShapeType="1"/>
          </p:cNvSpPr>
          <p:nvPr/>
        </p:nvSpPr>
        <p:spPr bwMode="auto">
          <a:xfrm flipH="1" flipV="1">
            <a:off x="2895600" y="2471737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505" name="Line 129"/>
          <p:cNvSpPr>
            <a:spLocks noChangeShapeType="1"/>
          </p:cNvSpPr>
          <p:nvPr/>
        </p:nvSpPr>
        <p:spPr bwMode="auto">
          <a:xfrm flipH="1" flipV="1">
            <a:off x="2895600" y="2162175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506" name="Line 130"/>
          <p:cNvSpPr>
            <a:spLocks noChangeShapeType="1"/>
          </p:cNvSpPr>
          <p:nvPr/>
        </p:nvSpPr>
        <p:spPr bwMode="auto">
          <a:xfrm flipH="1">
            <a:off x="6272213" y="431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20507" name="Line 132"/>
          <p:cNvSpPr>
            <a:spLocks noChangeShapeType="1"/>
          </p:cNvSpPr>
          <p:nvPr/>
        </p:nvSpPr>
        <p:spPr bwMode="auto">
          <a:xfrm flipH="1" flipV="1">
            <a:off x="3201988" y="4316413"/>
            <a:ext cx="2151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508" name="Rectangle 135"/>
          <p:cNvSpPr>
            <a:spLocks noChangeArrowheads="1"/>
          </p:cNvSpPr>
          <p:nvPr/>
        </p:nvSpPr>
        <p:spPr bwMode="auto">
          <a:xfrm flipH="1">
            <a:off x="4430713" y="4618038"/>
            <a:ext cx="612775" cy="1216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0509" name="Rectangle 136"/>
          <p:cNvSpPr>
            <a:spLocks noChangeArrowheads="1"/>
          </p:cNvSpPr>
          <p:nvPr/>
        </p:nvSpPr>
        <p:spPr bwMode="auto">
          <a:xfrm rot="16200000" flipH="1">
            <a:off x="3971131" y="2631282"/>
            <a:ext cx="617537" cy="2159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0510" name="Line 137"/>
          <p:cNvSpPr>
            <a:spLocks noChangeShapeType="1"/>
          </p:cNvSpPr>
          <p:nvPr/>
        </p:nvSpPr>
        <p:spPr bwMode="auto">
          <a:xfrm flipH="1">
            <a:off x="5043488" y="3390899"/>
            <a:ext cx="0" cy="2984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512" name="Rectangle 140"/>
          <p:cNvSpPr>
            <a:spLocks noChangeArrowheads="1"/>
          </p:cNvSpPr>
          <p:nvPr/>
        </p:nvSpPr>
        <p:spPr bwMode="auto">
          <a:xfrm flipH="1">
            <a:off x="3511550" y="2170113"/>
            <a:ext cx="612775" cy="1235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cxnSp>
        <p:nvCxnSpPr>
          <p:cNvPr id="20514" name="Rovná spojnica 40"/>
          <p:cNvCxnSpPr>
            <a:cxnSpLocks noChangeShapeType="1"/>
          </p:cNvCxnSpPr>
          <p:nvPr/>
        </p:nvCxnSpPr>
        <p:spPr bwMode="auto">
          <a:xfrm flipV="1">
            <a:off x="4443413" y="3697288"/>
            <a:ext cx="6000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20515" name="Line 117"/>
          <p:cNvSpPr>
            <a:spLocks noChangeShapeType="1"/>
          </p:cNvSpPr>
          <p:nvPr/>
        </p:nvSpPr>
        <p:spPr bwMode="auto">
          <a:xfrm flipH="1" flipV="1">
            <a:off x="2916238" y="6092825"/>
            <a:ext cx="3068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516" name="Line 132"/>
          <p:cNvSpPr>
            <a:spLocks noChangeShapeType="1"/>
          </p:cNvSpPr>
          <p:nvPr/>
        </p:nvSpPr>
        <p:spPr bwMode="auto">
          <a:xfrm flipH="1" flipV="1">
            <a:off x="3203575" y="6103938"/>
            <a:ext cx="2151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517" name="BlokTextu 43"/>
          <p:cNvSpPr txBox="1">
            <a:spLocks noChangeArrowheads="1"/>
          </p:cNvSpPr>
          <p:nvPr/>
        </p:nvSpPr>
        <p:spPr bwMode="auto">
          <a:xfrm>
            <a:off x="5746750" y="2746375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h</a:t>
            </a:r>
            <a:r>
              <a:rPr lang="sk-SK" sz="1400" b="1" baseline="-25000" dirty="0"/>
              <a:t>2</a:t>
            </a:r>
            <a:endParaRPr lang="sk-SK" sz="1400" b="1" dirty="0"/>
          </a:p>
        </p:txBody>
      </p:sp>
      <p:sp>
        <p:nvSpPr>
          <p:cNvPr id="20518" name="Voľná forma 44"/>
          <p:cNvSpPr>
            <a:spLocks/>
          </p:cNvSpPr>
          <p:nvPr/>
        </p:nvSpPr>
        <p:spPr bwMode="auto">
          <a:xfrm>
            <a:off x="3506788" y="4619625"/>
            <a:ext cx="608012" cy="1201738"/>
          </a:xfrm>
          <a:custGeom>
            <a:avLst/>
            <a:gdLst>
              <a:gd name="T0" fmla="*/ 0 w 607325"/>
              <a:gd name="T1" fmla="*/ 6828 h 1201003"/>
              <a:gd name="T2" fmla="*/ 0 w 607325"/>
              <a:gd name="T3" fmla="*/ 1201738 h 1201003"/>
              <a:gd name="T4" fmla="*/ 608012 w 607325"/>
              <a:gd name="T5" fmla="*/ 279950 h 1201003"/>
              <a:gd name="T6" fmla="*/ 601180 w 607325"/>
              <a:gd name="T7" fmla="*/ 0 h 1201003"/>
              <a:gd name="T8" fmla="*/ 0 w 607325"/>
              <a:gd name="T9" fmla="*/ 6828 h 12010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7325"/>
              <a:gd name="T16" fmla="*/ 0 h 1201003"/>
              <a:gd name="T17" fmla="*/ 607325 w 607325"/>
              <a:gd name="T18" fmla="*/ 1201003 h 12010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7325" h="1201003">
                <a:moveTo>
                  <a:pt x="0" y="6824"/>
                </a:moveTo>
                <a:lnTo>
                  <a:pt x="0" y="1201003"/>
                </a:lnTo>
                <a:lnTo>
                  <a:pt x="607325" y="279779"/>
                </a:lnTo>
                <a:lnTo>
                  <a:pt x="600501" y="0"/>
                </a:lnTo>
                <a:lnTo>
                  <a:pt x="0" y="6824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9" name="BlokTextu 39"/>
          <p:cNvSpPr txBox="1">
            <a:spLocks noChangeArrowheads="1"/>
          </p:cNvSpPr>
          <p:nvPr/>
        </p:nvSpPr>
        <p:spPr bwMode="auto">
          <a:xfrm>
            <a:off x="5795963" y="3954463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x</a:t>
            </a:r>
            <a:r>
              <a:rPr lang="sk-SK" sz="1400" b="1" baseline="-25000" dirty="0"/>
              <a:t>2</a:t>
            </a:r>
            <a:endParaRPr lang="sk-SK" sz="1400" b="1" dirty="0"/>
          </a:p>
        </p:txBody>
      </p:sp>
      <p:sp>
        <p:nvSpPr>
          <p:cNvPr id="40" name="BlokTextu 44"/>
          <p:cNvSpPr txBox="1">
            <a:spLocks noChangeArrowheads="1"/>
          </p:cNvSpPr>
          <p:nvPr/>
        </p:nvSpPr>
        <p:spPr bwMode="auto">
          <a:xfrm>
            <a:off x="5795963" y="4314825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/>
              <a:t>x</a:t>
            </a:r>
            <a:r>
              <a:rPr lang="sk-SK" sz="1400" b="1" baseline="-25000"/>
              <a:t>1</a:t>
            </a:r>
            <a:endParaRPr lang="sk-SK" sz="1400" b="1"/>
          </a:p>
        </p:txBody>
      </p:sp>
      <p:pic>
        <p:nvPicPr>
          <p:cNvPr id="42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BlokTextu 53"/>
          <p:cNvSpPr txBox="1">
            <a:spLocks noChangeArrowheads="1"/>
          </p:cNvSpPr>
          <p:nvPr/>
        </p:nvSpPr>
        <p:spPr bwMode="auto">
          <a:xfrm>
            <a:off x="0" y="764704"/>
            <a:ext cx="383438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27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44" name="Line 137"/>
          <p:cNvSpPr>
            <a:spLocks noChangeShapeType="1"/>
          </p:cNvSpPr>
          <p:nvPr/>
        </p:nvSpPr>
        <p:spPr bwMode="auto">
          <a:xfrm flipH="1">
            <a:off x="4429117" y="3390899"/>
            <a:ext cx="0" cy="2984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45" name="Zástupný symbol čísla snímky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32</a:t>
            </a:fld>
            <a:endParaRPr lang="sk-SK" dirty="0"/>
          </a:p>
        </p:txBody>
      </p:sp>
      <p:sp>
        <p:nvSpPr>
          <p:cNvPr id="46" name="BlokTextu 38"/>
          <p:cNvSpPr txBox="1">
            <a:spLocks noChangeArrowheads="1"/>
          </p:cNvSpPr>
          <p:nvPr/>
        </p:nvSpPr>
        <p:spPr bwMode="auto">
          <a:xfrm>
            <a:off x="540000" y="36000"/>
            <a:ext cx="8460000" cy="954107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V lineárnej zvislej perspektíve zostrojte pomocou štvorcovej siete obraz objektu, ktorého podstava leží v základnej rovine. Objekt je daný pôdorysom a nárysom v sieti. Horizont </a:t>
            </a:r>
            <a:r>
              <a:rPr lang="sk-SK" sz="1400" dirty="0">
                <a:solidFill>
                  <a:srgbClr val="FF0000"/>
                </a:solidFill>
              </a:rPr>
              <a:t>je vo výške </a:t>
            </a:r>
            <a:r>
              <a:rPr lang="sk-SK" sz="1400" dirty="0" smtClean="0">
                <a:solidFill>
                  <a:srgbClr val="FF0000"/>
                </a:solidFill>
              </a:rPr>
              <a:t>4. </a:t>
            </a:r>
            <a:r>
              <a:rPr lang="sk-SK" sz="1400" dirty="0">
                <a:solidFill>
                  <a:srgbClr val="FF0000"/>
                </a:solidFill>
              </a:rPr>
              <a:t>štvorca</a:t>
            </a:r>
            <a:r>
              <a:rPr lang="sk-SK" sz="1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sk-SK" sz="1400" dirty="0" smtClean="0">
                <a:solidFill>
                  <a:srgbClr val="FF0000"/>
                </a:solidFill>
              </a:rPr>
              <a:t>Štvorcovú sieť zvoľte: </a:t>
            </a:r>
            <a:r>
              <a:rPr lang="sk-SK" sz="1400" b="1" dirty="0" smtClean="0">
                <a:solidFill>
                  <a:srgbClr val="FF0000"/>
                </a:solidFill>
              </a:rPr>
              <a:t>a)</a:t>
            </a:r>
            <a:r>
              <a:rPr lang="sk-SK" sz="1400" dirty="0" smtClean="0">
                <a:solidFill>
                  <a:srgbClr val="FF0000"/>
                </a:solidFill>
              </a:rPr>
              <a:t> v priečelnej polohe,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sk-SK" sz="1400" b="1" dirty="0" smtClean="0">
                <a:solidFill>
                  <a:srgbClr val="FF0000"/>
                </a:solidFill>
              </a:rPr>
              <a:t>	                 b)</a:t>
            </a:r>
            <a:r>
              <a:rPr lang="sk-SK" sz="1400" dirty="0" smtClean="0">
                <a:solidFill>
                  <a:srgbClr val="FF0000"/>
                </a:solidFill>
              </a:rPr>
              <a:t> v nepriečelnej polohe. </a:t>
            </a:r>
            <a:endParaRPr lang="sk-SK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114"/>
          <p:cNvSpPr>
            <a:spLocks noChangeShapeType="1"/>
          </p:cNvSpPr>
          <p:nvPr/>
        </p:nvSpPr>
        <p:spPr bwMode="auto">
          <a:xfrm flipH="1">
            <a:off x="3201988" y="1557338"/>
            <a:ext cx="0" cy="491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483" name="Line 109"/>
          <p:cNvSpPr>
            <a:spLocks noChangeShapeType="1"/>
          </p:cNvSpPr>
          <p:nvPr/>
        </p:nvSpPr>
        <p:spPr bwMode="auto">
          <a:xfrm flipH="1">
            <a:off x="5367338" y="1700213"/>
            <a:ext cx="0" cy="4714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484" name="Line 131"/>
          <p:cNvSpPr>
            <a:spLocks noChangeShapeType="1"/>
          </p:cNvSpPr>
          <p:nvPr/>
        </p:nvSpPr>
        <p:spPr bwMode="auto">
          <a:xfrm flipH="1" flipV="1">
            <a:off x="5367338" y="4338638"/>
            <a:ext cx="0" cy="176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485" name="Line 134"/>
          <p:cNvSpPr>
            <a:spLocks noChangeShapeType="1"/>
          </p:cNvSpPr>
          <p:nvPr/>
        </p:nvSpPr>
        <p:spPr bwMode="auto">
          <a:xfrm flipH="1" flipV="1">
            <a:off x="3204967" y="4338873"/>
            <a:ext cx="0" cy="176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486" name="Line 108"/>
          <p:cNvSpPr>
            <a:spLocks noChangeShapeType="1"/>
          </p:cNvSpPr>
          <p:nvPr/>
        </p:nvSpPr>
        <p:spPr bwMode="auto">
          <a:xfrm flipH="1">
            <a:off x="5657850" y="1773238"/>
            <a:ext cx="0" cy="456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487" name="Line 110"/>
          <p:cNvSpPr>
            <a:spLocks noChangeShapeType="1"/>
          </p:cNvSpPr>
          <p:nvPr/>
        </p:nvSpPr>
        <p:spPr bwMode="auto">
          <a:xfrm flipH="1">
            <a:off x="3508375" y="1773238"/>
            <a:ext cx="0" cy="4764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488" name="Line 111"/>
          <p:cNvSpPr>
            <a:spLocks noChangeShapeType="1"/>
          </p:cNvSpPr>
          <p:nvPr/>
        </p:nvSpPr>
        <p:spPr bwMode="auto">
          <a:xfrm flipH="1">
            <a:off x="4737100" y="1700213"/>
            <a:ext cx="0" cy="4694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489" name="Line 112"/>
          <p:cNvSpPr>
            <a:spLocks noChangeShapeType="1"/>
          </p:cNvSpPr>
          <p:nvPr/>
        </p:nvSpPr>
        <p:spPr bwMode="auto">
          <a:xfrm flipH="1">
            <a:off x="3816350" y="1700213"/>
            <a:ext cx="0" cy="467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490" name="Line 113"/>
          <p:cNvSpPr>
            <a:spLocks noChangeShapeType="1"/>
          </p:cNvSpPr>
          <p:nvPr/>
        </p:nvSpPr>
        <p:spPr bwMode="auto">
          <a:xfrm flipH="1">
            <a:off x="4122738" y="1700213"/>
            <a:ext cx="0" cy="463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491" name="Line 115"/>
          <p:cNvSpPr>
            <a:spLocks noChangeShapeType="1"/>
          </p:cNvSpPr>
          <p:nvPr/>
        </p:nvSpPr>
        <p:spPr bwMode="auto">
          <a:xfrm flipH="1">
            <a:off x="4430713" y="1628775"/>
            <a:ext cx="0" cy="4689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492" name="Line 116"/>
          <p:cNvSpPr>
            <a:spLocks noChangeShapeType="1"/>
          </p:cNvSpPr>
          <p:nvPr/>
        </p:nvSpPr>
        <p:spPr bwMode="auto">
          <a:xfrm flipH="1">
            <a:off x="5043488" y="1700213"/>
            <a:ext cx="0" cy="459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493" name="Line 117"/>
          <p:cNvSpPr>
            <a:spLocks noChangeShapeType="1"/>
          </p:cNvSpPr>
          <p:nvPr/>
        </p:nvSpPr>
        <p:spPr bwMode="auto">
          <a:xfrm flipH="1" flipV="1">
            <a:off x="2895600" y="5818188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494" name="Line 118"/>
          <p:cNvSpPr>
            <a:spLocks noChangeShapeType="1"/>
          </p:cNvSpPr>
          <p:nvPr/>
        </p:nvSpPr>
        <p:spPr bwMode="auto">
          <a:xfrm flipH="1" flipV="1">
            <a:off x="2895600" y="4618038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495" name="Line 119"/>
          <p:cNvSpPr>
            <a:spLocks noChangeShapeType="1"/>
          </p:cNvSpPr>
          <p:nvPr/>
        </p:nvSpPr>
        <p:spPr bwMode="auto">
          <a:xfrm flipH="1" flipV="1">
            <a:off x="2895600" y="5541962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496" name="Line 120"/>
          <p:cNvSpPr>
            <a:spLocks noChangeShapeType="1"/>
          </p:cNvSpPr>
          <p:nvPr/>
        </p:nvSpPr>
        <p:spPr bwMode="auto">
          <a:xfrm flipH="1" flipV="1">
            <a:off x="2895600" y="4908549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497" name="Line 121"/>
          <p:cNvSpPr>
            <a:spLocks noChangeShapeType="1"/>
          </p:cNvSpPr>
          <p:nvPr/>
        </p:nvSpPr>
        <p:spPr bwMode="auto">
          <a:xfrm flipH="1" flipV="1">
            <a:off x="2895600" y="5232400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499" name="Line 123"/>
          <p:cNvSpPr>
            <a:spLocks noChangeShapeType="1"/>
          </p:cNvSpPr>
          <p:nvPr/>
        </p:nvSpPr>
        <p:spPr bwMode="auto">
          <a:xfrm flipH="1" flipV="1">
            <a:off x="2339975" y="4013200"/>
            <a:ext cx="36242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500" name="Line 124"/>
          <p:cNvSpPr>
            <a:spLocks noChangeShapeType="1"/>
          </p:cNvSpPr>
          <p:nvPr/>
        </p:nvSpPr>
        <p:spPr bwMode="auto">
          <a:xfrm flipH="1" flipV="1">
            <a:off x="2895600" y="3697288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501" name="Line 125"/>
          <p:cNvSpPr>
            <a:spLocks noChangeShapeType="1"/>
          </p:cNvSpPr>
          <p:nvPr/>
        </p:nvSpPr>
        <p:spPr bwMode="auto">
          <a:xfrm flipH="1" flipV="1">
            <a:off x="2895600" y="3390899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502" name="Line 126"/>
          <p:cNvSpPr>
            <a:spLocks noChangeShapeType="1"/>
          </p:cNvSpPr>
          <p:nvPr/>
        </p:nvSpPr>
        <p:spPr bwMode="auto">
          <a:xfrm flipH="1" flipV="1">
            <a:off x="2895600" y="3082925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503" name="Line 127"/>
          <p:cNvSpPr>
            <a:spLocks noChangeShapeType="1"/>
          </p:cNvSpPr>
          <p:nvPr/>
        </p:nvSpPr>
        <p:spPr bwMode="auto">
          <a:xfrm flipH="1" flipV="1">
            <a:off x="2895600" y="2776538"/>
            <a:ext cx="30686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504" name="Line 128"/>
          <p:cNvSpPr>
            <a:spLocks noChangeShapeType="1"/>
          </p:cNvSpPr>
          <p:nvPr/>
        </p:nvSpPr>
        <p:spPr bwMode="auto">
          <a:xfrm flipH="1" flipV="1">
            <a:off x="2895600" y="2471737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505" name="Line 129"/>
          <p:cNvSpPr>
            <a:spLocks noChangeShapeType="1"/>
          </p:cNvSpPr>
          <p:nvPr/>
        </p:nvSpPr>
        <p:spPr bwMode="auto">
          <a:xfrm flipH="1" flipV="1">
            <a:off x="2895600" y="2162175"/>
            <a:ext cx="306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506" name="Line 130"/>
          <p:cNvSpPr>
            <a:spLocks noChangeShapeType="1"/>
          </p:cNvSpPr>
          <p:nvPr/>
        </p:nvSpPr>
        <p:spPr bwMode="auto">
          <a:xfrm flipH="1">
            <a:off x="6272213" y="431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 sz="1400"/>
          </a:p>
        </p:txBody>
      </p:sp>
      <p:sp>
        <p:nvSpPr>
          <p:cNvPr id="20509" name="Rectangle 136"/>
          <p:cNvSpPr>
            <a:spLocks noChangeArrowheads="1"/>
          </p:cNvSpPr>
          <p:nvPr/>
        </p:nvSpPr>
        <p:spPr bwMode="auto">
          <a:xfrm rot="16200000" flipH="1">
            <a:off x="3971131" y="2631282"/>
            <a:ext cx="617537" cy="2159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0511" name="Line 138"/>
          <p:cNvSpPr>
            <a:spLocks noChangeShapeType="1"/>
          </p:cNvSpPr>
          <p:nvPr/>
        </p:nvSpPr>
        <p:spPr bwMode="auto">
          <a:xfrm flipH="1">
            <a:off x="4434476" y="3089813"/>
            <a:ext cx="0" cy="306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512" name="Rectangle 140"/>
          <p:cNvSpPr>
            <a:spLocks noChangeArrowheads="1"/>
          </p:cNvSpPr>
          <p:nvPr/>
        </p:nvSpPr>
        <p:spPr bwMode="auto">
          <a:xfrm flipH="1">
            <a:off x="3511550" y="2170113"/>
            <a:ext cx="612775" cy="1235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cxnSp>
        <p:nvCxnSpPr>
          <p:cNvPr id="20514" name="Rovná spojnica 40"/>
          <p:cNvCxnSpPr>
            <a:cxnSpLocks noChangeShapeType="1"/>
          </p:cNvCxnSpPr>
          <p:nvPr/>
        </p:nvCxnSpPr>
        <p:spPr bwMode="auto">
          <a:xfrm flipV="1">
            <a:off x="4427731" y="3090692"/>
            <a:ext cx="612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</p:cxnSp>
      <p:sp>
        <p:nvSpPr>
          <p:cNvPr id="20515" name="Line 117"/>
          <p:cNvSpPr>
            <a:spLocks noChangeShapeType="1"/>
          </p:cNvSpPr>
          <p:nvPr/>
        </p:nvSpPr>
        <p:spPr bwMode="auto">
          <a:xfrm flipH="1" flipV="1">
            <a:off x="2916238" y="6092825"/>
            <a:ext cx="3068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516" name="Line 132"/>
          <p:cNvSpPr>
            <a:spLocks noChangeShapeType="1"/>
          </p:cNvSpPr>
          <p:nvPr/>
        </p:nvSpPr>
        <p:spPr bwMode="auto">
          <a:xfrm flipH="1" flipV="1">
            <a:off x="3203575" y="6103938"/>
            <a:ext cx="2151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517" name="BlokTextu 43"/>
          <p:cNvSpPr txBox="1">
            <a:spLocks noChangeArrowheads="1"/>
          </p:cNvSpPr>
          <p:nvPr/>
        </p:nvSpPr>
        <p:spPr bwMode="auto">
          <a:xfrm>
            <a:off x="5746750" y="2746375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/>
              <a:t>h</a:t>
            </a:r>
            <a:r>
              <a:rPr lang="sk-SK" sz="1400" b="1" baseline="-25000"/>
              <a:t>2</a:t>
            </a:r>
            <a:endParaRPr lang="sk-SK" sz="1400" b="1"/>
          </a:p>
        </p:txBody>
      </p:sp>
      <p:sp>
        <p:nvSpPr>
          <p:cNvPr id="20518" name="Voľná forma 44"/>
          <p:cNvSpPr>
            <a:spLocks/>
          </p:cNvSpPr>
          <p:nvPr/>
        </p:nvSpPr>
        <p:spPr bwMode="auto">
          <a:xfrm>
            <a:off x="3506788" y="4619625"/>
            <a:ext cx="601180" cy="1201738"/>
          </a:xfrm>
          <a:custGeom>
            <a:avLst/>
            <a:gdLst>
              <a:gd name="T0" fmla="*/ 0 w 607325"/>
              <a:gd name="T1" fmla="*/ 6828 h 1201003"/>
              <a:gd name="T2" fmla="*/ 0 w 607325"/>
              <a:gd name="T3" fmla="*/ 1201738 h 1201003"/>
              <a:gd name="T4" fmla="*/ 608012 w 607325"/>
              <a:gd name="T5" fmla="*/ 279950 h 1201003"/>
              <a:gd name="T6" fmla="*/ 601180 w 607325"/>
              <a:gd name="T7" fmla="*/ 0 h 1201003"/>
              <a:gd name="T8" fmla="*/ 0 w 607325"/>
              <a:gd name="T9" fmla="*/ 6828 h 12010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7325"/>
              <a:gd name="T16" fmla="*/ 0 h 1201003"/>
              <a:gd name="T17" fmla="*/ 607325 w 607325"/>
              <a:gd name="T18" fmla="*/ 1201003 h 1201003"/>
              <a:gd name="connsiteX0" fmla="*/ 0 w 600501"/>
              <a:gd name="connsiteY0" fmla="*/ 6824 h 1201003"/>
              <a:gd name="connsiteX1" fmla="*/ 0 w 600501"/>
              <a:gd name="connsiteY1" fmla="*/ 1201003 h 1201003"/>
              <a:gd name="connsiteX2" fmla="*/ 593619 w 600501"/>
              <a:gd name="connsiteY2" fmla="*/ 645335 h 1201003"/>
              <a:gd name="connsiteX3" fmla="*/ 600501 w 600501"/>
              <a:gd name="connsiteY3" fmla="*/ 0 h 1201003"/>
              <a:gd name="connsiteX4" fmla="*/ 0 w 600501"/>
              <a:gd name="connsiteY4" fmla="*/ 6824 h 1201003"/>
              <a:gd name="connsiteX0" fmla="*/ 0 w 600501"/>
              <a:gd name="connsiteY0" fmla="*/ 6824 h 1201003"/>
              <a:gd name="connsiteX1" fmla="*/ 0 w 600501"/>
              <a:gd name="connsiteY1" fmla="*/ 1201003 h 1201003"/>
              <a:gd name="connsiteX2" fmla="*/ 598395 w 600501"/>
              <a:gd name="connsiteY2" fmla="*/ 622058 h 1201003"/>
              <a:gd name="connsiteX3" fmla="*/ 600501 w 600501"/>
              <a:gd name="connsiteY3" fmla="*/ 0 h 1201003"/>
              <a:gd name="connsiteX4" fmla="*/ 0 w 600501"/>
              <a:gd name="connsiteY4" fmla="*/ 6824 h 120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01" h="1201003">
                <a:moveTo>
                  <a:pt x="0" y="6824"/>
                </a:moveTo>
                <a:lnTo>
                  <a:pt x="0" y="1201003"/>
                </a:lnTo>
                <a:lnTo>
                  <a:pt x="598395" y="622058"/>
                </a:lnTo>
                <a:lnTo>
                  <a:pt x="600501" y="0"/>
                </a:lnTo>
                <a:lnTo>
                  <a:pt x="0" y="6824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9" name="Ovál 38"/>
          <p:cNvSpPr>
            <a:spLocks/>
          </p:cNvSpPr>
          <p:nvPr/>
        </p:nvSpPr>
        <p:spPr>
          <a:xfrm>
            <a:off x="4440809" y="5232637"/>
            <a:ext cx="594000" cy="594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" name="BlokTextu 39"/>
          <p:cNvSpPr txBox="1">
            <a:spLocks noChangeArrowheads="1"/>
          </p:cNvSpPr>
          <p:nvPr/>
        </p:nvSpPr>
        <p:spPr bwMode="auto">
          <a:xfrm>
            <a:off x="5795963" y="3954463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x</a:t>
            </a:r>
            <a:r>
              <a:rPr lang="sk-SK" sz="1400" b="1" baseline="-25000" dirty="0"/>
              <a:t>2</a:t>
            </a:r>
            <a:endParaRPr lang="sk-SK" sz="1400" b="1" dirty="0"/>
          </a:p>
        </p:txBody>
      </p:sp>
      <p:sp>
        <p:nvSpPr>
          <p:cNvPr id="42" name="BlokTextu 44"/>
          <p:cNvSpPr txBox="1">
            <a:spLocks noChangeArrowheads="1"/>
          </p:cNvSpPr>
          <p:nvPr/>
        </p:nvSpPr>
        <p:spPr bwMode="auto">
          <a:xfrm>
            <a:off x="5795963" y="4314825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/>
              <a:t>x</a:t>
            </a:r>
            <a:r>
              <a:rPr lang="sk-SK" sz="1400" b="1" baseline="-25000"/>
              <a:t>1</a:t>
            </a:r>
            <a:endParaRPr lang="sk-SK" sz="1400" b="1"/>
          </a:p>
        </p:txBody>
      </p:sp>
      <p:pic>
        <p:nvPicPr>
          <p:cNvPr id="44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BlokTextu 53"/>
          <p:cNvSpPr txBox="1">
            <a:spLocks noChangeArrowheads="1"/>
          </p:cNvSpPr>
          <p:nvPr/>
        </p:nvSpPr>
        <p:spPr bwMode="auto">
          <a:xfrm>
            <a:off x="0" y="764704"/>
            <a:ext cx="383438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28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46" name="Line 138"/>
          <p:cNvSpPr>
            <a:spLocks noChangeShapeType="1"/>
          </p:cNvSpPr>
          <p:nvPr/>
        </p:nvSpPr>
        <p:spPr bwMode="auto">
          <a:xfrm flipH="1">
            <a:off x="5042276" y="3086705"/>
            <a:ext cx="0" cy="306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47" name="Zástupný symbol čísla snímky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33</a:t>
            </a:fld>
            <a:endParaRPr lang="sk-SK" dirty="0"/>
          </a:p>
        </p:txBody>
      </p:sp>
      <p:sp>
        <p:nvSpPr>
          <p:cNvPr id="48" name="Line 122"/>
          <p:cNvSpPr>
            <a:spLocks noChangeShapeType="1"/>
          </p:cNvSpPr>
          <p:nvPr/>
        </p:nvSpPr>
        <p:spPr bwMode="auto">
          <a:xfrm flipH="1" flipV="1">
            <a:off x="2339975" y="4316413"/>
            <a:ext cx="36242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49" name="Line 132"/>
          <p:cNvSpPr>
            <a:spLocks noChangeShapeType="1"/>
          </p:cNvSpPr>
          <p:nvPr/>
        </p:nvSpPr>
        <p:spPr bwMode="auto">
          <a:xfrm flipH="1" flipV="1">
            <a:off x="3201988" y="4316413"/>
            <a:ext cx="2151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50" name="BlokTextu 38"/>
          <p:cNvSpPr txBox="1">
            <a:spLocks noChangeArrowheads="1"/>
          </p:cNvSpPr>
          <p:nvPr/>
        </p:nvSpPr>
        <p:spPr bwMode="auto">
          <a:xfrm>
            <a:off x="540000" y="36000"/>
            <a:ext cx="8460000" cy="738664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V lineárnej zvislej perspektíve zostrojte pomocou štvorcovej siete obraz objektu, ktorého podstava leží v základnej rovine. Objekt je daný pôdorysom a nárysom v sieti. Horizont </a:t>
            </a:r>
            <a:r>
              <a:rPr lang="sk-SK" sz="1400" dirty="0">
                <a:solidFill>
                  <a:srgbClr val="FF0000"/>
                </a:solidFill>
              </a:rPr>
              <a:t>je vo výške </a:t>
            </a:r>
            <a:r>
              <a:rPr lang="sk-SK" sz="1400" dirty="0" smtClean="0">
                <a:solidFill>
                  <a:srgbClr val="FF0000"/>
                </a:solidFill>
              </a:rPr>
              <a:t>4. </a:t>
            </a:r>
            <a:r>
              <a:rPr lang="sk-SK" sz="1400" dirty="0">
                <a:solidFill>
                  <a:srgbClr val="FF0000"/>
                </a:solidFill>
              </a:rPr>
              <a:t>štvorca</a:t>
            </a:r>
            <a:r>
              <a:rPr lang="sk-SK" sz="1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sk-SK" sz="1400" dirty="0" smtClean="0">
                <a:solidFill>
                  <a:srgbClr val="FF0000"/>
                </a:solidFill>
              </a:rPr>
              <a:t>Štvorcovú sieť zvoľte v priečelnej polohe.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18303" y="5665013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4"/>
          <p:cNvSpPr txBox="1">
            <a:spLocks noChangeArrowheads="1"/>
          </p:cNvSpPr>
          <p:nvPr/>
        </p:nvSpPr>
        <p:spPr bwMode="auto">
          <a:xfrm rot="16200000">
            <a:off x="-2988000" y="3239393"/>
            <a:ext cx="6500861" cy="307777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Zobrazte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stredov</a:t>
            </a:r>
            <a:r>
              <a:rPr lang="sk-SK" sz="1400" dirty="0" smtClean="0">
                <a:solidFill>
                  <a:srgbClr val="FF0000"/>
                </a:solidFill>
              </a:rPr>
              <a:t>ý priemet štvorca </a:t>
            </a:r>
            <a:r>
              <a:rPr lang="sk-SK" sz="1400" b="1" dirty="0" smtClean="0">
                <a:solidFill>
                  <a:srgbClr val="FF0000"/>
                </a:solidFill>
              </a:rPr>
              <a:t>ABCD</a:t>
            </a:r>
            <a:r>
              <a:rPr lang="sk-SK" sz="1400" dirty="0" smtClean="0">
                <a:solidFill>
                  <a:srgbClr val="FF0000"/>
                </a:solidFill>
              </a:rPr>
              <a:t>, ktorý leží v rovine kolmej na rovinu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</a:rPr>
              <a:t>. </a:t>
            </a:r>
            <a:endParaRPr lang="sk-SK" sz="1400" dirty="0">
              <a:solidFill>
                <a:srgbClr val="FF0000"/>
              </a:solidFill>
            </a:endParaRPr>
          </a:p>
        </p:txBody>
      </p:sp>
      <p:sp>
        <p:nvSpPr>
          <p:cNvPr id="5" name="BlokTextu 53"/>
          <p:cNvSpPr txBox="1">
            <a:spLocks noChangeArrowheads="1"/>
          </p:cNvSpPr>
          <p:nvPr/>
        </p:nvSpPr>
        <p:spPr bwMode="auto">
          <a:xfrm rot="16200000">
            <a:off x="511897" y="6347797"/>
            <a:ext cx="284052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rot="16069095">
            <a:off x="-734445" y="3292367"/>
            <a:ext cx="6408000" cy="26626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 rot="16200000">
            <a:off x="4401923" y="180739"/>
            <a:ext cx="3690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p</a:t>
            </a:r>
            <a:r>
              <a:rPr lang="sk-SK" sz="1400" b="1" baseline="30000" dirty="0">
                <a:sym typeface="Symbol" pitchFamily="18" charset="2"/>
              </a:rPr>
              <a:t>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 rot="16200000">
            <a:off x="2362608" y="127984"/>
            <a:ext cx="436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u</a:t>
            </a:r>
            <a:r>
              <a:rPr lang="sk-SK" sz="1400" b="1" baseline="30000" dirty="0" err="1">
                <a:sym typeface="Symbol" pitchFamily="18" charset="2"/>
              </a:rPr>
              <a:t></a:t>
            </a:r>
            <a:r>
              <a:rPr lang="sk-SK" sz="1400" b="1" baseline="-25000" dirty="0" err="1">
                <a:sym typeface="Symbol" pitchFamily="18" charset="2"/>
              </a:rPr>
              <a:t>s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 rot="16200000">
            <a:off x="3821363" y="3475190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A</a:t>
            </a:r>
            <a:r>
              <a:rPr lang="sk-SK" sz="1400" b="1" baseline="-25000" dirty="0" err="1"/>
              <a:t>s</a:t>
            </a:r>
            <a:endParaRPr lang="sk-SK" sz="1400" b="1" dirty="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 rot="16200000">
            <a:off x="1972868" y="5796301"/>
            <a:ext cx="554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U</a:t>
            </a:r>
            <a:r>
              <a:rPr lang="sk-SK" sz="1400" b="1" baseline="30000" dirty="0" err="1" smtClean="0"/>
              <a:t>AB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 rot="16200000">
            <a:off x="4097630" y="3139840"/>
            <a:ext cx="4983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P</a:t>
            </a:r>
            <a:r>
              <a:rPr lang="sk-SK" sz="1400" b="1" baseline="30000" dirty="0" smtClean="0"/>
              <a:t>AB </a:t>
            </a:r>
            <a:endParaRPr lang="sk-SK" sz="1400" b="1" dirty="0"/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 rot="16200000" flipV="1">
            <a:off x="3030316" y="2896220"/>
            <a:ext cx="73025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0" name="Oval 23"/>
          <p:cNvSpPr>
            <a:spLocks noChangeAspect="1" noChangeArrowheads="1"/>
          </p:cNvSpPr>
          <p:nvPr/>
        </p:nvSpPr>
        <p:spPr bwMode="auto">
          <a:xfrm rot="16200000">
            <a:off x="1407558" y="1270492"/>
            <a:ext cx="3328668" cy="332866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 rot="16200000">
            <a:off x="1417990" y="1666358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/>
              <a:t>k</a:t>
            </a:r>
            <a:r>
              <a:rPr lang="sk-SK" sz="1400" b="1" baseline="30000"/>
              <a:t>d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 rot="16200000">
            <a:off x="3154142" y="2688129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H</a:t>
            </a:r>
          </a:p>
        </p:txBody>
      </p:sp>
      <p:sp>
        <p:nvSpPr>
          <p:cNvPr id="68" name="Line 6"/>
          <p:cNvSpPr>
            <a:spLocks noChangeShapeType="1"/>
          </p:cNvSpPr>
          <p:nvPr/>
        </p:nvSpPr>
        <p:spPr bwMode="auto">
          <a:xfrm rot="16069095">
            <a:off x="1654701" y="2843415"/>
            <a:ext cx="5652000" cy="227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 rot="16200000">
            <a:off x="3614581" y="4326704"/>
            <a:ext cx="3337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B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cxnSp>
        <p:nvCxnSpPr>
          <p:cNvPr id="34" name="Rovná spojnica 33"/>
          <p:cNvCxnSpPr/>
          <p:nvPr/>
        </p:nvCxnSpPr>
        <p:spPr>
          <a:xfrm rot="5400000">
            <a:off x="2237559" y="3655011"/>
            <a:ext cx="2455787" cy="202639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sp>
        <p:nvSpPr>
          <p:cNvPr id="19" name="Oval 19"/>
          <p:cNvSpPr>
            <a:spLocks noChangeArrowheads="1"/>
          </p:cNvSpPr>
          <p:nvPr/>
        </p:nvSpPr>
        <p:spPr bwMode="auto">
          <a:xfrm rot="16200000" flipV="1">
            <a:off x="3675975" y="4367804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 rot="16200000" flipV="1">
            <a:off x="4104371" y="3841002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4" name="Zástupný symbol čísla snímky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4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34527" y="5671922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4"/>
          <p:cNvSpPr txBox="1">
            <a:spLocks noChangeArrowheads="1"/>
          </p:cNvSpPr>
          <p:nvPr/>
        </p:nvSpPr>
        <p:spPr bwMode="auto">
          <a:xfrm rot="16200000">
            <a:off x="-2962520" y="3135641"/>
            <a:ext cx="6696000" cy="523220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Zobrazte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stredov</a:t>
            </a:r>
            <a:r>
              <a:rPr lang="sk-SK" sz="1400" dirty="0" smtClean="0">
                <a:solidFill>
                  <a:srgbClr val="FF0000"/>
                </a:solidFill>
              </a:rPr>
              <a:t>ý priemet kocky </a:t>
            </a:r>
            <a:r>
              <a:rPr lang="sk-SK" sz="1400" b="1" dirty="0" smtClean="0">
                <a:solidFill>
                  <a:srgbClr val="FF0000"/>
                </a:solidFill>
              </a:rPr>
              <a:t>ABCDA´B´C´D´</a:t>
            </a:r>
            <a:r>
              <a:rPr lang="sk-SK" sz="1400" dirty="0" smtClean="0">
                <a:solidFill>
                  <a:srgbClr val="FF0000"/>
                </a:solidFill>
              </a:rPr>
              <a:t>. Podstava </a:t>
            </a:r>
            <a:r>
              <a:rPr lang="sk-SK" sz="1400" b="1" dirty="0" smtClean="0">
                <a:solidFill>
                  <a:srgbClr val="FF0000"/>
                </a:solidFill>
              </a:rPr>
              <a:t>ABCD</a:t>
            </a:r>
            <a:r>
              <a:rPr lang="sk-SK" sz="1400" dirty="0" smtClean="0">
                <a:solidFill>
                  <a:srgbClr val="FF0000"/>
                </a:solidFill>
              </a:rPr>
              <a:t> leží v rovine 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Strana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leží na priamke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dirty="0" err="1" smtClean="0">
                <a:solidFill>
                  <a:srgbClr val="FF0000"/>
                </a:solidFill>
                <a:sym typeface="Symbol"/>
              </a:rPr>
              <a:t>a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jej dĺžka sa rovná 6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cm.</a:t>
            </a:r>
            <a:endParaRPr lang="sk-SK" sz="1400" dirty="0">
              <a:solidFill>
                <a:srgbClr val="FF0000"/>
              </a:solidFill>
            </a:endParaRPr>
          </a:p>
        </p:txBody>
      </p:sp>
      <p:sp>
        <p:nvSpPr>
          <p:cNvPr id="5" name="BlokTextu 53"/>
          <p:cNvSpPr txBox="1">
            <a:spLocks noChangeArrowheads="1"/>
          </p:cNvSpPr>
          <p:nvPr/>
        </p:nvSpPr>
        <p:spPr bwMode="auto">
          <a:xfrm rot="16200000">
            <a:off x="732305" y="6436626"/>
            <a:ext cx="284052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rot="16069095">
            <a:off x="1080897" y="3330724"/>
            <a:ext cx="6452241" cy="227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 rot="16200000">
            <a:off x="5655805" y="592263"/>
            <a:ext cx="3690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p</a:t>
            </a:r>
            <a:r>
              <a:rPr lang="sk-SK" sz="1400" b="1" baseline="30000" dirty="0">
                <a:sym typeface="Symbol" pitchFamily="18" charset="2"/>
              </a:rPr>
              <a:t>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 rot="16200000">
            <a:off x="4212474" y="630038"/>
            <a:ext cx="436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u</a:t>
            </a:r>
            <a:r>
              <a:rPr lang="sk-SK" sz="1400" b="1" baseline="30000" dirty="0" err="1">
                <a:sym typeface="Symbol" pitchFamily="18" charset="2"/>
              </a:rPr>
              <a:t></a:t>
            </a:r>
            <a:r>
              <a:rPr lang="sk-SK" sz="1400" b="1" baseline="-25000" dirty="0" err="1">
                <a:sym typeface="Symbol" pitchFamily="18" charset="2"/>
              </a:rPr>
              <a:t>s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 rot="16200000">
            <a:off x="5594595" y="4025523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A</a:t>
            </a:r>
            <a:r>
              <a:rPr lang="sk-SK" sz="1400" b="1" baseline="-25000" dirty="0" err="1"/>
              <a:t>s</a:t>
            </a:r>
            <a:endParaRPr lang="sk-SK" sz="1400" b="1" dirty="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 rot="16200000">
            <a:off x="3849305" y="1368735"/>
            <a:ext cx="554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U</a:t>
            </a:r>
            <a:r>
              <a:rPr lang="sk-SK" sz="1400" b="1" baseline="30000" dirty="0" err="1" smtClean="0"/>
              <a:t>AB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 rot="16200000">
            <a:off x="5498708" y="4399312"/>
            <a:ext cx="6025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P</a:t>
            </a:r>
            <a:r>
              <a:rPr lang="sk-SK" sz="1400" b="1" baseline="30000" dirty="0" smtClean="0"/>
              <a:t>AB </a:t>
            </a:r>
            <a:r>
              <a:rPr lang="sk-SK" sz="1400" dirty="0" smtClean="0"/>
              <a:t>=</a:t>
            </a:r>
            <a:endParaRPr lang="sk-SK" sz="1400" b="1" dirty="0"/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 rot="16200000" flipV="1">
            <a:off x="4273132" y="4139638"/>
            <a:ext cx="73025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0" name="Oval 23"/>
          <p:cNvSpPr>
            <a:spLocks noChangeAspect="1" noChangeArrowheads="1"/>
          </p:cNvSpPr>
          <p:nvPr/>
        </p:nvSpPr>
        <p:spPr bwMode="auto">
          <a:xfrm rot="16200000">
            <a:off x="2528882" y="2416587"/>
            <a:ext cx="3514731" cy="351473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 rot="16200000">
            <a:off x="2589582" y="2812452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k</a:t>
            </a:r>
            <a:r>
              <a:rPr lang="sk-SK" sz="1400" b="1" baseline="30000" dirty="0" err="1"/>
              <a:t>d</a:t>
            </a:r>
            <a:endParaRPr lang="sk-SK" sz="1400" b="1" baseline="30000" dirty="0"/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 rot="16200000">
            <a:off x="4325734" y="3834224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H</a:t>
            </a:r>
          </a:p>
        </p:txBody>
      </p:sp>
      <p:sp>
        <p:nvSpPr>
          <p:cNvPr id="33" name="Line 39"/>
          <p:cNvSpPr>
            <a:spLocks noChangeShapeType="1"/>
          </p:cNvSpPr>
          <p:nvPr/>
        </p:nvSpPr>
        <p:spPr bwMode="auto">
          <a:xfrm rot="16200000" flipH="1">
            <a:off x="3367892" y="2362958"/>
            <a:ext cx="3213977" cy="13489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68" name="Line 6"/>
          <p:cNvSpPr>
            <a:spLocks noChangeShapeType="1"/>
          </p:cNvSpPr>
          <p:nvPr/>
        </p:nvSpPr>
        <p:spPr bwMode="auto">
          <a:xfrm rot="16069095">
            <a:off x="2410947" y="3462936"/>
            <a:ext cx="6452241" cy="227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8" name="BlokTextu 17"/>
          <p:cNvSpPr txBox="1"/>
          <p:nvPr/>
        </p:nvSpPr>
        <p:spPr>
          <a:xfrm rot="16200000">
            <a:off x="6665919" y="3219580"/>
            <a:ext cx="4182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FF"/>
                </a:solidFill>
              </a:rPr>
              <a:t>Pozn</a:t>
            </a:r>
            <a:r>
              <a:rPr lang="sk-SK" sz="1200" dirty="0" err="1" smtClean="0">
                <a:solidFill>
                  <a:srgbClr val="0000FF"/>
                </a:solidFill>
              </a:rPr>
              <a:t>ámka</a:t>
            </a:r>
            <a:r>
              <a:rPr lang="sk-SK" sz="1200" dirty="0" smtClean="0">
                <a:solidFill>
                  <a:srgbClr val="0000FF"/>
                </a:solidFill>
              </a:rPr>
              <a:t>:</a:t>
            </a:r>
            <a:r>
              <a:rPr lang="sk-SK" sz="1200" dirty="0" smtClean="0"/>
              <a:t> Všimnite si, že rovina </a:t>
            </a:r>
            <a:r>
              <a:rPr lang="sk-SK" sz="1200" b="1" dirty="0" smtClean="0">
                <a:sym typeface="Symbol"/>
              </a:rPr>
              <a:t></a:t>
            </a:r>
            <a:r>
              <a:rPr lang="sk-SK" sz="1200" dirty="0" smtClean="0">
                <a:sym typeface="Symbol"/>
              </a:rPr>
              <a:t> je kolmá na priemetňu.</a:t>
            </a:r>
            <a:endParaRPr lang="sk-SK" sz="1200" dirty="0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 rot="16200000">
            <a:off x="4418528" y="1736289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24" name="Zástupný symbol čísla snímky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5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3"/>
          <p:cNvSpPr>
            <a:spLocks noChangeAspect="1" noChangeArrowheads="1"/>
          </p:cNvSpPr>
          <p:nvPr/>
        </p:nvSpPr>
        <p:spPr bwMode="auto">
          <a:xfrm>
            <a:off x="2004069" y="1305553"/>
            <a:ext cx="2830481" cy="283048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pic>
        <p:nvPicPr>
          <p:cNvPr id="3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4"/>
          <p:cNvSpPr txBox="1">
            <a:spLocks noChangeArrowheads="1"/>
          </p:cNvSpPr>
          <p:nvPr/>
        </p:nvSpPr>
        <p:spPr bwMode="auto">
          <a:xfrm>
            <a:off x="540000" y="36000"/>
            <a:ext cx="8459787" cy="523220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Zobrazte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stredov</a:t>
            </a:r>
            <a:r>
              <a:rPr lang="sk-SK" sz="1400" dirty="0" smtClean="0">
                <a:solidFill>
                  <a:srgbClr val="FF0000"/>
                </a:solidFill>
              </a:rPr>
              <a:t>ý priemet pravidelného trojbokého hranola. Podstava </a:t>
            </a:r>
            <a:r>
              <a:rPr lang="sk-SK" sz="1400" b="1" dirty="0" smtClean="0">
                <a:solidFill>
                  <a:srgbClr val="FF0000"/>
                </a:solidFill>
              </a:rPr>
              <a:t>ABC</a:t>
            </a:r>
            <a:r>
              <a:rPr lang="sk-SK" sz="1400" dirty="0" smtClean="0">
                <a:solidFill>
                  <a:srgbClr val="FF0000"/>
                </a:solidFill>
              </a:rPr>
              <a:t> leží v rovine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Strana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leží na priamke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dirty="0" err="1" smtClean="0">
                <a:solidFill>
                  <a:srgbClr val="FF0000"/>
                </a:solidFill>
                <a:sym typeface="Symbol"/>
              </a:rPr>
              <a:t>a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jej dĺžka sa rovná 6 cm.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V</a:t>
            </a:r>
            <a:r>
              <a:rPr lang="sk-SK" sz="1400" dirty="0" err="1" smtClean="0">
                <a:solidFill>
                  <a:srgbClr val="FF0000"/>
                </a:solidFill>
                <a:sym typeface="Symbol"/>
              </a:rPr>
              <a:t>ýš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ka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hranola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sa rovná 5 cm.</a:t>
            </a:r>
            <a:endParaRPr lang="sk-SK" sz="1400" dirty="0">
              <a:solidFill>
                <a:srgbClr val="FF0000"/>
              </a:solidFill>
            </a:endParaRPr>
          </a:p>
        </p:txBody>
      </p:sp>
      <p:sp>
        <p:nvSpPr>
          <p:cNvPr id="5" name="BlokTextu 53"/>
          <p:cNvSpPr txBox="1">
            <a:spLocks noChangeArrowheads="1"/>
          </p:cNvSpPr>
          <p:nvPr/>
        </p:nvSpPr>
        <p:spPr bwMode="auto">
          <a:xfrm>
            <a:off x="0" y="764704"/>
            <a:ext cx="276038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4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929454" y="3745754"/>
            <a:ext cx="3690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p</a:t>
            </a:r>
            <a:r>
              <a:rPr lang="sk-SK" sz="1400" b="1" baseline="30000" dirty="0">
                <a:sym typeface="Symbol" pitchFamily="18" charset="2"/>
              </a:rPr>
              <a:t>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244408" y="2237576"/>
            <a:ext cx="436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u</a:t>
            </a:r>
            <a:r>
              <a:rPr lang="sk-SK" sz="1400" b="1" baseline="30000" dirty="0" err="1">
                <a:sym typeface="Symbol" pitchFamily="18" charset="2"/>
              </a:rPr>
              <a:t></a:t>
            </a:r>
            <a:r>
              <a:rPr lang="sk-SK" sz="1400" b="1" baseline="-25000" dirty="0" err="1">
                <a:sym typeface="Symbol" pitchFamily="18" charset="2"/>
              </a:rPr>
              <a:t>s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286512" y="1857364"/>
            <a:ext cx="554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U</a:t>
            </a:r>
            <a:r>
              <a:rPr lang="sk-SK" sz="1400" b="1" baseline="30000" dirty="0" err="1" smtClean="0"/>
              <a:t>AB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 flipV="1">
            <a:off x="3368676" y="2690797"/>
            <a:ext cx="73025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4075113" y="1142984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/>
              <a:t>k</a:t>
            </a:r>
            <a:r>
              <a:rPr lang="sk-SK" sz="1400" b="1" baseline="30000"/>
              <a:t>d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3365501" y="2762234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/>
              <a:t>H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275658" y="3743225"/>
            <a:ext cx="60253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P</a:t>
            </a:r>
            <a:r>
              <a:rPr lang="sk-SK" sz="1400" b="1" baseline="30000" dirty="0" smtClean="0"/>
              <a:t>AB </a:t>
            </a:r>
            <a:r>
              <a:rPr lang="sk-SK" sz="1400" dirty="0" smtClean="0"/>
              <a:t>=</a:t>
            </a:r>
            <a:endParaRPr lang="sk-SK" sz="1400" b="1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722880" y="3743225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A</a:t>
            </a:r>
            <a:r>
              <a:rPr lang="sk-SK" sz="1400" b="1" baseline="-25000" dirty="0" err="1"/>
              <a:t>s</a:t>
            </a:r>
            <a:endParaRPr lang="sk-SK" sz="1400" b="1" dirty="0"/>
          </a:p>
        </p:txBody>
      </p:sp>
      <p:sp>
        <p:nvSpPr>
          <p:cNvPr id="33" name="Line 39"/>
          <p:cNvSpPr>
            <a:spLocks noChangeShapeType="1"/>
          </p:cNvSpPr>
          <p:nvPr/>
        </p:nvSpPr>
        <p:spPr bwMode="auto">
          <a:xfrm flipH="1">
            <a:off x="2617469" y="2227151"/>
            <a:ext cx="3729009" cy="149696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6</a:t>
            </a:fld>
            <a:endParaRPr lang="sk-SK" dirty="0"/>
          </a:p>
        </p:txBody>
      </p:sp>
      <p:cxnSp>
        <p:nvCxnSpPr>
          <p:cNvPr id="23" name="Rovná spojnica 22"/>
          <p:cNvCxnSpPr/>
          <p:nvPr/>
        </p:nvCxnSpPr>
        <p:spPr>
          <a:xfrm>
            <a:off x="729343" y="2227151"/>
            <a:ext cx="8011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nica 23"/>
          <p:cNvCxnSpPr/>
          <p:nvPr/>
        </p:nvCxnSpPr>
        <p:spPr>
          <a:xfrm>
            <a:off x="326557" y="3724116"/>
            <a:ext cx="8011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328650" y="2552884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3"/>
          <p:cNvSpPr>
            <a:spLocks noChangeAspect="1" noChangeArrowheads="1"/>
          </p:cNvSpPr>
          <p:nvPr/>
        </p:nvSpPr>
        <p:spPr bwMode="auto">
          <a:xfrm>
            <a:off x="1985963" y="957868"/>
            <a:ext cx="2900363" cy="29003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086193" y="2988315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B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605607" y="3887791"/>
            <a:ext cx="49834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P</a:t>
            </a:r>
            <a:r>
              <a:rPr lang="sk-SK" sz="1400" b="1" baseline="30000" dirty="0" smtClean="0"/>
              <a:t>AB </a:t>
            </a:r>
            <a:endParaRPr lang="sk-SK" sz="1400" b="1" dirty="0"/>
          </a:p>
        </p:txBody>
      </p:sp>
      <p:pic>
        <p:nvPicPr>
          <p:cNvPr id="3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4"/>
          <p:cNvSpPr txBox="1">
            <a:spLocks noChangeArrowheads="1"/>
          </p:cNvSpPr>
          <p:nvPr/>
        </p:nvSpPr>
        <p:spPr bwMode="auto">
          <a:xfrm>
            <a:off x="540000" y="36000"/>
            <a:ext cx="8459787" cy="523220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Zobrazte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stredov</a:t>
            </a:r>
            <a:r>
              <a:rPr lang="sk-SK" sz="1400" dirty="0" smtClean="0">
                <a:solidFill>
                  <a:srgbClr val="FF0000"/>
                </a:solidFill>
              </a:rPr>
              <a:t>ý priemet pravidelného trojbokého hranola. Podstava </a:t>
            </a:r>
            <a:r>
              <a:rPr lang="sk-SK" sz="1400" b="1" dirty="0" smtClean="0">
                <a:solidFill>
                  <a:srgbClr val="FF0000"/>
                </a:solidFill>
              </a:rPr>
              <a:t>ABC</a:t>
            </a:r>
            <a:r>
              <a:rPr lang="sk-SK" sz="1400" dirty="0" smtClean="0">
                <a:solidFill>
                  <a:srgbClr val="FF0000"/>
                </a:solidFill>
              </a:rPr>
              <a:t> leží v rovine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</a:t>
            </a:r>
          </a:p>
          <a:p>
            <a:r>
              <a:rPr lang="sk-SK" sz="1400" dirty="0" smtClean="0">
                <a:solidFill>
                  <a:srgbClr val="FF0000"/>
                </a:solidFill>
                <a:sym typeface="Symbol"/>
              </a:rPr>
              <a:t>Strana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leží na priamke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V</a:t>
            </a:r>
            <a:r>
              <a:rPr lang="sk-SK" sz="1400" dirty="0" err="1" smtClean="0">
                <a:solidFill>
                  <a:srgbClr val="FF0000"/>
                </a:solidFill>
                <a:sym typeface="Symbol"/>
              </a:rPr>
              <a:t>ýš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ka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ihlana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v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=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AB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</a:t>
            </a:r>
            <a:endParaRPr lang="sk-SK" sz="1400" dirty="0">
              <a:solidFill>
                <a:srgbClr val="FF0000"/>
              </a:solidFill>
            </a:endParaRPr>
          </a:p>
        </p:txBody>
      </p:sp>
      <p:sp>
        <p:nvSpPr>
          <p:cNvPr id="5" name="BlokTextu 53"/>
          <p:cNvSpPr txBox="1">
            <a:spLocks noChangeArrowheads="1"/>
          </p:cNvSpPr>
          <p:nvPr/>
        </p:nvSpPr>
        <p:spPr bwMode="auto">
          <a:xfrm>
            <a:off x="0" y="764704"/>
            <a:ext cx="276038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5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929454" y="3885522"/>
            <a:ext cx="3690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p</a:t>
            </a:r>
            <a:r>
              <a:rPr lang="sk-SK" sz="1400" b="1" baseline="30000" dirty="0">
                <a:sym typeface="Symbol" pitchFamily="18" charset="2"/>
              </a:rPr>
              <a:t>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244408" y="2388230"/>
            <a:ext cx="436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u</a:t>
            </a:r>
            <a:r>
              <a:rPr lang="sk-SK" sz="1400" b="1" baseline="30000" dirty="0" err="1">
                <a:sym typeface="Symbol" pitchFamily="18" charset="2"/>
              </a:rPr>
              <a:t></a:t>
            </a:r>
            <a:r>
              <a:rPr lang="sk-SK" sz="1400" b="1" baseline="-25000" dirty="0" err="1">
                <a:sym typeface="Symbol" pitchFamily="18" charset="2"/>
              </a:rPr>
              <a:t>s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89704" y="2052627"/>
            <a:ext cx="554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U</a:t>
            </a:r>
            <a:r>
              <a:rPr lang="sk-SK" sz="1400" b="1" baseline="30000" dirty="0" err="1" smtClean="0"/>
              <a:t>AB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 flipV="1">
            <a:off x="3368676" y="2349788"/>
            <a:ext cx="73025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4075113" y="1293638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/>
              <a:t>k</a:t>
            </a:r>
            <a:r>
              <a:rPr lang="sk-SK" sz="1400" b="1" baseline="30000"/>
              <a:t>d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3365501" y="2432655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/>
              <a:t>H</a:t>
            </a:r>
          </a:p>
        </p:txBody>
      </p:sp>
      <p:sp>
        <p:nvSpPr>
          <p:cNvPr id="33" name="Line 39"/>
          <p:cNvSpPr>
            <a:spLocks noChangeShapeType="1"/>
          </p:cNvSpPr>
          <p:nvPr/>
        </p:nvSpPr>
        <p:spPr bwMode="auto">
          <a:xfrm>
            <a:off x="1647730" y="2390114"/>
            <a:ext cx="4065007" cy="148476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 flipV="1">
            <a:off x="5033005" y="3608537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5002322" y="3331755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cxnSp>
        <p:nvCxnSpPr>
          <p:cNvPr id="26" name="Rovná spojnica 25"/>
          <p:cNvCxnSpPr/>
          <p:nvPr/>
        </p:nvCxnSpPr>
        <p:spPr>
          <a:xfrm rot="5400000">
            <a:off x="1837469" y="2428074"/>
            <a:ext cx="314327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lúk 24"/>
          <p:cNvSpPr/>
          <p:nvPr/>
        </p:nvSpPr>
        <p:spPr>
          <a:xfrm flipH="1">
            <a:off x="2957071" y="1908724"/>
            <a:ext cx="914400" cy="9144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Ovál 26"/>
          <p:cNvSpPr/>
          <p:nvPr/>
        </p:nvSpPr>
        <p:spPr>
          <a:xfrm>
            <a:off x="3214678" y="2158357"/>
            <a:ext cx="43200" cy="4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 flipV="1">
            <a:off x="3378331" y="3002122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4" name="Zástupný symbol čísla snímky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7</a:t>
            </a:fld>
            <a:endParaRPr lang="sk-SK" dirty="0"/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2400393" y="2694399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cxnSp>
        <p:nvCxnSpPr>
          <p:cNvPr id="29" name="Rovná spojnica 28"/>
          <p:cNvCxnSpPr/>
          <p:nvPr/>
        </p:nvCxnSpPr>
        <p:spPr>
          <a:xfrm>
            <a:off x="729343" y="2390114"/>
            <a:ext cx="8011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nica 29"/>
          <p:cNvCxnSpPr/>
          <p:nvPr/>
        </p:nvCxnSpPr>
        <p:spPr>
          <a:xfrm>
            <a:off x="326557" y="3874883"/>
            <a:ext cx="8011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4"/>
          <p:cNvSpPr txBox="1">
            <a:spLocks noChangeArrowheads="1"/>
          </p:cNvSpPr>
          <p:nvPr/>
        </p:nvSpPr>
        <p:spPr bwMode="auto">
          <a:xfrm>
            <a:off x="540000" y="36000"/>
            <a:ext cx="8459787" cy="523220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Zobrazte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stredov</a:t>
            </a:r>
            <a:r>
              <a:rPr lang="sk-SK" sz="1400" dirty="0" smtClean="0">
                <a:solidFill>
                  <a:srgbClr val="FF0000"/>
                </a:solidFill>
              </a:rPr>
              <a:t>ý priemet pravidelného trojbokého ihlana. Podstava </a:t>
            </a:r>
            <a:r>
              <a:rPr lang="sk-SK" sz="1400" b="1" dirty="0" smtClean="0">
                <a:solidFill>
                  <a:srgbClr val="FF0000"/>
                </a:solidFill>
              </a:rPr>
              <a:t>ABC</a:t>
            </a:r>
            <a:r>
              <a:rPr lang="sk-SK" sz="1400" dirty="0" smtClean="0">
                <a:solidFill>
                  <a:srgbClr val="FF0000"/>
                </a:solidFill>
              </a:rPr>
              <a:t> leží v rovine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</a:t>
            </a:r>
          </a:p>
          <a:p>
            <a:r>
              <a:rPr lang="sk-SK" sz="1400" dirty="0" smtClean="0">
                <a:solidFill>
                  <a:srgbClr val="FF0000"/>
                </a:solidFill>
                <a:sym typeface="Symbol"/>
              </a:rPr>
              <a:t>Strana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leží na priamke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V</a:t>
            </a:r>
            <a:r>
              <a:rPr lang="sk-SK" sz="1400" dirty="0" err="1" smtClean="0">
                <a:solidFill>
                  <a:srgbClr val="FF0000"/>
                </a:solidFill>
                <a:sym typeface="Symbol"/>
              </a:rPr>
              <a:t>ýš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ka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ihlana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v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=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AB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</a:t>
            </a:r>
            <a:endParaRPr lang="sk-SK" sz="1400" dirty="0">
              <a:solidFill>
                <a:srgbClr val="FF0000"/>
              </a:solidFill>
            </a:endParaRPr>
          </a:p>
        </p:txBody>
      </p:sp>
      <p:sp>
        <p:nvSpPr>
          <p:cNvPr id="5" name="BlokTextu 53"/>
          <p:cNvSpPr txBox="1">
            <a:spLocks noChangeArrowheads="1"/>
          </p:cNvSpPr>
          <p:nvPr/>
        </p:nvSpPr>
        <p:spPr bwMode="auto">
          <a:xfrm>
            <a:off x="0" y="764704"/>
            <a:ext cx="284052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6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24" name="Zástupný symbol čísla snímky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8</a:t>
            </a:fld>
            <a:endParaRPr lang="sk-SK" dirty="0"/>
          </a:p>
        </p:txBody>
      </p:sp>
      <p:sp>
        <p:nvSpPr>
          <p:cNvPr id="28" name="Oval 23"/>
          <p:cNvSpPr>
            <a:spLocks noChangeAspect="1" noChangeArrowheads="1"/>
          </p:cNvSpPr>
          <p:nvPr/>
        </p:nvSpPr>
        <p:spPr bwMode="auto">
          <a:xfrm>
            <a:off x="1985963" y="957868"/>
            <a:ext cx="2900363" cy="29003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3086193" y="2988315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B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5605607" y="3887791"/>
            <a:ext cx="49834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P</a:t>
            </a:r>
            <a:r>
              <a:rPr lang="sk-SK" sz="1400" b="1" baseline="30000" dirty="0" smtClean="0"/>
              <a:t>AB </a:t>
            </a:r>
            <a:endParaRPr lang="sk-SK" sz="1400" b="1" dirty="0"/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6929454" y="3885522"/>
            <a:ext cx="3690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p</a:t>
            </a:r>
            <a:r>
              <a:rPr lang="sk-SK" sz="1400" b="1" baseline="30000" dirty="0">
                <a:sym typeface="Symbol" pitchFamily="18" charset="2"/>
              </a:rPr>
              <a:t>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8244408" y="2388230"/>
            <a:ext cx="436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u</a:t>
            </a:r>
            <a:r>
              <a:rPr lang="sk-SK" sz="1400" b="1" baseline="30000" dirty="0" err="1">
                <a:sym typeface="Symbol" pitchFamily="18" charset="2"/>
              </a:rPr>
              <a:t></a:t>
            </a:r>
            <a:r>
              <a:rPr lang="sk-SK" sz="1400" b="1" baseline="-25000" dirty="0" err="1">
                <a:sym typeface="Symbol" pitchFamily="18" charset="2"/>
              </a:rPr>
              <a:t>s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1189704" y="2052627"/>
            <a:ext cx="554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U</a:t>
            </a:r>
            <a:r>
              <a:rPr lang="sk-SK" sz="1400" b="1" baseline="30000" dirty="0" err="1" smtClean="0"/>
              <a:t>AB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35" name="Oval 19"/>
          <p:cNvSpPr>
            <a:spLocks noChangeArrowheads="1"/>
          </p:cNvSpPr>
          <p:nvPr/>
        </p:nvSpPr>
        <p:spPr bwMode="auto">
          <a:xfrm flipV="1">
            <a:off x="3368676" y="2349788"/>
            <a:ext cx="73025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4075113" y="1293638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/>
              <a:t>k</a:t>
            </a:r>
            <a:r>
              <a:rPr lang="sk-SK" sz="1400" b="1" baseline="30000"/>
              <a:t>d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3365501" y="2432655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/>
              <a:t>H</a:t>
            </a:r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1647730" y="2390114"/>
            <a:ext cx="4065007" cy="148476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39" name="Oval 19"/>
          <p:cNvSpPr>
            <a:spLocks noChangeArrowheads="1"/>
          </p:cNvSpPr>
          <p:nvPr/>
        </p:nvSpPr>
        <p:spPr bwMode="auto">
          <a:xfrm flipV="1">
            <a:off x="5033005" y="3608537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5002322" y="3331755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cxnSp>
        <p:nvCxnSpPr>
          <p:cNvPr id="41" name="Rovná spojnica 40"/>
          <p:cNvCxnSpPr/>
          <p:nvPr/>
        </p:nvCxnSpPr>
        <p:spPr>
          <a:xfrm rot="5400000">
            <a:off x="1837469" y="2428074"/>
            <a:ext cx="314327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lúk 41"/>
          <p:cNvSpPr/>
          <p:nvPr/>
        </p:nvSpPr>
        <p:spPr>
          <a:xfrm flipH="1">
            <a:off x="2957071" y="1908724"/>
            <a:ext cx="914400" cy="9144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3" name="Ovál 42"/>
          <p:cNvSpPr/>
          <p:nvPr/>
        </p:nvSpPr>
        <p:spPr>
          <a:xfrm>
            <a:off x="3214678" y="2158357"/>
            <a:ext cx="43200" cy="4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 flipV="1">
            <a:off x="3378331" y="3002122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2400393" y="2694399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cxnSp>
        <p:nvCxnSpPr>
          <p:cNvPr id="46" name="Rovná spojnica 45"/>
          <p:cNvCxnSpPr/>
          <p:nvPr/>
        </p:nvCxnSpPr>
        <p:spPr>
          <a:xfrm>
            <a:off x="729343" y="2390114"/>
            <a:ext cx="8011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ovná spojnica 46"/>
          <p:cNvCxnSpPr/>
          <p:nvPr/>
        </p:nvCxnSpPr>
        <p:spPr>
          <a:xfrm>
            <a:off x="326557" y="3874883"/>
            <a:ext cx="8011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4"/>
          <p:cNvSpPr txBox="1">
            <a:spLocks noChangeArrowheads="1"/>
          </p:cNvSpPr>
          <p:nvPr/>
        </p:nvSpPr>
        <p:spPr bwMode="auto">
          <a:xfrm>
            <a:off x="540000" y="36000"/>
            <a:ext cx="8459787" cy="523220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Zobrazte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stredov</a:t>
            </a:r>
            <a:r>
              <a:rPr lang="sk-SK" sz="1400" dirty="0" smtClean="0">
                <a:solidFill>
                  <a:srgbClr val="FF0000"/>
                </a:solidFill>
              </a:rPr>
              <a:t>ý priemet pravidelného šesťbokého ihlana </a:t>
            </a:r>
            <a:r>
              <a:rPr lang="sk-SK" sz="1400" b="1" dirty="0" smtClean="0">
                <a:solidFill>
                  <a:srgbClr val="FF0000"/>
                </a:solidFill>
              </a:rPr>
              <a:t>ABCDEFV</a:t>
            </a:r>
            <a:r>
              <a:rPr lang="sk-SK" sz="1400" dirty="0" smtClean="0">
                <a:solidFill>
                  <a:srgbClr val="FF0000"/>
                </a:solidFill>
              </a:rPr>
              <a:t>. </a:t>
            </a:r>
          </a:p>
          <a:p>
            <a:r>
              <a:rPr lang="sk-SK" sz="1400" dirty="0" smtClean="0">
                <a:solidFill>
                  <a:srgbClr val="FF0000"/>
                </a:solidFill>
              </a:rPr>
              <a:t>Podstava </a:t>
            </a:r>
            <a:r>
              <a:rPr lang="sk-SK" sz="1400" b="1" dirty="0" smtClean="0">
                <a:solidFill>
                  <a:srgbClr val="FF0000"/>
                </a:solidFill>
              </a:rPr>
              <a:t>ABCDEF</a:t>
            </a:r>
            <a:r>
              <a:rPr lang="sk-SK" sz="1400" dirty="0" smtClean="0">
                <a:solidFill>
                  <a:srgbClr val="FF0000"/>
                </a:solidFill>
              </a:rPr>
              <a:t> leží v rovine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Daná je uhlopriečka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AD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Výška ihlana sa rovná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AD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</a:t>
            </a:r>
            <a:endParaRPr lang="sk-SK" sz="1400" dirty="0">
              <a:solidFill>
                <a:srgbClr val="FF0000"/>
              </a:solidFill>
            </a:endParaRPr>
          </a:p>
        </p:txBody>
      </p:sp>
      <p:sp>
        <p:nvSpPr>
          <p:cNvPr id="5" name="BlokTextu 53"/>
          <p:cNvSpPr txBox="1">
            <a:spLocks noChangeArrowheads="1"/>
          </p:cNvSpPr>
          <p:nvPr/>
        </p:nvSpPr>
        <p:spPr bwMode="auto">
          <a:xfrm>
            <a:off x="0" y="764704"/>
            <a:ext cx="284052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7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143900" y="3307896"/>
            <a:ext cx="3690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p</a:t>
            </a:r>
            <a:r>
              <a:rPr lang="sk-SK" sz="1400" b="1" baseline="30000" dirty="0">
                <a:sym typeface="Symbol" pitchFamily="18" charset="2"/>
              </a:rPr>
              <a:t>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369112" y="1875668"/>
            <a:ext cx="436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u</a:t>
            </a:r>
            <a:r>
              <a:rPr lang="sk-SK" sz="1400" b="1" baseline="30000" dirty="0" err="1">
                <a:sym typeface="Symbol" pitchFamily="18" charset="2"/>
              </a:rPr>
              <a:t></a:t>
            </a:r>
            <a:r>
              <a:rPr lang="sk-SK" sz="1400" b="1" baseline="-25000" dirty="0" err="1">
                <a:sym typeface="Symbol" pitchFamily="18" charset="2"/>
              </a:rPr>
              <a:t>s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830816" y="2839304"/>
            <a:ext cx="379019" cy="28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A</a:t>
            </a:r>
            <a:r>
              <a:rPr lang="sk-SK" sz="1400" b="1" baseline="-25000" dirty="0" err="1"/>
              <a:t>s</a:t>
            </a:r>
            <a:endParaRPr lang="sk-SK" sz="1400" b="1" dirty="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660004" y="1573042"/>
            <a:ext cx="554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U</a:t>
            </a:r>
            <a:r>
              <a:rPr lang="sk-SK" sz="1400" b="1" baseline="30000" dirty="0" err="1" smtClean="0"/>
              <a:t>AD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334440" y="3409322"/>
            <a:ext cx="4646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P</a:t>
            </a:r>
            <a:r>
              <a:rPr lang="sk-SK" sz="1400" b="1" baseline="30000" dirty="0" smtClean="0"/>
              <a:t>AD</a:t>
            </a:r>
            <a:endParaRPr lang="sk-SK" sz="1400" b="1" dirty="0"/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 flipV="1">
            <a:off x="3203658" y="2385581"/>
            <a:ext cx="72486" cy="7919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0" name="Oval 23"/>
          <p:cNvSpPr>
            <a:spLocks noChangeAspect="1" noChangeArrowheads="1"/>
          </p:cNvSpPr>
          <p:nvPr/>
        </p:nvSpPr>
        <p:spPr bwMode="auto">
          <a:xfrm>
            <a:off x="1831147" y="1064649"/>
            <a:ext cx="2878962" cy="2730026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904882" y="928670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k</a:t>
            </a:r>
            <a:r>
              <a:rPr lang="sk-SK" sz="1400" b="1" baseline="30000" dirty="0" err="1"/>
              <a:t>d</a:t>
            </a:r>
            <a:endParaRPr lang="sk-SK" sz="1400" b="1" baseline="30000" dirty="0"/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3200506" y="2452823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/>
              <a:t>H</a:t>
            </a:r>
          </a:p>
        </p:txBody>
      </p:sp>
      <p:sp>
        <p:nvSpPr>
          <p:cNvPr id="33" name="Line 39"/>
          <p:cNvSpPr>
            <a:spLocks noChangeShapeType="1"/>
          </p:cNvSpPr>
          <p:nvPr/>
        </p:nvSpPr>
        <p:spPr bwMode="auto">
          <a:xfrm flipH="1">
            <a:off x="3553479" y="1929986"/>
            <a:ext cx="4390167" cy="141640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834689" y="2540817"/>
            <a:ext cx="344013" cy="28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D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 flipV="1">
            <a:off x="5112454" y="2803994"/>
            <a:ext cx="53602" cy="5082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 flipV="1">
            <a:off x="4114459" y="3134676"/>
            <a:ext cx="53602" cy="5082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5" name="Zástupný symbol čísla snímky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9</a:t>
            </a:fld>
            <a:endParaRPr lang="sk-SK" dirty="0"/>
          </a:p>
        </p:txBody>
      </p:sp>
      <p:cxnSp>
        <p:nvCxnSpPr>
          <p:cNvPr id="26" name="Rovná spojnica 25"/>
          <p:cNvCxnSpPr/>
          <p:nvPr/>
        </p:nvCxnSpPr>
        <p:spPr>
          <a:xfrm>
            <a:off x="729343" y="1929986"/>
            <a:ext cx="8011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nica 26"/>
          <p:cNvCxnSpPr/>
          <p:nvPr/>
        </p:nvCxnSpPr>
        <p:spPr>
          <a:xfrm>
            <a:off x="326557" y="3346394"/>
            <a:ext cx="8011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11980</TotalTime>
  <Words>1349</Words>
  <Application>Microsoft Office PowerPoint</Application>
  <PresentationFormat>Prezentácia na obrazovke (4:3)</PresentationFormat>
  <Paragraphs>338</Paragraphs>
  <Slides>33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33</vt:i4>
      </vt:variant>
    </vt:vector>
  </HeadingPairs>
  <TitlesOfParts>
    <vt:vector size="34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cp:lastModifiedBy>Katka</cp:lastModifiedBy>
  <cp:revision>947</cp:revision>
  <dcterms:created xsi:type="dcterms:W3CDTF">2012-05-19T12:35:37Z</dcterms:created>
  <dcterms:modified xsi:type="dcterms:W3CDTF">2019-04-25T08:21:06Z</dcterms:modified>
</cp:coreProperties>
</file>